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2" r:id="rId3"/>
    <p:sldId id="260" r:id="rId4"/>
    <p:sldId id="257" r:id="rId5"/>
    <p:sldId id="259" r:id="rId6"/>
    <p:sldId id="261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4156" userDrawn="1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EE1C"/>
    <a:srgbClr val="E95125"/>
    <a:srgbClr val="FC7304"/>
    <a:srgbClr val="F37C23"/>
    <a:srgbClr val="3C5A77"/>
    <a:srgbClr val="BC5F2B"/>
    <a:srgbClr val="32547A"/>
    <a:srgbClr val="B8561A"/>
    <a:srgbClr val="B65A1F"/>
    <a:srgbClr val="568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17" autoAdjust="0"/>
    <p:restoredTop sz="86475"/>
  </p:normalViewPr>
  <p:slideViewPr>
    <p:cSldViewPr snapToGrid="0" snapToObjects="1">
      <p:cViewPr varScale="1">
        <p:scale>
          <a:sx n="122" d="100"/>
          <a:sy n="122" d="100"/>
        </p:scale>
        <p:origin x="1760" y="192"/>
      </p:cViewPr>
      <p:guideLst>
        <p:guide orient="horz" pos="4204"/>
        <p:guide orient="horz" pos="476"/>
        <p:guide orient="horz" pos="4156"/>
        <p:guide orient="horz" pos="966"/>
        <p:guide orient="horz" pos="1876"/>
        <p:guide orient="horz" pos="3616"/>
        <p:guide pos="2190"/>
        <p:guide pos="2188"/>
        <p:guide pos="5026"/>
        <p:guide pos="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6/22/17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6/22/17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045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8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FF5400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FF5400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834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b="36714"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62" y="6499784"/>
            <a:ext cx="1166724" cy="20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406640" y="6499405"/>
            <a:ext cx="680186" cy="2088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7" r:id="rId8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02" y="2242939"/>
            <a:ext cx="6953413" cy="1143000"/>
          </a:xfrm>
        </p:spPr>
        <p:txBody>
          <a:bodyPr/>
          <a:lstStyle/>
          <a:p>
            <a:r>
              <a:rPr lang="en-US" sz="4000" dirty="0" smtClean="0"/>
              <a:t>Near Detector Status Report</a:t>
            </a:r>
            <a:endParaRPr lang="en-US" sz="4000" dirty="0">
              <a:solidFill>
                <a:srgbClr val="FF54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002" y="561447"/>
            <a:ext cx="6899796" cy="2293265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10003" y="3534936"/>
            <a:ext cx="7254496" cy="2339898"/>
          </a:xfrm>
        </p:spPr>
        <p:txBody>
          <a:bodyPr/>
          <a:lstStyle/>
          <a:p>
            <a:r>
              <a:rPr lang="en-GB" dirty="0" smtClean="0"/>
              <a:t>Alfons Weber </a:t>
            </a:r>
            <a:r>
              <a:rPr lang="en-GB" b="1" dirty="0" smtClean="0"/>
              <a:t>		</a:t>
            </a:r>
            <a:br>
              <a:rPr lang="en-GB" b="1" dirty="0" smtClean="0"/>
            </a:br>
            <a:r>
              <a:rPr lang="en-GB" dirty="0" smtClean="0"/>
              <a:t>University of Oxford &amp; STFC/RAL</a:t>
            </a:r>
          </a:p>
          <a:p>
            <a:endParaRPr lang="en-GB" dirty="0" smtClean="0"/>
          </a:p>
          <a:p>
            <a:r>
              <a:rPr lang="en-GB" dirty="0" smtClean="0"/>
              <a:t>LBNC Meeting</a:t>
            </a:r>
          </a:p>
          <a:p>
            <a:r>
              <a:rPr lang="en-GB" dirty="0" smtClean="0"/>
              <a:t>CERN, 22-June-2017</a:t>
            </a:r>
          </a:p>
        </p:txBody>
      </p:sp>
    </p:spTree>
    <p:extLst>
      <p:ext uri="{BB962C8B-B14F-4D97-AF65-F5344CB8AC3E}">
        <p14:creationId xmlns:p14="http://schemas.microsoft.com/office/powerpoint/2010/main" val="26699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Pixel Readout Events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20" y="1001214"/>
            <a:ext cx="5605525" cy="52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4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 and Outlook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Cryostat and module material test </a:t>
            </a:r>
            <a:r>
              <a:rPr lang="en-US" dirty="0" smtClean="0"/>
              <a:t>successfully </a:t>
            </a:r>
            <a:r>
              <a:rPr lang="en-GB" dirty="0" smtClean="0"/>
              <a:t>completed (Oct 2016)</a:t>
            </a:r>
            <a:endParaRPr lang="en-GB" dirty="0"/>
          </a:p>
          <a:p>
            <a:r>
              <a:rPr lang="en-GB" dirty="0"/>
              <a:t>Lightweight simulation framework </a:t>
            </a:r>
            <a:r>
              <a:rPr lang="en-GB" dirty="0" smtClean="0"/>
              <a:t>summer 2017</a:t>
            </a:r>
            <a:endParaRPr lang="en-GB" dirty="0"/>
          </a:p>
          <a:p>
            <a:r>
              <a:rPr lang="en-US" dirty="0"/>
              <a:t>First TPC deployment summer 2017, </a:t>
            </a:r>
            <a:r>
              <a:rPr lang="en-US" dirty="0" smtClean="0"/>
              <a:t>pending updates </a:t>
            </a:r>
            <a:r>
              <a:rPr lang="en-US" dirty="0"/>
              <a:t>to the cryogenic infrastructure.</a:t>
            </a:r>
          </a:p>
          <a:p>
            <a:r>
              <a:rPr lang="en-US" dirty="0"/>
              <a:t>Pixel scalability, Light readout &amp; </a:t>
            </a:r>
            <a:r>
              <a:rPr lang="en-US" dirty="0" smtClean="0"/>
              <a:t>field shaping </a:t>
            </a:r>
            <a:r>
              <a:rPr lang="en-GB" dirty="0" smtClean="0"/>
              <a:t>studies </a:t>
            </a:r>
            <a:r>
              <a:rPr lang="en-GB" dirty="0"/>
              <a:t>summer 2017.</a:t>
            </a:r>
          </a:p>
          <a:p>
            <a:r>
              <a:rPr lang="en-GB" dirty="0" err="1"/>
              <a:t>LArPix</a:t>
            </a:r>
            <a:r>
              <a:rPr lang="en-GB" dirty="0"/>
              <a:t> tests spring 2018.</a:t>
            </a:r>
          </a:p>
          <a:p>
            <a:r>
              <a:rPr lang="en-US" dirty="0"/>
              <a:t>Fully instrumented module deployment </a:t>
            </a:r>
            <a:r>
              <a:rPr lang="en-US" dirty="0" smtClean="0"/>
              <a:t>2018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741" y="1076028"/>
            <a:ext cx="4388259" cy="516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LAr Detector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6" y="1790366"/>
            <a:ext cx="2408727" cy="402966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Needs to be combined with downstream and side muon detectors</a:t>
            </a:r>
            <a:br>
              <a:rPr lang="en-GB" dirty="0" smtClean="0"/>
            </a:b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Bigger detector increases acceptance, but not phase space coverage</a:t>
            </a:r>
          </a:p>
          <a:p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2829"/>
          <a:stretch/>
        </p:blipFill>
        <p:spPr>
          <a:xfrm>
            <a:off x="5103211" y="62332"/>
            <a:ext cx="3031484" cy="14356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480" y="1492683"/>
            <a:ext cx="6128952" cy="23109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207" y="3803599"/>
            <a:ext cx="6071498" cy="24548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34695" y="1435670"/>
            <a:ext cx="109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2x2x4 m</a:t>
            </a:r>
            <a:r>
              <a:rPr lang="en-GB" baseline="30000" dirty="0" smtClean="0">
                <a:solidFill>
                  <a:srgbClr val="FF0000"/>
                </a:solidFill>
              </a:rPr>
              <a:t>3</a:t>
            </a:r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34695" y="3860612"/>
            <a:ext cx="109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</a:t>
            </a:r>
            <a:r>
              <a:rPr lang="en-GB" dirty="0" smtClean="0">
                <a:solidFill>
                  <a:srgbClr val="FF0000"/>
                </a:solidFill>
              </a:rPr>
              <a:t>x3x4 m</a:t>
            </a:r>
            <a:r>
              <a:rPr lang="en-GB" baseline="30000" dirty="0" smtClean="0">
                <a:solidFill>
                  <a:srgbClr val="FF0000"/>
                </a:solidFill>
              </a:rPr>
              <a:t>3</a:t>
            </a:r>
            <a:endParaRPr lang="en-GB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9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51" y="85501"/>
            <a:ext cx="6139008" cy="4434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HP </a:t>
            </a:r>
            <a:r>
              <a:rPr lang="en-GB" dirty="0" err="1" smtClean="0"/>
              <a:t>GAr</a:t>
            </a:r>
            <a:r>
              <a:rPr lang="en-GB" dirty="0" smtClean="0"/>
              <a:t> TPC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44843" y="1258709"/>
            <a:ext cx="1540673" cy="1936529"/>
            <a:chOff x="166382" y="2187755"/>
            <a:chExt cx="1821559" cy="2209288"/>
          </a:xfrm>
        </p:grpSpPr>
        <p:sp>
          <p:nvSpPr>
            <p:cNvPr id="9" name="Rectangle 8"/>
            <p:cNvSpPr/>
            <p:nvPr/>
          </p:nvSpPr>
          <p:spPr>
            <a:xfrm>
              <a:off x="166382" y="2238197"/>
              <a:ext cx="251670" cy="2684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6382" y="2632255"/>
              <a:ext cx="251670" cy="268448"/>
            </a:xfrm>
            <a:prstGeom prst="rect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6382" y="3110536"/>
              <a:ext cx="251670" cy="268448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6382" y="3638407"/>
              <a:ext cx="251670" cy="26844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6382" y="4078153"/>
              <a:ext cx="251670" cy="268448"/>
            </a:xfrm>
            <a:prstGeom prst="rect">
              <a:avLst/>
            </a:prstGeom>
            <a:solidFill>
              <a:srgbClr val="A7A8A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5539" y="2187755"/>
              <a:ext cx="1512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Magnet (0.5T)</a:t>
              </a:r>
              <a:endParaRPr lang="en-US" sz="1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5539" y="2581813"/>
              <a:ext cx="495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/>
                <a:t>LAr</a:t>
              </a:r>
              <a:endParaRPr lang="en-US" sz="1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5539" y="3060094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/>
                <a:t>TPC</a:t>
              </a:r>
              <a:r>
                <a:rPr lang="en-US" sz="1800" baseline="-25000" dirty="0" err="1" smtClean="0"/>
                <a:t>hpg</a:t>
              </a:r>
              <a:endParaRPr lang="en-US" sz="1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5539" y="3587965"/>
              <a:ext cx="1459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EM Cal (20X</a:t>
              </a:r>
              <a:r>
                <a:rPr lang="en-US" sz="1800" baseline="-25000" dirty="0" smtClean="0"/>
                <a:t>o</a:t>
              </a:r>
              <a:r>
                <a:rPr lang="en-US" sz="1800" dirty="0" smtClean="0"/>
                <a:t>)</a:t>
              </a:r>
              <a:endParaRPr lang="en-US" sz="1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5539" y="4027711"/>
              <a:ext cx="1168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Steel (4</a:t>
              </a:r>
              <a:r>
                <a:rPr lang="en-US" sz="1800" dirty="0" smtClean="0"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US" sz="1800" baseline="-25000" dirty="0" smtClean="0">
                  <a:latin typeface="+mn-lt"/>
                  <a:ea typeface="Symbol" charset="2"/>
                  <a:cs typeface="Symbol" charset="2"/>
                </a:rPr>
                <a:t>o</a:t>
              </a:r>
              <a:r>
                <a:rPr lang="en-US" sz="1800" dirty="0" smtClean="0">
                  <a:latin typeface="+mn-lt"/>
                  <a:ea typeface="Symbol" charset="2"/>
                  <a:cs typeface="Symbol" charset="2"/>
                </a:rPr>
                <a:t>)</a:t>
              </a:r>
              <a:endParaRPr lang="en-US" sz="18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05566" y="5098143"/>
            <a:ext cx="5347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800" dirty="0"/>
              <a:t>Magnet is this model is 6.5m diameter and 7 m </a:t>
            </a:r>
            <a:r>
              <a:rPr lang="en-US" sz="1800" dirty="0" smtClean="0"/>
              <a:t>long</a:t>
            </a:r>
          </a:p>
          <a:p>
            <a:pPr marL="0" lvl="1"/>
            <a:r>
              <a:rPr lang="en-US" sz="1800" dirty="0" smtClean="0"/>
              <a:t>Maximize acceptance for </a:t>
            </a:r>
            <a:r>
              <a:rPr lang="en-US" sz="18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800" dirty="0" smtClean="0"/>
              <a:t> from LAr</a:t>
            </a:r>
          </a:p>
          <a:p>
            <a:pPr marL="0" lvl="1"/>
            <a:endParaRPr lang="en-US" sz="1800" dirty="0" smtClean="0"/>
          </a:p>
          <a:p>
            <a:pPr marL="0" lvl="1"/>
            <a:r>
              <a:rPr lang="en-US" dirty="0" smtClean="0"/>
              <a:t>Coil could become pressure vessel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706328" y="3512359"/>
            <a:ext cx="1945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LAr</a:t>
            </a:r>
            <a:r>
              <a:rPr lang="en-US" dirty="0" smtClean="0"/>
              <a:t>:</a:t>
            </a:r>
          </a:p>
          <a:p>
            <a:r>
              <a:rPr lang="en-US" dirty="0"/>
              <a:t>w</a:t>
            </a:r>
            <a:r>
              <a:rPr lang="en-US" dirty="0" smtClean="0"/>
              <a:t>ith 2 X 2 m FV</a:t>
            </a:r>
          </a:p>
          <a:p>
            <a:r>
              <a:rPr lang="en-US" dirty="0" smtClean="0"/>
              <a:t>~ 7 X</a:t>
            </a:r>
            <a:r>
              <a:rPr lang="en-US" baseline="-25000" dirty="0" smtClean="0"/>
              <a:t>o </a:t>
            </a:r>
            <a:r>
              <a:rPr lang="en-US" dirty="0" smtClean="0"/>
              <a:t>annulus</a:t>
            </a:r>
            <a:endParaRPr lang="en-US" baseline="-25000" dirty="0" smtClean="0"/>
          </a:p>
          <a:p>
            <a:r>
              <a:rPr lang="en-US" baseline="-25000" dirty="0" smtClean="0"/>
              <a:t>~</a:t>
            </a:r>
            <a:r>
              <a:rPr lang="en-US" dirty="0"/>
              <a:t> </a:t>
            </a:r>
            <a:r>
              <a:rPr lang="en-US" dirty="0" smtClean="0"/>
              <a:t>1.25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aseline="-25000" dirty="0" smtClean="0">
                <a:latin typeface="+mn-lt"/>
                <a:ea typeface="Symbol" charset="2"/>
                <a:cs typeface="Symbol" charset="2"/>
              </a:rPr>
              <a:t>o</a:t>
            </a:r>
            <a:r>
              <a:rPr lang="en-US" dirty="0" smtClean="0">
                <a:latin typeface="+mn-lt"/>
                <a:ea typeface="Symbol" charset="2"/>
                <a:cs typeface="Symbol" charset="2"/>
              </a:rPr>
              <a:t> annulus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902" y="4771310"/>
            <a:ext cx="2717724" cy="119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Straw Tube Tracker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4920859" cy="5070302"/>
          </a:xfrm>
        </p:spPr>
        <p:txBody>
          <a:bodyPr/>
          <a:lstStyle/>
          <a:p>
            <a:r>
              <a:rPr lang="en-GB" dirty="0" smtClean="0"/>
              <a:t>Function</a:t>
            </a:r>
          </a:p>
          <a:p>
            <a:pPr lvl="1"/>
            <a:r>
              <a:rPr lang="en-GB" dirty="0" smtClean="0"/>
              <a:t>Use as spectrometer for LAr</a:t>
            </a:r>
          </a:p>
          <a:p>
            <a:pPr lvl="1"/>
            <a:r>
              <a:rPr lang="en-GB" dirty="0" smtClean="0"/>
              <a:t>LAr provides in-situ check of STT prediction</a:t>
            </a:r>
          </a:p>
          <a:p>
            <a:pPr lvl="1"/>
            <a:r>
              <a:rPr lang="en-GB" dirty="0" smtClean="0"/>
              <a:t>Independent neutrino electron measurement</a:t>
            </a:r>
          </a:p>
          <a:p>
            <a:endParaRPr lang="en-GB" dirty="0"/>
          </a:p>
          <a:p>
            <a:r>
              <a:rPr lang="en-GB" dirty="0" smtClean="0"/>
              <a:t>Statements</a:t>
            </a:r>
          </a:p>
          <a:p>
            <a:pPr lvl="1"/>
            <a:r>
              <a:rPr lang="en-GB" dirty="0" smtClean="0"/>
              <a:t>3.5 x 3.5 m</a:t>
            </a:r>
            <a:r>
              <a:rPr lang="en-GB" baseline="30000" dirty="0" smtClean="0"/>
              <a:t>2</a:t>
            </a:r>
            <a:r>
              <a:rPr lang="en-GB" dirty="0" smtClean="0"/>
              <a:t> is absolute minimal transverse dimension</a:t>
            </a:r>
          </a:p>
          <a:p>
            <a:pPr lvl="1"/>
            <a:r>
              <a:rPr lang="en-GB" dirty="0" smtClean="0"/>
              <a:t>4.5 m is minimum length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887" y="1687272"/>
            <a:ext cx="3570945" cy="357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3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Scintillator Tracker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5877321" y="3644930"/>
            <a:ext cx="2248415" cy="253603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2"/>
          </p:nvPr>
        </p:nvSpPr>
        <p:spPr>
          <a:xfrm>
            <a:off x="637304" y="1104854"/>
            <a:ext cx="7145566" cy="5031626"/>
          </a:xfrm>
        </p:spPr>
        <p:txBody>
          <a:bodyPr/>
          <a:lstStyle/>
          <a:p>
            <a:r>
              <a:rPr lang="en-GB" dirty="0" smtClean="0"/>
              <a:t>Several options studied for T2K/ND280 upgrade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641" y="1749305"/>
            <a:ext cx="2727594" cy="1895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396" y="1533363"/>
            <a:ext cx="2544963" cy="1904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84" y="3564557"/>
            <a:ext cx="3733516" cy="27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4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Hybrids (I)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6623" y="1992984"/>
            <a:ext cx="8017003" cy="42229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162852" y="1474744"/>
            <a:ext cx="239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mtClean="0"/>
              <a:t>magnetized</a:t>
            </a:r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673174" y="1992984"/>
            <a:ext cx="189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Muon system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9392" y="2511224"/>
            <a:ext cx="7091463" cy="34518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469606" y="2919777"/>
            <a:ext cx="6380767" cy="2634724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673174" y="2475991"/>
            <a:ext cx="173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ECAL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74" y="2958998"/>
            <a:ext cx="11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STT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741055" y="2919777"/>
            <a:ext cx="0" cy="2644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039370" y="2910057"/>
            <a:ext cx="0" cy="2644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39047" y="2910057"/>
            <a:ext cx="0" cy="2644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45727" y="2910057"/>
            <a:ext cx="0" cy="2644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 rot="16200000">
            <a:off x="5043075" y="2242671"/>
            <a:ext cx="300632" cy="904672"/>
          </a:xfrm>
          <a:prstGeom prst="rightBrace">
            <a:avLst>
              <a:gd name="adj1" fmla="val 8333"/>
              <a:gd name="adj2" fmla="val 5114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4364816" y="2175359"/>
            <a:ext cx="1708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Nuclear targets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469605" y="2910057"/>
            <a:ext cx="1693248" cy="264444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mtClean="0"/>
              <a:t>HPTPC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07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Hybrids (II)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6623" y="1992984"/>
            <a:ext cx="8017003" cy="42229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162852" y="1474744"/>
            <a:ext cx="239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mtClean="0"/>
              <a:t>magnetized</a:t>
            </a:r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673174" y="1992984"/>
            <a:ext cx="189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Muon system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9392" y="2511224"/>
            <a:ext cx="7091463" cy="34518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469606" y="2919777"/>
            <a:ext cx="6380767" cy="2634724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673174" y="2475991"/>
            <a:ext cx="173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ECAL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3174" y="2958998"/>
            <a:ext cx="11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STT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741055" y="2919777"/>
            <a:ext cx="0" cy="2644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039370" y="2910057"/>
            <a:ext cx="0" cy="2644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39047" y="2910057"/>
            <a:ext cx="0" cy="2644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645727" y="2910057"/>
            <a:ext cx="0" cy="2644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ight Brace 17"/>
          <p:cNvSpPr/>
          <p:nvPr/>
        </p:nvSpPr>
        <p:spPr>
          <a:xfrm rot="16200000">
            <a:off x="5043075" y="2242671"/>
            <a:ext cx="300632" cy="904672"/>
          </a:xfrm>
          <a:prstGeom prst="rightBrace">
            <a:avLst>
              <a:gd name="adj1" fmla="val 8333"/>
              <a:gd name="adj2" fmla="val 5114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364816" y="2175359"/>
            <a:ext cx="1708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Nuclear targets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6623" y="2511224"/>
            <a:ext cx="1143127" cy="34518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3D</a:t>
            </a:r>
            <a:br>
              <a:rPr lang="en-GB" dirty="0" smtClean="0"/>
            </a:br>
            <a:r>
              <a:rPr lang="en-GB" dirty="0" err="1" smtClean="0"/>
              <a:t>Scint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64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Magnets (I)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GB" dirty="0" smtClean="0"/>
              <a:t>Dipole ala UA1/NOMAD/ND280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14" y="2035402"/>
            <a:ext cx="3987130" cy="3255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792" y="2035402"/>
            <a:ext cx="4002834" cy="326904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738946" y="2810106"/>
            <a:ext cx="1315844" cy="43489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19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Magnets (II)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167269" y="1216009"/>
            <a:ext cx="4493941" cy="507030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Solenoid Costs</a:t>
            </a:r>
          </a:p>
          <a:p>
            <a:r>
              <a:rPr lang="en-US" dirty="0" smtClean="0"/>
              <a:t>B=0.5T</a:t>
            </a:r>
            <a:r>
              <a:rPr lang="en-US" dirty="0"/>
              <a:t>, inner diameter= 6.5 m, L=7m</a:t>
            </a:r>
          </a:p>
          <a:p>
            <a:r>
              <a:rPr lang="en-US" dirty="0" smtClean="0"/>
              <a:t>Updated </a:t>
            </a:r>
            <a:r>
              <a:rPr lang="en-US" dirty="0" err="1" smtClean="0"/>
              <a:t>Herve</a:t>
            </a:r>
            <a:r>
              <a:rPr lang="en-US" dirty="0" smtClean="0"/>
              <a:t> Model</a:t>
            </a:r>
            <a:endParaRPr lang="en-US" dirty="0"/>
          </a:p>
          <a:p>
            <a:r>
              <a:rPr lang="en-US" dirty="0"/>
              <a:t>P($) = P</a:t>
            </a:r>
            <a:r>
              <a:rPr lang="en-US" baseline="-25000" dirty="0"/>
              <a:t>0</a:t>
            </a:r>
            <a:r>
              <a:rPr lang="en-US" dirty="0"/>
              <a:t> + P</a:t>
            </a:r>
            <a:r>
              <a:rPr lang="en-US" baseline="-25000" dirty="0"/>
              <a:t>E</a:t>
            </a:r>
            <a:r>
              <a:rPr lang="en-US" dirty="0"/>
              <a:t>  [Cost for mechanics (B=0) + Cost for B]</a:t>
            </a:r>
          </a:p>
          <a:p>
            <a:r>
              <a:rPr lang="en-US" dirty="0"/>
              <a:t>P(M$) = 0.33S</a:t>
            </a:r>
            <a:r>
              <a:rPr lang="en-US" baseline="30000" dirty="0"/>
              <a:t>0.8</a:t>
            </a:r>
            <a:r>
              <a:rPr lang="en-US" dirty="0"/>
              <a:t> + 0.17E</a:t>
            </a:r>
            <a:r>
              <a:rPr lang="en-US" baseline="30000" dirty="0"/>
              <a:t>0.7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S(m</a:t>
            </a:r>
            <a:r>
              <a:rPr lang="en-US" baseline="30000" dirty="0"/>
              <a:t>2</a:t>
            </a:r>
            <a:r>
              <a:rPr lang="en-US" dirty="0"/>
              <a:t>) </a:t>
            </a:r>
            <a:r>
              <a:rPr lang="en-US" dirty="0" smtClean="0"/>
              <a:t>surface </a:t>
            </a:r>
            <a:r>
              <a:rPr lang="en-US" dirty="0"/>
              <a:t>area of </a:t>
            </a:r>
            <a:r>
              <a:rPr lang="en-US" dirty="0" smtClean="0"/>
              <a:t>cryostat</a:t>
            </a:r>
            <a:r>
              <a:rPr lang="en-US" dirty="0"/>
              <a:t>: ~ 143 m</a:t>
            </a:r>
            <a:r>
              <a:rPr lang="en-US" baseline="30000" dirty="0"/>
              <a:t>2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E(MJ</a:t>
            </a:r>
            <a:r>
              <a:rPr lang="en-US" dirty="0"/>
              <a:t>) is the stored energy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~ 23MJ </a:t>
            </a:r>
          </a:p>
          <a:p>
            <a:r>
              <a:rPr lang="en-US" dirty="0" smtClean="0">
                <a:solidFill>
                  <a:srgbClr val="0915FF"/>
                </a:solidFill>
                <a:latin typeface="Helvetica" charset="0"/>
                <a:ea typeface="Helvetica" charset="0"/>
                <a:cs typeface="Helvetica" charset="0"/>
              </a:rPr>
              <a:t>P </a:t>
            </a:r>
            <a:r>
              <a:rPr lang="en-US" dirty="0">
                <a:solidFill>
                  <a:srgbClr val="0915FF"/>
                </a:solidFill>
                <a:latin typeface="Helvetica" charset="0"/>
                <a:ea typeface="Helvetica" charset="0"/>
                <a:cs typeface="Helvetica" charset="0"/>
              </a:rPr>
              <a:t>~ 19M$</a:t>
            </a:r>
          </a:p>
          <a:p>
            <a:r>
              <a:rPr lang="en-US" sz="2600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Alternative model</a:t>
            </a:r>
          </a:p>
          <a:p>
            <a:pPr lvl="1"/>
            <a:r>
              <a:rPr lang="en-US" sz="2400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~ 10M$ (E); 15M$ (BV)</a:t>
            </a:r>
          </a:p>
          <a:p>
            <a:r>
              <a:rPr lang="en-US" sz="2600" dirty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Average of two models: </a:t>
            </a:r>
            <a:r>
              <a:rPr lang="en-US" sz="2600" dirty="0">
                <a:solidFill>
                  <a:srgbClr val="0915FF"/>
                </a:solidFill>
                <a:latin typeface="Helvetica" charset="0"/>
                <a:ea typeface="Helvetica" charset="0"/>
                <a:cs typeface="Helvetica" charset="0"/>
              </a:rPr>
              <a:t>$17M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Similar in cost to the UA1-like magnet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9064"/>
          <a:stretch/>
        </p:blipFill>
        <p:spPr>
          <a:xfrm>
            <a:off x="4375826" y="130234"/>
            <a:ext cx="4612058" cy="2572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656" y="2965964"/>
            <a:ext cx="4245228" cy="289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6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Near Detector Concept Study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Charge</a:t>
            </a:r>
          </a:p>
          <a:p>
            <a:pPr lvl="1"/>
            <a:r>
              <a:rPr lang="en-US" dirty="0" smtClean="0"/>
              <a:t>Develop </a:t>
            </a:r>
            <a:r>
              <a:rPr lang="en-US" dirty="0"/>
              <a:t>a proposal for a DUNE collaboration near </a:t>
            </a:r>
            <a:r>
              <a:rPr lang="en-US" dirty="0" smtClean="0"/>
              <a:t>detector concept </a:t>
            </a:r>
            <a:r>
              <a:rPr lang="en-US" dirty="0"/>
              <a:t>by the end of </a:t>
            </a:r>
            <a:r>
              <a:rPr lang="en-US" dirty="0" smtClean="0"/>
              <a:t>2017.</a:t>
            </a:r>
          </a:p>
          <a:p>
            <a:r>
              <a:rPr lang="en-US" dirty="0" smtClean="0"/>
              <a:t>Study should</a:t>
            </a:r>
            <a:endParaRPr lang="en-US" dirty="0"/>
          </a:p>
          <a:p>
            <a:pPr lvl="1"/>
            <a:r>
              <a:rPr lang="en-US" dirty="0" smtClean="0"/>
              <a:t>Ensure </a:t>
            </a:r>
            <a:r>
              <a:rPr lang="en-US" dirty="0"/>
              <a:t>that the proposed near detector concept meets </a:t>
            </a:r>
            <a:r>
              <a:rPr lang="en-US" dirty="0" smtClean="0"/>
              <a:t>the requirements </a:t>
            </a:r>
            <a:r>
              <a:rPr lang="en-US" dirty="0"/>
              <a:t>of the primary scientific goals of DUNE.</a:t>
            </a:r>
          </a:p>
          <a:p>
            <a:pPr lvl="1"/>
            <a:r>
              <a:rPr lang="en-US" dirty="0" smtClean="0"/>
              <a:t>Assume </a:t>
            </a:r>
            <a:r>
              <a:rPr lang="en-US" dirty="0"/>
              <a:t>a single near detector hall of a similar to the </a:t>
            </a:r>
            <a:r>
              <a:rPr lang="en-US" dirty="0" smtClean="0"/>
              <a:t>CD-1-R design</a:t>
            </a:r>
            <a:r>
              <a:rPr lang="en-US" dirty="0"/>
              <a:t>, located at a distance of between 360 m and 575 m </a:t>
            </a:r>
            <a:r>
              <a:rPr lang="en-US" dirty="0" smtClean="0"/>
              <a:t>from the </a:t>
            </a:r>
            <a:r>
              <a:rPr lang="en-US" dirty="0"/>
              <a:t>target.</a:t>
            </a:r>
          </a:p>
          <a:p>
            <a:pPr lvl="1"/>
            <a:r>
              <a:rPr lang="en-US" dirty="0" smtClean="0"/>
              <a:t>Present </a:t>
            </a:r>
            <a:r>
              <a:rPr lang="en-US" dirty="0"/>
              <a:t>a plausible funding model for the proposed concept, </a:t>
            </a:r>
            <a:r>
              <a:rPr lang="en-US" dirty="0" smtClean="0"/>
              <a:t>based on </a:t>
            </a:r>
            <a:r>
              <a:rPr lang="en-US" dirty="0"/>
              <a:t>the interests and likely contributions to the detector </a:t>
            </a:r>
            <a:r>
              <a:rPr lang="en-US" dirty="0" smtClean="0"/>
              <a:t>construction from </a:t>
            </a:r>
            <a:r>
              <a:rPr lang="en-US" dirty="0"/>
              <a:t>the international </a:t>
            </a:r>
            <a:r>
              <a:rPr lang="en-US" dirty="0" smtClean="0"/>
              <a:t>collaboration.</a:t>
            </a:r>
            <a:endParaRPr lang="en-US" dirty="0"/>
          </a:p>
          <a:p>
            <a:pPr lvl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Focus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solely on the design of the Near Detector; the scope of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the study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does not extend to the design of the LBNF near site facility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:\antonella\chicago\kloesecp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719" y="-40275"/>
            <a:ext cx="3190550" cy="373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4572" y="347630"/>
            <a:ext cx="8462169" cy="647102"/>
          </a:xfrm>
        </p:spPr>
        <p:txBody>
          <a:bodyPr/>
          <a:lstStyle/>
          <a:p>
            <a:r>
              <a:rPr lang="en-GB" dirty="0" smtClean="0"/>
              <a:t>KLOE Magnet &amp; ECAL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" name="Picture 9" descr="C:\kloe\bnl talk\kloe_3d_o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1" t="1263" r="7635" b="1263"/>
          <a:stretch>
            <a:fillRect/>
          </a:stretch>
        </p:blipFill>
        <p:spPr bwMode="auto">
          <a:xfrm>
            <a:off x="170318" y="1222045"/>
            <a:ext cx="5008563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59157" y="5441424"/>
            <a:ext cx="36655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solidFill>
                  <a:srgbClr val="00FF00"/>
                </a:solidFill>
                <a:sym typeface="Symbol" panose="05050102010706020507" pitchFamily="18" charset="2"/>
              </a:rPr>
              <a:t>Superconducting coil</a:t>
            </a:r>
            <a:r>
              <a:rPr lang="en-US" altLang="en-US" dirty="0">
                <a:solidFill>
                  <a:srgbClr val="00FF00"/>
                </a:solidFill>
                <a:sym typeface="Symbol" panose="05050102010706020507" pitchFamily="18" charset="2"/>
              </a:rPr>
              <a:t> (5 m bore)</a:t>
            </a:r>
          </a:p>
          <a:p>
            <a:pPr>
              <a:buFontTx/>
              <a:buNone/>
            </a:pPr>
            <a:r>
              <a:rPr lang="en-US" altLang="en-US" i="1" dirty="0">
                <a:solidFill>
                  <a:srgbClr val="00FF00"/>
                </a:solidFill>
                <a:sym typeface="Symbol" panose="05050102010706020507" pitchFamily="18" charset="2"/>
              </a:rPr>
              <a:t>B</a:t>
            </a:r>
            <a:r>
              <a:rPr lang="en-US" altLang="en-US" dirty="0">
                <a:solidFill>
                  <a:srgbClr val="00FF00"/>
                </a:solidFill>
                <a:sym typeface="Symbol" panose="05050102010706020507" pitchFamily="18" charset="2"/>
              </a:rPr>
              <a:t> = 0.6 T  (  </a:t>
            </a:r>
            <a:r>
              <a:rPr lang="en-US" altLang="en-US" i="1" dirty="0">
                <a:solidFill>
                  <a:srgbClr val="00FF00"/>
                </a:solidFill>
                <a:sym typeface="Symbol" panose="05050102010706020507" pitchFamily="18" charset="2"/>
              </a:rPr>
              <a:t>B dl</a:t>
            </a:r>
            <a:r>
              <a:rPr lang="en-US" altLang="en-US" dirty="0">
                <a:solidFill>
                  <a:srgbClr val="00FF00"/>
                </a:solidFill>
                <a:sym typeface="Symbol" panose="05050102010706020507" pitchFamily="18" charset="2"/>
              </a:rPr>
              <a:t>  = 2.2 </a:t>
            </a:r>
            <a:r>
              <a:rPr lang="en-US" altLang="en-US" dirty="0" err="1">
                <a:solidFill>
                  <a:srgbClr val="00FF00"/>
                </a:solidFill>
                <a:sym typeface="Symbol" panose="05050102010706020507" pitchFamily="18" charset="2"/>
              </a:rPr>
              <a:t>T</a:t>
            </a:r>
            <a:r>
              <a:rPr lang="en-US" altLang="en-US" dirty="0" err="1">
                <a:solidFill>
                  <a:srgbClr val="00FF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·</a:t>
            </a:r>
            <a:r>
              <a:rPr lang="en-US" altLang="en-US" dirty="0" err="1">
                <a:solidFill>
                  <a:srgbClr val="00FF00"/>
                </a:solidFill>
                <a:sym typeface="Symbol" panose="05050102010706020507" pitchFamily="18" charset="2"/>
              </a:rPr>
              <a:t>m</a:t>
            </a:r>
            <a:r>
              <a:rPr lang="en-US" altLang="en-US" dirty="0">
                <a:solidFill>
                  <a:srgbClr val="00FF00"/>
                </a:solidFill>
                <a:sym typeface="Symbol" panose="05050102010706020507" pitchFamily="18" charset="2"/>
              </a:rPr>
              <a:t>)</a:t>
            </a:r>
            <a:r>
              <a:rPr lang="en-US" altLang="en-US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164623" y="3748088"/>
            <a:ext cx="3275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solidFill>
                  <a:srgbClr val="0099FF"/>
                </a:solidFill>
                <a:sym typeface="Symbol" panose="05050102010706020507" pitchFamily="18" charset="2"/>
              </a:rPr>
              <a:t>Electromagnetic calorimeter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rgbClr val="0099FF"/>
                </a:solidFill>
                <a:sym typeface="Symbol" panose="05050102010706020507" pitchFamily="18" charset="2"/>
              </a:rPr>
              <a:t>Lead/scintillating fibers 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rgbClr val="0099FF"/>
                </a:solidFill>
                <a:sym typeface="Symbol" panose="05050102010706020507" pitchFamily="18" charset="2"/>
              </a:rPr>
              <a:t>4880 PMT</a:t>
            </a:r>
            <a:r>
              <a:rPr lang="ja-JP" altLang="en-US" dirty="0">
                <a:solidFill>
                  <a:srgbClr val="0099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’</a:t>
            </a:r>
            <a:r>
              <a:rPr lang="en-US" altLang="ja-JP" dirty="0">
                <a:solidFill>
                  <a:srgbClr val="0099FF"/>
                </a:solidFill>
                <a:sym typeface="Symbol" panose="05050102010706020507" pitchFamily="18" charset="2"/>
              </a:rPr>
              <a:t>s</a:t>
            </a:r>
            <a:endParaRPr lang="en-US" altLang="en-US" dirty="0">
              <a:solidFill>
                <a:srgbClr val="0099FF"/>
              </a:solidFill>
              <a:sym typeface="Symbol" panose="05050102010706020507" pitchFamily="18" charset="2"/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264516" y="4603707"/>
            <a:ext cx="2657476" cy="1511302"/>
            <a:chOff x="3714" y="1099"/>
            <a:chExt cx="1674" cy="952"/>
          </a:xfrm>
        </p:grpSpPr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3714" y="1208"/>
              <a:ext cx="1674" cy="843"/>
              <a:chOff x="3714" y="1208"/>
              <a:chExt cx="1674" cy="843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6" y="1277"/>
                <a:ext cx="885" cy="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Line 25"/>
              <p:cNvSpPr>
                <a:spLocks noChangeAspect="1" noChangeShapeType="1"/>
              </p:cNvSpPr>
              <p:nvPr/>
            </p:nvSpPr>
            <p:spPr bwMode="auto">
              <a:xfrm>
                <a:off x="4373" y="1535"/>
                <a:ext cx="547" cy="2"/>
              </a:xfrm>
              <a:prstGeom prst="line">
                <a:avLst/>
              </a:prstGeom>
              <a:noFill/>
              <a:ln w="9525">
                <a:solidFill>
                  <a:srgbClr val="0080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it-IT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9" name="Line 26"/>
              <p:cNvSpPr>
                <a:spLocks noChangeAspect="1" noChangeShapeType="1"/>
              </p:cNvSpPr>
              <p:nvPr/>
            </p:nvSpPr>
            <p:spPr bwMode="auto">
              <a:xfrm>
                <a:off x="4345" y="1600"/>
                <a:ext cx="575" cy="2"/>
              </a:xfrm>
              <a:prstGeom prst="line">
                <a:avLst/>
              </a:prstGeom>
              <a:noFill/>
              <a:ln w="9525">
                <a:solidFill>
                  <a:srgbClr val="0080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it-IT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en-GB"/>
              </a:p>
            </p:txBody>
          </p:sp>
          <p:grpSp>
            <p:nvGrpSpPr>
              <p:cNvPr id="20" name="Group 19"/>
              <p:cNvGrpSpPr>
                <a:grpSpLocks noChangeAspect="1"/>
              </p:cNvGrpSpPr>
              <p:nvPr/>
            </p:nvGrpSpPr>
            <p:grpSpPr bwMode="auto">
              <a:xfrm>
                <a:off x="4874" y="1374"/>
                <a:ext cx="40" cy="149"/>
                <a:chOff x="3437" y="3626"/>
                <a:chExt cx="39" cy="118"/>
              </a:xfrm>
            </p:grpSpPr>
            <p:sp>
              <p:nvSpPr>
                <p:cNvPr id="45" name="Freeform 44"/>
                <p:cNvSpPr>
                  <a:spLocks noChangeAspect="1"/>
                </p:cNvSpPr>
                <p:nvPr/>
              </p:nvSpPr>
              <p:spPr bwMode="auto">
                <a:xfrm>
                  <a:off x="3437" y="3671"/>
                  <a:ext cx="39" cy="73"/>
                </a:xfrm>
                <a:custGeom>
                  <a:avLst/>
                  <a:gdLst>
                    <a:gd name="T0" fmla="*/ 17 w 39"/>
                    <a:gd name="T1" fmla="*/ 73 h 73"/>
                    <a:gd name="T2" fmla="*/ 0 w 39"/>
                    <a:gd name="T3" fmla="*/ 0 h 73"/>
                    <a:gd name="T4" fmla="*/ 17 w 39"/>
                    <a:gd name="T5" fmla="*/ 0 h 73"/>
                    <a:gd name="T6" fmla="*/ 39 w 39"/>
                    <a:gd name="T7" fmla="*/ 0 h 73"/>
                    <a:gd name="T8" fmla="*/ 17 w 39"/>
                    <a:gd name="T9" fmla="*/ 73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9" h="73">
                      <a:moveTo>
                        <a:pt x="17" y="73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39" y="0"/>
                      </a:lnTo>
                      <a:lnTo>
                        <a:pt x="17" y="73"/>
                      </a:lnTo>
                      <a:close/>
                    </a:path>
                  </a:pathLst>
                </a:custGeom>
                <a:solidFill>
                  <a:srgbClr val="0080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46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3454" y="3626"/>
                  <a:ext cx="1" cy="45"/>
                </a:xfrm>
                <a:prstGeom prst="line">
                  <a:avLst/>
                </a:prstGeom>
                <a:noFill/>
                <a:ln w="9525">
                  <a:solidFill>
                    <a:srgbClr val="00801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9pPr>
                </a:lstStyle>
                <a:p>
                  <a:endParaRPr lang="en-GB"/>
                </a:p>
              </p:txBody>
            </p:sp>
          </p:grpSp>
          <p:grpSp>
            <p:nvGrpSpPr>
              <p:cNvPr id="21" name="Group 20"/>
              <p:cNvGrpSpPr>
                <a:grpSpLocks noChangeAspect="1"/>
              </p:cNvGrpSpPr>
              <p:nvPr/>
            </p:nvGrpSpPr>
            <p:grpSpPr bwMode="auto">
              <a:xfrm>
                <a:off x="4874" y="1627"/>
                <a:ext cx="40" cy="147"/>
                <a:chOff x="3437" y="3828"/>
                <a:chExt cx="39" cy="118"/>
              </a:xfrm>
            </p:grpSpPr>
            <p:sp>
              <p:nvSpPr>
                <p:cNvPr id="43" name="Freeform 42"/>
                <p:cNvSpPr>
                  <a:spLocks noChangeAspect="1"/>
                </p:cNvSpPr>
                <p:nvPr/>
              </p:nvSpPr>
              <p:spPr bwMode="auto">
                <a:xfrm>
                  <a:off x="3437" y="3828"/>
                  <a:ext cx="39" cy="73"/>
                </a:xfrm>
                <a:custGeom>
                  <a:avLst/>
                  <a:gdLst>
                    <a:gd name="T0" fmla="*/ 17 w 39"/>
                    <a:gd name="T1" fmla="*/ 0 h 73"/>
                    <a:gd name="T2" fmla="*/ 39 w 39"/>
                    <a:gd name="T3" fmla="*/ 73 h 73"/>
                    <a:gd name="T4" fmla="*/ 17 w 39"/>
                    <a:gd name="T5" fmla="*/ 73 h 73"/>
                    <a:gd name="T6" fmla="*/ 0 w 39"/>
                    <a:gd name="T7" fmla="*/ 73 h 73"/>
                    <a:gd name="T8" fmla="*/ 17 w 39"/>
                    <a:gd name="T9" fmla="*/ 0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9" h="73">
                      <a:moveTo>
                        <a:pt x="17" y="0"/>
                      </a:moveTo>
                      <a:lnTo>
                        <a:pt x="39" y="73"/>
                      </a:lnTo>
                      <a:lnTo>
                        <a:pt x="17" y="73"/>
                      </a:lnTo>
                      <a:lnTo>
                        <a:pt x="0" y="73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80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44" name="Line 3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54" y="3901"/>
                  <a:ext cx="1" cy="45"/>
                </a:xfrm>
                <a:prstGeom prst="line">
                  <a:avLst/>
                </a:prstGeom>
                <a:noFill/>
                <a:ln w="9525">
                  <a:solidFill>
                    <a:srgbClr val="00801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9pPr>
                </a:lstStyle>
                <a:p>
                  <a:endParaRPr lang="en-GB"/>
                </a:p>
              </p:txBody>
            </p:sp>
          </p:grpSp>
          <p:sp>
            <p:nvSpPr>
              <p:cNvPr id="22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4932" y="1691"/>
                <a:ext cx="4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it-IT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altLang="en-US" sz="1800" b="1">
                    <a:solidFill>
                      <a:srgbClr val="DD0806"/>
                    </a:solidFill>
                  </a:rPr>
                  <a:t>1.2 mm</a:t>
                </a:r>
                <a:endParaRPr lang="en-US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/>
              <p:cNvSpPr>
                <a:spLocks noChangeAspect="1"/>
              </p:cNvSpPr>
              <p:nvPr/>
            </p:nvSpPr>
            <p:spPr bwMode="auto">
              <a:xfrm>
                <a:off x="4515" y="1208"/>
                <a:ext cx="370" cy="203"/>
              </a:xfrm>
              <a:custGeom>
                <a:avLst/>
                <a:gdLst>
                  <a:gd name="T0" fmla="*/ 0 w 364"/>
                  <a:gd name="T1" fmla="*/ 254 h 162"/>
                  <a:gd name="T2" fmla="*/ 208 w 364"/>
                  <a:gd name="T3" fmla="*/ 254 h 162"/>
                  <a:gd name="T4" fmla="*/ 376 w 364"/>
                  <a:gd name="T5" fmla="*/ 0 h 16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4" h="162">
                    <a:moveTo>
                      <a:pt x="0" y="162"/>
                    </a:moveTo>
                    <a:lnTo>
                      <a:pt x="202" y="162"/>
                    </a:lnTo>
                    <a:lnTo>
                      <a:pt x="364" y="0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it-IT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24" name="Line 35"/>
              <p:cNvSpPr>
                <a:spLocks noChangeAspect="1" noChangeShapeType="1"/>
              </p:cNvSpPr>
              <p:nvPr/>
            </p:nvSpPr>
            <p:spPr bwMode="auto">
              <a:xfrm>
                <a:off x="4281" y="1605"/>
                <a:ext cx="1" cy="281"/>
              </a:xfrm>
              <a:prstGeom prst="line">
                <a:avLst/>
              </a:prstGeom>
              <a:noFill/>
              <a:ln w="9525">
                <a:solidFill>
                  <a:srgbClr val="0080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it-IT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25" name="Line 36"/>
              <p:cNvSpPr>
                <a:spLocks noChangeAspect="1" noChangeShapeType="1"/>
              </p:cNvSpPr>
              <p:nvPr/>
            </p:nvSpPr>
            <p:spPr bwMode="auto">
              <a:xfrm>
                <a:off x="4345" y="1600"/>
                <a:ext cx="1" cy="286"/>
              </a:xfrm>
              <a:prstGeom prst="line">
                <a:avLst/>
              </a:prstGeom>
              <a:noFill/>
              <a:ln w="9525">
                <a:solidFill>
                  <a:srgbClr val="0080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it-IT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26" name="Line 37"/>
              <p:cNvSpPr>
                <a:spLocks noChangeAspect="1" noChangeShapeType="1"/>
              </p:cNvSpPr>
              <p:nvPr/>
            </p:nvSpPr>
            <p:spPr bwMode="auto">
              <a:xfrm>
                <a:off x="3985" y="1600"/>
                <a:ext cx="1" cy="286"/>
              </a:xfrm>
              <a:prstGeom prst="line">
                <a:avLst/>
              </a:prstGeom>
              <a:noFill/>
              <a:ln w="9525">
                <a:solidFill>
                  <a:srgbClr val="0080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it-IT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27" name="Line 38"/>
              <p:cNvSpPr>
                <a:spLocks noChangeAspect="1" noChangeShapeType="1"/>
              </p:cNvSpPr>
              <p:nvPr/>
            </p:nvSpPr>
            <p:spPr bwMode="auto">
              <a:xfrm>
                <a:off x="3951" y="1613"/>
                <a:ext cx="1" cy="273"/>
              </a:xfrm>
              <a:prstGeom prst="line">
                <a:avLst/>
              </a:prstGeom>
              <a:noFill/>
              <a:ln w="9525">
                <a:solidFill>
                  <a:srgbClr val="0080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it-IT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en-GB"/>
              </a:p>
            </p:txBody>
          </p:sp>
          <p:grpSp>
            <p:nvGrpSpPr>
              <p:cNvPr id="28" name="Group 27"/>
              <p:cNvGrpSpPr>
                <a:grpSpLocks noChangeAspect="1"/>
              </p:cNvGrpSpPr>
              <p:nvPr/>
            </p:nvGrpSpPr>
            <p:grpSpPr bwMode="auto">
              <a:xfrm>
                <a:off x="4150" y="1830"/>
                <a:ext cx="120" cy="51"/>
                <a:chOff x="2725" y="3990"/>
                <a:chExt cx="118" cy="40"/>
              </a:xfrm>
            </p:grpSpPr>
            <p:sp>
              <p:nvSpPr>
                <p:cNvPr id="41" name="Freeform 40"/>
                <p:cNvSpPr>
                  <a:spLocks noChangeAspect="1"/>
                </p:cNvSpPr>
                <p:nvPr/>
              </p:nvSpPr>
              <p:spPr bwMode="auto">
                <a:xfrm>
                  <a:off x="2770" y="3990"/>
                  <a:ext cx="73" cy="40"/>
                </a:xfrm>
                <a:custGeom>
                  <a:avLst/>
                  <a:gdLst>
                    <a:gd name="T0" fmla="*/ 73 w 73"/>
                    <a:gd name="T1" fmla="*/ 23 h 40"/>
                    <a:gd name="T2" fmla="*/ 0 w 73"/>
                    <a:gd name="T3" fmla="*/ 40 h 40"/>
                    <a:gd name="T4" fmla="*/ 0 w 73"/>
                    <a:gd name="T5" fmla="*/ 23 h 40"/>
                    <a:gd name="T6" fmla="*/ 0 w 73"/>
                    <a:gd name="T7" fmla="*/ 0 h 40"/>
                    <a:gd name="T8" fmla="*/ 73 w 73"/>
                    <a:gd name="T9" fmla="*/ 23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3" h="40">
                      <a:moveTo>
                        <a:pt x="73" y="23"/>
                      </a:moveTo>
                      <a:lnTo>
                        <a:pt x="0" y="40"/>
                      </a:lnTo>
                      <a:lnTo>
                        <a:pt x="0" y="23"/>
                      </a:lnTo>
                      <a:lnTo>
                        <a:pt x="0" y="0"/>
                      </a:lnTo>
                      <a:lnTo>
                        <a:pt x="73" y="23"/>
                      </a:lnTo>
                      <a:close/>
                    </a:path>
                  </a:pathLst>
                </a:custGeom>
                <a:solidFill>
                  <a:srgbClr val="0080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42" name="Line 41"/>
                <p:cNvSpPr>
                  <a:spLocks noChangeAspect="1" noChangeShapeType="1"/>
                </p:cNvSpPr>
                <p:nvPr/>
              </p:nvSpPr>
              <p:spPr bwMode="auto">
                <a:xfrm>
                  <a:off x="2725" y="4013"/>
                  <a:ext cx="45" cy="1"/>
                </a:xfrm>
                <a:prstGeom prst="line">
                  <a:avLst/>
                </a:prstGeom>
                <a:noFill/>
                <a:ln w="9525">
                  <a:solidFill>
                    <a:srgbClr val="00801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9pPr>
                </a:lstStyle>
                <a:p>
                  <a:endParaRPr lang="en-GB"/>
                </a:p>
              </p:txBody>
            </p:sp>
          </p:grpSp>
          <p:grpSp>
            <p:nvGrpSpPr>
              <p:cNvPr id="29" name="Group 28"/>
              <p:cNvGrpSpPr>
                <a:grpSpLocks noChangeAspect="1"/>
              </p:cNvGrpSpPr>
              <p:nvPr/>
            </p:nvGrpSpPr>
            <p:grpSpPr bwMode="auto">
              <a:xfrm>
                <a:off x="4375" y="1838"/>
                <a:ext cx="125" cy="43"/>
                <a:chOff x="2922" y="3996"/>
                <a:chExt cx="123" cy="34"/>
              </a:xfrm>
            </p:grpSpPr>
            <p:sp>
              <p:nvSpPr>
                <p:cNvPr id="39" name="Freeform 38"/>
                <p:cNvSpPr>
                  <a:spLocks noChangeAspect="1"/>
                </p:cNvSpPr>
                <p:nvPr/>
              </p:nvSpPr>
              <p:spPr bwMode="auto">
                <a:xfrm>
                  <a:off x="2922" y="3996"/>
                  <a:ext cx="78" cy="34"/>
                </a:xfrm>
                <a:custGeom>
                  <a:avLst/>
                  <a:gdLst>
                    <a:gd name="T0" fmla="*/ 0 w 78"/>
                    <a:gd name="T1" fmla="*/ 17 h 34"/>
                    <a:gd name="T2" fmla="*/ 78 w 78"/>
                    <a:gd name="T3" fmla="*/ 0 h 34"/>
                    <a:gd name="T4" fmla="*/ 78 w 78"/>
                    <a:gd name="T5" fmla="*/ 17 h 34"/>
                    <a:gd name="T6" fmla="*/ 78 w 78"/>
                    <a:gd name="T7" fmla="*/ 34 h 34"/>
                    <a:gd name="T8" fmla="*/ 0 w 78"/>
                    <a:gd name="T9" fmla="*/ 17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8" h="34">
                      <a:moveTo>
                        <a:pt x="0" y="17"/>
                      </a:moveTo>
                      <a:lnTo>
                        <a:pt x="78" y="0"/>
                      </a:lnTo>
                      <a:lnTo>
                        <a:pt x="78" y="17"/>
                      </a:lnTo>
                      <a:lnTo>
                        <a:pt x="78" y="34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80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40" name="Line 4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000" y="4013"/>
                  <a:ext cx="45" cy="1"/>
                </a:xfrm>
                <a:prstGeom prst="line">
                  <a:avLst/>
                </a:prstGeom>
                <a:noFill/>
                <a:ln w="9525">
                  <a:solidFill>
                    <a:srgbClr val="00801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9pPr>
                </a:lstStyle>
                <a:p>
                  <a:endParaRPr lang="en-GB"/>
                </a:p>
              </p:txBody>
            </p:sp>
          </p:grpSp>
          <p:grpSp>
            <p:nvGrpSpPr>
              <p:cNvPr id="30" name="Group 29"/>
              <p:cNvGrpSpPr>
                <a:grpSpLocks noChangeAspect="1"/>
              </p:cNvGrpSpPr>
              <p:nvPr/>
            </p:nvGrpSpPr>
            <p:grpSpPr bwMode="auto">
              <a:xfrm>
                <a:off x="3820" y="1838"/>
                <a:ext cx="120" cy="43"/>
                <a:chOff x="2401" y="3996"/>
                <a:chExt cx="117" cy="34"/>
              </a:xfrm>
            </p:grpSpPr>
            <p:sp>
              <p:nvSpPr>
                <p:cNvPr id="37" name="Freeform 36"/>
                <p:cNvSpPr>
                  <a:spLocks noChangeAspect="1"/>
                </p:cNvSpPr>
                <p:nvPr/>
              </p:nvSpPr>
              <p:spPr bwMode="auto">
                <a:xfrm>
                  <a:off x="2445" y="3996"/>
                  <a:ext cx="73" cy="34"/>
                </a:xfrm>
                <a:custGeom>
                  <a:avLst/>
                  <a:gdLst>
                    <a:gd name="T0" fmla="*/ 73 w 73"/>
                    <a:gd name="T1" fmla="*/ 17 h 34"/>
                    <a:gd name="T2" fmla="*/ 0 w 73"/>
                    <a:gd name="T3" fmla="*/ 34 h 34"/>
                    <a:gd name="T4" fmla="*/ 0 w 73"/>
                    <a:gd name="T5" fmla="*/ 17 h 34"/>
                    <a:gd name="T6" fmla="*/ 0 w 73"/>
                    <a:gd name="T7" fmla="*/ 0 h 34"/>
                    <a:gd name="T8" fmla="*/ 73 w 73"/>
                    <a:gd name="T9" fmla="*/ 17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3" h="34">
                      <a:moveTo>
                        <a:pt x="73" y="17"/>
                      </a:moveTo>
                      <a:lnTo>
                        <a:pt x="0" y="34"/>
                      </a:lnTo>
                      <a:lnTo>
                        <a:pt x="0" y="17"/>
                      </a:lnTo>
                      <a:lnTo>
                        <a:pt x="0" y="0"/>
                      </a:lnTo>
                      <a:lnTo>
                        <a:pt x="73" y="17"/>
                      </a:lnTo>
                      <a:close/>
                    </a:path>
                  </a:pathLst>
                </a:custGeom>
                <a:solidFill>
                  <a:srgbClr val="0080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38" name="Line 47"/>
                <p:cNvSpPr>
                  <a:spLocks noChangeAspect="1" noChangeShapeType="1"/>
                </p:cNvSpPr>
                <p:nvPr/>
              </p:nvSpPr>
              <p:spPr bwMode="auto">
                <a:xfrm>
                  <a:off x="2401" y="4013"/>
                  <a:ext cx="44" cy="1"/>
                </a:xfrm>
                <a:prstGeom prst="line">
                  <a:avLst/>
                </a:prstGeom>
                <a:noFill/>
                <a:ln w="9525">
                  <a:solidFill>
                    <a:srgbClr val="00801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9pPr>
                </a:lstStyle>
                <a:p>
                  <a:endParaRPr lang="en-GB"/>
                </a:p>
              </p:txBody>
            </p:sp>
          </p:grpSp>
          <p:grpSp>
            <p:nvGrpSpPr>
              <p:cNvPr id="31" name="Group 30"/>
              <p:cNvGrpSpPr>
                <a:grpSpLocks noChangeAspect="1"/>
              </p:cNvGrpSpPr>
              <p:nvPr/>
            </p:nvGrpSpPr>
            <p:grpSpPr bwMode="auto">
              <a:xfrm>
                <a:off x="3996" y="1838"/>
                <a:ext cx="120" cy="43"/>
                <a:chOff x="2574" y="3996"/>
                <a:chExt cx="118" cy="34"/>
              </a:xfrm>
            </p:grpSpPr>
            <p:sp>
              <p:nvSpPr>
                <p:cNvPr id="35" name="Freeform 34"/>
                <p:cNvSpPr>
                  <a:spLocks noChangeAspect="1"/>
                </p:cNvSpPr>
                <p:nvPr/>
              </p:nvSpPr>
              <p:spPr bwMode="auto">
                <a:xfrm>
                  <a:off x="2574" y="3996"/>
                  <a:ext cx="73" cy="34"/>
                </a:xfrm>
                <a:custGeom>
                  <a:avLst/>
                  <a:gdLst>
                    <a:gd name="T0" fmla="*/ 0 w 73"/>
                    <a:gd name="T1" fmla="*/ 17 h 34"/>
                    <a:gd name="T2" fmla="*/ 73 w 73"/>
                    <a:gd name="T3" fmla="*/ 0 h 34"/>
                    <a:gd name="T4" fmla="*/ 73 w 73"/>
                    <a:gd name="T5" fmla="*/ 17 h 34"/>
                    <a:gd name="T6" fmla="*/ 73 w 73"/>
                    <a:gd name="T7" fmla="*/ 34 h 34"/>
                    <a:gd name="T8" fmla="*/ 0 w 73"/>
                    <a:gd name="T9" fmla="*/ 17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3" h="34">
                      <a:moveTo>
                        <a:pt x="0" y="17"/>
                      </a:moveTo>
                      <a:lnTo>
                        <a:pt x="73" y="0"/>
                      </a:lnTo>
                      <a:lnTo>
                        <a:pt x="73" y="17"/>
                      </a:lnTo>
                      <a:lnTo>
                        <a:pt x="73" y="34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80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36" name="Line 5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47" y="4013"/>
                  <a:ext cx="45" cy="1"/>
                </a:xfrm>
                <a:prstGeom prst="line">
                  <a:avLst/>
                </a:prstGeom>
                <a:noFill/>
                <a:ln w="9525">
                  <a:solidFill>
                    <a:srgbClr val="00801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it-IT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defRPr>
                  </a:lvl9pPr>
                </a:lstStyle>
                <a:p>
                  <a:endParaRPr lang="en-GB"/>
                </a:p>
              </p:txBody>
            </p:sp>
          </p:grpSp>
          <p:sp>
            <p:nvSpPr>
              <p:cNvPr id="32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4352" y="1878"/>
                <a:ext cx="52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it-IT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altLang="en-US" sz="1800" b="1">
                    <a:solidFill>
                      <a:srgbClr val="DD0806"/>
                    </a:solidFill>
                  </a:rPr>
                  <a:t>1.35 mm</a:t>
                </a:r>
                <a:endParaRPr lang="en-US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3714" y="1878"/>
                <a:ext cx="45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it-IT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altLang="en-US" sz="1800" b="1">
                    <a:solidFill>
                      <a:srgbClr val="DD0806"/>
                    </a:solidFill>
                  </a:rPr>
                  <a:t>1.0 mm</a:t>
                </a: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AutoShape 55"/>
              <p:cNvSpPr>
                <a:spLocks noChangeAspect="1" noChangeArrowheads="1"/>
              </p:cNvSpPr>
              <p:nvPr/>
            </p:nvSpPr>
            <p:spPr bwMode="auto">
              <a:xfrm>
                <a:off x="3890" y="1433"/>
                <a:ext cx="635" cy="120"/>
              </a:xfrm>
              <a:prstGeom prst="parallelogram">
                <a:avLst>
                  <a:gd name="adj" fmla="val 132292"/>
                </a:avLst>
              </a:prstGeom>
              <a:solidFill>
                <a:srgbClr val="00CC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it-IT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16" name="Rectangle 15"/>
            <p:cNvSpPr>
              <a:spLocks noChangeAspect="1" noChangeArrowheads="1"/>
            </p:cNvSpPr>
            <p:nvPr/>
          </p:nvSpPr>
          <p:spPr bwMode="auto">
            <a:xfrm>
              <a:off x="4792" y="1099"/>
              <a:ext cx="2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 sz="2000" kern="12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 sz="2000" kern="12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 sz="2000" kern="12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 sz="2000" kern="12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 sz="2000" kern="12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1600" b="1">
                  <a:solidFill>
                    <a:srgbClr val="0000FF"/>
                  </a:solidFill>
                </a:rPr>
                <a:t>Lead</a:t>
              </a: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254" y="4777015"/>
            <a:ext cx="1558751" cy="111863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505094" y="3691504"/>
            <a:ext cx="4549698" cy="254202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3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DUNE-PRISM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5022846" cy="5070302"/>
          </a:xfrm>
        </p:spPr>
        <p:txBody>
          <a:bodyPr/>
          <a:lstStyle/>
          <a:p>
            <a:r>
              <a:rPr lang="en-GB" dirty="0" smtClean="0"/>
              <a:t>Energy Spectrum changes with off-axis angle</a:t>
            </a:r>
          </a:p>
          <a:p>
            <a:pPr lvl="1"/>
            <a:r>
              <a:rPr lang="en-GB" dirty="0" smtClean="0"/>
              <a:t>Can be used for direct extrapolation</a:t>
            </a:r>
          </a:p>
          <a:p>
            <a:pPr lvl="1"/>
            <a:r>
              <a:rPr lang="en-GB" dirty="0" smtClean="0"/>
              <a:t>Mono-energetic beams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lvl="1"/>
            <a:r>
              <a:rPr lang="en-GB" dirty="0" smtClean="0"/>
              <a:t>Controlled change of flux</a:t>
            </a:r>
          </a:p>
          <a:p>
            <a:pPr lvl="2"/>
            <a:r>
              <a:rPr lang="en-GB" dirty="0" smtClean="0"/>
              <a:t>Additional handle on cross section and other measurements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096" y="200026"/>
            <a:ext cx="2947246" cy="2000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685" y="2200276"/>
            <a:ext cx="2872657" cy="19496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685" y="4277822"/>
            <a:ext cx="2947246" cy="2000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743" y="3006899"/>
            <a:ext cx="2837025" cy="19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7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14614" cy="6250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646" y="3608555"/>
            <a:ext cx="3118997" cy="249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Conventional Facilities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99" y="1317229"/>
            <a:ext cx="8342728" cy="497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5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2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Preliminary Conclusions (I)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LAr TPC</a:t>
            </a:r>
          </a:p>
          <a:p>
            <a:pPr lvl="1"/>
            <a:r>
              <a:rPr lang="en-GB" dirty="0" smtClean="0"/>
              <a:t>Not magnetized</a:t>
            </a:r>
          </a:p>
          <a:p>
            <a:pPr lvl="1"/>
            <a:r>
              <a:rPr lang="en-GB" dirty="0" smtClean="0"/>
              <a:t>Pixel readout (to reduce effect of pile-up)</a:t>
            </a:r>
          </a:p>
          <a:p>
            <a:pPr lvl="1"/>
            <a:r>
              <a:rPr lang="en-GB" dirty="0" smtClean="0"/>
              <a:t>Size:  </a:t>
            </a:r>
            <a:r>
              <a:rPr lang="en-GB" b="1" dirty="0" smtClean="0"/>
              <a:t>3x3x4</a:t>
            </a:r>
            <a:r>
              <a:rPr lang="en-GB" dirty="0" smtClean="0"/>
              <a:t> m</a:t>
            </a:r>
            <a:r>
              <a:rPr lang="en-GB" baseline="30000" dirty="0" smtClean="0"/>
              <a:t>3 </a:t>
            </a:r>
            <a:r>
              <a:rPr lang="en-GB" dirty="0" smtClean="0"/>
              <a:t>(to be optimised)</a:t>
            </a:r>
          </a:p>
          <a:p>
            <a:pPr lvl="1"/>
            <a:r>
              <a:rPr lang="en-GB" dirty="0" smtClean="0"/>
              <a:t>Functionally coupled to MPT</a:t>
            </a:r>
          </a:p>
          <a:p>
            <a:r>
              <a:rPr lang="en-GB" dirty="0" smtClean="0"/>
              <a:t>MPT </a:t>
            </a:r>
            <a:r>
              <a:rPr lang="en-GB" dirty="0" smtClean="0">
                <a:sym typeface="Wingdings"/>
              </a:rPr>
              <a:t> high resolution detector is needed in addition</a:t>
            </a:r>
          </a:p>
          <a:p>
            <a:pPr lvl="1"/>
            <a:r>
              <a:rPr lang="en-GB" dirty="0" smtClean="0">
                <a:sym typeface="Wingdings"/>
              </a:rPr>
              <a:t>Magnetized (dipole or solenoid?)</a:t>
            </a:r>
          </a:p>
          <a:p>
            <a:pPr lvl="1"/>
            <a:r>
              <a:rPr lang="en-GB" dirty="0" smtClean="0">
                <a:sym typeface="Wingdings"/>
              </a:rPr>
              <a:t>STT or HPTPC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0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Preliminary Conclusion (II)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>
          <a:xfrm>
            <a:off x="454029" y="3395330"/>
            <a:ext cx="8232771" cy="2892056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Location</a:t>
            </a:r>
          </a:p>
          <a:p>
            <a:pPr lvl="1"/>
            <a:r>
              <a:rPr lang="en-GB" b="1" dirty="0" smtClean="0"/>
              <a:t>Case for 370 m not </a:t>
            </a:r>
            <a:r>
              <a:rPr lang="en-GB" b="1" dirty="0" smtClean="0"/>
              <a:t>convincingly made</a:t>
            </a:r>
            <a:endParaRPr lang="en-GB" b="1" dirty="0" smtClean="0"/>
          </a:p>
          <a:p>
            <a:pPr lvl="1"/>
            <a:r>
              <a:rPr lang="en-GB" dirty="0" smtClean="0"/>
              <a:t>~ M$ 25 more expensive</a:t>
            </a:r>
          </a:p>
          <a:p>
            <a:pPr lvl="1"/>
            <a:r>
              <a:rPr lang="en-GB" dirty="0" smtClean="0"/>
              <a:t>Not significantly better physics performance</a:t>
            </a:r>
          </a:p>
          <a:p>
            <a:pPr lvl="2"/>
            <a:r>
              <a:rPr lang="en-GB" dirty="0" smtClean="0"/>
              <a:t>Only high stat neutrino-electron scattering</a:t>
            </a:r>
            <a:br>
              <a:rPr lang="en-GB" dirty="0" smtClean="0"/>
            </a:br>
            <a:r>
              <a:rPr lang="en-GB" dirty="0" smtClean="0"/>
              <a:t>(beam divergence needs to be understood)</a:t>
            </a:r>
            <a:endParaRPr lang="en-GB" dirty="0"/>
          </a:p>
          <a:p>
            <a:pPr lvl="1"/>
            <a:r>
              <a:rPr lang="en-GB" dirty="0" smtClean="0"/>
              <a:t>Near-to-far extrapolation similar to standard location</a:t>
            </a:r>
          </a:p>
          <a:p>
            <a:pPr marL="0" indent="0">
              <a:buNone/>
            </a:pPr>
            <a:r>
              <a:rPr lang="en-GB" b="1" dirty="0" smtClean="0"/>
              <a:t>Stay with default distance.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674" y="1109618"/>
            <a:ext cx="4699591" cy="260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40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Preliminary conclusion (III)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GB" dirty="0" smtClean="0"/>
              <a:t>Hall size</a:t>
            </a:r>
          </a:p>
          <a:p>
            <a:pPr lvl="1"/>
            <a:r>
              <a:rPr lang="en-GB" dirty="0" smtClean="0"/>
              <a:t>+50% at least to fit LAr &amp; MPT detectors</a:t>
            </a:r>
          </a:p>
          <a:p>
            <a:pPr lvl="1"/>
            <a:endParaRPr lang="en-GB" dirty="0"/>
          </a:p>
          <a:p>
            <a:r>
              <a:rPr lang="en-GB" dirty="0" smtClean="0"/>
              <a:t>DUNE-PRISM</a:t>
            </a:r>
          </a:p>
          <a:p>
            <a:pPr lvl="1"/>
            <a:r>
              <a:rPr lang="en-GB" dirty="0" smtClean="0"/>
              <a:t>Provides alternative handle on systematics</a:t>
            </a:r>
          </a:p>
          <a:p>
            <a:pPr lvl="1"/>
            <a:r>
              <a:rPr lang="en-GB" dirty="0" smtClean="0"/>
              <a:t>Too premature to make a decision</a:t>
            </a:r>
          </a:p>
          <a:p>
            <a:pPr lvl="1"/>
            <a:r>
              <a:rPr lang="en-GB" dirty="0" smtClean="0"/>
              <a:t>Need to check, if it can be fitted without prohibitive additional cost</a:t>
            </a:r>
          </a:p>
          <a:p>
            <a:pPr lvl="1"/>
            <a:r>
              <a:rPr lang="en-GB" dirty="0" smtClean="0"/>
              <a:t>additional costs for moving detectors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Action Items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Answer </a:t>
            </a:r>
            <a:r>
              <a:rPr lang="en-GB" dirty="0" smtClean="0"/>
              <a:t>questions</a:t>
            </a:r>
            <a:endParaRPr lang="en-GB" dirty="0"/>
          </a:p>
          <a:p>
            <a:r>
              <a:rPr lang="en-GB" dirty="0" smtClean="0"/>
              <a:t>Executive summary of low level requirements (Convenors)</a:t>
            </a:r>
          </a:p>
          <a:p>
            <a:r>
              <a:rPr lang="en-GB" dirty="0" smtClean="0"/>
              <a:t>Can the STT fit into and work in the KLOE Magnet (FGT)</a:t>
            </a:r>
          </a:p>
          <a:p>
            <a:pPr lvl="1"/>
            <a:r>
              <a:rPr lang="en-GB" dirty="0"/>
              <a:t>W</a:t>
            </a:r>
            <a:r>
              <a:rPr lang="en-GB" dirty="0" smtClean="0"/>
              <a:t>hat would be lost?</a:t>
            </a:r>
          </a:p>
          <a:p>
            <a:r>
              <a:rPr lang="en-GB" dirty="0" smtClean="0"/>
              <a:t>Can the HPTPC </a:t>
            </a:r>
            <a:r>
              <a:rPr lang="en-GB" dirty="0"/>
              <a:t>fit into and work in the KLOE Magnet </a:t>
            </a:r>
            <a:r>
              <a:rPr lang="en-GB" dirty="0" smtClean="0"/>
              <a:t>(HPTPC)</a:t>
            </a:r>
          </a:p>
          <a:p>
            <a:pPr lvl="1"/>
            <a:r>
              <a:rPr lang="en-GB" dirty="0" smtClean="0"/>
              <a:t>What would be lost?</a:t>
            </a:r>
          </a:p>
          <a:p>
            <a:r>
              <a:rPr lang="en-GB" dirty="0" smtClean="0"/>
              <a:t>Study 3D-Scintillator in STT (US)</a:t>
            </a:r>
          </a:p>
          <a:p>
            <a:r>
              <a:rPr lang="en-GB" dirty="0" smtClean="0"/>
              <a:t>Can </a:t>
            </a:r>
            <a:r>
              <a:rPr lang="en-GB" dirty="0" err="1" smtClean="0"/>
              <a:t>ArgonCube</a:t>
            </a:r>
            <a:r>
              <a:rPr lang="en-GB" dirty="0" smtClean="0"/>
              <a:t> handle 2.4 MW beam (Antonio)</a:t>
            </a:r>
          </a:p>
          <a:p>
            <a:endParaRPr lang="en-GB" dirty="0" smtClean="0"/>
          </a:p>
          <a:p>
            <a:r>
              <a:rPr lang="en-GB" dirty="0" smtClean="0"/>
              <a:t>Neutrons </a:t>
            </a:r>
            <a:endParaRPr lang="en-GB" dirty="0"/>
          </a:p>
          <a:p>
            <a:pPr lvl="1"/>
            <a:r>
              <a:rPr lang="en-GB" dirty="0"/>
              <a:t>Can you tag them in LAr (?)</a:t>
            </a:r>
          </a:p>
          <a:p>
            <a:pPr lvl="1"/>
            <a:r>
              <a:rPr lang="en-GB" dirty="0"/>
              <a:t>Can the ECAL tag/measure them (?)</a:t>
            </a:r>
          </a:p>
          <a:p>
            <a:pPr lvl="1"/>
            <a:r>
              <a:rPr lang="en-GB" dirty="0"/>
              <a:t>(Rock-neutrons?)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5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GB" dirty="0"/>
              <a:t>Convenors to write workshop executive </a:t>
            </a:r>
            <a:r>
              <a:rPr lang="en-GB" dirty="0" smtClean="0"/>
              <a:t>summary</a:t>
            </a:r>
          </a:p>
          <a:p>
            <a:r>
              <a:rPr lang="en-GB" dirty="0" smtClean="0"/>
              <a:t>Need to home in on default option by August</a:t>
            </a:r>
          </a:p>
          <a:p>
            <a:pPr lvl="1"/>
            <a:r>
              <a:rPr lang="en-GB" dirty="0" smtClean="0"/>
              <a:t>Short document summarizing from proponents (&lt;10 pages)</a:t>
            </a:r>
          </a:p>
          <a:p>
            <a:pPr lvl="2"/>
            <a:r>
              <a:rPr lang="en-GB" dirty="0" smtClean="0"/>
              <a:t>Key physics performance</a:t>
            </a:r>
          </a:p>
          <a:p>
            <a:pPr lvl="2"/>
            <a:r>
              <a:rPr lang="en-GB" dirty="0" smtClean="0"/>
              <a:t>R&amp;D needs</a:t>
            </a:r>
          </a:p>
          <a:p>
            <a:pPr lvl="2"/>
            <a:r>
              <a:rPr lang="en-GB" dirty="0" smtClean="0"/>
              <a:t>Realistic Funding model</a:t>
            </a:r>
          </a:p>
          <a:p>
            <a:pPr lvl="2"/>
            <a:r>
              <a:rPr lang="en-GB" dirty="0" smtClean="0"/>
              <a:t>Addressing action items/questions</a:t>
            </a:r>
          </a:p>
          <a:p>
            <a:pPr lvl="1"/>
            <a:r>
              <a:rPr lang="en-GB" dirty="0" smtClean="0"/>
              <a:t>HPTPC, STT (&amp; scintillator target)</a:t>
            </a:r>
          </a:p>
          <a:p>
            <a:r>
              <a:rPr lang="en-GB" dirty="0" smtClean="0"/>
              <a:t>Present option to collaboration</a:t>
            </a:r>
          </a:p>
          <a:p>
            <a:r>
              <a:rPr lang="en-GB" dirty="0" smtClean="0"/>
              <a:t>Next workshop at CERN</a:t>
            </a:r>
          </a:p>
          <a:p>
            <a:pPr lvl="1"/>
            <a:r>
              <a:rPr lang="en-GB" dirty="0" smtClean="0"/>
              <a:t>Probably </a:t>
            </a:r>
            <a:r>
              <a:rPr lang="en-GB" smtClean="0"/>
              <a:t>November 6-7, 2017</a:t>
            </a: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4000" dirty="0" smtClean="0"/>
              <a:t>Organizational Updates 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Near Detector Coordination</a:t>
            </a:r>
          </a:p>
          <a:p>
            <a:pPr lvl="1"/>
            <a:r>
              <a:rPr lang="en-US" dirty="0"/>
              <a:t>Appointed in April: Alfons Weber</a:t>
            </a:r>
          </a:p>
          <a:p>
            <a:endParaRPr lang="en-US" dirty="0"/>
          </a:p>
          <a:p>
            <a:r>
              <a:rPr lang="en-US" dirty="0"/>
              <a:t>Additional workshops to support discussions and progress</a:t>
            </a:r>
          </a:p>
          <a:p>
            <a:pPr lvl="1"/>
            <a:r>
              <a:rPr lang="en-US" dirty="0" smtClean="0"/>
              <a:t>6-7 Nov </a:t>
            </a:r>
            <a:r>
              <a:rPr lang="en-US" dirty="0"/>
              <a:t>at CERN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Weber | ND Status Report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43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4000" dirty="0" smtClean="0"/>
              <a:t>Major Milestones 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Weber | ND Status Report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54975" y="1200342"/>
            <a:ext cx="7773145" cy="46982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kern="1200">
                <a:solidFill>
                  <a:srgbClr val="1248D6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27432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 kern="1200">
                <a:solidFill>
                  <a:srgbClr val="1248D6"/>
                </a:solidFill>
                <a:latin typeface="Helvetica"/>
                <a:ea typeface="Geneva" charset="0"/>
                <a:cs typeface="+mn-cs"/>
              </a:defRPr>
            </a:lvl2pPr>
            <a:lvl3pPr marL="27432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 kern="1200">
                <a:solidFill>
                  <a:srgbClr val="1248D6"/>
                </a:solidFill>
                <a:latin typeface="Helvetica"/>
                <a:ea typeface="Geneva" charset="0"/>
                <a:cs typeface="+mn-cs"/>
              </a:defRPr>
            </a:lvl3pPr>
            <a:lvl4pPr marL="54864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 kern="1200">
                <a:solidFill>
                  <a:srgbClr val="1248D6"/>
                </a:solidFill>
                <a:latin typeface="Helvetica"/>
                <a:ea typeface="Geneva" charset="0"/>
                <a:cs typeface="+mn-cs"/>
              </a:defRPr>
            </a:lvl4pPr>
            <a:lvl5pPr marL="822960" indent="18288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 kern="1200">
                <a:solidFill>
                  <a:srgbClr val="1248D6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</a:rPr>
              <a:t>Q1/2017: </a:t>
            </a:r>
            <a:r>
              <a:rPr lang="en-US" sz="1800" dirty="0">
                <a:solidFill>
                  <a:srgbClr val="000090"/>
                </a:solidFill>
              </a:rPr>
              <a:t>1</a:t>
            </a:r>
            <a:r>
              <a:rPr lang="en-US" sz="1800" baseline="30000" dirty="0">
                <a:solidFill>
                  <a:srgbClr val="000090"/>
                </a:solidFill>
              </a:rPr>
              <a:t>st</a:t>
            </a:r>
            <a:r>
              <a:rPr lang="en-US" sz="1800" dirty="0">
                <a:solidFill>
                  <a:srgbClr val="000090"/>
                </a:solidFill>
              </a:rPr>
              <a:t> ND design workshop at FNAL </a:t>
            </a:r>
            <a:r>
              <a:rPr lang="en-US" sz="1800" dirty="0" smtClean="0">
                <a:solidFill>
                  <a:srgbClr val="000090"/>
                </a:solidFill>
              </a:rPr>
              <a:t>		</a:t>
            </a:r>
            <a:r>
              <a:rPr lang="en-US" sz="1800" dirty="0" smtClean="0">
                <a:solidFill>
                  <a:srgbClr val="12EE1C"/>
                </a:solidFill>
                <a:sym typeface="Wingdings"/>
              </a:rPr>
              <a:t>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b="1" dirty="0" smtClean="0">
                <a:solidFill>
                  <a:schemeClr val="tx1"/>
                </a:solidFill>
              </a:rPr>
              <a:t>Q2/2017: </a:t>
            </a:r>
            <a:r>
              <a:rPr lang="en-US" sz="1800" dirty="0" smtClean="0">
                <a:solidFill>
                  <a:srgbClr val="000090"/>
                </a:solidFill>
              </a:rPr>
              <a:t>2</a:t>
            </a:r>
            <a:r>
              <a:rPr lang="en-US" sz="1800" baseline="30000" dirty="0" smtClean="0">
                <a:solidFill>
                  <a:srgbClr val="000090"/>
                </a:solidFill>
              </a:rPr>
              <a:t>nd</a:t>
            </a:r>
            <a:r>
              <a:rPr lang="en-US" sz="1800" dirty="0" smtClean="0">
                <a:solidFill>
                  <a:srgbClr val="000090"/>
                </a:solidFill>
              </a:rPr>
              <a:t> ND workshop at FNAL</a:t>
            </a:r>
            <a:r>
              <a:rPr lang="en-US" sz="1800" dirty="0" smtClean="0"/>
              <a:t> 			</a:t>
            </a:r>
            <a:r>
              <a:rPr lang="en-US" sz="1800" dirty="0" smtClean="0">
                <a:solidFill>
                  <a:srgbClr val="12EE1C"/>
                </a:solidFill>
                <a:sym typeface="Wingdings"/>
              </a:rPr>
              <a:t></a:t>
            </a:r>
            <a:endParaRPr lang="en-US" sz="1800" dirty="0" smtClean="0">
              <a:solidFill>
                <a:srgbClr val="12EE1C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b="1" dirty="0" smtClean="0">
                <a:solidFill>
                  <a:schemeClr val="tx1"/>
                </a:solidFill>
              </a:rPr>
              <a:t>Q3/2017</a:t>
            </a:r>
            <a:r>
              <a:rPr lang="en-US" sz="1800" b="1" dirty="0">
                <a:solidFill>
                  <a:schemeClr val="tx1"/>
                </a:solidFill>
              </a:rPr>
              <a:t>: </a:t>
            </a:r>
            <a:r>
              <a:rPr lang="en-US" sz="1800" dirty="0" smtClean="0">
                <a:solidFill>
                  <a:srgbClr val="000090"/>
                </a:solidFill>
              </a:rPr>
              <a:t>narrow down ND options 				</a:t>
            </a:r>
            <a:r>
              <a:rPr lang="en-US" sz="1800" dirty="0" smtClean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</a:rPr>
              <a:t>on </a:t>
            </a:r>
            <a:r>
              <a:rPr lang="en-US" sz="1800" dirty="0" smtClean="0">
                <a:solidFill>
                  <a:srgbClr val="FF0000"/>
                </a:solidFill>
              </a:rPr>
              <a:t>track)</a:t>
            </a:r>
            <a:endParaRPr lang="en-US" sz="1800" dirty="0" smtClean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b="1" dirty="0" smtClean="0">
                <a:solidFill>
                  <a:schemeClr val="tx1"/>
                </a:solidFill>
              </a:rPr>
              <a:t>Q4/2017</a:t>
            </a:r>
            <a:r>
              <a:rPr lang="en-US" sz="1800" b="1" dirty="0">
                <a:solidFill>
                  <a:schemeClr val="tx1"/>
                </a:solidFill>
              </a:rPr>
              <a:t>: </a:t>
            </a:r>
            <a:r>
              <a:rPr lang="en-US" sz="1800" dirty="0">
                <a:solidFill>
                  <a:srgbClr val="000090"/>
                </a:solidFill>
              </a:rPr>
              <a:t>3</a:t>
            </a:r>
            <a:r>
              <a:rPr lang="en-US" sz="1800" baseline="30000" dirty="0">
                <a:solidFill>
                  <a:srgbClr val="000090"/>
                </a:solidFill>
              </a:rPr>
              <a:t>rd</a:t>
            </a:r>
            <a:r>
              <a:rPr lang="en-US" sz="1800" dirty="0">
                <a:solidFill>
                  <a:srgbClr val="000090"/>
                </a:solidFill>
              </a:rPr>
              <a:t> ND workshop at </a:t>
            </a:r>
            <a:r>
              <a:rPr lang="en-US" sz="1800" dirty="0" smtClean="0">
                <a:solidFill>
                  <a:srgbClr val="000090"/>
                </a:solidFill>
              </a:rPr>
              <a:t>CERN</a:t>
            </a:r>
            <a:r>
              <a:rPr lang="en-US" sz="1800" dirty="0" smtClean="0"/>
              <a:t> 			</a:t>
            </a:r>
            <a:r>
              <a:rPr lang="en-US" sz="1800" dirty="0" smtClean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</a:rPr>
              <a:t>on track)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b="1" dirty="0" smtClean="0">
                <a:solidFill>
                  <a:schemeClr val="tx1"/>
                </a:solidFill>
              </a:rPr>
              <a:t>Q4/2017: </a:t>
            </a:r>
            <a:r>
              <a:rPr lang="en-US" sz="1800" dirty="0" smtClean="0">
                <a:solidFill>
                  <a:srgbClr val="000090"/>
                </a:solidFill>
              </a:rPr>
              <a:t>Concept for ND agreed 				</a:t>
            </a:r>
            <a:r>
              <a:rPr lang="en-US" sz="1800" dirty="0" smtClean="0">
                <a:solidFill>
                  <a:srgbClr val="FF0000"/>
                </a:solidFill>
              </a:rPr>
              <a:t>(Q1/2018)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</a:rPr>
              <a:t>	</a:t>
            </a:r>
            <a:r>
              <a:rPr lang="en-US" sz="1800" dirty="0" smtClean="0">
                <a:solidFill>
                  <a:srgbClr val="000090"/>
                </a:solidFill>
              </a:rPr>
              <a:t>Including plausible funding model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</a:rPr>
              <a:t>Q4/2018: </a:t>
            </a:r>
            <a:r>
              <a:rPr lang="en-US" sz="1800" dirty="0" smtClean="0">
                <a:solidFill>
                  <a:srgbClr val="000090"/>
                </a:solidFill>
              </a:rPr>
              <a:t>ND CDR 							</a:t>
            </a:r>
            <a:r>
              <a:rPr lang="en-US" sz="1800" dirty="0" smtClean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</a:rPr>
              <a:t>on track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endParaRPr lang="en-US" sz="1800" dirty="0" smtClean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b="1" dirty="0" smtClean="0">
                <a:solidFill>
                  <a:schemeClr val="tx1"/>
                </a:solidFill>
              </a:rPr>
              <a:t>Q1/2020: </a:t>
            </a:r>
            <a:r>
              <a:rPr lang="en-US" sz="1800" dirty="0" smtClean="0">
                <a:solidFill>
                  <a:srgbClr val="000090"/>
                </a:solidFill>
              </a:rPr>
              <a:t>ND TDR available for review in August 	</a:t>
            </a:r>
            <a:r>
              <a:rPr lang="en-US" sz="1800" dirty="0" smtClean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</a:rPr>
              <a:t>on track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endParaRPr lang="en-US" sz="1800" dirty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b="1" dirty="0" smtClean="0">
                <a:solidFill>
                  <a:schemeClr val="tx1"/>
                </a:solidFill>
              </a:rPr>
              <a:t>Q4/2026: </a:t>
            </a:r>
            <a:r>
              <a:rPr lang="en-US" sz="1800" dirty="0" smtClean="0">
                <a:solidFill>
                  <a:srgbClr val="000090"/>
                </a:solidFill>
              </a:rPr>
              <a:t>ND ready for beam 					</a:t>
            </a:r>
            <a:r>
              <a:rPr lang="en-US" sz="1800" dirty="0" smtClean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</a:rPr>
              <a:t>on track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8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800" dirty="0" smtClean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97909" y="2007768"/>
            <a:ext cx="7719595" cy="74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02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4000" dirty="0" smtClean="0"/>
              <a:t>Risks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Initial thoughts</a:t>
            </a:r>
          </a:p>
          <a:p>
            <a:r>
              <a:rPr lang="en-GB" dirty="0" smtClean="0"/>
              <a:t>Can’t agree concept</a:t>
            </a:r>
          </a:p>
          <a:p>
            <a:r>
              <a:rPr lang="en-GB" dirty="0" smtClean="0"/>
              <a:t>Can’t fund agreed concepts</a:t>
            </a:r>
          </a:p>
          <a:p>
            <a:r>
              <a:rPr lang="en-GB" dirty="0" smtClean="0"/>
              <a:t>Decision schedule is too aggressive</a:t>
            </a:r>
          </a:p>
          <a:p>
            <a:r>
              <a:rPr lang="en-GB" dirty="0" smtClean="0"/>
              <a:t>Agreed/needed ND concept requires major/expensive changes to ND facilities</a:t>
            </a:r>
          </a:p>
          <a:p>
            <a:r>
              <a:rPr lang="en-GB" dirty="0" smtClean="0"/>
              <a:t>Fundable/buildable ND will not be able to do physics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Weber | ND Status Report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7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550025"/>
            <a:ext cx="425450" cy="158750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26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Options studied by ND TF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856" y="1073492"/>
            <a:ext cx="3004326" cy="2696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051" y="3769921"/>
            <a:ext cx="3720662" cy="24752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62" y="1472178"/>
            <a:ext cx="4349789" cy="37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1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ND Group is following charge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GB" dirty="0" smtClean="0"/>
              <a:t>Several productive workshops</a:t>
            </a:r>
          </a:p>
          <a:p>
            <a:pPr lvl="1"/>
            <a:r>
              <a:rPr lang="en-GB" dirty="0" smtClean="0"/>
              <a:t>(Gas TPC NDs, Nov 2016, CERN)</a:t>
            </a:r>
          </a:p>
          <a:p>
            <a:pPr lvl="1"/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ND workshop, Mar 2017, FNAL</a:t>
            </a:r>
          </a:p>
          <a:p>
            <a:pPr lvl="1"/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ND Workshop, Jun 2017, FNAL</a:t>
            </a:r>
          </a:p>
          <a:p>
            <a:pPr lvl="1"/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ND Workshop, Nov 2017, </a:t>
            </a:r>
            <a:r>
              <a:rPr lang="en-GB" dirty="0" smtClean="0"/>
              <a:t>CERN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Aim</a:t>
            </a:r>
          </a:p>
          <a:p>
            <a:pPr lvl="1"/>
            <a:r>
              <a:rPr lang="en-GB" dirty="0" smtClean="0"/>
              <a:t>Fulfil charge and suggest buildable concept to collaboration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1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726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Agreed: LAr TPC </a:t>
            </a:r>
            <a:r>
              <a:rPr lang="en-GB" smtClean="0"/>
              <a:t/>
            </a:r>
            <a:br>
              <a:rPr lang="en-GB" smtClean="0"/>
            </a:b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Helvetica"/>
                <a:cs typeface="Helvetica"/>
              </a:rPr>
              <a:t>June-2017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A. Weber | ND Status Report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81" y="2236198"/>
            <a:ext cx="8467077" cy="3775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134" y="96841"/>
            <a:ext cx="2520544" cy="24421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9316" y="1974588"/>
            <a:ext cx="2316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/>
              <a:t>ArgonCUBE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21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DUNE_Template_AW</Template>
  <TotalTime>2968</TotalTime>
  <Words>1114</Words>
  <Application>Microsoft Macintosh PowerPoint</Application>
  <PresentationFormat>On-screen Show (4:3)</PresentationFormat>
  <Paragraphs>267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Geneva</vt:lpstr>
      <vt:lpstr>Helvetica</vt:lpstr>
      <vt:lpstr>Lucida Grande</vt:lpstr>
      <vt:lpstr>MS PGothic</vt:lpstr>
      <vt:lpstr>ＭＳ Ｐゴシック</vt:lpstr>
      <vt:lpstr>Symbol</vt:lpstr>
      <vt:lpstr>Times New Roman</vt:lpstr>
      <vt:lpstr>Wingdings</vt:lpstr>
      <vt:lpstr>LBNF Content-Footer Theme</vt:lpstr>
      <vt:lpstr>Near Detector Status Report</vt:lpstr>
      <vt:lpstr>Near Detector Concept Study</vt:lpstr>
      <vt:lpstr>Organizational Updates   </vt:lpstr>
      <vt:lpstr>Major Milestones   </vt:lpstr>
      <vt:lpstr>Risks</vt:lpstr>
      <vt:lpstr>Status</vt:lpstr>
      <vt:lpstr>Options studied by ND TF</vt:lpstr>
      <vt:lpstr>ND Group is following charge</vt:lpstr>
      <vt:lpstr>Agreed: LAr TPC  </vt:lpstr>
      <vt:lpstr>Pixel Readout Events</vt:lpstr>
      <vt:lpstr>Status and Outlook</vt:lpstr>
      <vt:lpstr>LAr Detector</vt:lpstr>
      <vt:lpstr>HP GAr TPC</vt:lpstr>
      <vt:lpstr>Straw Tube Tracker</vt:lpstr>
      <vt:lpstr>3D Scintillator Tracker</vt:lpstr>
      <vt:lpstr>Other Hybrids (I)</vt:lpstr>
      <vt:lpstr>Other Hybrids (II)</vt:lpstr>
      <vt:lpstr>Magnets (I)</vt:lpstr>
      <vt:lpstr>Magnets (II)</vt:lpstr>
      <vt:lpstr>KLOE Magnet &amp; ECAL</vt:lpstr>
      <vt:lpstr>DUNE-PRISM</vt:lpstr>
      <vt:lpstr>PowerPoint Presentation</vt:lpstr>
      <vt:lpstr>Conventional Facilities</vt:lpstr>
      <vt:lpstr>Conclusions</vt:lpstr>
      <vt:lpstr>Preliminary Conclusions (I)</vt:lpstr>
      <vt:lpstr>Preliminary Conclusion (II)</vt:lpstr>
      <vt:lpstr>Preliminary conclusion (III)</vt:lpstr>
      <vt:lpstr>Action Items</vt:lpstr>
      <vt:lpstr>Next Steps</vt:lpstr>
    </vt:vector>
  </TitlesOfParts>
  <Company>Weber Family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Alfons Weber</dc:creator>
  <cp:lastModifiedBy>Alfons Weber</cp:lastModifiedBy>
  <cp:revision>179</cp:revision>
  <cp:lastPrinted>2017-06-10T18:54:27Z</cp:lastPrinted>
  <dcterms:created xsi:type="dcterms:W3CDTF">2016-01-09T13:16:22Z</dcterms:created>
  <dcterms:modified xsi:type="dcterms:W3CDTF">2017-06-22T13:44:50Z</dcterms:modified>
</cp:coreProperties>
</file>