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6" r:id="rId2"/>
  </p:sldMasterIdLst>
  <p:notesMasterIdLst>
    <p:notesMasterId r:id="rId30"/>
  </p:notesMasterIdLst>
  <p:sldIdLst>
    <p:sldId id="259" r:id="rId3"/>
    <p:sldId id="270" r:id="rId4"/>
    <p:sldId id="275" r:id="rId5"/>
    <p:sldId id="314" r:id="rId6"/>
    <p:sldId id="283" r:id="rId7"/>
    <p:sldId id="302" r:id="rId8"/>
    <p:sldId id="295" r:id="rId9"/>
    <p:sldId id="286" r:id="rId10"/>
    <p:sldId id="297" r:id="rId11"/>
    <p:sldId id="303" r:id="rId12"/>
    <p:sldId id="288" r:id="rId13"/>
    <p:sldId id="304" r:id="rId14"/>
    <p:sldId id="305" r:id="rId15"/>
    <p:sldId id="264" r:id="rId16"/>
    <p:sldId id="265" r:id="rId17"/>
    <p:sldId id="287" r:id="rId18"/>
    <p:sldId id="289" r:id="rId19"/>
    <p:sldId id="316" r:id="rId20"/>
    <p:sldId id="317" r:id="rId21"/>
    <p:sldId id="311" r:id="rId22"/>
    <p:sldId id="315" r:id="rId23"/>
    <p:sldId id="296" r:id="rId24"/>
    <p:sldId id="290" r:id="rId25"/>
    <p:sldId id="318" r:id="rId26"/>
    <p:sldId id="319" r:id="rId27"/>
    <p:sldId id="294" r:id="rId28"/>
    <p:sldId id="280"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BNF Update" id="{6FE86277-3AB3-4EAB-B56C-19097AFE1AEE}">
          <p14:sldIdLst>
            <p14:sldId id="259"/>
            <p14:sldId id="270"/>
            <p14:sldId id="275"/>
            <p14:sldId id="314"/>
            <p14:sldId id="283"/>
            <p14:sldId id="302"/>
            <p14:sldId id="295"/>
            <p14:sldId id="286"/>
            <p14:sldId id="297"/>
            <p14:sldId id="303"/>
            <p14:sldId id="288"/>
            <p14:sldId id="304"/>
            <p14:sldId id="305"/>
            <p14:sldId id="264"/>
            <p14:sldId id="265"/>
            <p14:sldId id="287"/>
            <p14:sldId id="289"/>
            <p14:sldId id="316"/>
            <p14:sldId id="317"/>
            <p14:sldId id="311"/>
            <p14:sldId id="315"/>
            <p14:sldId id="296"/>
            <p14:sldId id="290"/>
            <p14:sldId id="318"/>
            <p14:sldId id="319"/>
            <p14:sldId id="294"/>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223" autoAdjust="0"/>
  </p:normalViewPr>
  <p:slideViewPr>
    <p:cSldViewPr snapToGrid="0">
      <p:cViewPr varScale="1">
        <p:scale>
          <a:sx n="69" d="100"/>
          <a:sy n="69" d="100"/>
        </p:scale>
        <p:origin x="1152" y="48"/>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blue1\PPD_Users\adamh\01%20LBNF\06%20Conventional%20Facilities\CD-1%20Refresh%20Cost%20&amp;%20Schedule%20Rebuild\Presentations\Presentation%20-%20P04%20-%20Elaine%20McCluske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94914962303226E-2"/>
          <c:y val="9.1692249484906743E-2"/>
          <c:w val="0.79370329460756051"/>
          <c:h val="0.8249918669488564"/>
        </c:manualLayout>
      </c:layout>
      <c:pieChart>
        <c:varyColors val="1"/>
        <c:dLbls>
          <c:dLblPos val="inEnd"/>
          <c:showLegendKey val="0"/>
          <c:showVal val="0"/>
          <c:showCatName val="1"/>
          <c:showSerName val="0"/>
          <c:showPercent val="0"/>
          <c:showBubbleSize val="0"/>
          <c:showLeaderLines val="0"/>
        </c:dLbls>
        <c:firstSliceAng val="204"/>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D3EA3DE-6A72-4A23-B623-7427D16F8C21}" type="datetimeFigureOut">
              <a:rPr lang="en-US" smtClean="0"/>
              <a:t>6/22/2017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98C27AB-83A8-420C-BC1E-5FD603E48324}" type="slidenum">
              <a:rPr lang="en-US" smtClean="0"/>
              <a:t>‹#›</a:t>
            </a:fld>
            <a:endParaRPr lang="en-US"/>
          </a:p>
        </p:txBody>
      </p:sp>
    </p:spTree>
    <p:extLst>
      <p:ext uri="{BB962C8B-B14F-4D97-AF65-F5344CB8AC3E}">
        <p14:creationId xmlns:p14="http://schemas.microsoft.com/office/powerpoint/2010/main" val="26604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306">
              <a:defRPr/>
            </a:pPr>
            <a:fld id="{EEA82294-BF3E-954A-9E49-35D72A5F0004}" type="slidenum">
              <a:rPr lang="en-US" sz="1400">
                <a:solidFill>
                  <a:prstClr val="black"/>
                </a:solidFill>
                <a:latin typeface="Calibri"/>
              </a:rPr>
              <a:pPr defTabSz="483306">
                <a:defRPr/>
              </a:pPr>
              <a:t>1</a:t>
            </a:fld>
            <a:endParaRPr lang="en-US" sz="1400">
              <a:solidFill>
                <a:prstClr val="black"/>
              </a:solidFill>
              <a:latin typeface="Calibri"/>
            </a:endParaRPr>
          </a:p>
        </p:txBody>
      </p:sp>
    </p:spTree>
    <p:extLst>
      <p:ext uri="{BB962C8B-B14F-4D97-AF65-F5344CB8AC3E}">
        <p14:creationId xmlns:p14="http://schemas.microsoft.com/office/powerpoint/2010/main" val="123015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271957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43656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32559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9</a:t>
            </a:fld>
            <a:endParaRPr lang="en-US"/>
          </a:p>
        </p:txBody>
      </p:sp>
    </p:spTree>
    <p:extLst>
      <p:ext uri="{BB962C8B-B14F-4D97-AF65-F5344CB8AC3E}">
        <p14:creationId xmlns:p14="http://schemas.microsoft.com/office/powerpoint/2010/main" val="196325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LBNF and DUNE Project offices are making a staffing change.  DUNE’s Project Mechanical Engineer, Jack Fowler, will be transitioning through the coming year to the LBNF/DUNE Project Office as Systems Engineering Lead for the overall Project, working to integrate and manage interfaces across the full breadth of subprojects, including DUNE, Cryogenics, Conventional Facilities and Beamline.  As you are well aware, Jack plays a critical role in the integration of </a:t>
            </a:r>
            <a:r>
              <a:rPr lang="en-US" dirty="0" err="1"/>
              <a:t>ProtoDUNE</a:t>
            </a:r>
            <a:r>
              <a:rPr lang="en-US" dirty="0"/>
              <a:t>-SP and will continue to so in a phased approach during the upcoming year.  </a:t>
            </a:r>
          </a:p>
          <a:p>
            <a:endParaRPr lang="en-US" dirty="0"/>
          </a:p>
        </p:txBody>
      </p:sp>
      <p:sp>
        <p:nvSpPr>
          <p:cNvPr id="4" name="Slide Number Placeholder 3"/>
          <p:cNvSpPr>
            <a:spLocks noGrp="1"/>
          </p:cNvSpPr>
          <p:nvPr>
            <p:ph type="sldNum" sz="quarter" idx="10"/>
          </p:nvPr>
        </p:nvSpPr>
        <p:spPr/>
        <p:txBody>
          <a:bodyPr/>
          <a:lstStyle/>
          <a:p>
            <a:fld id="{898C27AB-83A8-420C-BC1E-5FD603E48324}" type="slidenum">
              <a:rPr lang="en-US" smtClean="0"/>
              <a:t>12</a:t>
            </a:fld>
            <a:endParaRPr lang="en-US"/>
          </a:p>
        </p:txBody>
      </p:sp>
    </p:spTree>
    <p:extLst>
      <p:ext uri="{BB962C8B-B14F-4D97-AF65-F5344CB8AC3E}">
        <p14:creationId xmlns:p14="http://schemas.microsoft.com/office/powerpoint/2010/main" val="73678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Tax: The use tax is applied after the purchase is made; that is, when a purchase is made without paying sales tax. The purchaser of the goods or services is responsible for paying use tax. The tax rates are the same: four percent state tax plus the municipal tax, if any. Not all cities in South Dakota have a municipal tax.</a:t>
            </a:r>
          </a:p>
          <a:p>
            <a:endParaRPr lang="en-US" dirty="0"/>
          </a:p>
          <a:p>
            <a:r>
              <a:rPr lang="en-US" dirty="0"/>
              <a:t>Excise Tax:</a:t>
            </a:r>
            <a:r>
              <a:rPr lang="en-US" baseline="0" dirty="0"/>
              <a:t> </a:t>
            </a:r>
            <a:endParaRPr lang="en-US" dirty="0"/>
          </a:p>
        </p:txBody>
      </p:sp>
      <p:sp>
        <p:nvSpPr>
          <p:cNvPr id="4" name="Slide Number Placeholder 3"/>
          <p:cNvSpPr>
            <a:spLocks noGrp="1"/>
          </p:cNvSpPr>
          <p:nvPr>
            <p:ph type="sldNum" sz="quarter" idx="10"/>
          </p:nvPr>
        </p:nvSpPr>
        <p:spPr/>
        <p:txBody>
          <a:bodyPr/>
          <a:lstStyle/>
          <a:p>
            <a:fld id="{898C27AB-83A8-420C-BC1E-5FD603E48324}" type="slidenum">
              <a:rPr lang="en-US" smtClean="0"/>
              <a:t>23</a:t>
            </a:fld>
            <a:endParaRPr lang="en-US"/>
          </a:p>
        </p:txBody>
      </p:sp>
    </p:spTree>
    <p:extLst>
      <p:ext uri="{BB962C8B-B14F-4D97-AF65-F5344CB8AC3E}">
        <p14:creationId xmlns:p14="http://schemas.microsoft.com/office/powerpoint/2010/main" val="391641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C27AB-83A8-420C-BC1E-5FD603E48324}" type="slidenum">
              <a:rPr lang="en-US" smtClean="0"/>
              <a:t>24</a:t>
            </a:fld>
            <a:endParaRPr lang="en-US"/>
          </a:p>
        </p:txBody>
      </p:sp>
    </p:spTree>
    <p:extLst>
      <p:ext uri="{BB962C8B-B14F-4D97-AF65-F5344CB8AC3E}">
        <p14:creationId xmlns:p14="http://schemas.microsoft.com/office/powerpoint/2010/main" val="7252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94245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5" name="Footer Placeholder 4"/>
          <p:cNvSpPr>
            <a:spLocks noGrp="1"/>
          </p:cNvSpPr>
          <p:nvPr>
            <p:ph type="ftr" sz="quarter" idx="11"/>
          </p:nvPr>
        </p:nvSpPr>
        <p:spPr/>
        <p:txBody>
          <a:bodyPr/>
          <a:lstStyle/>
          <a:p>
            <a:pPr>
              <a:defRPr/>
            </a:pPr>
            <a:r>
              <a:rPr lang="en-US"/>
              <a:t>C J Mossey | Update on LBNF</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1000"/>
              </a:spcAft>
              <a:buFont typeface="Arial"/>
              <a:buChar char="•"/>
              <a:defRPr sz="2200" b="0" i="0">
                <a:solidFill>
                  <a:srgbClr val="63666A"/>
                </a:solidFill>
                <a:latin typeface="Helvetica"/>
              </a:defRPr>
            </a:lvl1pPr>
            <a:lvl2pPr marL="320040" indent="256032">
              <a:lnSpc>
                <a:spcPct val="100000"/>
              </a:lnSpc>
              <a:spcBef>
                <a:spcPts val="0"/>
              </a:spcBef>
              <a:spcAft>
                <a:spcPts val="1000"/>
              </a:spcAft>
              <a:buSzPct val="90000"/>
              <a:buFont typeface="Lucida Grande"/>
              <a:buChar char="-"/>
              <a:defRPr sz="2000" b="0" i="0">
                <a:solidFill>
                  <a:srgbClr val="63666A"/>
                </a:solidFill>
                <a:latin typeface="Helvetica"/>
              </a:defRPr>
            </a:lvl2pPr>
            <a:lvl3pPr marL="640080" indent="228600">
              <a:lnSpc>
                <a:spcPct val="100000"/>
              </a:lnSpc>
              <a:spcBef>
                <a:spcPts val="0"/>
              </a:spcBef>
              <a:spcAft>
                <a:spcPts val="1000"/>
              </a:spcAft>
              <a:buSzPct val="88000"/>
              <a:buFont typeface="Arial"/>
              <a:buChar char="•"/>
              <a:defRPr sz="1800" b="0" i="0">
                <a:solidFill>
                  <a:srgbClr val="63666A"/>
                </a:solidFill>
                <a:latin typeface="Helvetica"/>
              </a:defRPr>
            </a:lvl3pPr>
            <a:lvl4pPr marL="914400" indent="228600">
              <a:lnSpc>
                <a:spcPct val="100000"/>
              </a:lnSpc>
              <a:spcBef>
                <a:spcPts val="0"/>
              </a:spcBef>
              <a:spcAft>
                <a:spcPts val="1000"/>
              </a:spcAft>
              <a:buSzPct val="90000"/>
              <a:buFont typeface="Lucida Grande"/>
              <a:buChar char="-"/>
              <a:defRPr sz="1600" b="0" i="0">
                <a:solidFill>
                  <a:srgbClr val="63666A"/>
                </a:solidFill>
                <a:latin typeface="Helvetica"/>
              </a:defRPr>
            </a:lvl4pPr>
            <a:lvl5pPr marL="1143000" indent="192024">
              <a:lnSpc>
                <a:spcPct val="100000"/>
              </a:lnSpc>
              <a:spcBef>
                <a:spcPts val="0"/>
              </a:spcBef>
              <a:spcAft>
                <a:spcPts val="10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91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23 June 2017</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C J Mossey | Update on LBNF</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895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23 June 2017</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C J Mossey | Update on LBNF</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847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23 June 2017</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C J Mossey | Update on LBNF</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35041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23 June 2017</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C J Mossey | Update on LBNF</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60996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23 June 2017</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C J Mossey | Update on LBNF</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2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23 June 2017</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C J Mossey | Update on LBNF</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387977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extLst>
      <p:ext uri="{BB962C8B-B14F-4D97-AF65-F5344CB8AC3E}">
        <p14:creationId xmlns:p14="http://schemas.microsoft.com/office/powerpoint/2010/main" val="4014556296"/>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23 June 2017</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C J Mossey | Update on LBNF</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578989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57200" y="2162261"/>
            <a:ext cx="8218488" cy="15955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Update on LBNF to </a:t>
            </a:r>
            <a:br>
              <a:rPr lang="en-US" dirty="0">
                <a:latin typeface="Helvetica" charset="0"/>
              </a:rPr>
            </a:br>
            <a:r>
              <a:rPr lang="en-US" dirty="0">
                <a:latin typeface="Helvetica" charset="0"/>
              </a:rPr>
              <a:t>Long-Baseline Neutrino Committee</a:t>
            </a:r>
          </a:p>
        </p:txBody>
      </p:sp>
      <p:sp>
        <p:nvSpPr>
          <p:cNvPr id="6146" name="Text Placeholder 2"/>
          <p:cNvSpPr>
            <a:spLocks noGrp="1"/>
          </p:cNvSpPr>
          <p:nvPr>
            <p:ph type="body" sz="quarter" idx="10"/>
          </p:nvPr>
        </p:nvSpPr>
        <p:spPr bwMode="auto">
          <a:xfrm>
            <a:off x="454025" y="4337265"/>
            <a:ext cx="8221663" cy="126186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charset="0"/>
              </a:rPr>
              <a:t>C. J. Mossey, Deputy Director/Project Director, LBNF</a:t>
            </a:r>
          </a:p>
          <a:p>
            <a:r>
              <a:rPr lang="en-US" dirty="0">
                <a:latin typeface="Helvetica" charset="0"/>
              </a:rPr>
              <a:t>23 June 2017</a:t>
            </a:r>
          </a:p>
        </p:txBody>
      </p:sp>
    </p:spTree>
    <p:extLst>
      <p:ext uri="{BB962C8B-B14F-4D97-AF65-F5344CB8AC3E}">
        <p14:creationId xmlns:p14="http://schemas.microsoft.com/office/powerpoint/2010/main" val="79603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a:defRPr/>
            </a:pPr>
            <a:r>
              <a:rPr lang="en-US"/>
              <a:t>23 June 2017</a:t>
            </a:r>
            <a:endParaRPr lang="en-US" dirty="0"/>
          </a:p>
        </p:txBody>
      </p:sp>
      <p:sp>
        <p:nvSpPr>
          <p:cNvPr id="4" name="Footer Placeholder 3"/>
          <p:cNvSpPr>
            <a:spLocks noGrp="1"/>
          </p:cNvSpPr>
          <p:nvPr>
            <p:ph type="ftr" sz="quarter" idx="12"/>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3"/>
          </p:nvPr>
        </p:nvSpPr>
        <p:spPr/>
        <p:txBody>
          <a:bodyPr/>
          <a:lstStyle/>
          <a:p>
            <a:pPr>
              <a:defRPr/>
            </a:pPr>
            <a:fld id="{0C39C72E-2A13-EB4D-AD45-6D4E6ACAED8D}" type="slidenum">
              <a:rPr lang="en-US" smtClean="0"/>
              <a:pPr>
                <a:defRPr/>
              </a:pPr>
              <a:t>10</a:t>
            </a:fld>
            <a:endParaRPr lang="en-US"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7314" t="10226"/>
          <a:stretch/>
        </p:blipFill>
        <p:spPr>
          <a:xfrm>
            <a:off x="1406012" y="-35036"/>
            <a:ext cx="7396433" cy="6337513"/>
          </a:xfrm>
          <a:prstGeom prst="rect">
            <a:avLst/>
          </a:prstGeom>
        </p:spPr>
      </p:pic>
      <p:sp>
        <p:nvSpPr>
          <p:cNvPr id="14" name="Title 1"/>
          <p:cNvSpPr txBox="1">
            <a:spLocks/>
          </p:cNvSpPr>
          <p:nvPr/>
        </p:nvSpPr>
        <p:spPr>
          <a:xfrm>
            <a:off x="5785349" y="263413"/>
            <a:ext cx="2941058" cy="666517"/>
          </a:xfrm>
          <a:prstGeom prst="rect">
            <a:avLst/>
          </a:prstGeom>
        </p:spPr>
        <p:txBody>
          <a:bodyPr vert="horz" lIns="0" tIns="0" rIns="0" bIns="0"/>
          <a:lstStyle>
            <a:lvl1pPr fontAlgn="base">
              <a:spcBef>
                <a:spcPct val="0"/>
              </a:spcBef>
              <a:spcAft>
                <a:spcPct val="0"/>
              </a:spcAft>
              <a:defRPr sz="2200" b="1" i="0" baseline="0">
                <a:solidFill>
                  <a:srgbClr val="004C97"/>
                </a:solidFill>
                <a:latin typeface="Helvetica"/>
                <a:ea typeface="Geneva" charset="0"/>
                <a:cs typeface="Geneva" charset="0"/>
              </a:defRPr>
            </a:lvl1pPr>
            <a:lvl2pPr algn="ctr" fontAlgn="base">
              <a:spcBef>
                <a:spcPct val="0"/>
              </a:spcBef>
              <a:spcAft>
                <a:spcPct val="0"/>
              </a:spcAft>
              <a:defRPr sz="4400">
                <a:latin typeface="Calibri" charset="0"/>
                <a:ea typeface="Geneva" charset="0"/>
                <a:cs typeface="Geneva" charset="0"/>
              </a:defRPr>
            </a:lvl2pPr>
            <a:lvl3pPr algn="ctr" fontAlgn="base">
              <a:spcBef>
                <a:spcPct val="0"/>
              </a:spcBef>
              <a:spcAft>
                <a:spcPct val="0"/>
              </a:spcAft>
              <a:defRPr sz="4400">
                <a:latin typeface="Calibri" charset="0"/>
                <a:ea typeface="Geneva" charset="0"/>
                <a:cs typeface="Geneva" charset="0"/>
              </a:defRPr>
            </a:lvl3pPr>
            <a:lvl4pPr algn="ctr" fontAlgn="base">
              <a:spcBef>
                <a:spcPct val="0"/>
              </a:spcBef>
              <a:spcAft>
                <a:spcPct val="0"/>
              </a:spcAft>
              <a:defRPr sz="4400">
                <a:latin typeface="Calibri" charset="0"/>
                <a:ea typeface="Geneva" charset="0"/>
                <a:cs typeface="Geneva" charset="0"/>
              </a:defRPr>
            </a:lvl4pPr>
            <a:lvl5pPr algn="ctr" fontAlgn="base">
              <a:spcBef>
                <a:spcPct val="0"/>
              </a:spcBef>
              <a:spcAft>
                <a:spcPct val="0"/>
              </a:spcAft>
              <a:defRPr sz="4400">
                <a:latin typeface="Calibri" charset="0"/>
                <a:ea typeface="Geneva" charset="0"/>
                <a:cs typeface="Geneva" charset="0"/>
              </a:defRPr>
            </a:lvl5pPr>
            <a:lvl6pPr marL="457200" algn="ctr" fontAlgn="base">
              <a:spcBef>
                <a:spcPct val="0"/>
              </a:spcBef>
              <a:spcAft>
                <a:spcPct val="0"/>
              </a:spcAft>
              <a:defRPr sz="4400">
                <a:latin typeface="Calibri" charset="0"/>
                <a:ea typeface="Geneva" charset="0"/>
                <a:cs typeface="Geneva" charset="0"/>
              </a:defRPr>
            </a:lvl6pPr>
            <a:lvl7pPr marL="914400" algn="ctr" fontAlgn="base">
              <a:spcBef>
                <a:spcPct val="0"/>
              </a:spcBef>
              <a:spcAft>
                <a:spcPct val="0"/>
              </a:spcAft>
              <a:defRPr sz="4400">
                <a:latin typeface="Calibri" charset="0"/>
                <a:ea typeface="Geneva" charset="0"/>
                <a:cs typeface="Geneva" charset="0"/>
              </a:defRPr>
            </a:lvl7pPr>
            <a:lvl8pPr marL="1371600" algn="ctr" fontAlgn="base">
              <a:spcBef>
                <a:spcPct val="0"/>
              </a:spcBef>
              <a:spcAft>
                <a:spcPct val="0"/>
              </a:spcAft>
              <a:defRPr sz="4400">
                <a:latin typeface="Calibri" charset="0"/>
                <a:ea typeface="Geneva" charset="0"/>
                <a:cs typeface="Geneva" charset="0"/>
              </a:defRPr>
            </a:lvl8pPr>
            <a:lvl9pPr marL="1828800" algn="ctr" fontAlgn="base">
              <a:spcBef>
                <a:spcPct val="0"/>
              </a:spcBef>
              <a:spcAft>
                <a:spcPct val="0"/>
              </a:spcAft>
              <a:defRPr sz="4400">
                <a:latin typeface="Calibri" charset="0"/>
                <a:ea typeface="Geneva" charset="0"/>
                <a:cs typeface="Geneva" charset="0"/>
              </a:defRPr>
            </a:lvl9pPr>
          </a:lstStyle>
          <a:p>
            <a:r>
              <a:rPr lang="en-US" dirty="0"/>
              <a:t>Organization Update</a:t>
            </a:r>
          </a:p>
        </p:txBody>
      </p:sp>
    </p:spTree>
    <p:extLst>
      <p:ext uri="{BB962C8B-B14F-4D97-AF65-F5344CB8AC3E}">
        <p14:creationId xmlns:p14="http://schemas.microsoft.com/office/powerpoint/2010/main" val="297854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a:defRPr/>
            </a:pPr>
            <a:r>
              <a:rPr lang="en-US"/>
              <a:t>23 June 2017</a:t>
            </a:r>
            <a:endParaRPr lang="en-US" dirty="0"/>
          </a:p>
        </p:txBody>
      </p:sp>
      <p:sp>
        <p:nvSpPr>
          <p:cNvPr id="4" name="Footer Placeholder 3"/>
          <p:cNvSpPr>
            <a:spLocks noGrp="1"/>
          </p:cNvSpPr>
          <p:nvPr>
            <p:ph type="ftr" sz="quarter" idx="12"/>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3"/>
          </p:nvPr>
        </p:nvSpPr>
        <p:spPr/>
        <p:txBody>
          <a:bodyPr/>
          <a:lstStyle/>
          <a:p>
            <a:pPr>
              <a:defRPr/>
            </a:pPr>
            <a:fld id="{0C39C72E-2A13-EB4D-AD45-6D4E6ACAED8D}" type="slidenum">
              <a:rPr lang="en-US" smtClean="0"/>
              <a:pPr>
                <a:defRPr/>
              </a:pPr>
              <a:t>11</a:t>
            </a:fld>
            <a:endParaRPr lang="en-US"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7314" t="10226"/>
          <a:stretch/>
        </p:blipFill>
        <p:spPr>
          <a:xfrm>
            <a:off x="1406012" y="-35036"/>
            <a:ext cx="7396433" cy="6337513"/>
          </a:xfrm>
          <a:prstGeom prst="rect">
            <a:avLst/>
          </a:prstGeom>
        </p:spPr>
      </p:pic>
      <p:sp>
        <p:nvSpPr>
          <p:cNvPr id="14" name="Title 1"/>
          <p:cNvSpPr txBox="1">
            <a:spLocks/>
          </p:cNvSpPr>
          <p:nvPr/>
        </p:nvSpPr>
        <p:spPr>
          <a:xfrm>
            <a:off x="5785349" y="263413"/>
            <a:ext cx="2941058" cy="666517"/>
          </a:xfrm>
          <a:prstGeom prst="rect">
            <a:avLst/>
          </a:prstGeom>
        </p:spPr>
        <p:txBody>
          <a:bodyPr vert="horz" lIns="0" tIns="0" rIns="0" bIns="0"/>
          <a:lstStyle>
            <a:lvl1pPr fontAlgn="base">
              <a:spcBef>
                <a:spcPct val="0"/>
              </a:spcBef>
              <a:spcAft>
                <a:spcPct val="0"/>
              </a:spcAft>
              <a:defRPr sz="2200" b="1" i="0" baseline="0">
                <a:solidFill>
                  <a:srgbClr val="004C97"/>
                </a:solidFill>
                <a:latin typeface="Helvetica"/>
                <a:ea typeface="Geneva" charset="0"/>
                <a:cs typeface="Geneva" charset="0"/>
              </a:defRPr>
            </a:lvl1pPr>
            <a:lvl2pPr algn="ctr" fontAlgn="base">
              <a:spcBef>
                <a:spcPct val="0"/>
              </a:spcBef>
              <a:spcAft>
                <a:spcPct val="0"/>
              </a:spcAft>
              <a:defRPr sz="4400">
                <a:latin typeface="Calibri" charset="0"/>
                <a:ea typeface="Geneva" charset="0"/>
                <a:cs typeface="Geneva" charset="0"/>
              </a:defRPr>
            </a:lvl2pPr>
            <a:lvl3pPr algn="ctr" fontAlgn="base">
              <a:spcBef>
                <a:spcPct val="0"/>
              </a:spcBef>
              <a:spcAft>
                <a:spcPct val="0"/>
              </a:spcAft>
              <a:defRPr sz="4400">
                <a:latin typeface="Calibri" charset="0"/>
                <a:ea typeface="Geneva" charset="0"/>
                <a:cs typeface="Geneva" charset="0"/>
              </a:defRPr>
            </a:lvl3pPr>
            <a:lvl4pPr algn="ctr" fontAlgn="base">
              <a:spcBef>
                <a:spcPct val="0"/>
              </a:spcBef>
              <a:spcAft>
                <a:spcPct val="0"/>
              </a:spcAft>
              <a:defRPr sz="4400">
                <a:latin typeface="Calibri" charset="0"/>
                <a:ea typeface="Geneva" charset="0"/>
                <a:cs typeface="Geneva" charset="0"/>
              </a:defRPr>
            </a:lvl4pPr>
            <a:lvl5pPr algn="ctr" fontAlgn="base">
              <a:spcBef>
                <a:spcPct val="0"/>
              </a:spcBef>
              <a:spcAft>
                <a:spcPct val="0"/>
              </a:spcAft>
              <a:defRPr sz="4400">
                <a:latin typeface="Calibri" charset="0"/>
                <a:ea typeface="Geneva" charset="0"/>
                <a:cs typeface="Geneva" charset="0"/>
              </a:defRPr>
            </a:lvl5pPr>
            <a:lvl6pPr marL="457200" algn="ctr" fontAlgn="base">
              <a:spcBef>
                <a:spcPct val="0"/>
              </a:spcBef>
              <a:spcAft>
                <a:spcPct val="0"/>
              </a:spcAft>
              <a:defRPr sz="4400">
                <a:latin typeface="Calibri" charset="0"/>
                <a:ea typeface="Geneva" charset="0"/>
                <a:cs typeface="Geneva" charset="0"/>
              </a:defRPr>
            </a:lvl6pPr>
            <a:lvl7pPr marL="914400" algn="ctr" fontAlgn="base">
              <a:spcBef>
                <a:spcPct val="0"/>
              </a:spcBef>
              <a:spcAft>
                <a:spcPct val="0"/>
              </a:spcAft>
              <a:defRPr sz="4400">
                <a:latin typeface="Calibri" charset="0"/>
                <a:ea typeface="Geneva" charset="0"/>
                <a:cs typeface="Geneva" charset="0"/>
              </a:defRPr>
            </a:lvl7pPr>
            <a:lvl8pPr marL="1371600" algn="ctr" fontAlgn="base">
              <a:spcBef>
                <a:spcPct val="0"/>
              </a:spcBef>
              <a:spcAft>
                <a:spcPct val="0"/>
              </a:spcAft>
              <a:defRPr sz="4400">
                <a:latin typeface="Calibri" charset="0"/>
                <a:ea typeface="Geneva" charset="0"/>
                <a:cs typeface="Geneva" charset="0"/>
              </a:defRPr>
            </a:lvl8pPr>
            <a:lvl9pPr marL="1828800" algn="ctr" fontAlgn="base">
              <a:spcBef>
                <a:spcPct val="0"/>
              </a:spcBef>
              <a:spcAft>
                <a:spcPct val="0"/>
              </a:spcAft>
              <a:defRPr sz="4400">
                <a:latin typeface="Calibri" charset="0"/>
                <a:ea typeface="Geneva" charset="0"/>
                <a:cs typeface="Geneva" charset="0"/>
              </a:defRPr>
            </a:lvl9pPr>
          </a:lstStyle>
          <a:p>
            <a:r>
              <a:rPr lang="en-US" dirty="0"/>
              <a:t>Organization Update</a:t>
            </a:r>
          </a:p>
        </p:txBody>
      </p:sp>
      <p:sp>
        <p:nvSpPr>
          <p:cNvPr id="2" name="TextBox 1"/>
          <p:cNvSpPr txBox="1"/>
          <p:nvPr/>
        </p:nvSpPr>
        <p:spPr>
          <a:xfrm>
            <a:off x="979488" y="3231483"/>
            <a:ext cx="6684843" cy="769441"/>
          </a:xfrm>
          <a:prstGeom prst="rect">
            <a:avLst/>
          </a:prstGeom>
          <a:solidFill>
            <a:schemeClr val="bg1"/>
          </a:solidFill>
          <a:ln>
            <a:solidFill>
              <a:schemeClr val="tx1"/>
            </a:solidFill>
          </a:ln>
          <a:effectLst>
            <a:outerShdw blurRad="127000" dist="127000" dir="2700000" algn="tl" rotWithShape="0">
              <a:prstClr val="black">
                <a:alpha val="40000"/>
              </a:prstClr>
            </a:outerShdw>
          </a:effectLst>
        </p:spPr>
        <p:txBody>
          <a:bodyPr wrap="none" rtlCol="0">
            <a:spAutoFit/>
          </a:bodyPr>
          <a:lstStyle/>
          <a:p>
            <a:r>
              <a:rPr lang="en-US" sz="2200" dirty="0">
                <a:solidFill>
                  <a:srgbClr val="63666A"/>
                </a:solidFill>
                <a:latin typeface="Helvetica"/>
                <a:ea typeface="Geneva" charset="0"/>
                <a:cs typeface="Geneva" charset="0"/>
              </a:rPr>
              <a:t>Replacement:</a:t>
            </a:r>
          </a:p>
          <a:p>
            <a:r>
              <a:rPr lang="en-US" sz="2200" dirty="0">
                <a:solidFill>
                  <a:srgbClr val="63666A"/>
                </a:solidFill>
                <a:latin typeface="Helvetica"/>
                <a:ea typeface="Geneva" charset="0"/>
                <a:cs typeface="Geneva" charset="0"/>
              </a:rPr>
              <a:t>- Hiring contract </a:t>
            </a:r>
            <a:r>
              <a:rPr lang="en-US" sz="2200" dirty="0" err="1">
                <a:solidFill>
                  <a:srgbClr val="63666A"/>
                </a:solidFill>
                <a:latin typeface="Helvetica"/>
                <a:ea typeface="Geneva" charset="0"/>
                <a:cs typeface="Geneva" charset="0"/>
              </a:rPr>
              <a:t>cryo</a:t>
            </a:r>
            <a:r>
              <a:rPr lang="en-US" sz="2200" dirty="0">
                <a:solidFill>
                  <a:srgbClr val="63666A"/>
                </a:solidFill>
                <a:latin typeface="Helvetica"/>
                <a:ea typeface="Geneva" charset="0"/>
                <a:cs typeface="Geneva" charset="0"/>
              </a:rPr>
              <a:t> engineer as FNAL employee </a:t>
            </a:r>
          </a:p>
        </p:txBody>
      </p:sp>
      <p:sp>
        <p:nvSpPr>
          <p:cNvPr id="6" name="Rectangle 5"/>
          <p:cNvSpPr/>
          <p:nvPr/>
        </p:nvSpPr>
        <p:spPr>
          <a:xfrm>
            <a:off x="2036603" y="4718599"/>
            <a:ext cx="2644877" cy="619433"/>
          </a:xfrm>
          <a:prstGeom prst="rect">
            <a:avLst/>
          </a:prstGeom>
          <a:noFill/>
          <a:ln w="412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65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a:defRPr/>
            </a:pPr>
            <a:r>
              <a:rPr lang="en-US"/>
              <a:t>23 June 2017</a:t>
            </a:r>
            <a:endParaRPr lang="en-US" dirty="0"/>
          </a:p>
        </p:txBody>
      </p:sp>
      <p:sp>
        <p:nvSpPr>
          <p:cNvPr id="4" name="Footer Placeholder 3"/>
          <p:cNvSpPr>
            <a:spLocks noGrp="1"/>
          </p:cNvSpPr>
          <p:nvPr>
            <p:ph type="ftr" sz="quarter" idx="12"/>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3"/>
          </p:nvPr>
        </p:nvSpPr>
        <p:spPr/>
        <p:txBody>
          <a:bodyPr/>
          <a:lstStyle/>
          <a:p>
            <a:pPr>
              <a:defRPr/>
            </a:pPr>
            <a:fld id="{0C39C72E-2A13-EB4D-AD45-6D4E6ACAED8D}" type="slidenum">
              <a:rPr lang="en-US" smtClean="0"/>
              <a:pPr>
                <a:defRPr/>
              </a:pPr>
              <a:t>12</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7314" t="10226"/>
          <a:stretch/>
        </p:blipFill>
        <p:spPr>
          <a:xfrm>
            <a:off x="1406012" y="-35036"/>
            <a:ext cx="7396433" cy="6337513"/>
          </a:xfrm>
          <a:prstGeom prst="rect">
            <a:avLst/>
          </a:prstGeom>
        </p:spPr>
      </p:pic>
      <p:sp>
        <p:nvSpPr>
          <p:cNvPr id="14" name="Title 1"/>
          <p:cNvSpPr txBox="1">
            <a:spLocks/>
          </p:cNvSpPr>
          <p:nvPr/>
        </p:nvSpPr>
        <p:spPr>
          <a:xfrm>
            <a:off x="5785349" y="263413"/>
            <a:ext cx="2941058" cy="666517"/>
          </a:xfrm>
          <a:prstGeom prst="rect">
            <a:avLst/>
          </a:prstGeom>
        </p:spPr>
        <p:txBody>
          <a:bodyPr vert="horz" lIns="0" tIns="0" rIns="0" bIns="0"/>
          <a:lstStyle>
            <a:lvl1pPr fontAlgn="base">
              <a:spcBef>
                <a:spcPct val="0"/>
              </a:spcBef>
              <a:spcAft>
                <a:spcPct val="0"/>
              </a:spcAft>
              <a:defRPr sz="2200" b="1" i="0" baseline="0">
                <a:solidFill>
                  <a:srgbClr val="004C97"/>
                </a:solidFill>
                <a:latin typeface="Helvetica"/>
                <a:ea typeface="Geneva" charset="0"/>
                <a:cs typeface="Geneva" charset="0"/>
              </a:defRPr>
            </a:lvl1pPr>
            <a:lvl2pPr algn="ctr" fontAlgn="base">
              <a:spcBef>
                <a:spcPct val="0"/>
              </a:spcBef>
              <a:spcAft>
                <a:spcPct val="0"/>
              </a:spcAft>
              <a:defRPr sz="4400">
                <a:latin typeface="Calibri" charset="0"/>
                <a:ea typeface="Geneva" charset="0"/>
                <a:cs typeface="Geneva" charset="0"/>
              </a:defRPr>
            </a:lvl2pPr>
            <a:lvl3pPr algn="ctr" fontAlgn="base">
              <a:spcBef>
                <a:spcPct val="0"/>
              </a:spcBef>
              <a:spcAft>
                <a:spcPct val="0"/>
              </a:spcAft>
              <a:defRPr sz="4400">
                <a:latin typeface="Calibri" charset="0"/>
                <a:ea typeface="Geneva" charset="0"/>
                <a:cs typeface="Geneva" charset="0"/>
              </a:defRPr>
            </a:lvl3pPr>
            <a:lvl4pPr algn="ctr" fontAlgn="base">
              <a:spcBef>
                <a:spcPct val="0"/>
              </a:spcBef>
              <a:spcAft>
                <a:spcPct val="0"/>
              </a:spcAft>
              <a:defRPr sz="4400">
                <a:latin typeface="Calibri" charset="0"/>
                <a:ea typeface="Geneva" charset="0"/>
                <a:cs typeface="Geneva" charset="0"/>
              </a:defRPr>
            </a:lvl4pPr>
            <a:lvl5pPr algn="ctr" fontAlgn="base">
              <a:spcBef>
                <a:spcPct val="0"/>
              </a:spcBef>
              <a:spcAft>
                <a:spcPct val="0"/>
              </a:spcAft>
              <a:defRPr sz="4400">
                <a:latin typeface="Calibri" charset="0"/>
                <a:ea typeface="Geneva" charset="0"/>
                <a:cs typeface="Geneva" charset="0"/>
              </a:defRPr>
            </a:lvl5pPr>
            <a:lvl6pPr marL="457200" algn="ctr" fontAlgn="base">
              <a:spcBef>
                <a:spcPct val="0"/>
              </a:spcBef>
              <a:spcAft>
                <a:spcPct val="0"/>
              </a:spcAft>
              <a:defRPr sz="4400">
                <a:latin typeface="Calibri" charset="0"/>
                <a:ea typeface="Geneva" charset="0"/>
                <a:cs typeface="Geneva" charset="0"/>
              </a:defRPr>
            </a:lvl6pPr>
            <a:lvl7pPr marL="914400" algn="ctr" fontAlgn="base">
              <a:spcBef>
                <a:spcPct val="0"/>
              </a:spcBef>
              <a:spcAft>
                <a:spcPct val="0"/>
              </a:spcAft>
              <a:defRPr sz="4400">
                <a:latin typeface="Calibri" charset="0"/>
                <a:ea typeface="Geneva" charset="0"/>
                <a:cs typeface="Geneva" charset="0"/>
              </a:defRPr>
            </a:lvl7pPr>
            <a:lvl8pPr marL="1371600" algn="ctr" fontAlgn="base">
              <a:spcBef>
                <a:spcPct val="0"/>
              </a:spcBef>
              <a:spcAft>
                <a:spcPct val="0"/>
              </a:spcAft>
              <a:defRPr sz="4400">
                <a:latin typeface="Calibri" charset="0"/>
                <a:ea typeface="Geneva" charset="0"/>
                <a:cs typeface="Geneva" charset="0"/>
              </a:defRPr>
            </a:lvl8pPr>
            <a:lvl9pPr marL="1828800" algn="ctr" fontAlgn="base">
              <a:spcBef>
                <a:spcPct val="0"/>
              </a:spcBef>
              <a:spcAft>
                <a:spcPct val="0"/>
              </a:spcAft>
              <a:defRPr sz="4400">
                <a:latin typeface="Calibri" charset="0"/>
                <a:ea typeface="Geneva" charset="0"/>
                <a:cs typeface="Geneva" charset="0"/>
              </a:defRPr>
            </a:lvl9pPr>
          </a:lstStyle>
          <a:p>
            <a:r>
              <a:rPr lang="en-US" dirty="0"/>
              <a:t>Organization Update</a:t>
            </a:r>
          </a:p>
        </p:txBody>
      </p:sp>
      <p:sp>
        <p:nvSpPr>
          <p:cNvPr id="2" name="TextBox 1"/>
          <p:cNvSpPr txBox="1"/>
          <p:nvPr/>
        </p:nvSpPr>
        <p:spPr>
          <a:xfrm>
            <a:off x="722634" y="2799968"/>
            <a:ext cx="6387083" cy="1446550"/>
          </a:xfrm>
          <a:prstGeom prst="rect">
            <a:avLst/>
          </a:prstGeom>
          <a:solidFill>
            <a:schemeClr val="bg1"/>
          </a:solidFill>
          <a:ln>
            <a:solidFill>
              <a:schemeClr val="tx1"/>
            </a:solidFill>
          </a:ln>
          <a:effectLst>
            <a:outerShdw blurRad="127000" dist="127000" dir="2700000" algn="tl" rotWithShape="0">
              <a:prstClr val="black">
                <a:alpha val="40000"/>
              </a:prstClr>
            </a:outerShdw>
          </a:effectLst>
        </p:spPr>
        <p:txBody>
          <a:bodyPr wrap="square" rtlCol="0">
            <a:spAutoFit/>
          </a:bodyPr>
          <a:lstStyle/>
          <a:p>
            <a:r>
              <a:rPr lang="en-US" sz="2200" dirty="0">
                <a:solidFill>
                  <a:srgbClr val="63666A"/>
                </a:solidFill>
                <a:latin typeface="Helvetica"/>
                <a:ea typeface="Geneva" charset="0"/>
                <a:cs typeface="Geneva" charset="0"/>
              </a:rPr>
              <a:t>New assignment:</a:t>
            </a:r>
          </a:p>
          <a:p>
            <a:pPr marL="461963" indent="-225425"/>
            <a:r>
              <a:rPr lang="en-US" sz="2200" dirty="0">
                <a:solidFill>
                  <a:srgbClr val="63666A"/>
                </a:solidFill>
                <a:latin typeface="Helvetica"/>
                <a:ea typeface="Geneva" charset="0"/>
                <a:cs typeface="Geneva" charset="0"/>
              </a:rPr>
              <a:t>- Jack Fowler transitioning from DUNE to be  LBNF/DUNE Systems Engineer.  Transition to be complete o/a May 2018 </a:t>
            </a:r>
          </a:p>
        </p:txBody>
      </p:sp>
      <p:cxnSp>
        <p:nvCxnSpPr>
          <p:cNvPr id="8" name="Straight Arrow Connector 7"/>
          <p:cNvCxnSpPr/>
          <p:nvPr/>
        </p:nvCxnSpPr>
        <p:spPr>
          <a:xfrm flipV="1">
            <a:off x="454025" y="1474838"/>
            <a:ext cx="1153419" cy="6817"/>
          </a:xfrm>
          <a:prstGeom prst="straightConnector1">
            <a:avLst/>
          </a:prstGeom>
          <a:ln w="44450">
            <a:solidFill>
              <a:srgbClr val="00B050"/>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50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pPr>
              <a:defRPr/>
            </a:pPr>
            <a:r>
              <a:rPr lang="en-US"/>
              <a:t>23 June 2017</a:t>
            </a:r>
            <a:endParaRPr lang="en-US" dirty="0"/>
          </a:p>
        </p:txBody>
      </p:sp>
      <p:sp>
        <p:nvSpPr>
          <p:cNvPr id="4" name="Footer Placeholder 3"/>
          <p:cNvSpPr>
            <a:spLocks noGrp="1"/>
          </p:cNvSpPr>
          <p:nvPr>
            <p:ph type="ftr" sz="quarter" idx="12"/>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3"/>
          </p:nvPr>
        </p:nvSpPr>
        <p:spPr/>
        <p:txBody>
          <a:bodyPr/>
          <a:lstStyle/>
          <a:p>
            <a:pPr>
              <a:defRPr/>
            </a:pPr>
            <a:fld id="{0C39C72E-2A13-EB4D-AD45-6D4E6ACAED8D}" type="slidenum">
              <a:rPr lang="en-US" smtClean="0"/>
              <a:pPr>
                <a:defRPr/>
              </a:pPr>
              <a:t>13</a:t>
            </a:fld>
            <a:endParaRPr lang="en-US"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7314" t="10226"/>
          <a:stretch/>
        </p:blipFill>
        <p:spPr>
          <a:xfrm>
            <a:off x="1406012" y="-35036"/>
            <a:ext cx="7396433" cy="6337513"/>
          </a:xfrm>
          <a:prstGeom prst="rect">
            <a:avLst/>
          </a:prstGeom>
        </p:spPr>
      </p:pic>
      <p:sp>
        <p:nvSpPr>
          <p:cNvPr id="14" name="Title 1"/>
          <p:cNvSpPr txBox="1">
            <a:spLocks/>
          </p:cNvSpPr>
          <p:nvPr/>
        </p:nvSpPr>
        <p:spPr>
          <a:xfrm>
            <a:off x="5785349" y="263413"/>
            <a:ext cx="2941058" cy="666517"/>
          </a:xfrm>
          <a:prstGeom prst="rect">
            <a:avLst/>
          </a:prstGeom>
        </p:spPr>
        <p:txBody>
          <a:bodyPr vert="horz" lIns="0" tIns="0" rIns="0" bIns="0"/>
          <a:lstStyle>
            <a:lvl1pPr fontAlgn="base">
              <a:spcBef>
                <a:spcPct val="0"/>
              </a:spcBef>
              <a:spcAft>
                <a:spcPct val="0"/>
              </a:spcAft>
              <a:defRPr sz="2200" b="1" i="0" baseline="0">
                <a:solidFill>
                  <a:srgbClr val="004C97"/>
                </a:solidFill>
                <a:latin typeface="Helvetica"/>
                <a:ea typeface="Geneva" charset="0"/>
                <a:cs typeface="Geneva" charset="0"/>
              </a:defRPr>
            </a:lvl1pPr>
            <a:lvl2pPr algn="ctr" fontAlgn="base">
              <a:spcBef>
                <a:spcPct val="0"/>
              </a:spcBef>
              <a:spcAft>
                <a:spcPct val="0"/>
              </a:spcAft>
              <a:defRPr sz="4400">
                <a:latin typeface="Calibri" charset="0"/>
                <a:ea typeface="Geneva" charset="0"/>
                <a:cs typeface="Geneva" charset="0"/>
              </a:defRPr>
            </a:lvl2pPr>
            <a:lvl3pPr algn="ctr" fontAlgn="base">
              <a:spcBef>
                <a:spcPct val="0"/>
              </a:spcBef>
              <a:spcAft>
                <a:spcPct val="0"/>
              </a:spcAft>
              <a:defRPr sz="4400">
                <a:latin typeface="Calibri" charset="0"/>
                <a:ea typeface="Geneva" charset="0"/>
                <a:cs typeface="Geneva" charset="0"/>
              </a:defRPr>
            </a:lvl3pPr>
            <a:lvl4pPr algn="ctr" fontAlgn="base">
              <a:spcBef>
                <a:spcPct val="0"/>
              </a:spcBef>
              <a:spcAft>
                <a:spcPct val="0"/>
              </a:spcAft>
              <a:defRPr sz="4400">
                <a:latin typeface="Calibri" charset="0"/>
                <a:ea typeface="Geneva" charset="0"/>
                <a:cs typeface="Geneva" charset="0"/>
              </a:defRPr>
            </a:lvl4pPr>
            <a:lvl5pPr algn="ctr" fontAlgn="base">
              <a:spcBef>
                <a:spcPct val="0"/>
              </a:spcBef>
              <a:spcAft>
                <a:spcPct val="0"/>
              </a:spcAft>
              <a:defRPr sz="4400">
                <a:latin typeface="Calibri" charset="0"/>
                <a:ea typeface="Geneva" charset="0"/>
                <a:cs typeface="Geneva" charset="0"/>
              </a:defRPr>
            </a:lvl5pPr>
            <a:lvl6pPr marL="457200" algn="ctr" fontAlgn="base">
              <a:spcBef>
                <a:spcPct val="0"/>
              </a:spcBef>
              <a:spcAft>
                <a:spcPct val="0"/>
              </a:spcAft>
              <a:defRPr sz="4400">
                <a:latin typeface="Calibri" charset="0"/>
                <a:ea typeface="Geneva" charset="0"/>
                <a:cs typeface="Geneva" charset="0"/>
              </a:defRPr>
            </a:lvl6pPr>
            <a:lvl7pPr marL="914400" algn="ctr" fontAlgn="base">
              <a:spcBef>
                <a:spcPct val="0"/>
              </a:spcBef>
              <a:spcAft>
                <a:spcPct val="0"/>
              </a:spcAft>
              <a:defRPr sz="4400">
                <a:latin typeface="Calibri" charset="0"/>
                <a:ea typeface="Geneva" charset="0"/>
                <a:cs typeface="Geneva" charset="0"/>
              </a:defRPr>
            </a:lvl7pPr>
            <a:lvl8pPr marL="1371600" algn="ctr" fontAlgn="base">
              <a:spcBef>
                <a:spcPct val="0"/>
              </a:spcBef>
              <a:spcAft>
                <a:spcPct val="0"/>
              </a:spcAft>
              <a:defRPr sz="4400">
                <a:latin typeface="Calibri" charset="0"/>
                <a:ea typeface="Geneva" charset="0"/>
                <a:cs typeface="Geneva" charset="0"/>
              </a:defRPr>
            </a:lvl8pPr>
            <a:lvl9pPr marL="1828800" algn="ctr" fontAlgn="base">
              <a:spcBef>
                <a:spcPct val="0"/>
              </a:spcBef>
              <a:spcAft>
                <a:spcPct val="0"/>
              </a:spcAft>
              <a:defRPr sz="4400">
                <a:latin typeface="Calibri" charset="0"/>
                <a:ea typeface="Geneva" charset="0"/>
                <a:cs typeface="Geneva" charset="0"/>
              </a:defRPr>
            </a:lvl9pPr>
          </a:lstStyle>
          <a:p>
            <a:r>
              <a:rPr lang="en-US" dirty="0"/>
              <a:t>Organization Update</a:t>
            </a:r>
          </a:p>
        </p:txBody>
      </p:sp>
      <p:sp>
        <p:nvSpPr>
          <p:cNvPr id="2" name="TextBox 1"/>
          <p:cNvSpPr txBox="1"/>
          <p:nvPr/>
        </p:nvSpPr>
        <p:spPr>
          <a:xfrm>
            <a:off x="299847" y="2784070"/>
            <a:ext cx="6387083" cy="1107996"/>
          </a:xfrm>
          <a:prstGeom prst="rect">
            <a:avLst/>
          </a:prstGeom>
          <a:solidFill>
            <a:schemeClr val="bg1"/>
          </a:solidFill>
          <a:ln>
            <a:solidFill>
              <a:schemeClr val="tx1"/>
            </a:solidFill>
          </a:ln>
          <a:effectLst>
            <a:outerShdw blurRad="127000" dist="127000" dir="2700000" algn="tl" rotWithShape="0">
              <a:prstClr val="black">
                <a:alpha val="40000"/>
              </a:prstClr>
            </a:outerShdw>
          </a:effectLst>
        </p:spPr>
        <p:txBody>
          <a:bodyPr wrap="square" rtlCol="0">
            <a:spAutoFit/>
          </a:bodyPr>
          <a:lstStyle/>
          <a:p>
            <a:r>
              <a:rPr lang="en-US" sz="2200" dirty="0">
                <a:solidFill>
                  <a:srgbClr val="63666A"/>
                </a:solidFill>
                <a:latin typeface="Helvetica"/>
                <a:ea typeface="Geneva" charset="0"/>
                <a:cs typeface="Geneva" charset="0"/>
              </a:rPr>
              <a:t>Hiring action:</a:t>
            </a:r>
          </a:p>
          <a:p>
            <a:pPr marL="461963" indent="-225425"/>
            <a:r>
              <a:rPr lang="en-US" sz="2200" dirty="0">
                <a:solidFill>
                  <a:srgbClr val="63666A"/>
                </a:solidFill>
                <a:latin typeface="Helvetica"/>
                <a:ea typeface="Geneva" charset="0"/>
                <a:cs typeface="Geneva" charset="0"/>
              </a:rPr>
              <a:t>- Far Site Logistics Manager position being advertised; expect to close on 30 June</a:t>
            </a:r>
          </a:p>
        </p:txBody>
      </p:sp>
      <p:cxnSp>
        <p:nvCxnSpPr>
          <p:cNvPr id="8" name="Straight Arrow Connector 7"/>
          <p:cNvCxnSpPr/>
          <p:nvPr/>
        </p:nvCxnSpPr>
        <p:spPr>
          <a:xfrm flipV="1">
            <a:off x="454025" y="1897623"/>
            <a:ext cx="1153419" cy="6817"/>
          </a:xfrm>
          <a:prstGeom prst="straightConnector1">
            <a:avLst/>
          </a:prstGeom>
          <a:ln w="44450">
            <a:solidFill>
              <a:srgbClr val="00B050"/>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96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3"/>
          </p:nvPr>
        </p:nvSpPr>
        <p:spPr/>
        <p:txBody>
          <a:bodyPr/>
          <a:lstStyle/>
          <a:p>
            <a:pPr>
              <a:defRPr/>
            </a:pPr>
            <a:r>
              <a:rPr lang="en-US"/>
              <a:t>23 June 2017</a:t>
            </a:r>
            <a:endParaRPr lang="en-US" dirty="0"/>
          </a:p>
        </p:txBody>
      </p:sp>
      <p:sp>
        <p:nvSpPr>
          <p:cNvPr id="4" name="Footer Placeholder 3"/>
          <p:cNvSpPr>
            <a:spLocks noGrp="1"/>
          </p:cNvSpPr>
          <p:nvPr>
            <p:ph type="ftr" sz="quarter" idx="14"/>
          </p:nvPr>
        </p:nvSpPr>
        <p:spPr/>
        <p:txBody>
          <a:bodyPr/>
          <a:lstStyle/>
          <a:p>
            <a:r>
              <a:rPr lang="en-US"/>
              <a:t>C J Mossey | Update on LBNF</a:t>
            </a:r>
            <a:endParaRPr lang="en-US" dirty="0"/>
          </a:p>
        </p:txBody>
      </p:sp>
      <p:sp>
        <p:nvSpPr>
          <p:cNvPr id="5" name="Slide Number Placeholder 4"/>
          <p:cNvSpPr>
            <a:spLocks noGrp="1"/>
          </p:cNvSpPr>
          <p:nvPr>
            <p:ph type="sldNum" sz="quarter" idx="15"/>
          </p:nvPr>
        </p:nvSpPr>
        <p:spPr/>
        <p:txBody>
          <a:bodyPr/>
          <a:lstStyle/>
          <a:p>
            <a:pPr>
              <a:defRPr/>
            </a:pPr>
            <a:fld id="{98AA3EDC-84CE-5D44-955B-22A59AD27526}" type="slidenum">
              <a:rPr lang="en-US" smtClean="0"/>
              <a:pPr>
                <a:defRPr/>
              </a:pPr>
              <a:t>14</a:t>
            </a:fld>
            <a:endParaRPr lang="en-US" dirty="0"/>
          </a:p>
        </p:txBody>
      </p:sp>
      <p:graphicFrame>
        <p:nvGraphicFramePr>
          <p:cNvPr id="6" name="Table 6"/>
          <p:cNvGraphicFramePr>
            <a:graphicFrameLocks noGrp="1"/>
          </p:cNvGraphicFramePr>
          <p:nvPr>
            <p:extLst>
              <p:ext uri="{D42A27DB-BD31-4B8C-83A1-F6EECF244321}">
                <p14:modId xmlns:p14="http://schemas.microsoft.com/office/powerpoint/2010/main" val="1378346658"/>
              </p:ext>
            </p:extLst>
          </p:nvPr>
        </p:nvGraphicFramePr>
        <p:xfrm>
          <a:off x="175846" y="1285217"/>
          <a:ext cx="8859323" cy="4923237"/>
        </p:xfrm>
        <a:graphic>
          <a:graphicData uri="http://schemas.openxmlformats.org/drawingml/2006/table">
            <a:tbl>
              <a:tblPr firstRow="1" bandRow="1">
                <a:tableStyleId>{F2DE63D5-997A-4646-A377-4702673A728D}</a:tableStyleId>
              </a:tblPr>
              <a:tblGrid>
                <a:gridCol w="3516856">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3437467">
                  <a:extLst>
                    <a:ext uri="{9D8B030D-6E8A-4147-A177-3AD203B41FA5}">
                      <a16:colId xmlns:a16="http://schemas.microsoft.com/office/drawing/2014/main" val="20002"/>
                    </a:ext>
                  </a:extLst>
                </a:gridCol>
                <a:gridCol w="753533">
                  <a:extLst>
                    <a:ext uri="{9D8B030D-6E8A-4147-A177-3AD203B41FA5}">
                      <a16:colId xmlns:a16="http://schemas.microsoft.com/office/drawing/2014/main" val="20003"/>
                    </a:ext>
                  </a:extLst>
                </a:gridCol>
              </a:tblGrid>
              <a:tr h="504877">
                <a:tc>
                  <a:txBody>
                    <a:bodyPr/>
                    <a:lstStyle/>
                    <a:p>
                      <a:pPr algn="l" fontAlgn="b"/>
                      <a:r>
                        <a:rPr lang="en-US" sz="1600" u="none" strike="noStrike" dirty="0">
                          <a:effectLst/>
                        </a:rPr>
                        <a:t>Procurement Description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Scheduled </a:t>
                      </a:r>
                      <a:br>
                        <a:rPr lang="en-US" sz="1600" u="none" strike="noStrike" dirty="0">
                          <a:effectLst/>
                        </a:rPr>
                      </a:br>
                      <a:r>
                        <a:rPr lang="en-US" sz="1600" u="none" strike="noStrike" dirty="0">
                          <a:effectLst/>
                        </a:rPr>
                        <a:t>Award Date</a:t>
                      </a:r>
                      <a:endParaRPr lang="en-US" sz="1600" b="1" i="0" u="none" strike="noStrike" dirty="0">
                        <a:solidFill>
                          <a:srgbClr val="000000"/>
                        </a:solidFill>
                        <a:effectLst/>
                        <a:latin typeface="Calibri"/>
                      </a:endParaRP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Status</a:t>
                      </a:r>
                      <a:endParaRPr lang="en-US" sz="1600" b="0" i="0" u="none" strike="noStrike" dirty="0">
                        <a:solidFill>
                          <a:srgbClr val="000000"/>
                        </a:solidFill>
                        <a:effectLst/>
                        <a:latin typeface="Calibri"/>
                      </a:endParaRP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Est.</a:t>
                      </a:r>
                      <a:br>
                        <a:rPr lang="en-US" sz="1600" u="none" strike="noStrike" dirty="0">
                          <a:effectLst/>
                        </a:rPr>
                      </a:br>
                      <a:r>
                        <a:rPr lang="en-US" sz="1600" u="none" strike="noStrike" dirty="0">
                          <a:effectLst/>
                        </a:rPr>
                        <a:t>Value</a:t>
                      </a:r>
                      <a:endParaRPr lang="en-US" sz="1600" b="1" i="0" u="none" strike="noStrike" dirty="0">
                        <a:solidFill>
                          <a:srgbClr val="000000"/>
                        </a:solidFill>
                        <a:effectLst/>
                        <a:latin typeface="Calibri"/>
                      </a:endParaRP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8739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FSCF - Ross Shaft Refurbishment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500" b="1" baseline="0" dirty="0">
                        <a:solidFill>
                          <a:schemeClr val="tx1"/>
                        </a:solidFill>
                      </a:endParaRP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FY17 1Q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Work is currently funded through the end of June.  Modification to fund work through the end of July pending.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Calibri"/>
                        </a:rPr>
                        <a:t>~$6M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5145220"/>
                  </a:ext>
                </a:extLst>
              </a:tr>
              <a:tr h="8739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FSCF - – Construction Manager/General Contractor (CM/GC) (phase funded) </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FY17 3Q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Award package submitted to FSO on 5/2.  Responded to DOE comment matrix 6/14.  Package forwarded to IRB 6/16.  Contract award objective is June, subject to FSO/IRB/HCA approval.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mn-lt"/>
                        </a:rPr>
                        <a:t>$250M</a:t>
                      </a:r>
                    </a:p>
                    <a:p>
                      <a:pPr algn="r" fontAlgn="b"/>
                      <a:r>
                        <a:rPr lang="en-US" sz="1500" b="1" i="0" u="none" strike="noStrike" dirty="0">
                          <a:solidFill>
                            <a:schemeClr val="tx1"/>
                          </a:solidFill>
                          <a:effectLst/>
                          <a:latin typeface="+mn-lt"/>
                        </a:rPr>
                        <a:t>to</a:t>
                      </a:r>
                    </a:p>
                    <a:p>
                      <a:pPr algn="r" fontAlgn="b"/>
                      <a:r>
                        <a:rPr lang="en-US" sz="1500" b="1" i="0" u="none" strike="noStrike" dirty="0">
                          <a:solidFill>
                            <a:schemeClr val="tx1"/>
                          </a:solidFill>
                          <a:effectLst/>
                          <a:latin typeface="+mn-lt"/>
                        </a:rPr>
                        <a:t>$300M</a:t>
                      </a:r>
                      <a:endParaRPr lang="en-US" sz="1500" b="1" i="0" u="none" strike="noStrike" dirty="0">
                        <a:solidFill>
                          <a:schemeClr val="tx1"/>
                        </a:solidFill>
                        <a:effectLst/>
                        <a:latin typeface="Calibri"/>
                      </a:endParaRP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090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Waste Rock Handling Pipe Conveyor-Engineering &amp; Fabrication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FY17 3Q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Award documents and procurement file documentation were approved/signed by FRA 6/16.  Review and signature by subcontractor is pending.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Calibri"/>
                        </a:rPr>
                        <a:t>~$5M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87035003"/>
                  </a:ext>
                </a:extLst>
              </a:tr>
              <a:tr h="6066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SURF Reliability/ Refurbishment &amp; Work in Support of LBNF CD-3a Pre-construction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Various, beginning FY17 3Q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Basic Ordering Agreement (BOA) has been put on hold pending resolution of FSO-identified issues.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mn-lt"/>
                        </a:rPr>
                        <a:t>~$20M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3487167"/>
                  </a:ext>
                </a:extLst>
              </a:tr>
              <a:tr h="6066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SURF Ross Shaft Operations in support of LBNF Construction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FY17 4Q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(No change) Developing scope/acquisition plan.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mn-lt"/>
                        </a:rPr>
                        <a:t>~$20M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92002"/>
                  </a:ext>
                </a:extLst>
              </a:tr>
            </a:tbl>
          </a:graphicData>
        </a:graphic>
      </p:graphicFrame>
      <p:sp>
        <p:nvSpPr>
          <p:cNvPr id="12" name="Title 11"/>
          <p:cNvSpPr>
            <a:spLocks noGrp="1"/>
          </p:cNvSpPr>
          <p:nvPr>
            <p:ph type="title"/>
          </p:nvPr>
        </p:nvSpPr>
        <p:spPr/>
        <p:txBody>
          <a:bodyPr/>
          <a:lstStyle/>
          <a:p>
            <a:r>
              <a:rPr lang="en-US" dirty="0"/>
              <a:t>Update on Significant LBNF Procurements</a:t>
            </a:r>
          </a:p>
        </p:txBody>
      </p:sp>
    </p:spTree>
    <p:extLst>
      <p:ext uri="{BB962C8B-B14F-4D97-AF65-F5344CB8AC3E}">
        <p14:creationId xmlns:p14="http://schemas.microsoft.com/office/powerpoint/2010/main" val="184390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3"/>
          </p:nvPr>
        </p:nvSpPr>
        <p:spPr/>
        <p:txBody>
          <a:bodyPr/>
          <a:lstStyle/>
          <a:p>
            <a:pPr>
              <a:defRPr/>
            </a:pPr>
            <a:r>
              <a:rPr lang="en-US"/>
              <a:t>23 June 2017</a:t>
            </a:r>
            <a:endParaRPr lang="en-US" dirty="0"/>
          </a:p>
        </p:txBody>
      </p:sp>
      <p:sp>
        <p:nvSpPr>
          <p:cNvPr id="4" name="Footer Placeholder 3"/>
          <p:cNvSpPr>
            <a:spLocks noGrp="1"/>
          </p:cNvSpPr>
          <p:nvPr>
            <p:ph type="ftr" sz="quarter" idx="14"/>
          </p:nvPr>
        </p:nvSpPr>
        <p:spPr/>
        <p:txBody>
          <a:bodyPr/>
          <a:lstStyle/>
          <a:p>
            <a:r>
              <a:rPr lang="en-US"/>
              <a:t>C J Mossey | Update on LBNF</a:t>
            </a:r>
            <a:endParaRPr lang="en-US" dirty="0"/>
          </a:p>
        </p:txBody>
      </p:sp>
      <p:sp>
        <p:nvSpPr>
          <p:cNvPr id="5" name="Slide Number Placeholder 4"/>
          <p:cNvSpPr>
            <a:spLocks noGrp="1"/>
          </p:cNvSpPr>
          <p:nvPr>
            <p:ph type="sldNum" sz="quarter" idx="15"/>
          </p:nvPr>
        </p:nvSpPr>
        <p:spPr/>
        <p:txBody>
          <a:bodyPr/>
          <a:lstStyle/>
          <a:p>
            <a:pPr>
              <a:defRPr/>
            </a:pPr>
            <a:fld id="{98AA3EDC-84CE-5D44-955B-22A59AD27526}" type="slidenum">
              <a:rPr lang="en-US" smtClean="0"/>
              <a:pPr>
                <a:defRPr/>
              </a:pPr>
              <a:t>15</a:t>
            </a:fld>
            <a:endParaRPr lang="en-US" dirty="0"/>
          </a:p>
        </p:txBody>
      </p:sp>
      <p:graphicFrame>
        <p:nvGraphicFramePr>
          <p:cNvPr id="6" name="Table 6"/>
          <p:cNvGraphicFramePr>
            <a:graphicFrameLocks noGrp="1"/>
          </p:cNvGraphicFramePr>
          <p:nvPr>
            <p:extLst>
              <p:ext uri="{D42A27DB-BD31-4B8C-83A1-F6EECF244321}">
                <p14:modId xmlns:p14="http://schemas.microsoft.com/office/powerpoint/2010/main" val="2353956319"/>
              </p:ext>
            </p:extLst>
          </p:nvPr>
        </p:nvGraphicFramePr>
        <p:xfrm>
          <a:off x="138544" y="1285217"/>
          <a:ext cx="8896625" cy="4727353"/>
        </p:xfrm>
        <a:graphic>
          <a:graphicData uri="http://schemas.openxmlformats.org/drawingml/2006/table">
            <a:tbl>
              <a:tblPr firstRow="1" bandRow="1">
                <a:tableStyleId>{F2DE63D5-997A-4646-A377-4702673A728D}</a:tableStyleId>
              </a:tblPr>
              <a:tblGrid>
                <a:gridCol w="3499525">
                  <a:extLst>
                    <a:ext uri="{9D8B030D-6E8A-4147-A177-3AD203B41FA5}">
                      <a16:colId xmlns:a16="http://schemas.microsoft.com/office/drawing/2014/main" val="20000"/>
                    </a:ext>
                  </a:extLst>
                </a:gridCol>
                <a:gridCol w="1163242">
                  <a:extLst>
                    <a:ext uri="{9D8B030D-6E8A-4147-A177-3AD203B41FA5}">
                      <a16:colId xmlns:a16="http://schemas.microsoft.com/office/drawing/2014/main" val="20001"/>
                    </a:ext>
                  </a:extLst>
                </a:gridCol>
                <a:gridCol w="3472619">
                  <a:extLst>
                    <a:ext uri="{9D8B030D-6E8A-4147-A177-3AD203B41FA5}">
                      <a16:colId xmlns:a16="http://schemas.microsoft.com/office/drawing/2014/main" val="20002"/>
                    </a:ext>
                  </a:extLst>
                </a:gridCol>
                <a:gridCol w="761239">
                  <a:extLst>
                    <a:ext uri="{9D8B030D-6E8A-4147-A177-3AD203B41FA5}">
                      <a16:colId xmlns:a16="http://schemas.microsoft.com/office/drawing/2014/main" val="20003"/>
                    </a:ext>
                  </a:extLst>
                </a:gridCol>
              </a:tblGrid>
              <a:tr h="504877">
                <a:tc>
                  <a:txBody>
                    <a:bodyPr/>
                    <a:lstStyle/>
                    <a:p>
                      <a:pPr algn="l" fontAlgn="b"/>
                      <a:r>
                        <a:rPr lang="en-US" sz="1600" u="none" strike="noStrike" dirty="0">
                          <a:effectLst/>
                        </a:rPr>
                        <a:t>Procurement</a:t>
                      </a:r>
                      <a:r>
                        <a:rPr lang="en-US" sz="1600" u="none" strike="noStrike" baseline="0" dirty="0">
                          <a:effectLst/>
                        </a:rPr>
                        <a:t> </a:t>
                      </a:r>
                      <a:r>
                        <a:rPr lang="en-US" sz="1600" u="none" strike="noStrike" dirty="0">
                          <a:effectLst/>
                        </a:rPr>
                        <a:t>Description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Scheduled </a:t>
                      </a:r>
                      <a:br>
                        <a:rPr lang="en-US" sz="1600" u="none" strike="noStrike" dirty="0">
                          <a:effectLst/>
                        </a:rPr>
                      </a:br>
                      <a:r>
                        <a:rPr lang="en-US" sz="1600" u="none" strike="noStrike" dirty="0">
                          <a:effectLst/>
                        </a:rPr>
                        <a:t>Award Date</a:t>
                      </a:r>
                      <a:endParaRPr lang="en-US" sz="1600" b="1" i="0" u="none" strike="noStrike" dirty="0">
                        <a:solidFill>
                          <a:srgbClr val="000000"/>
                        </a:solidFill>
                        <a:effectLst/>
                        <a:latin typeface="Calibri"/>
                      </a:endParaRP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Status</a:t>
                      </a:r>
                      <a:endParaRPr lang="en-US" sz="1600" b="0" i="0" u="none" strike="noStrike" dirty="0">
                        <a:solidFill>
                          <a:srgbClr val="000000"/>
                        </a:solidFill>
                        <a:effectLst/>
                        <a:latin typeface="Calibri"/>
                      </a:endParaRP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b"/>
                      <a:r>
                        <a:rPr lang="en-US" sz="1600" u="none" strike="noStrike" dirty="0">
                          <a:effectLst/>
                        </a:rPr>
                        <a:t>Est.</a:t>
                      </a:r>
                      <a:br>
                        <a:rPr lang="en-US" sz="1600" u="none" strike="noStrike" dirty="0">
                          <a:effectLst/>
                        </a:rPr>
                      </a:br>
                      <a:r>
                        <a:rPr lang="en-US" sz="1600" u="none" strike="noStrike" dirty="0">
                          <a:effectLst/>
                        </a:rPr>
                        <a:t>Value</a:t>
                      </a:r>
                      <a:endParaRPr lang="en-US" sz="1600" b="1" i="0" u="none" strike="noStrike" dirty="0">
                        <a:solidFill>
                          <a:srgbClr val="000000"/>
                        </a:solidFill>
                        <a:effectLst/>
                        <a:latin typeface="Calibri"/>
                      </a:endParaRP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10234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Near Site Preliminary Design</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FY18</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500" b="0" i="0" u="none" strike="noStrike" baseline="0" dirty="0">
                          <a:solidFill>
                            <a:schemeClr val="tx1"/>
                          </a:solidFill>
                          <a:effectLst/>
                          <a:latin typeface="+mn-lt"/>
                        </a:rPr>
                        <a:t>(No change) Will be placed as an order against an existing Master Agreement.  Requirements package to be developed.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Calibri"/>
                        </a:rPr>
                        <a:t>~$5M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44772302"/>
                  </a:ext>
                </a:extLst>
              </a:tr>
              <a:tr h="10234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Cryo Infrastructure - LN2 Refrigeration System </a:t>
                      </a:r>
                    </a:p>
                    <a:p>
                      <a:pPr marL="0" marR="0" indent="0" algn="l" defTabSz="457200" rtl="0" eaLnBrk="1" fontAlgn="auto" latinLnBrk="0" hangingPunct="1">
                        <a:lnSpc>
                          <a:spcPct val="100000"/>
                        </a:lnSpc>
                        <a:spcBef>
                          <a:spcPts val="0"/>
                        </a:spcBef>
                        <a:spcAft>
                          <a:spcPts val="0"/>
                        </a:spcAft>
                        <a:buClrTx/>
                        <a:buSzTx/>
                        <a:buFontTx/>
                        <a:buNone/>
                        <a:tabLst/>
                        <a:defRPr/>
                      </a:pPr>
                      <a:r>
                        <a:rPr lang="en-US" sz="1500" b="0" baseline="0" dirty="0">
                          <a:solidFill>
                            <a:schemeClr val="tx1"/>
                          </a:solidFill>
                        </a:rPr>
                        <a:t>Design, Fabrication, Installation, and Commissioning</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FY18 3Q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(No change) Acquisition plan has received first FSO review.  Developing responses to review comments/questions.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mn-lt"/>
                        </a:rPr>
                        <a:t>~$60M</a:t>
                      </a:r>
                      <a:endParaRPr lang="en-US" sz="1500" b="1" i="0" u="none" strike="noStrike" dirty="0">
                        <a:solidFill>
                          <a:schemeClr val="tx1"/>
                        </a:solidFill>
                        <a:effectLst/>
                        <a:latin typeface="Calibri"/>
                      </a:endParaRP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11754934"/>
                  </a:ext>
                </a:extLst>
              </a:tr>
              <a:tr h="10234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NSCF – Construction Manager/General Contractor (CMGC) (phase funded) </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FY18 4Q</a:t>
                      </a: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baseline="0" dirty="0">
                          <a:solidFill>
                            <a:schemeClr val="tx1"/>
                          </a:solidFill>
                          <a:effectLst/>
                          <a:latin typeface="+mn-lt"/>
                        </a:rPr>
                        <a:t>Acquisition Plan submitted to FSO 6/6.  Next steps are to appoint an SEB and develop the RFP.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mn-lt"/>
                        </a:rPr>
                        <a:t>$250M</a:t>
                      </a:r>
                    </a:p>
                    <a:p>
                      <a:pPr algn="r" fontAlgn="b"/>
                      <a:r>
                        <a:rPr lang="en-US" sz="1500" b="1" i="0" u="none" strike="noStrike" dirty="0">
                          <a:solidFill>
                            <a:schemeClr val="tx1"/>
                          </a:solidFill>
                          <a:effectLst/>
                          <a:latin typeface="+mn-lt"/>
                        </a:rPr>
                        <a:t>to</a:t>
                      </a:r>
                    </a:p>
                    <a:p>
                      <a:pPr algn="r" fontAlgn="b"/>
                      <a:r>
                        <a:rPr lang="en-US" sz="1500" b="1" i="0" u="none" strike="noStrike" dirty="0">
                          <a:solidFill>
                            <a:schemeClr val="tx1"/>
                          </a:solidFill>
                          <a:effectLst/>
                          <a:latin typeface="+mn-lt"/>
                        </a:rPr>
                        <a:t>$300M</a:t>
                      </a:r>
                    </a:p>
                    <a:p>
                      <a:pPr marL="0" marR="0" lvl="0" indent="0" algn="r" defTabSz="457200" rtl="0" eaLnBrk="1" fontAlgn="b" latinLnBrk="0" hangingPunct="1">
                        <a:lnSpc>
                          <a:spcPct val="100000"/>
                        </a:lnSpc>
                        <a:spcBef>
                          <a:spcPts val="0"/>
                        </a:spcBef>
                        <a:spcAft>
                          <a:spcPts val="0"/>
                        </a:spcAft>
                        <a:buClrTx/>
                        <a:buSzTx/>
                        <a:buFontTx/>
                        <a:buNone/>
                        <a:tabLst/>
                        <a:defRPr/>
                      </a:pPr>
                      <a:endParaRPr lang="en-US" sz="1500" b="1" i="0" u="none" strike="noStrike" dirty="0">
                        <a:solidFill>
                          <a:schemeClr val="tx1"/>
                        </a:solidFill>
                        <a:effectLst/>
                        <a:latin typeface="+mn-lt"/>
                      </a:endParaRP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08234697"/>
                  </a:ext>
                </a:extLst>
              </a:tr>
              <a:tr h="952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rPr>
                        <a:t>Cryo Infrastructure - LAr Procurement</a:t>
                      </a:r>
                    </a:p>
                  </a:txBody>
                  <a:tcPr marL="9525" marR="9525" marT="9525"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500" b="0" dirty="0">
                          <a:solidFill>
                            <a:schemeClr val="tx1"/>
                          </a:solidFill>
                        </a:rPr>
                        <a:t>LAr</a:t>
                      </a:r>
                      <a:r>
                        <a:rPr lang="en-US" sz="1500" b="0" baseline="0" dirty="0">
                          <a:solidFill>
                            <a:schemeClr val="tx1"/>
                          </a:solidFill>
                        </a:rPr>
                        <a:t> needed in 2023</a:t>
                      </a:r>
                      <a:endParaRPr lang="en-US" sz="1500" b="0" dirty="0">
                        <a:solidFill>
                          <a:schemeClr val="tx1"/>
                        </a:solidFill>
                      </a:endParaRPr>
                    </a:p>
                  </a:txBody>
                  <a:tcPr marL="9525" marR="9525" marT="9525"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500" b="0" i="0" u="none" strike="noStrike" baseline="0" dirty="0">
                          <a:solidFill>
                            <a:schemeClr val="tx1"/>
                          </a:solidFill>
                          <a:effectLst/>
                          <a:latin typeface="+mn-lt"/>
                        </a:rPr>
                        <a:t>Second RFI amendment released 6/7.  Due date for submission of industry capacity information, which will inform acquisition strategy development, has been extended to 7/6. </a:t>
                      </a:r>
                    </a:p>
                  </a:txBody>
                  <a:tcPr marL="45720" marR="45720" marT="9144" marB="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1500" b="1" i="0" u="none" strike="noStrike" dirty="0">
                          <a:solidFill>
                            <a:schemeClr val="tx1"/>
                          </a:solidFill>
                          <a:effectLst/>
                          <a:latin typeface="Calibri"/>
                        </a:rPr>
                        <a:t>~$40M</a:t>
                      </a:r>
                    </a:p>
                  </a:txBody>
                  <a:tcPr marL="9525" marR="9525" marT="9525" marB="0">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Title 11"/>
          <p:cNvSpPr>
            <a:spLocks noGrp="1"/>
          </p:cNvSpPr>
          <p:nvPr>
            <p:ph type="title"/>
          </p:nvPr>
        </p:nvSpPr>
        <p:spPr/>
        <p:txBody>
          <a:bodyPr/>
          <a:lstStyle/>
          <a:p>
            <a:r>
              <a:rPr lang="en-US" dirty="0"/>
              <a:t>Update on Significant LBNF Procurements</a:t>
            </a:r>
          </a:p>
        </p:txBody>
      </p:sp>
    </p:spTree>
    <p:extLst>
      <p:ext uri="{BB962C8B-B14F-4D97-AF65-F5344CB8AC3E}">
        <p14:creationId xmlns:p14="http://schemas.microsoft.com/office/powerpoint/2010/main" val="19300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for Engaging other Labs</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16</a:t>
            </a:fld>
            <a:endParaRPr lang="en-US" dirty="0"/>
          </a:p>
        </p:txBody>
      </p:sp>
      <p:sp>
        <p:nvSpPr>
          <p:cNvPr id="6" name="Content Placeholder 5"/>
          <p:cNvSpPr>
            <a:spLocks noGrp="1"/>
          </p:cNvSpPr>
          <p:nvPr>
            <p:ph idx="13"/>
          </p:nvPr>
        </p:nvSpPr>
        <p:spPr/>
        <p:txBody>
          <a:bodyPr/>
          <a:lstStyle/>
          <a:p>
            <a:r>
              <a:rPr lang="en-US" dirty="0"/>
              <a:t>Working to further engage other DOE labs in LBNF, recognizing that ~60% of project is planned to be executed by contract (conventional facilities, LN2 </a:t>
            </a:r>
            <a:r>
              <a:rPr lang="en-US" dirty="0" err="1"/>
              <a:t>cryo</a:t>
            </a:r>
            <a:r>
              <a:rPr lang="en-US" dirty="0"/>
              <a:t> systems, and LAr) and that 25% is expected to be non-DOE in-kind contributions</a:t>
            </a:r>
          </a:p>
          <a:p>
            <a:r>
              <a:rPr lang="en-US" dirty="0"/>
              <a:t>Opportunities exist, primarily in beamline</a:t>
            </a:r>
          </a:p>
          <a:p>
            <a:pPr marL="342900" indent="-342900"/>
            <a:r>
              <a:rPr lang="en-US" dirty="0"/>
              <a:t>Laboratory engagement status:</a:t>
            </a:r>
          </a:p>
          <a:p>
            <a:pPr marL="576263" lvl="1" indent="-292100"/>
            <a:r>
              <a:rPr lang="en-US" dirty="0"/>
              <a:t>FNAL senior management met with SLAC 14 January</a:t>
            </a:r>
          </a:p>
          <a:p>
            <a:pPr marL="576263" lvl="1" indent="-292100"/>
            <a:r>
              <a:rPr lang="en-US" b="1" dirty="0"/>
              <a:t>Travel to meet with BNL staff on 29 June</a:t>
            </a:r>
          </a:p>
          <a:p>
            <a:pPr marL="576263" lvl="1" indent="-292100"/>
            <a:r>
              <a:rPr lang="en-US" dirty="0"/>
              <a:t>Other labs to engage include Berkeley, PNNL, Los Alamos, Argonne, and </a:t>
            </a:r>
            <a:r>
              <a:rPr lang="en-US" dirty="0" err="1"/>
              <a:t>JLab</a:t>
            </a:r>
            <a:endParaRPr lang="en-US" dirty="0"/>
          </a:p>
        </p:txBody>
      </p:sp>
    </p:spTree>
    <p:extLst>
      <p:ext uri="{BB962C8B-B14F-4D97-AF65-F5344CB8AC3E}">
        <p14:creationId xmlns:p14="http://schemas.microsoft.com/office/powerpoint/2010/main" val="79263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Codes and Standards</a:t>
            </a:r>
          </a:p>
        </p:txBody>
      </p:sp>
      <p:sp>
        <p:nvSpPr>
          <p:cNvPr id="3" name="Date Placeholder 2"/>
          <p:cNvSpPr>
            <a:spLocks noGrp="1"/>
          </p:cNvSpPr>
          <p:nvPr>
            <p:ph type="dt" sz="half" idx="10"/>
          </p:nvPr>
        </p:nvSpPr>
        <p:spPr/>
        <p:txBody>
          <a:bodyPr/>
          <a:lstStyle/>
          <a:p>
            <a:r>
              <a:rPr lang="en-US"/>
              <a:t>23 June 2017</a:t>
            </a:r>
            <a:endParaRPr lang="en-US" dirty="0"/>
          </a:p>
        </p:txBody>
      </p:sp>
      <p:sp>
        <p:nvSpPr>
          <p:cNvPr id="4" name="Footer Placeholder 3"/>
          <p:cNvSpPr>
            <a:spLocks noGrp="1"/>
          </p:cNvSpPr>
          <p:nvPr>
            <p:ph type="ftr" sz="quarter" idx="11"/>
          </p:nvPr>
        </p:nvSpPr>
        <p:spPr/>
        <p:txBody>
          <a:bodyPr/>
          <a:lstStyle/>
          <a:p>
            <a:r>
              <a:rPr lang="en-US"/>
              <a:t>C J Mossey | Update on LBNF</a:t>
            </a:r>
            <a:endParaRPr lang="en-US" dirty="0"/>
          </a:p>
        </p:txBody>
      </p:sp>
      <p:sp>
        <p:nvSpPr>
          <p:cNvPr id="5" name="Slide Number Placeholder 4"/>
          <p:cNvSpPr>
            <a:spLocks noGrp="1"/>
          </p:cNvSpPr>
          <p:nvPr>
            <p:ph type="sldNum" sz="quarter" idx="12"/>
          </p:nvPr>
        </p:nvSpPr>
        <p:spPr/>
        <p:txBody>
          <a:bodyPr/>
          <a:lstStyle/>
          <a:p>
            <a:fld id="{0C39C72E-2A13-EB4D-AD45-6D4E6ACAED8D}" type="slidenum">
              <a:rPr lang="en-US" smtClean="0"/>
              <a:pPr/>
              <a:t>17</a:t>
            </a:fld>
            <a:endParaRPr lang="en-US" dirty="0"/>
          </a:p>
        </p:txBody>
      </p:sp>
      <p:sp>
        <p:nvSpPr>
          <p:cNvPr id="6" name="Content Placeholder 5"/>
          <p:cNvSpPr>
            <a:spLocks noGrp="1"/>
          </p:cNvSpPr>
          <p:nvPr>
            <p:ph idx="13"/>
          </p:nvPr>
        </p:nvSpPr>
        <p:spPr>
          <a:xfrm>
            <a:off x="457200" y="1238250"/>
            <a:ext cx="8293100" cy="4940877"/>
          </a:xfrm>
        </p:spPr>
        <p:txBody>
          <a:bodyPr>
            <a:normAutofit fontScale="92500" lnSpcReduction="10000"/>
          </a:bodyPr>
          <a:lstStyle/>
          <a:p>
            <a:r>
              <a:rPr lang="en-US" dirty="0"/>
              <a:t>As an international project with major in-kind contributions, LBNF/DUNE needs the ability to accept non-U.S. design standards within DOE 10 CFR 851 construct.</a:t>
            </a:r>
          </a:p>
          <a:p>
            <a:r>
              <a:rPr lang="en-US" dirty="0"/>
              <a:t>Fermilab has finalized and implemented new FESHM Chapter 2110 – </a:t>
            </a:r>
            <a:r>
              <a:rPr lang="en-US" i="1" dirty="0"/>
              <a:t>Establishing Code Equivalency with International Codes and Standards</a:t>
            </a:r>
            <a:r>
              <a:rPr lang="en-US" dirty="0"/>
              <a:t>.</a:t>
            </a:r>
          </a:p>
          <a:p>
            <a:r>
              <a:rPr lang="en-US" dirty="0"/>
              <a:t>Working with SBN project team, have developed priority sequence to review non-U.S. mechanical, electrical, and structural design standards proposed for equipment coming from CERN.  </a:t>
            </a:r>
          </a:p>
          <a:p>
            <a:r>
              <a:rPr lang="en-US" dirty="0"/>
              <a:t>Expert panels have been formed to complete focused reviews.  Panels complete safety equivalency analysis and submit white paper for safety subcommittee(s) review and concurrence.</a:t>
            </a:r>
          </a:p>
          <a:p>
            <a:r>
              <a:rPr lang="en-US" dirty="0"/>
              <a:t>Fermilab submits to DOE site office for review and then incorporates into appropriate ESH Safety Manual chapter.</a:t>
            </a:r>
          </a:p>
          <a:p>
            <a:endParaRPr lang="en-US" dirty="0"/>
          </a:p>
        </p:txBody>
      </p:sp>
    </p:spTree>
    <p:extLst>
      <p:ext uri="{BB962C8B-B14F-4D97-AF65-F5344CB8AC3E}">
        <p14:creationId xmlns:p14="http://schemas.microsoft.com/office/powerpoint/2010/main" val="344180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Codes and Standards – Status 1 of 2</a:t>
            </a:r>
          </a:p>
        </p:txBody>
      </p:sp>
      <p:sp>
        <p:nvSpPr>
          <p:cNvPr id="3" name="Date Placeholder 2"/>
          <p:cNvSpPr>
            <a:spLocks noGrp="1"/>
          </p:cNvSpPr>
          <p:nvPr>
            <p:ph type="dt" sz="half" idx="10"/>
          </p:nvPr>
        </p:nvSpPr>
        <p:spPr/>
        <p:txBody>
          <a:bodyPr/>
          <a:lstStyle/>
          <a:p>
            <a:pPr>
              <a:defRPr/>
            </a:pPr>
            <a:fld id="{EC32777D-2B1C-428A-825F-3A66C732CF81}" type="datetime1">
              <a:rPr lang="en-US" smtClean="0"/>
              <a:t>6/22/2017</a:t>
            </a:fld>
            <a:endParaRPr lang="en-US" dirty="0"/>
          </a:p>
        </p:txBody>
      </p:sp>
      <p:sp>
        <p:nvSpPr>
          <p:cNvPr id="4" name="Footer Placeholder 3"/>
          <p:cNvSpPr>
            <a:spLocks noGrp="1"/>
          </p:cNvSpPr>
          <p:nvPr>
            <p:ph type="ftr" sz="quarter" idx="11"/>
          </p:nvPr>
        </p:nvSpPr>
        <p:spPr/>
        <p:txBody>
          <a:bodyPr/>
          <a:lstStyle/>
          <a:p>
            <a:pPr>
              <a:defRPr/>
            </a:pPr>
            <a:r>
              <a:rPr lang="en-US"/>
              <a:t>International Codes and Standards Summary</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18</a:t>
            </a:fld>
            <a:endParaRPr lang="en-US" dirty="0"/>
          </a:p>
        </p:txBody>
      </p:sp>
      <p:graphicFrame>
        <p:nvGraphicFramePr>
          <p:cNvPr id="7" name="Content Placeholder 6"/>
          <p:cNvGraphicFramePr>
            <a:graphicFrameLocks noGrp="1"/>
          </p:cNvGraphicFramePr>
          <p:nvPr>
            <p:ph idx="13"/>
            <p:extLst/>
          </p:nvPr>
        </p:nvGraphicFramePr>
        <p:xfrm>
          <a:off x="457200" y="1238250"/>
          <a:ext cx="8293101" cy="3840480"/>
        </p:xfrm>
        <a:graphic>
          <a:graphicData uri="http://schemas.openxmlformats.org/drawingml/2006/table">
            <a:tbl>
              <a:tblPr firstRow="1" bandRow="1">
                <a:tableStyleId>{5C22544A-7EE6-4342-B048-85BDC9FD1C3A}</a:tableStyleId>
              </a:tblPr>
              <a:tblGrid>
                <a:gridCol w="2764367">
                  <a:extLst>
                    <a:ext uri="{9D8B030D-6E8A-4147-A177-3AD203B41FA5}">
                      <a16:colId xmlns:a16="http://schemas.microsoft.com/office/drawing/2014/main" val="3597681930"/>
                    </a:ext>
                  </a:extLst>
                </a:gridCol>
                <a:gridCol w="2764367">
                  <a:extLst>
                    <a:ext uri="{9D8B030D-6E8A-4147-A177-3AD203B41FA5}">
                      <a16:colId xmlns:a16="http://schemas.microsoft.com/office/drawing/2014/main" val="718483994"/>
                    </a:ext>
                  </a:extLst>
                </a:gridCol>
                <a:gridCol w="2764367">
                  <a:extLst>
                    <a:ext uri="{9D8B030D-6E8A-4147-A177-3AD203B41FA5}">
                      <a16:colId xmlns:a16="http://schemas.microsoft.com/office/drawing/2014/main" val="3302467427"/>
                    </a:ext>
                  </a:extLst>
                </a:gridCol>
              </a:tblGrid>
              <a:tr h="370840">
                <a:tc>
                  <a:txBody>
                    <a:bodyPr/>
                    <a:lstStyle/>
                    <a:p>
                      <a:r>
                        <a:rPr lang="en-US" dirty="0">
                          <a:latin typeface="+mn-lt"/>
                        </a:rPr>
                        <a:t>Description</a:t>
                      </a:r>
                    </a:p>
                  </a:txBody>
                  <a:tcPr/>
                </a:tc>
                <a:tc>
                  <a:txBody>
                    <a:bodyPr/>
                    <a:lstStyle/>
                    <a:p>
                      <a:r>
                        <a:rPr lang="en-US" dirty="0">
                          <a:latin typeface="+mn-lt"/>
                        </a:rPr>
                        <a:t>Standard</a:t>
                      </a:r>
                    </a:p>
                  </a:txBody>
                  <a:tcPr/>
                </a:tc>
                <a:tc>
                  <a:txBody>
                    <a:bodyPr/>
                    <a:lstStyle/>
                    <a:p>
                      <a:r>
                        <a:rPr lang="en-US" dirty="0">
                          <a:latin typeface="+mn-lt"/>
                        </a:rPr>
                        <a:t>Approval</a:t>
                      </a:r>
                      <a:r>
                        <a:rPr lang="en-US" baseline="0" dirty="0">
                          <a:latin typeface="+mn-lt"/>
                        </a:rPr>
                        <a:t> Status</a:t>
                      </a:r>
                      <a:endParaRPr lang="en-US" dirty="0">
                        <a:latin typeface="+mn-lt"/>
                      </a:endParaRPr>
                    </a:p>
                  </a:txBody>
                  <a:tcPr/>
                </a:tc>
                <a:extLst>
                  <a:ext uri="{0D108BD9-81ED-4DB2-BD59-A6C34878D82A}">
                    <a16:rowId xmlns:a16="http://schemas.microsoft.com/office/drawing/2014/main" val="4017522284"/>
                  </a:ext>
                </a:extLst>
              </a:tr>
              <a:tr h="370840">
                <a:tc>
                  <a:txBody>
                    <a:bodyPr/>
                    <a:lstStyle/>
                    <a:p>
                      <a:pPr marL="0" marR="0">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Mechanical/</a:t>
                      </a:r>
                      <a:r>
                        <a:rPr lang="en-US" sz="1400" b="1" dirty="0" err="1">
                          <a:effectLst/>
                          <a:latin typeface="+mn-lt"/>
                          <a:ea typeface="Calibri" panose="020F0502020204030204" pitchFamily="34" charset="0"/>
                          <a:cs typeface="Times New Roman" panose="02020603050405020304" pitchFamily="18" charset="0"/>
                        </a:rPr>
                        <a:t>Cryo</a:t>
                      </a:r>
                      <a:r>
                        <a:rPr lang="en-US" sz="11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Calibri" panose="020F0502020204030204" pitchFamily="34"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effectLst/>
                          <a:latin typeface="+mn-lt"/>
                          <a:ea typeface="Calibri" panose="020F0502020204030204" pitchFamily="34" charset="0"/>
                          <a:cs typeface="Times New Roman" panose="02020603050405020304" pitchFamily="18" charset="0"/>
                        </a:rPr>
                        <a:t> </a:t>
                      </a:r>
                      <a:endParaRPr lang="en-US" sz="1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67631647"/>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Unfired Pressure Vessels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13455</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Complete</a:t>
                      </a:r>
                    </a:p>
                  </a:txBody>
                  <a:tcPr marL="0" marR="0" marT="0" marB="0"/>
                </a:tc>
                <a:extLst>
                  <a:ext uri="{0D108BD9-81ED-4DB2-BD59-A6C34878D82A}">
                    <a16:rowId xmlns:a16="http://schemas.microsoft.com/office/drawing/2014/main" val="1396598531"/>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Pressure Relieving Devices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ISO 4126, including verification of EN764-7 and EN13648 against similar US standards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Complete</a:t>
                      </a:r>
                    </a:p>
                  </a:txBody>
                  <a:tcPr marL="0" marR="0" marT="0" marB="0"/>
                </a:tc>
                <a:extLst>
                  <a:ext uri="{0D108BD9-81ED-4DB2-BD59-A6C34878D82A}">
                    <a16:rowId xmlns:a16="http://schemas.microsoft.com/office/drawing/2014/main" val="678908580"/>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Process Piping</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13480</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Complete</a:t>
                      </a:r>
                    </a:p>
                  </a:txBody>
                  <a:tcPr marL="0" marR="0" marT="0" marB="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Electrical</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 </a:t>
                      </a:r>
                    </a:p>
                  </a:txBody>
                  <a:tcPr marL="0" marR="0" marT="0" marB="0"/>
                </a:tc>
                <a:extLst>
                  <a:ext uri="{0D108BD9-81ED-4DB2-BD59-A6C34878D82A}">
                    <a16:rowId xmlns:a16="http://schemas.microsoft.com/office/drawing/2014/main" val="1401255040"/>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Safety Requirements for Electrical Equipment for Measurement, Control, and Laboratory Use</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IEC 61010</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Complete</a:t>
                      </a:r>
                    </a:p>
                  </a:txBody>
                  <a:tcPr marL="0" marR="0" marT="0" marB="0"/>
                </a:tc>
                <a:extLst>
                  <a:ext uri="{0D108BD9-81ED-4DB2-BD59-A6C34878D82A}">
                    <a16:rowId xmlns:a16="http://schemas.microsoft.com/office/drawing/2014/main" val="2362478491"/>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Electrical equipment for measurement, control and laboratory use</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IEC</a:t>
                      </a:r>
                      <a:r>
                        <a:rPr lang="en-US" sz="1100" baseline="0" dirty="0">
                          <a:effectLst/>
                          <a:latin typeface="+mn-lt"/>
                          <a:ea typeface="Calibri" panose="020F0502020204030204" pitchFamily="34" charset="0"/>
                          <a:cs typeface="Times New Roman" panose="02020603050405020304" pitchFamily="18" charset="0"/>
                        </a:rPr>
                        <a:t> 61326 EMC Requirements</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Complete</a:t>
                      </a:r>
                    </a:p>
                  </a:txBody>
                  <a:tcPr marL="0" marR="0" marT="0" marB="0"/>
                </a:tc>
                <a:extLst>
                  <a:ext uri="{0D108BD9-81ED-4DB2-BD59-A6C34878D82A}">
                    <a16:rowId xmlns:a16="http://schemas.microsoft.com/office/drawing/2014/main" val="3082195054"/>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Information Technology Equipment</a:t>
                      </a:r>
                    </a:p>
                  </a:txBody>
                  <a:tcPr marL="68580" marR="68580" marT="0" marB="0"/>
                </a:tc>
                <a:tc>
                  <a:txBody>
                    <a:bodyPr/>
                    <a:lstStyle/>
                    <a:p>
                      <a:pPr marL="0" marR="0">
                        <a:spcBef>
                          <a:spcPts val="0"/>
                        </a:spcBef>
                        <a:spcAft>
                          <a:spcPts val="0"/>
                        </a:spcAft>
                      </a:pPr>
                      <a:r>
                        <a:rPr lang="en-US" sz="1100">
                          <a:effectLst/>
                          <a:latin typeface="+mn-lt"/>
                          <a:ea typeface="Calibri" panose="020F0502020204030204" pitchFamily="34" charset="0"/>
                          <a:cs typeface="Times New Roman" panose="02020603050405020304" pitchFamily="18" charset="0"/>
                        </a:rPr>
                        <a:t>60950-1</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No analysis started,</a:t>
                      </a:r>
                      <a:r>
                        <a:rPr lang="en-US" sz="1100" baseline="0" dirty="0">
                          <a:effectLst/>
                          <a:latin typeface="+mn-lt"/>
                          <a:ea typeface="Calibri" panose="020F0502020204030204" pitchFamily="34" charset="0"/>
                          <a:cs typeface="Times New Roman" panose="02020603050405020304" pitchFamily="18" charset="0"/>
                        </a:rPr>
                        <a:t> </a:t>
                      </a:r>
                      <a:r>
                        <a:rPr lang="en-US" sz="1100" dirty="0">
                          <a:effectLst/>
                          <a:latin typeface="+mn-lt"/>
                          <a:ea typeface="Calibri" panose="020F0502020204030204" pitchFamily="34" charset="0"/>
                          <a:cs typeface="Times New Roman" panose="02020603050405020304" pitchFamily="18" charset="0"/>
                        </a:rPr>
                        <a:t>no confirmation of need</a:t>
                      </a:r>
                    </a:p>
                  </a:txBody>
                  <a:tcPr marL="0" marR="0" marT="0" marB="0"/>
                </a:tc>
                <a:extLst>
                  <a:ext uri="{0D108BD9-81ED-4DB2-BD59-A6C34878D82A}">
                    <a16:rowId xmlns:a16="http://schemas.microsoft.com/office/drawing/2014/main" val="3303431787"/>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Adjustable Speed Electrical Power Drive System</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61800-5.1</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No analysis started,</a:t>
                      </a:r>
                      <a:r>
                        <a:rPr lang="en-US" sz="1100" baseline="0" dirty="0">
                          <a:effectLst/>
                          <a:latin typeface="+mn-lt"/>
                          <a:ea typeface="Calibri" panose="020F0502020204030204" pitchFamily="34" charset="0"/>
                          <a:cs typeface="Times New Roman" panose="02020603050405020304" pitchFamily="18" charset="0"/>
                        </a:rPr>
                        <a:t> no </a:t>
                      </a:r>
                      <a:r>
                        <a:rPr lang="en-US" sz="1100" dirty="0">
                          <a:effectLst/>
                          <a:latin typeface="+mn-lt"/>
                          <a:ea typeface="Calibri" panose="020F0502020204030204" pitchFamily="34" charset="0"/>
                          <a:cs typeface="Times New Roman" panose="02020603050405020304" pitchFamily="18" charset="0"/>
                        </a:rPr>
                        <a:t>confirmation of need</a:t>
                      </a:r>
                    </a:p>
                  </a:txBody>
                  <a:tcPr marL="0" marR="0" marT="0" marB="0"/>
                </a:tc>
                <a:extLst>
                  <a:ext uri="{0D108BD9-81ED-4DB2-BD59-A6C34878D82A}">
                    <a16:rowId xmlns:a16="http://schemas.microsoft.com/office/drawing/2014/main" val="1910759328"/>
                  </a:ext>
                </a:extLst>
              </a:tr>
            </a:tbl>
          </a:graphicData>
        </a:graphic>
      </p:graphicFrame>
    </p:spTree>
    <p:extLst>
      <p:ext uri="{BB962C8B-B14F-4D97-AF65-F5344CB8AC3E}">
        <p14:creationId xmlns:p14="http://schemas.microsoft.com/office/powerpoint/2010/main" val="15081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Codes and Standards – Status 2 of 2</a:t>
            </a:r>
          </a:p>
        </p:txBody>
      </p:sp>
      <p:sp>
        <p:nvSpPr>
          <p:cNvPr id="3" name="Date Placeholder 2"/>
          <p:cNvSpPr>
            <a:spLocks noGrp="1"/>
          </p:cNvSpPr>
          <p:nvPr>
            <p:ph type="dt" sz="half" idx="10"/>
          </p:nvPr>
        </p:nvSpPr>
        <p:spPr/>
        <p:txBody>
          <a:bodyPr/>
          <a:lstStyle/>
          <a:p>
            <a:pPr>
              <a:defRPr/>
            </a:pPr>
            <a:fld id="{B6683008-4D45-4070-A9BD-68D241A024EB}" type="datetime1">
              <a:rPr lang="en-US" smtClean="0"/>
              <a:t>6/22/2017</a:t>
            </a:fld>
            <a:endParaRPr lang="en-US" dirty="0"/>
          </a:p>
        </p:txBody>
      </p:sp>
      <p:sp>
        <p:nvSpPr>
          <p:cNvPr id="4" name="Footer Placeholder 3"/>
          <p:cNvSpPr>
            <a:spLocks noGrp="1"/>
          </p:cNvSpPr>
          <p:nvPr>
            <p:ph type="ftr" sz="quarter" idx="11"/>
          </p:nvPr>
        </p:nvSpPr>
        <p:spPr/>
        <p:txBody>
          <a:bodyPr/>
          <a:lstStyle/>
          <a:p>
            <a:pPr>
              <a:defRPr/>
            </a:pPr>
            <a:r>
              <a:rPr lang="en-US"/>
              <a:t>International Codes and Standards Summary</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19</a:t>
            </a:fld>
            <a:endParaRPr lang="en-US"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val="3140135375"/>
              </p:ext>
            </p:extLst>
          </p:nvPr>
        </p:nvGraphicFramePr>
        <p:xfrm>
          <a:off x="457200" y="1238250"/>
          <a:ext cx="8293101" cy="3962400"/>
        </p:xfrm>
        <a:graphic>
          <a:graphicData uri="http://schemas.openxmlformats.org/drawingml/2006/table">
            <a:tbl>
              <a:tblPr firstRow="1" bandRow="1">
                <a:tableStyleId>{5C22544A-7EE6-4342-B048-85BDC9FD1C3A}</a:tableStyleId>
              </a:tblPr>
              <a:tblGrid>
                <a:gridCol w="2764367">
                  <a:extLst>
                    <a:ext uri="{9D8B030D-6E8A-4147-A177-3AD203B41FA5}">
                      <a16:colId xmlns:a16="http://schemas.microsoft.com/office/drawing/2014/main" val="3597681930"/>
                    </a:ext>
                  </a:extLst>
                </a:gridCol>
                <a:gridCol w="2764367">
                  <a:extLst>
                    <a:ext uri="{9D8B030D-6E8A-4147-A177-3AD203B41FA5}">
                      <a16:colId xmlns:a16="http://schemas.microsoft.com/office/drawing/2014/main" val="718483994"/>
                    </a:ext>
                  </a:extLst>
                </a:gridCol>
                <a:gridCol w="2764367">
                  <a:extLst>
                    <a:ext uri="{9D8B030D-6E8A-4147-A177-3AD203B41FA5}">
                      <a16:colId xmlns:a16="http://schemas.microsoft.com/office/drawing/2014/main" val="3302467427"/>
                    </a:ext>
                  </a:extLst>
                </a:gridCol>
              </a:tblGrid>
              <a:tr h="370840">
                <a:tc>
                  <a:txBody>
                    <a:bodyPr/>
                    <a:lstStyle/>
                    <a:p>
                      <a:r>
                        <a:rPr lang="en-US" dirty="0">
                          <a:latin typeface="+mn-lt"/>
                        </a:rPr>
                        <a:t>Description</a:t>
                      </a:r>
                    </a:p>
                  </a:txBody>
                  <a:tcPr/>
                </a:tc>
                <a:tc>
                  <a:txBody>
                    <a:bodyPr/>
                    <a:lstStyle/>
                    <a:p>
                      <a:r>
                        <a:rPr lang="en-US" dirty="0">
                          <a:latin typeface="+mn-lt"/>
                        </a:rPr>
                        <a:t>Standard</a:t>
                      </a:r>
                    </a:p>
                  </a:txBody>
                  <a:tcPr/>
                </a:tc>
                <a:tc>
                  <a:txBody>
                    <a:bodyPr/>
                    <a:lstStyle/>
                    <a:p>
                      <a:r>
                        <a:rPr lang="en-US" dirty="0">
                          <a:latin typeface="+mn-lt"/>
                        </a:rPr>
                        <a:t>Approval</a:t>
                      </a:r>
                      <a:r>
                        <a:rPr lang="en-US" baseline="0" dirty="0">
                          <a:latin typeface="+mn-lt"/>
                        </a:rPr>
                        <a:t> Status</a:t>
                      </a:r>
                      <a:endParaRPr lang="en-US" dirty="0">
                        <a:latin typeface="+mn-lt"/>
                      </a:endParaRPr>
                    </a:p>
                  </a:txBody>
                  <a:tcPr/>
                </a:tc>
                <a:extLst>
                  <a:ext uri="{0D108BD9-81ED-4DB2-BD59-A6C34878D82A}">
                    <a16:rowId xmlns:a16="http://schemas.microsoft.com/office/drawing/2014/main" val="4017522284"/>
                  </a:ext>
                </a:extLst>
              </a:tr>
              <a:tr h="370840">
                <a:tc>
                  <a:txBody>
                    <a:bodyPr/>
                    <a:lstStyle/>
                    <a:p>
                      <a:pPr marL="0" marR="0">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Structural</a:t>
                      </a:r>
                      <a:r>
                        <a:rPr lang="en-US" sz="1100" b="1" dirty="0">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2579046"/>
                  </a:ext>
                </a:extLst>
              </a:tr>
              <a:tr h="370840">
                <a:tc>
                  <a:txBody>
                    <a:bodyPr/>
                    <a:lstStyle/>
                    <a:p>
                      <a:pPr marL="0" marR="0">
                        <a:spcBef>
                          <a:spcPts val="0"/>
                        </a:spcBef>
                        <a:spcAft>
                          <a:spcPts val="0"/>
                        </a:spcAft>
                      </a:pPr>
                      <a:r>
                        <a:rPr lang="en-US" sz="1100">
                          <a:effectLst/>
                          <a:latin typeface="+mn-lt"/>
                          <a:ea typeface="Calibri" panose="020F0502020204030204" pitchFamily="34" charset="0"/>
                          <a:cs typeface="Times New Roman" panose="02020603050405020304" pitchFamily="18" charset="0"/>
                        </a:rPr>
                        <a:t>Basis of structural design</a:t>
                      </a:r>
                    </a:p>
                  </a:txBody>
                  <a:tcPr marL="68580" marR="68580" marT="0" marB="0"/>
                </a:tc>
                <a:tc>
                  <a:txBody>
                    <a:bodyPr/>
                    <a:lstStyle/>
                    <a:p>
                      <a:pPr marL="0" marR="0">
                        <a:spcBef>
                          <a:spcPts val="0"/>
                        </a:spcBef>
                        <a:spcAft>
                          <a:spcPts val="0"/>
                        </a:spcAft>
                      </a:pPr>
                      <a:r>
                        <a:rPr lang="en-US" sz="1100">
                          <a:effectLst/>
                          <a:latin typeface="+mn-lt"/>
                          <a:ea typeface="Calibri" panose="020F0502020204030204" pitchFamily="34" charset="0"/>
                          <a:cs typeface="Times New Roman" panose="02020603050405020304" pitchFamily="18" charset="0"/>
                        </a:rPr>
                        <a:t>EN 1990</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Equivalency</a:t>
                      </a:r>
                      <a:r>
                        <a:rPr lang="en-US" sz="1100" baseline="0" dirty="0">
                          <a:effectLst/>
                          <a:latin typeface="+mn-lt"/>
                          <a:ea typeface="Calibri" panose="020F0502020204030204" pitchFamily="34" charset="0"/>
                          <a:cs typeface="Times New Roman" panose="02020603050405020304" pitchFamily="18" charset="0"/>
                        </a:rPr>
                        <a:t> r</a:t>
                      </a:r>
                      <a:r>
                        <a:rPr lang="en-US" sz="1100" dirty="0">
                          <a:effectLst/>
                          <a:latin typeface="+mn-lt"/>
                          <a:ea typeface="Calibri" panose="020F0502020204030204" pitchFamily="34" charset="0"/>
                          <a:cs typeface="Times New Roman" panose="02020603050405020304" pitchFamily="18" charset="0"/>
                        </a:rPr>
                        <a:t>eview complete, currently incorporating</a:t>
                      </a:r>
                      <a:r>
                        <a:rPr lang="en-US" sz="1100" baseline="0" dirty="0">
                          <a:effectLst/>
                          <a:latin typeface="+mn-lt"/>
                          <a:ea typeface="Calibri" panose="020F0502020204030204" pitchFamily="34" charset="0"/>
                          <a:cs typeface="Times New Roman" panose="02020603050405020304" pitchFamily="18" charset="0"/>
                        </a:rPr>
                        <a:t> peer review comments.  Early July to FSO</a:t>
                      </a: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8198080"/>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Actions on structures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1991</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Equivalency</a:t>
                      </a:r>
                      <a:r>
                        <a:rPr lang="en-US" sz="1100" baseline="0" dirty="0">
                          <a:effectLst/>
                          <a:latin typeface="+mn-lt"/>
                          <a:ea typeface="Calibri" panose="020F0502020204030204" pitchFamily="34" charset="0"/>
                          <a:cs typeface="Times New Roman" panose="02020603050405020304" pitchFamily="18" charset="0"/>
                        </a:rPr>
                        <a:t> r</a:t>
                      </a:r>
                      <a:r>
                        <a:rPr lang="en-US" sz="1100" dirty="0">
                          <a:effectLst/>
                          <a:latin typeface="+mn-lt"/>
                          <a:ea typeface="Calibri" panose="020F0502020204030204" pitchFamily="34" charset="0"/>
                          <a:cs typeface="Times New Roman" panose="02020603050405020304" pitchFamily="18" charset="0"/>
                        </a:rPr>
                        <a:t>eview complete, currently incorporating</a:t>
                      </a:r>
                      <a:r>
                        <a:rPr lang="en-US" sz="1100" baseline="0" dirty="0">
                          <a:effectLst/>
                          <a:latin typeface="+mn-lt"/>
                          <a:ea typeface="Calibri" panose="020F0502020204030204" pitchFamily="34" charset="0"/>
                          <a:cs typeface="Times New Roman" panose="02020603050405020304" pitchFamily="18" charset="0"/>
                        </a:rPr>
                        <a:t> peer review comments.  Early July to FSO</a:t>
                      </a: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592316"/>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Design of steel structures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1993</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Equivalency</a:t>
                      </a:r>
                      <a:r>
                        <a:rPr lang="en-US" sz="1100" baseline="0" dirty="0">
                          <a:effectLst/>
                          <a:latin typeface="+mn-lt"/>
                          <a:ea typeface="Calibri" panose="020F0502020204030204" pitchFamily="34" charset="0"/>
                          <a:cs typeface="Times New Roman" panose="02020603050405020304" pitchFamily="18" charset="0"/>
                        </a:rPr>
                        <a:t> r</a:t>
                      </a:r>
                      <a:r>
                        <a:rPr lang="en-US" sz="1100" dirty="0">
                          <a:effectLst/>
                          <a:latin typeface="+mn-lt"/>
                          <a:ea typeface="Calibri" panose="020F0502020204030204" pitchFamily="34" charset="0"/>
                          <a:cs typeface="Times New Roman" panose="02020603050405020304" pitchFamily="18" charset="0"/>
                        </a:rPr>
                        <a:t>eview complete, currently incorporating</a:t>
                      </a:r>
                      <a:r>
                        <a:rPr lang="en-US" sz="1100" baseline="0" dirty="0">
                          <a:effectLst/>
                          <a:latin typeface="+mn-lt"/>
                          <a:ea typeface="Calibri" panose="020F0502020204030204" pitchFamily="34" charset="0"/>
                          <a:cs typeface="Times New Roman" panose="02020603050405020304" pitchFamily="18" charset="0"/>
                        </a:rPr>
                        <a:t> peer review comments.  Early July to FSO</a:t>
                      </a: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8859803"/>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Design of aluminum structures</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1999</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Equivalency</a:t>
                      </a:r>
                      <a:r>
                        <a:rPr lang="en-US" sz="1100" baseline="0" dirty="0">
                          <a:effectLst/>
                          <a:latin typeface="+mn-lt"/>
                          <a:ea typeface="Calibri" panose="020F0502020204030204" pitchFamily="34" charset="0"/>
                          <a:cs typeface="Times New Roman" panose="02020603050405020304" pitchFamily="18" charset="0"/>
                        </a:rPr>
                        <a:t> r</a:t>
                      </a:r>
                      <a:r>
                        <a:rPr lang="en-US" sz="1100" dirty="0">
                          <a:effectLst/>
                          <a:latin typeface="+mn-lt"/>
                          <a:ea typeface="Calibri" panose="020F0502020204030204" pitchFamily="34" charset="0"/>
                          <a:cs typeface="Times New Roman" panose="02020603050405020304" pitchFamily="18" charset="0"/>
                        </a:rPr>
                        <a:t>eview complete, currently incorporating</a:t>
                      </a:r>
                      <a:r>
                        <a:rPr lang="en-US" sz="1100" baseline="0" dirty="0">
                          <a:effectLst/>
                          <a:latin typeface="+mn-lt"/>
                          <a:ea typeface="Calibri" panose="020F0502020204030204" pitchFamily="34" charset="0"/>
                          <a:cs typeface="Times New Roman" panose="02020603050405020304" pitchFamily="18" charset="0"/>
                        </a:rPr>
                        <a:t> peer review comments.  Early July to FSO</a:t>
                      </a: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41308353"/>
                  </a:ext>
                </a:extLst>
              </a:tr>
              <a:tr h="370840">
                <a:tc>
                  <a:txBody>
                    <a:bodyPr/>
                    <a:lstStyle/>
                    <a:p>
                      <a:pPr marL="0" marR="0" algn="l" defTabSz="457200" rtl="0" eaLnBrk="1" latinLnBrk="0" hangingPunct="1">
                        <a:spcBef>
                          <a:spcPts val="0"/>
                        </a:spcBef>
                        <a:spcAft>
                          <a:spcPts val="0"/>
                        </a:spcAft>
                      </a:pPr>
                      <a:r>
                        <a:rPr lang="en-US" sz="1400" b="1" kern="1200" dirty="0">
                          <a:solidFill>
                            <a:schemeClr val="dk1"/>
                          </a:solidFill>
                          <a:effectLst/>
                          <a:latin typeface="+mn-lt"/>
                          <a:ea typeface="Calibri" panose="020F0502020204030204" pitchFamily="34" charset="0"/>
                          <a:cs typeface="Times New Roman" panose="02020603050405020304" pitchFamily="18" charset="0"/>
                        </a:rPr>
                        <a:t>Other</a:t>
                      </a:r>
                    </a:p>
                  </a:txBody>
                  <a:tcPr marL="68580" marR="68580" marT="0" marB="0"/>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03286434"/>
                  </a:ext>
                </a:extLst>
              </a:tr>
              <a:tr h="37084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Design and manufacture of site built, vertical, cylindrical, flat-bottomed steel tanks for the storage of refrigerated, liquefied gases with operating temperatures between 0 degrees C and -165 degrees C</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 14620</a:t>
                      </a:r>
                    </a:p>
                  </a:txBody>
                  <a:tcPr marL="68580" marR="68580" marT="0" marB="0"/>
                </a:tc>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Note:</a:t>
                      </a:r>
                      <a:r>
                        <a:rPr lang="en-US" sz="1100" baseline="0" dirty="0">
                          <a:effectLst/>
                          <a:latin typeface="+mn-lt"/>
                          <a:ea typeface="Calibri" panose="020F0502020204030204" pitchFamily="34" charset="0"/>
                          <a:cs typeface="Times New Roman" panose="02020603050405020304" pitchFamily="18" charset="0"/>
                        </a:rPr>
                        <a:t> Certain aspects acknowledged in FESHM5031,7 “Membrane Cryostats”; </a:t>
                      </a:r>
                    </a:p>
                    <a:p>
                      <a:pPr marL="0" marR="0">
                        <a:spcBef>
                          <a:spcPts val="0"/>
                        </a:spcBef>
                        <a:spcAft>
                          <a:spcPts val="0"/>
                        </a:spcAft>
                      </a:pPr>
                      <a:r>
                        <a:rPr lang="en-US" sz="1100" baseline="0" dirty="0">
                          <a:effectLst/>
                          <a:latin typeface="+mn-lt"/>
                          <a:ea typeface="Calibri" panose="020F0502020204030204" pitchFamily="34" charset="0"/>
                          <a:cs typeface="Times New Roman" panose="02020603050405020304" pitchFamily="18" charset="0"/>
                        </a:rPr>
                        <a:t>A full review does not appear to be necessary.</a:t>
                      </a:r>
                      <a:endParaRPr lang="en-US" sz="11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6897907"/>
                  </a:ext>
                </a:extLst>
              </a:tr>
            </a:tbl>
          </a:graphicData>
        </a:graphic>
      </p:graphicFrame>
      <p:sp>
        <p:nvSpPr>
          <p:cNvPr id="6" name="TextBox 5"/>
          <p:cNvSpPr txBox="1"/>
          <p:nvPr/>
        </p:nvSpPr>
        <p:spPr>
          <a:xfrm>
            <a:off x="526473" y="5659874"/>
            <a:ext cx="1967205" cy="461665"/>
          </a:xfrm>
          <a:prstGeom prst="rect">
            <a:avLst/>
          </a:prstGeom>
          <a:noFill/>
        </p:spPr>
        <p:txBody>
          <a:bodyPr wrap="none" rtlCol="0">
            <a:spAutoFit/>
          </a:bodyPr>
          <a:lstStyle/>
          <a:p>
            <a:r>
              <a:rPr lang="en-US" sz="2400" dirty="0">
                <a:solidFill>
                  <a:srgbClr val="63666A"/>
                </a:solidFill>
                <a:latin typeface="Helvetica"/>
                <a:ea typeface="Geneva" charset="0"/>
                <a:cs typeface="Geneva" charset="0"/>
              </a:rPr>
              <a:t>Meanwhile…</a:t>
            </a:r>
          </a:p>
        </p:txBody>
      </p:sp>
    </p:spTree>
    <p:extLst>
      <p:ext uri="{BB962C8B-B14F-4D97-AF65-F5344CB8AC3E}">
        <p14:creationId xmlns:p14="http://schemas.microsoft.com/office/powerpoint/2010/main" val="305288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6" name="Content Placeholder 5"/>
          <p:cNvSpPr>
            <a:spLocks noGrp="1"/>
          </p:cNvSpPr>
          <p:nvPr>
            <p:ph idx="13"/>
          </p:nvPr>
        </p:nvSpPr>
        <p:spPr>
          <a:xfrm>
            <a:off x="454025" y="909515"/>
            <a:ext cx="8293100" cy="4846638"/>
          </a:xfrm>
        </p:spPr>
        <p:txBody>
          <a:bodyPr/>
          <a:lstStyle/>
          <a:p>
            <a:r>
              <a:rPr lang="en-US" dirty="0"/>
              <a:t>Funding Status (U.S. DOE perspective)</a:t>
            </a:r>
          </a:p>
          <a:p>
            <a:r>
              <a:rPr lang="en-US" dirty="0"/>
              <a:t>LBNC milestones and schedule</a:t>
            </a:r>
          </a:p>
          <a:p>
            <a:r>
              <a:rPr lang="en-US" dirty="0"/>
              <a:t>LBNC Review Recommendation Status</a:t>
            </a:r>
          </a:p>
          <a:p>
            <a:r>
              <a:rPr lang="en-US" dirty="0"/>
              <a:t>Updates</a:t>
            </a:r>
          </a:p>
          <a:p>
            <a:pPr lvl="1"/>
            <a:r>
              <a:rPr lang="en-US" dirty="0"/>
              <a:t>Risk</a:t>
            </a:r>
          </a:p>
          <a:p>
            <a:pPr lvl="1"/>
            <a:r>
              <a:rPr lang="en-US" dirty="0"/>
              <a:t>Staffing</a:t>
            </a:r>
          </a:p>
          <a:p>
            <a:pPr lvl="1"/>
            <a:r>
              <a:rPr lang="en-US" dirty="0"/>
              <a:t>Procurement</a:t>
            </a:r>
          </a:p>
          <a:p>
            <a:pPr lvl="1"/>
            <a:r>
              <a:rPr lang="en-US" dirty="0"/>
              <a:t>Engagement with other DOE labs</a:t>
            </a:r>
          </a:p>
          <a:p>
            <a:pPr lvl="1"/>
            <a:r>
              <a:rPr lang="en-US" dirty="0"/>
              <a:t>Design Codes and Standards equivalency</a:t>
            </a:r>
          </a:p>
          <a:p>
            <a:pPr lvl="1"/>
            <a:r>
              <a:rPr lang="en-US" dirty="0"/>
              <a:t>Beamline</a:t>
            </a:r>
          </a:p>
          <a:p>
            <a:pPr lvl="1"/>
            <a:r>
              <a:rPr lang="en-US" dirty="0" err="1"/>
              <a:t>Miscellaneouis</a:t>
            </a:r>
            <a:r>
              <a:rPr lang="en-US" dirty="0"/>
              <a:t> issues</a:t>
            </a:r>
          </a:p>
          <a:p>
            <a:r>
              <a:rPr lang="en-US" dirty="0"/>
              <a:t>Summary</a:t>
            </a:r>
          </a:p>
          <a:p>
            <a:endParaRPr lang="en-US" dirty="0"/>
          </a:p>
          <a:p>
            <a:endParaRPr lang="en-US" dirty="0"/>
          </a:p>
        </p:txBody>
      </p:sp>
    </p:spTree>
    <p:extLst>
      <p:ext uri="{BB962C8B-B14F-4D97-AF65-F5344CB8AC3E}">
        <p14:creationId xmlns:p14="http://schemas.microsoft.com/office/powerpoint/2010/main" val="209499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Addendum I to Neutrino Protocol I</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20</a:t>
            </a:fld>
            <a:endParaRPr lang="en-US" dirty="0"/>
          </a:p>
        </p:txBody>
      </p:sp>
      <p:pic>
        <p:nvPicPr>
          <p:cNvPr id="7" name="Picture 6"/>
          <p:cNvPicPr>
            <a:picLocks noChangeAspect="1"/>
          </p:cNvPicPr>
          <p:nvPr/>
        </p:nvPicPr>
        <p:blipFill>
          <a:blip r:embed="rId2"/>
          <a:stretch>
            <a:fillRect/>
          </a:stretch>
        </p:blipFill>
        <p:spPr>
          <a:xfrm>
            <a:off x="454025" y="1001877"/>
            <a:ext cx="3953186" cy="5115165"/>
          </a:xfrm>
          <a:prstGeom prst="rect">
            <a:avLst/>
          </a:prstGeom>
          <a:effectLst>
            <a:outerShdw blurRad="76200" dist="762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4658656" y="1001877"/>
            <a:ext cx="3943083" cy="5126008"/>
          </a:xfrm>
          <a:prstGeom prst="rect">
            <a:avLst/>
          </a:prstGeom>
          <a:effectLst>
            <a:outerShdw blurRad="76200" dist="76200" dir="2700000" algn="tl" rotWithShape="0">
              <a:prstClr val="black">
                <a:alpha val="40000"/>
              </a:prstClr>
            </a:outerShdw>
          </a:effectLst>
        </p:spPr>
      </p:pic>
    </p:spTree>
    <p:extLst>
      <p:ext uri="{BB962C8B-B14F-4D97-AF65-F5344CB8AC3E}">
        <p14:creationId xmlns:p14="http://schemas.microsoft.com/office/powerpoint/2010/main" val="334583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Addendum I to Neutrino Protocol I</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21</a:t>
            </a:fld>
            <a:endParaRPr lang="en-US" dirty="0"/>
          </a:p>
        </p:txBody>
      </p:sp>
      <p:pic>
        <p:nvPicPr>
          <p:cNvPr id="7" name="Picture 6"/>
          <p:cNvPicPr>
            <a:picLocks noChangeAspect="1"/>
          </p:cNvPicPr>
          <p:nvPr/>
        </p:nvPicPr>
        <p:blipFill>
          <a:blip r:embed="rId2"/>
          <a:stretch>
            <a:fillRect/>
          </a:stretch>
        </p:blipFill>
        <p:spPr>
          <a:xfrm>
            <a:off x="454025" y="1001877"/>
            <a:ext cx="3953186" cy="5115165"/>
          </a:xfrm>
          <a:prstGeom prst="rect">
            <a:avLst/>
          </a:prstGeom>
          <a:effectLst>
            <a:outerShdw blurRad="76200" dist="762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4658656" y="1001877"/>
            <a:ext cx="3943083" cy="5126008"/>
          </a:xfrm>
          <a:prstGeom prst="rect">
            <a:avLst/>
          </a:prstGeom>
          <a:effectLst>
            <a:outerShdw blurRad="76200" dist="762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304712" y="1499181"/>
            <a:ext cx="8598075" cy="4120558"/>
          </a:xfrm>
          <a:prstGeom prst="rect">
            <a:avLst/>
          </a:prstGeom>
        </p:spPr>
      </p:pic>
    </p:spTree>
    <p:extLst>
      <p:ext uri="{BB962C8B-B14F-4D97-AF65-F5344CB8AC3E}">
        <p14:creationId xmlns:p14="http://schemas.microsoft.com/office/powerpoint/2010/main" val="291253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Beamline Optimization Update since March 2017 LBNC review</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22</a:t>
            </a:fld>
            <a:endParaRPr lang="en-US" dirty="0"/>
          </a:p>
        </p:txBody>
      </p:sp>
      <p:sp>
        <p:nvSpPr>
          <p:cNvPr id="6" name="Content Placeholder 5"/>
          <p:cNvSpPr>
            <a:spLocks noGrp="1"/>
          </p:cNvSpPr>
          <p:nvPr>
            <p:ph idx="13"/>
          </p:nvPr>
        </p:nvSpPr>
        <p:spPr/>
        <p:txBody>
          <a:bodyPr/>
          <a:lstStyle/>
          <a:p>
            <a:r>
              <a:rPr lang="en-US" dirty="0"/>
              <a:t>Completing engineering analyses and starting cost/schedule estimating for optimized target, three horns, and supporting infrastructure, including conventional facilities</a:t>
            </a:r>
          </a:p>
          <a:p>
            <a:r>
              <a:rPr lang="en-US" dirty="0"/>
              <a:t>Following a documented decision process (</a:t>
            </a:r>
            <a:r>
              <a:rPr lang="en-US" dirty="0" err="1"/>
              <a:t>DocDB</a:t>
            </a:r>
            <a:r>
              <a:rPr lang="en-US" dirty="0"/>
              <a:t> 1900), working to answer these questions by October:</a:t>
            </a:r>
          </a:p>
          <a:p>
            <a:endParaRPr lang="en-US" dirty="0"/>
          </a:p>
          <a:p>
            <a:endParaRPr lang="en-US" dirty="0"/>
          </a:p>
          <a:p>
            <a:r>
              <a:rPr lang="en-US" dirty="0"/>
              <a:t>Decisions on absorber is deferred to post-target/horn decisions</a:t>
            </a:r>
          </a:p>
          <a:p>
            <a:r>
              <a:rPr lang="en-US" dirty="0"/>
              <a:t>Planning for: </a:t>
            </a:r>
          </a:p>
          <a:p>
            <a:pPr marL="569913" lvl="1" indent="-225425"/>
            <a:r>
              <a:rPr lang="en-US" dirty="0"/>
              <a:t>External Project reviews of optimized design by late August</a:t>
            </a:r>
          </a:p>
          <a:p>
            <a:pPr marL="569913" lvl="1" indent="-225425"/>
            <a:r>
              <a:rPr lang="en-US" dirty="0"/>
              <a:t>EFIG discussions to consider specific questions and set the configuration by September</a:t>
            </a:r>
          </a:p>
          <a:p>
            <a:endParaRPr lang="en-US" dirty="0"/>
          </a:p>
          <a:p>
            <a:endParaRPr lang="en-US" dirty="0"/>
          </a:p>
        </p:txBody>
      </p:sp>
      <p:pic>
        <p:nvPicPr>
          <p:cNvPr id="7" name="Picture 6"/>
          <p:cNvPicPr>
            <a:picLocks noChangeAspect="1"/>
          </p:cNvPicPr>
          <p:nvPr/>
        </p:nvPicPr>
        <p:blipFill>
          <a:blip r:embed="rId2"/>
          <a:stretch>
            <a:fillRect/>
          </a:stretch>
        </p:blipFill>
        <p:spPr>
          <a:xfrm>
            <a:off x="630839" y="3107409"/>
            <a:ext cx="7945821" cy="918138"/>
          </a:xfrm>
          <a:prstGeom prst="rect">
            <a:avLst/>
          </a:prstGeom>
        </p:spPr>
      </p:pic>
    </p:spTree>
    <p:extLst>
      <p:ext uri="{BB962C8B-B14F-4D97-AF65-F5344CB8AC3E}">
        <p14:creationId xmlns:p14="http://schemas.microsoft.com/office/powerpoint/2010/main" val="351604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Issues/Updates</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23</a:t>
            </a:fld>
            <a:endParaRPr lang="en-US" dirty="0"/>
          </a:p>
        </p:txBody>
      </p:sp>
      <p:sp>
        <p:nvSpPr>
          <p:cNvPr id="6" name="Content Placeholder 5"/>
          <p:cNvSpPr>
            <a:spLocks noGrp="1"/>
          </p:cNvSpPr>
          <p:nvPr>
            <p:ph idx="13"/>
          </p:nvPr>
        </p:nvSpPr>
        <p:spPr>
          <a:xfrm>
            <a:off x="454025" y="1001877"/>
            <a:ext cx="8293100" cy="5334267"/>
          </a:xfrm>
        </p:spPr>
        <p:txBody>
          <a:bodyPr>
            <a:normAutofit fontScale="92500" lnSpcReduction="20000"/>
          </a:bodyPr>
          <a:lstStyle/>
          <a:p>
            <a:r>
              <a:rPr lang="en-US" dirty="0"/>
              <a:t>South Dakota taxes</a:t>
            </a:r>
          </a:p>
          <a:p>
            <a:pPr marL="738188" lvl="1" indent="-163513"/>
            <a:r>
              <a:rPr lang="en-US" dirty="0"/>
              <a:t>SD does not provide government or government funded contract exemptions and is one of only two states in the U.S. that applies a “contactor excise tax” in addition to more common use tax and sales tax</a:t>
            </a:r>
          </a:p>
          <a:p>
            <a:pPr marL="1169035" lvl="3" indent="0">
              <a:buNone/>
            </a:pPr>
            <a:r>
              <a:rPr lang="en-US" dirty="0"/>
              <a:t>“A 2% excise tax is imposed on the gross receipts of all prime contractors engaged in construction services or realty improvement projects”</a:t>
            </a:r>
          </a:p>
          <a:p>
            <a:pPr marL="738188" lvl="1" indent="-163513"/>
            <a:r>
              <a:rPr lang="en-US" dirty="0"/>
              <a:t>Complex issue:</a:t>
            </a:r>
          </a:p>
          <a:p>
            <a:pPr marL="1058228" lvl="2" indent="-163513"/>
            <a:r>
              <a:rPr lang="en-US" dirty="0"/>
              <a:t>Excise tax: SDSTA is executing some LBNF work (e.g., Ross Shaft; reliability projects; other work) and has certain exemptions – issue has arisen whether SDSTA or FRA LLC is the “prime contractor” for this work</a:t>
            </a:r>
          </a:p>
          <a:p>
            <a:pPr marL="1058228" lvl="2" indent="-163513"/>
            <a:r>
              <a:rPr lang="en-US" dirty="0"/>
              <a:t>Use tax: not included in in project estimates for non-conventional facilities work</a:t>
            </a:r>
          </a:p>
          <a:p>
            <a:pPr marL="738188" lvl="1" indent="-163513"/>
            <a:r>
              <a:rPr lang="en-US" b="1" dirty="0"/>
              <a:t>Update: Met with Deputy Director of the SD Department of Revenue and staff to describe project and modes of work accomplishment.  Presented him with a letter asking for clarifications on application of taxes.</a:t>
            </a:r>
          </a:p>
          <a:p>
            <a:pPr marL="738188" lvl="1" indent="-163513"/>
            <a:r>
              <a:rPr lang="en-US" dirty="0"/>
              <a:t>Bottom line: Will have to pay more taxes than anticipated and have created a change request for “Additional SD Taxes”</a:t>
            </a:r>
          </a:p>
          <a:p>
            <a:pPr marL="674180" indent="-163513"/>
            <a:endParaRPr lang="en-US" dirty="0"/>
          </a:p>
        </p:txBody>
      </p:sp>
    </p:spTree>
    <p:extLst>
      <p:ext uri="{BB962C8B-B14F-4D97-AF65-F5344CB8AC3E}">
        <p14:creationId xmlns:p14="http://schemas.microsoft.com/office/powerpoint/2010/main" val="419018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Issues/Updates</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24</a:t>
            </a:fld>
            <a:endParaRPr lang="en-US" dirty="0"/>
          </a:p>
        </p:txBody>
      </p:sp>
      <p:sp>
        <p:nvSpPr>
          <p:cNvPr id="6" name="Content Placeholder 5"/>
          <p:cNvSpPr>
            <a:spLocks noGrp="1"/>
          </p:cNvSpPr>
          <p:nvPr>
            <p:ph idx="13"/>
          </p:nvPr>
        </p:nvSpPr>
        <p:spPr>
          <a:xfrm>
            <a:off x="454025" y="1001877"/>
            <a:ext cx="8293100" cy="5334267"/>
          </a:xfrm>
        </p:spPr>
        <p:txBody>
          <a:bodyPr>
            <a:normAutofit/>
          </a:bodyPr>
          <a:lstStyle/>
          <a:p>
            <a:r>
              <a:rPr lang="en-US" sz="2000" dirty="0"/>
              <a:t>Far Site Insurance</a:t>
            </a:r>
          </a:p>
          <a:p>
            <a:pPr marL="738188" lvl="1" indent="-163513"/>
            <a:r>
              <a:rPr lang="en-US" sz="1800" dirty="0"/>
              <a:t>In discussions with SD and SDSTA on insurance structure for work at far site.  </a:t>
            </a:r>
          </a:p>
          <a:p>
            <a:pPr marL="738188" lvl="1" indent="-163513"/>
            <a:r>
              <a:rPr lang="en-US" sz="1800" dirty="0"/>
              <a:t>GM/CC contract has all legal and sufficient insurance requirements; issue is whether an insurance “wrap” structure (vs. requiring each individual entity to provide its own insurance) would be beneficial</a:t>
            </a:r>
          </a:p>
          <a:p>
            <a:pPr marL="738188" lvl="1" indent="-163513"/>
            <a:r>
              <a:rPr lang="en-US" sz="1800" b="1" dirty="0"/>
              <a:t>Update: Awaiting further action until have CM/GC onboard to understand their insurance strategy</a:t>
            </a:r>
          </a:p>
          <a:p>
            <a:pPr marL="674180" indent="-163513"/>
            <a:endParaRPr lang="en-US" sz="2000" dirty="0"/>
          </a:p>
        </p:txBody>
      </p:sp>
    </p:spTree>
    <p:extLst>
      <p:ext uri="{BB962C8B-B14F-4D97-AF65-F5344CB8AC3E}">
        <p14:creationId xmlns:p14="http://schemas.microsoft.com/office/powerpoint/2010/main" val="350869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3" y="247553"/>
            <a:ext cx="8293100" cy="569268"/>
          </a:xfrm>
        </p:spPr>
        <p:txBody>
          <a:bodyPr/>
          <a:lstStyle/>
          <a:p>
            <a:r>
              <a:rPr lang="en-US" dirty="0"/>
              <a:t>Finally, LBNF Ground Breaking…</a:t>
            </a:r>
          </a:p>
        </p:txBody>
      </p:sp>
      <p:sp>
        <p:nvSpPr>
          <p:cNvPr id="3" name="Date Placeholder 2"/>
          <p:cNvSpPr>
            <a:spLocks noGrp="1"/>
          </p:cNvSpPr>
          <p:nvPr>
            <p:ph type="dt" sz="half" idx="10"/>
          </p:nvPr>
        </p:nvSpPr>
        <p:spPr/>
        <p:txBody>
          <a:bodyPr/>
          <a:lstStyle/>
          <a:p>
            <a:r>
              <a:rPr lang="en-US"/>
              <a:t>23 June 2017</a:t>
            </a:r>
            <a:endParaRPr lang="en-US" dirty="0"/>
          </a:p>
        </p:txBody>
      </p:sp>
      <p:sp>
        <p:nvSpPr>
          <p:cNvPr id="4" name="Footer Placeholder 3"/>
          <p:cNvSpPr>
            <a:spLocks noGrp="1"/>
          </p:cNvSpPr>
          <p:nvPr>
            <p:ph type="ftr" sz="quarter" idx="11"/>
          </p:nvPr>
        </p:nvSpPr>
        <p:spPr/>
        <p:txBody>
          <a:bodyPr/>
          <a:lstStyle/>
          <a:p>
            <a:r>
              <a:rPr lang="en-US"/>
              <a:t>C J Mossey | Update on LBNF</a:t>
            </a:r>
            <a:endParaRPr lang="en-US" dirty="0"/>
          </a:p>
        </p:txBody>
      </p:sp>
      <p:sp>
        <p:nvSpPr>
          <p:cNvPr id="5" name="Slide Number Placeholder 4"/>
          <p:cNvSpPr>
            <a:spLocks noGrp="1"/>
          </p:cNvSpPr>
          <p:nvPr>
            <p:ph type="sldNum" sz="quarter" idx="12"/>
          </p:nvPr>
        </p:nvSpPr>
        <p:spPr/>
        <p:txBody>
          <a:bodyPr/>
          <a:lstStyle/>
          <a:p>
            <a:fld id="{0C39C72E-2A13-EB4D-AD45-6D4E6ACAED8D}" type="slidenum">
              <a:rPr lang="en-US" smtClean="0"/>
              <a:pPr/>
              <a:t>25</a:t>
            </a:fld>
            <a:endParaRPr lang="en-US" dirty="0"/>
          </a:p>
        </p:txBody>
      </p:sp>
      <p:pic>
        <p:nvPicPr>
          <p:cNvPr id="7" name="Content Placeholder 6"/>
          <p:cNvPicPr>
            <a:picLocks noGrp="1" noChangeAspect="1"/>
          </p:cNvPicPr>
          <p:nvPr>
            <p:ph idx="13"/>
          </p:nvPr>
        </p:nvPicPr>
        <p:blipFill>
          <a:blip r:embed="rId2"/>
          <a:stretch>
            <a:fillRect/>
          </a:stretch>
        </p:blipFill>
        <p:spPr>
          <a:xfrm>
            <a:off x="4648201" y="0"/>
            <a:ext cx="4495800" cy="6386342"/>
          </a:xfrm>
        </p:spPr>
      </p:pic>
      <p:sp>
        <p:nvSpPr>
          <p:cNvPr id="13" name="TextBox 12"/>
          <p:cNvSpPr txBox="1"/>
          <p:nvPr/>
        </p:nvSpPr>
        <p:spPr>
          <a:xfrm>
            <a:off x="388484" y="1186543"/>
            <a:ext cx="3715430" cy="310854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200" dirty="0">
                <a:solidFill>
                  <a:srgbClr val="63666A"/>
                </a:solidFill>
                <a:latin typeface="Helvetica"/>
                <a:ea typeface="Geneva" charset="0"/>
                <a:cs typeface="Geneva" charset="0"/>
              </a:rPr>
              <a:t>Date set for 21 July at Sanford Lab</a:t>
            </a:r>
          </a:p>
          <a:p>
            <a:pPr marL="342900" indent="-342900">
              <a:spcBef>
                <a:spcPts val="600"/>
              </a:spcBef>
              <a:buFont typeface="Arial" panose="020B0604020202020204" pitchFamily="34" charset="0"/>
              <a:buChar char="•"/>
            </a:pPr>
            <a:r>
              <a:rPr lang="en-US" sz="2200" dirty="0">
                <a:solidFill>
                  <a:srgbClr val="63666A"/>
                </a:solidFill>
                <a:latin typeface="Helvetica"/>
                <a:ea typeface="Geneva" charset="0"/>
                <a:cs typeface="Geneva" charset="0"/>
              </a:rPr>
              <a:t>Will be hosted by Governor </a:t>
            </a:r>
            <a:r>
              <a:rPr lang="en-US" sz="2200" dirty="0" err="1">
                <a:solidFill>
                  <a:srgbClr val="63666A"/>
                </a:solidFill>
                <a:latin typeface="Helvetica"/>
                <a:ea typeface="Geneva" charset="0"/>
                <a:cs typeface="Geneva" charset="0"/>
              </a:rPr>
              <a:t>Daugaard</a:t>
            </a:r>
            <a:endParaRPr lang="en-US" sz="2200" dirty="0">
              <a:solidFill>
                <a:srgbClr val="63666A"/>
              </a:solidFill>
              <a:latin typeface="Helvetica"/>
              <a:ea typeface="Geneva" charset="0"/>
              <a:cs typeface="Geneva" charset="0"/>
            </a:endParaRPr>
          </a:p>
          <a:p>
            <a:pPr marL="342900" indent="-342900">
              <a:spcBef>
                <a:spcPts val="600"/>
              </a:spcBef>
              <a:buFont typeface="Arial" panose="020B0604020202020204" pitchFamily="34" charset="0"/>
              <a:buChar char="•"/>
            </a:pPr>
            <a:r>
              <a:rPr lang="en-US" sz="2200" dirty="0">
                <a:solidFill>
                  <a:srgbClr val="63666A"/>
                </a:solidFill>
                <a:latin typeface="Helvetica"/>
                <a:ea typeface="Geneva" charset="0"/>
                <a:cs typeface="Geneva" charset="0"/>
              </a:rPr>
              <a:t>Expect many other VIPs</a:t>
            </a:r>
          </a:p>
          <a:p>
            <a:pPr marL="342900" indent="-342900">
              <a:spcBef>
                <a:spcPts val="600"/>
              </a:spcBef>
              <a:buFont typeface="Arial" panose="020B0604020202020204" pitchFamily="34" charset="0"/>
              <a:buChar char="•"/>
            </a:pPr>
            <a:r>
              <a:rPr lang="en-US" sz="2200" dirty="0">
                <a:solidFill>
                  <a:srgbClr val="63666A"/>
                </a:solidFill>
                <a:latin typeface="Helvetica"/>
                <a:ea typeface="Geneva" charset="0"/>
                <a:cs typeface="Geneva" charset="0"/>
              </a:rPr>
              <a:t>Developing event plan now </a:t>
            </a:r>
          </a:p>
          <a:p>
            <a:pPr marL="342900" indent="-342900">
              <a:spcBef>
                <a:spcPts val="600"/>
              </a:spcBef>
              <a:buFont typeface="Arial" panose="020B0604020202020204" pitchFamily="34" charset="0"/>
              <a:buChar char="•"/>
            </a:pPr>
            <a:r>
              <a:rPr lang="en-US" sz="2200" dirty="0">
                <a:solidFill>
                  <a:srgbClr val="63666A"/>
                </a:solidFill>
                <a:latin typeface="Helvetica"/>
                <a:ea typeface="Geneva" charset="0"/>
                <a:cs typeface="Geneva" charset="0"/>
              </a:rPr>
              <a:t>Will be live streamed</a:t>
            </a:r>
            <a:endParaRPr lang="en-US" sz="2200" dirty="0">
              <a:solidFill>
                <a:srgbClr val="63666A"/>
              </a:solidFill>
              <a:latin typeface="Helvetica"/>
              <a:ea typeface="Geneva" charset="0"/>
              <a:cs typeface="Geneva" charset="0"/>
            </a:endParaRPr>
          </a:p>
        </p:txBody>
      </p:sp>
    </p:spTree>
    <p:extLst>
      <p:ext uri="{BB962C8B-B14F-4D97-AF65-F5344CB8AC3E}">
        <p14:creationId xmlns:p14="http://schemas.microsoft.com/office/powerpoint/2010/main" val="319288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26</a:t>
            </a:fld>
            <a:endParaRPr lang="en-US" dirty="0"/>
          </a:p>
        </p:txBody>
      </p:sp>
      <p:sp>
        <p:nvSpPr>
          <p:cNvPr id="6" name="Content Placeholder 5"/>
          <p:cNvSpPr>
            <a:spLocks noGrp="1"/>
          </p:cNvSpPr>
          <p:nvPr>
            <p:ph idx="13"/>
          </p:nvPr>
        </p:nvSpPr>
        <p:spPr/>
        <p:txBody>
          <a:bodyPr/>
          <a:lstStyle/>
          <a:p>
            <a:r>
              <a:rPr lang="en-US" dirty="0"/>
              <a:t>Project is at inflection point, and transitioning from planning to execution</a:t>
            </a:r>
          </a:p>
          <a:p>
            <a:r>
              <a:rPr lang="en-US" dirty="0"/>
              <a:t>Continue to actively manage risk, organizational staffing, and project management systems</a:t>
            </a:r>
          </a:p>
          <a:p>
            <a:r>
              <a:rPr lang="en-US" dirty="0"/>
              <a:t>Significant procurement planning underway and aligned with execution schedule</a:t>
            </a:r>
          </a:p>
          <a:p>
            <a:r>
              <a:rPr lang="en-US" dirty="0"/>
              <a:t>Project continually reviewing strategy to optimize “stake in the ground milestones” and support of DUNE collaboration in dynamic funding environment</a:t>
            </a:r>
          </a:p>
          <a:p>
            <a:endParaRPr lang="en-US" dirty="0"/>
          </a:p>
        </p:txBody>
      </p:sp>
    </p:spTree>
    <p:extLst>
      <p:ext uri="{BB962C8B-B14F-4D97-AF65-F5344CB8AC3E}">
        <p14:creationId xmlns:p14="http://schemas.microsoft.com/office/powerpoint/2010/main" val="3103633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3"/>
          </p:nvPr>
        </p:nvSpPr>
        <p:spPr/>
        <p:txBody>
          <a:bodyPr/>
          <a:lstStyle/>
          <a:p>
            <a:pPr>
              <a:defRPr/>
            </a:pPr>
            <a:r>
              <a:rPr lang="en-US"/>
              <a:t>23 June 2017</a:t>
            </a:r>
            <a:endParaRPr lang="en-US" dirty="0"/>
          </a:p>
        </p:txBody>
      </p:sp>
      <p:sp>
        <p:nvSpPr>
          <p:cNvPr id="4" name="Footer Placeholder 3"/>
          <p:cNvSpPr>
            <a:spLocks noGrp="1"/>
          </p:cNvSpPr>
          <p:nvPr>
            <p:ph type="ftr" sz="quarter" idx="14"/>
          </p:nvPr>
        </p:nvSpPr>
        <p:spPr/>
        <p:txBody>
          <a:bodyPr/>
          <a:lstStyle/>
          <a:p>
            <a:pPr>
              <a:defRPr/>
            </a:pPr>
            <a:r>
              <a:rPr lang="en-US"/>
              <a:t>C J Mossey | Update on LBNF</a:t>
            </a:r>
          </a:p>
        </p:txBody>
      </p:sp>
      <p:sp>
        <p:nvSpPr>
          <p:cNvPr id="5" name="Slide Number Placeholder 4"/>
          <p:cNvSpPr>
            <a:spLocks noGrp="1"/>
          </p:cNvSpPr>
          <p:nvPr>
            <p:ph type="sldNum" sz="quarter" idx="15"/>
          </p:nvPr>
        </p:nvSpPr>
        <p:spPr/>
        <p:txBody>
          <a:bodyPr/>
          <a:lstStyle/>
          <a:p>
            <a:pPr>
              <a:defRPr/>
            </a:pPr>
            <a:fld id="{98AA3EDC-84CE-5D44-955B-22A59AD27526}" type="slidenum">
              <a:rPr lang="en-US" smtClean="0"/>
              <a:pPr>
                <a:defRPr/>
              </a:pPr>
              <a:t>27</a:t>
            </a:fld>
            <a:endParaRPr lang="en-US" dirty="0"/>
          </a:p>
        </p:txBody>
      </p:sp>
      <p:pic>
        <p:nvPicPr>
          <p:cNvPr id="8" name="Picture 7" descr="DUN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5292"/>
            <a:ext cx="9153042" cy="3038808"/>
          </a:xfrm>
          <a:prstGeom prst="rect">
            <a:avLst/>
          </a:prstGeom>
        </p:spPr>
      </p:pic>
      <p:sp>
        <p:nvSpPr>
          <p:cNvPr id="6" name="Title 1"/>
          <p:cNvSpPr>
            <a:spLocks noGrp="1"/>
          </p:cNvSpPr>
          <p:nvPr>
            <p:ph type="title"/>
          </p:nvPr>
        </p:nvSpPr>
        <p:spPr>
          <a:xfrm>
            <a:off x="457200" y="432610"/>
            <a:ext cx="8293100" cy="569268"/>
          </a:xfrm>
        </p:spPr>
        <p:txBody>
          <a:bodyPr/>
          <a:lstStyle/>
          <a:p>
            <a:r>
              <a:rPr lang="en-US" dirty="0"/>
              <a:t>Questions?</a:t>
            </a:r>
          </a:p>
        </p:txBody>
      </p:sp>
    </p:spTree>
    <p:extLst>
      <p:ext uri="{BB962C8B-B14F-4D97-AF65-F5344CB8AC3E}">
        <p14:creationId xmlns:p14="http://schemas.microsoft.com/office/powerpoint/2010/main" val="203352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DOE Funding Status for LBNF/DUNE-US – 1 of 2</a:t>
            </a:r>
          </a:p>
        </p:txBody>
      </p:sp>
      <p:sp>
        <p:nvSpPr>
          <p:cNvPr id="3" name="Date Placeholder 2"/>
          <p:cNvSpPr>
            <a:spLocks noGrp="1"/>
          </p:cNvSpPr>
          <p:nvPr>
            <p:ph type="dt" sz="half" idx="10"/>
          </p:nvPr>
        </p:nvSpPr>
        <p:spPr/>
        <p:txBody>
          <a:bodyPr/>
          <a:lstStyle/>
          <a:p>
            <a:r>
              <a:rPr lang="en-US"/>
              <a:t>23 June 2017</a:t>
            </a:r>
            <a:endParaRPr lang="en-US" dirty="0"/>
          </a:p>
        </p:txBody>
      </p:sp>
      <p:sp>
        <p:nvSpPr>
          <p:cNvPr id="4" name="Footer Placeholder 3"/>
          <p:cNvSpPr>
            <a:spLocks noGrp="1"/>
          </p:cNvSpPr>
          <p:nvPr>
            <p:ph type="ftr" sz="quarter" idx="11"/>
          </p:nvPr>
        </p:nvSpPr>
        <p:spPr/>
        <p:txBody>
          <a:bodyPr/>
          <a:lstStyle/>
          <a:p>
            <a:r>
              <a:rPr lang="en-US"/>
              <a:t>C J Mossey | Update on LBNF</a:t>
            </a:r>
          </a:p>
        </p:txBody>
      </p:sp>
      <p:sp>
        <p:nvSpPr>
          <p:cNvPr id="5" name="Slide Number Placeholder 4"/>
          <p:cNvSpPr>
            <a:spLocks noGrp="1"/>
          </p:cNvSpPr>
          <p:nvPr>
            <p:ph type="sldNum" sz="quarter" idx="12"/>
          </p:nvPr>
        </p:nvSpPr>
        <p:spPr/>
        <p:txBody>
          <a:bodyPr/>
          <a:lstStyle/>
          <a:p>
            <a:fld id="{0C39C72E-2A13-EB4D-AD45-6D4E6ACAED8D}" type="slidenum">
              <a:rPr lang="en-US" smtClean="0"/>
              <a:pPr/>
              <a:t>3</a:t>
            </a:fld>
            <a:endParaRPr lang="en-US" dirty="0"/>
          </a:p>
        </p:txBody>
      </p:sp>
      <p:sp>
        <p:nvSpPr>
          <p:cNvPr id="6" name="Content Placeholder 5"/>
          <p:cNvSpPr>
            <a:spLocks noGrp="1"/>
          </p:cNvSpPr>
          <p:nvPr>
            <p:ph idx="13"/>
          </p:nvPr>
        </p:nvSpPr>
        <p:spPr>
          <a:xfrm>
            <a:off x="457200" y="1238250"/>
            <a:ext cx="8037871" cy="5015066"/>
          </a:xfrm>
        </p:spPr>
        <p:txBody>
          <a:bodyPr>
            <a:normAutofit/>
          </a:bodyPr>
          <a:lstStyle/>
          <a:p>
            <a:pPr>
              <a:spcBef>
                <a:spcPts val="400"/>
              </a:spcBef>
              <a:spcAft>
                <a:spcPts val="400"/>
              </a:spcAft>
            </a:pPr>
            <a:r>
              <a:rPr lang="en-US" b="1" dirty="0"/>
              <a:t>FY17 Funding Status</a:t>
            </a:r>
          </a:p>
          <a:p>
            <a:pPr marL="569913" lvl="1" indent="-225425">
              <a:spcBef>
                <a:spcPts val="400"/>
              </a:spcBef>
              <a:spcAft>
                <a:spcPts val="400"/>
              </a:spcAft>
            </a:pPr>
            <a:r>
              <a:rPr lang="en-US" dirty="0"/>
              <a:t>FY17 omnibus appropriation signed into law 5 May 2017.  LBNF/DUNE-US funded at $50M, $5M above LBNF/DUNE plan and President’s Budget Request (PBR).</a:t>
            </a:r>
          </a:p>
          <a:p>
            <a:pPr marL="569913" lvl="1" indent="-225425">
              <a:spcBef>
                <a:spcPts val="400"/>
              </a:spcBef>
              <a:spcAft>
                <a:spcPts val="400"/>
              </a:spcAft>
            </a:pPr>
            <a:r>
              <a:rPr lang="en-US" dirty="0"/>
              <a:t>Allows project to move forward with CD-3a equipment purchase and construction work as well as FSCF final design, when funds fully arrive and contracts are ready.</a:t>
            </a:r>
          </a:p>
          <a:p>
            <a:pPr marL="569913" lvl="1" indent="-225425">
              <a:spcBef>
                <a:spcPts val="400"/>
              </a:spcBef>
              <a:spcAft>
                <a:spcPts val="400"/>
              </a:spcAft>
            </a:pPr>
            <a:r>
              <a:rPr lang="en-US" dirty="0"/>
              <a:t>Also allows for modest carryover to FY18 (will be needed…)</a:t>
            </a:r>
          </a:p>
          <a:p>
            <a:pPr marL="569913" lvl="1" indent="-225425">
              <a:spcBef>
                <a:spcPts val="400"/>
              </a:spcBef>
              <a:spcAft>
                <a:spcPts val="400"/>
              </a:spcAft>
            </a:pPr>
            <a:r>
              <a:rPr lang="en-US" dirty="0"/>
              <a:t>Funding still arriving in monthly (1/12 annual appropriation) amounts.  Will potentially cause challenge to award contracts until full funding arrives (possibly mid-July). </a:t>
            </a:r>
          </a:p>
        </p:txBody>
      </p:sp>
    </p:spTree>
    <p:extLst>
      <p:ext uri="{BB962C8B-B14F-4D97-AF65-F5344CB8AC3E}">
        <p14:creationId xmlns:p14="http://schemas.microsoft.com/office/powerpoint/2010/main" val="50294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DOE Funding Status for LBNF/DUNE-US – 2 of 2</a:t>
            </a:r>
          </a:p>
        </p:txBody>
      </p:sp>
      <p:sp>
        <p:nvSpPr>
          <p:cNvPr id="3" name="Date Placeholder 2"/>
          <p:cNvSpPr>
            <a:spLocks noGrp="1"/>
          </p:cNvSpPr>
          <p:nvPr>
            <p:ph type="dt" sz="half" idx="10"/>
          </p:nvPr>
        </p:nvSpPr>
        <p:spPr/>
        <p:txBody>
          <a:bodyPr/>
          <a:lstStyle/>
          <a:p>
            <a:r>
              <a:rPr lang="en-US"/>
              <a:t>23 June 2017</a:t>
            </a:r>
            <a:endParaRPr lang="en-US" dirty="0"/>
          </a:p>
        </p:txBody>
      </p:sp>
      <p:sp>
        <p:nvSpPr>
          <p:cNvPr id="4" name="Footer Placeholder 3"/>
          <p:cNvSpPr>
            <a:spLocks noGrp="1"/>
          </p:cNvSpPr>
          <p:nvPr>
            <p:ph type="ftr" sz="quarter" idx="11"/>
          </p:nvPr>
        </p:nvSpPr>
        <p:spPr/>
        <p:txBody>
          <a:bodyPr/>
          <a:lstStyle/>
          <a:p>
            <a:r>
              <a:rPr lang="en-US"/>
              <a:t>C J Mossey | Update on LBNF</a:t>
            </a:r>
          </a:p>
        </p:txBody>
      </p:sp>
      <p:sp>
        <p:nvSpPr>
          <p:cNvPr id="5" name="Slide Number Placeholder 4"/>
          <p:cNvSpPr>
            <a:spLocks noGrp="1"/>
          </p:cNvSpPr>
          <p:nvPr>
            <p:ph type="sldNum" sz="quarter" idx="12"/>
          </p:nvPr>
        </p:nvSpPr>
        <p:spPr/>
        <p:txBody>
          <a:bodyPr/>
          <a:lstStyle/>
          <a:p>
            <a:fld id="{0C39C72E-2A13-EB4D-AD45-6D4E6ACAED8D}" type="slidenum">
              <a:rPr lang="en-US" smtClean="0"/>
              <a:pPr/>
              <a:t>4</a:t>
            </a:fld>
            <a:endParaRPr lang="en-US" dirty="0"/>
          </a:p>
        </p:txBody>
      </p:sp>
      <p:sp>
        <p:nvSpPr>
          <p:cNvPr id="6" name="Content Placeholder 5"/>
          <p:cNvSpPr>
            <a:spLocks noGrp="1"/>
          </p:cNvSpPr>
          <p:nvPr>
            <p:ph idx="13"/>
          </p:nvPr>
        </p:nvSpPr>
        <p:spPr>
          <a:xfrm>
            <a:off x="454025" y="1120064"/>
            <a:ext cx="8293100" cy="5368366"/>
          </a:xfrm>
        </p:spPr>
        <p:txBody>
          <a:bodyPr>
            <a:normAutofit fontScale="92500" lnSpcReduction="10000"/>
          </a:bodyPr>
          <a:lstStyle/>
          <a:p>
            <a:pPr>
              <a:spcBef>
                <a:spcPts val="400"/>
              </a:spcBef>
              <a:spcAft>
                <a:spcPts val="400"/>
              </a:spcAft>
            </a:pPr>
            <a:r>
              <a:rPr lang="en-US" b="1" dirty="0"/>
              <a:t>FY18 Funding Status</a:t>
            </a:r>
          </a:p>
          <a:p>
            <a:pPr marL="569913" lvl="1" indent="-225425">
              <a:spcBef>
                <a:spcPts val="400"/>
              </a:spcBef>
              <a:spcAft>
                <a:spcPts val="400"/>
              </a:spcAft>
            </a:pPr>
            <a:r>
              <a:rPr lang="en-US" dirty="0"/>
              <a:t>Good news: PBR is $55M; above FY17 PBR and final appropriated amount</a:t>
            </a:r>
          </a:p>
          <a:p>
            <a:pPr marL="569913" lvl="1" indent="-225425">
              <a:spcBef>
                <a:spcPts val="400"/>
              </a:spcBef>
              <a:spcAft>
                <a:spcPts val="400"/>
              </a:spcAft>
            </a:pPr>
            <a:r>
              <a:rPr lang="en-US" dirty="0"/>
              <a:t>Not as good news:  PBR is $55M, $40M below planned level of $95M</a:t>
            </a:r>
          </a:p>
          <a:p>
            <a:pPr marL="569913" lvl="1" indent="-225425">
              <a:spcBef>
                <a:spcPts val="400"/>
              </a:spcBef>
              <a:spcAft>
                <a:spcPts val="400"/>
              </a:spcAft>
            </a:pPr>
            <a:r>
              <a:rPr lang="en-US" dirty="0"/>
              <a:t>While we expect Congress to enact a higher funding level than the PBR, we are uncertain about timing and amount of increase</a:t>
            </a:r>
          </a:p>
          <a:p>
            <a:pPr marL="889953" lvl="2" indent="-225425">
              <a:spcBef>
                <a:spcPts val="400"/>
              </a:spcBef>
              <a:spcAft>
                <a:spcPts val="400"/>
              </a:spcAft>
            </a:pPr>
            <a:r>
              <a:rPr lang="en-US" dirty="0"/>
              <a:t>We are implementing the PBR amount into project DOE resource-loaded schedule.</a:t>
            </a:r>
          </a:p>
          <a:p>
            <a:pPr marL="889953" lvl="2" indent="-225425">
              <a:spcBef>
                <a:spcPts val="400"/>
              </a:spcBef>
              <a:spcAft>
                <a:spcPts val="400"/>
              </a:spcAft>
            </a:pPr>
            <a:r>
              <a:rPr lang="en-US" dirty="0"/>
              <a:t>We are in a new phase of the project – execution of work; awarding of contracts</a:t>
            </a:r>
          </a:p>
          <a:p>
            <a:pPr marL="569913" lvl="1" indent="-225425">
              <a:spcBef>
                <a:spcPts val="400"/>
              </a:spcBef>
              <a:spcAft>
                <a:spcPts val="400"/>
              </a:spcAft>
            </a:pPr>
            <a:r>
              <a:rPr lang="en-US" dirty="0"/>
              <a:t>LBNF and DUNE leadership consensus is to prioritize Far Site work over Near Site work</a:t>
            </a:r>
          </a:p>
          <a:p>
            <a:pPr marL="889953" lvl="2" indent="-225425">
              <a:spcBef>
                <a:spcPts val="400"/>
              </a:spcBef>
              <a:spcAft>
                <a:spcPts val="400"/>
              </a:spcAft>
            </a:pPr>
            <a:r>
              <a:rPr lang="en-US" dirty="0"/>
              <a:t>Constrained and sequential nature of far site work</a:t>
            </a:r>
          </a:p>
          <a:p>
            <a:pPr marL="889953" lvl="2" indent="-225425">
              <a:spcBef>
                <a:spcPts val="400"/>
              </a:spcBef>
              <a:spcAft>
                <a:spcPts val="400"/>
              </a:spcAft>
            </a:pPr>
            <a:r>
              <a:rPr lang="en-US" dirty="0"/>
              <a:t>Support collaboration objectives for detector install and detector commission schedule</a:t>
            </a:r>
          </a:p>
          <a:p>
            <a:pPr marL="569913" lvl="1" indent="-225425">
              <a:spcBef>
                <a:spcPts val="400"/>
              </a:spcBef>
              <a:spcAft>
                <a:spcPts val="400"/>
              </a:spcAft>
            </a:pPr>
            <a:r>
              <a:rPr lang="en-US" dirty="0"/>
              <a:t>Funding at PBR level will delay start of near site conventional facilities and beamline preliminary design</a:t>
            </a:r>
          </a:p>
        </p:txBody>
      </p:sp>
    </p:spTree>
    <p:extLst>
      <p:ext uri="{BB962C8B-B14F-4D97-AF65-F5344CB8AC3E}">
        <p14:creationId xmlns:p14="http://schemas.microsoft.com/office/powerpoint/2010/main" val="187396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32" y="318145"/>
            <a:ext cx="8293100" cy="569268"/>
          </a:xfrm>
        </p:spPr>
        <p:txBody>
          <a:bodyPr/>
          <a:lstStyle/>
          <a:p>
            <a:r>
              <a:rPr lang="en-US" dirty="0"/>
              <a:t>Status of LBNC Milestones</a:t>
            </a: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61397162"/>
              </p:ext>
            </p:extLst>
          </p:nvPr>
        </p:nvGraphicFramePr>
        <p:xfrm>
          <a:off x="122237" y="887413"/>
          <a:ext cx="8963025" cy="1403350"/>
        </p:xfrm>
        <a:graphic>
          <a:graphicData uri="http://schemas.openxmlformats.org/presentationml/2006/ole">
            <mc:AlternateContent xmlns:mc="http://schemas.openxmlformats.org/markup-compatibility/2006">
              <mc:Choice xmlns:v="urn:schemas-microsoft-com:vml" Requires="v">
                <p:oleObj spid="_x0000_s1186" name="Worksheet" r:id="rId3" imgW="8273988" imgH="1295488" progId="Excel.Sheet.12">
                  <p:embed/>
                </p:oleObj>
              </mc:Choice>
              <mc:Fallback>
                <p:oleObj name="Worksheet" r:id="rId3" imgW="8273988" imgH="1295488" progId="Excel.Sheet.12">
                  <p:embed/>
                  <p:pic>
                    <p:nvPicPr>
                      <p:cNvPr id="7" name="Object 6"/>
                      <p:cNvPicPr/>
                      <p:nvPr/>
                    </p:nvPicPr>
                    <p:blipFill>
                      <a:blip r:embed="rId4"/>
                      <a:stretch>
                        <a:fillRect/>
                      </a:stretch>
                    </p:blipFill>
                    <p:spPr>
                      <a:xfrm>
                        <a:off x="122237" y="887413"/>
                        <a:ext cx="8963025" cy="1403350"/>
                      </a:xfrm>
                      <a:prstGeom prst="rect">
                        <a:avLst/>
                      </a:prstGeom>
                    </p:spPr>
                  </p:pic>
                </p:oleObj>
              </mc:Fallback>
            </mc:AlternateContent>
          </a:graphicData>
        </a:graphic>
      </p:graphicFrame>
      <p:sp>
        <p:nvSpPr>
          <p:cNvPr id="10" name="Content Placeholder 5"/>
          <p:cNvSpPr>
            <a:spLocks noGrp="1"/>
          </p:cNvSpPr>
          <p:nvPr>
            <p:ph idx="13"/>
          </p:nvPr>
        </p:nvSpPr>
        <p:spPr>
          <a:xfrm>
            <a:off x="219075" y="2578374"/>
            <a:ext cx="8708615" cy="3792929"/>
          </a:xfrm>
        </p:spPr>
        <p:txBody>
          <a:bodyPr>
            <a:normAutofit fontScale="92500" lnSpcReduction="20000"/>
          </a:bodyPr>
          <a:lstStyle/>
          <a:p>
            <a:r>
              <a:rPr lang="en-US" dirty="0"/>
              <a:t>Updates since Mar 2017 LBNC review:</a:t>
            </a:r>
            <a:endParaRPr lang="en-US" dirty="0">
              <a:solidFill>
                <a:srgbClr val="FF0000"/>
              </a:solidFill>
            </a:endParaRPr>
          </a:p>
          <a:p>
            <a:pPr marL="517525" lvl="1" indent="-163513"/>
            <a:r>
              <a:rPr lang="en-US" dirty="0"/>
              <a:t>CM/GC contract</a:t>
            </a:r>
          </a:p>
          <a:p>
            <a:pPr marL="837565" lvl="2" indent="-163513"/>
            <a:r>
              <a:rPr lang="en-US" dirty="0"/>
              <a:t>Source evaluation best value selection and report completed</a:t>
            </a:r>
          </a:p>
          <a:p>
            <a:pPr marL="837565" lvl="2" indent="-163513"/>
            <a:r>
              <a:rPr lang="en-US" dirty="0"/>
              <a:t>Terms and conditions negotiated</a:t>
            </a:r>
          </a:p>
          <a:p>
            <a:pPr marL="837565" lvl="2" indent="-163513"/>
            <a:r>
              <a:rPr lang="en-US" dirty="0"/>
              <a:t>Consent package forwarded to DOE in early May</a:t>
            </a:r>
          </a:p>
          <a:p>
            <a:pPr marL="837565" lvl="2" indent="-163513"/>
            <a:r>
              <a:rPr lang="en-US" dirty="0"/>
              <a:t>Goal to award June </a:t>
            </a:r>
            <a:r>
              <a:rPr lang="en-US" i="1" dirty="0"/>
              <a:t>(assuming available funding)</a:t>
            </a:r>
            <a:endParaRPr lang="en-US" dirty="0"/>
          </a:p>
          <a:p>
            <a:pPr marL="517525" lvl="1" indent="-163513"/>
            <a:r>
              <a:rPr lang="en-US" dirty="0"/>
              <a:t>Ross Shaft: proceeding - was funding constrained during April due to CR. </a:t>
            </a:r>
          </a:p>
          <a:p>
            <a:pPr marL="517525" lvl="1" indent="-163513"/>
            <a:r>
              <a:rPr lang="en-US" dirty="0"/>
              <a:t>Main excavation final design:</a:t>
            </a:r>
          </a:p>
          <a:p>
            <a:pPr marL="837565" lvl="2" indent="-163513"/>
            <a:r>
              <a:rPr lang="en-US" dirty="0"/>
              <a:t>Subcontract is being reassigned from SDSTA to FRA. </a:t>
            </a:r>
          </a:p>
          <a:p>
            <a:pPr marL="837565" lvl="2" indent="-163513"/>
            <a:r>
              <a:rPr lang="en-US" dirty="0"/>
              <a:t>Design work will begin when funding is available </a:t>
            </a:r>
            <a:r>
              <a:rPr lang="en-US" i="1" dirty="0"/>
              <a:t>(hopefully July…)</a:t>
            </a:r>
            <a:r>
              <a:rPr lang="en-US" dirty="0"/>
              <a:t> </a:t>
            </a:r>
            <a:endParaRPr lang="en-US" i="1" dirty="0"/>
          </a:p>
          <a:p>
            <a:endParaRPr lang="en-US" dirty="0"/>
          </a:p>
        </p:txBody>
      </p:sp>
    </p:spTree>
    <p:extLst>
      <p:ext uri="{BB962C8B-B14F-4D97-AF65-F5344CB8AC3E}">
        <p14:creationId xmlns:p14="http://schemas.microsoft.com/office/powerpoint/2010/main" val="415730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8381" y="4453116"/>
            <a:ext cx="8817479" cy="1217050"/>
            <a:chOff x="366085" y="6704115"/>
            <a:chExt cx="8817479" cy="1217050"/>
          </a:xfrm>
        </p:grpSpPr>
        <p:sp>
          <p:nvSpPr>
            <p:cNvPr id="185" name="Right Arrow 184"/>
            <p:cNvSpPr/>
            <p:nvPr/>
          </p:nvSpPr>
          <p:spPr>
            <a:xfrm>
              <a:off x="366085" y="6704115"/>
              <a:ext cx="8817479" cy="1217050"/>
            </a:xfrm>
            <a:prstGeom prst="rightArrow">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6" name="Freeform 185"/>
            <p:cNvSpPr/>
            <p:nvPr/>
          </p:nvSpPr>
          <p:spPr>
            <a:xfrm>
              <a:off x="8091136" y="7036225"/>
              <a:ext cx="469906" cy="567797"/>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endParaRPr lang="en-US" sz="1100" dirty="0">
                <a:solidFill>
                  <a:prstClr val="black">
                    <a:hueOff val="0"/>
                    <a:satOff val="0"/>
                    <a:lumOff val="0"/>
                    <a:alphaOff val="0"/>
                  </a:prstClr>
                </a:solidFill>
              </a:endParaRPr>
            </a:p>
          </p:txBody>
        </p:sp>
        <p:sp>
          <p:nvSpPr>
            <p:cNvPr id="187" name="Freeform 186"/>
            <p:cNvSpPr/>
            <p:nvPr/>
          </p:nvSpPr>
          <p:spPr>
            <a:xfrm>
              <a:off x="7853135" y="7018806"/>
              <a:ext cx="469906" cy="585216"/>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endParaRPr lang="en-US" sz="1100" dirty="0">
                <a:solidFill>
                  <a:prstClr val="black">
                    <a:hueOff val="0"/>
                    <a:satOff val="0"/>
                    <a:lumOff val="0"/>
                    <a:alphaOff val="0"/>
                  </a:prstClr>
                </a:solidFill>
              </a:endParaRPr>
            </a:p>
          </p:txBody>
        </p:sp>
        <p:sp>
          <p:nvSpPr>
            <p:cNvPr id="188" name="Freeform 187"/>
            <p:cNvSpPr/>
            <p:nvPr/>
          </p:nvSpPr>
          <p:spPr>
            <a:xfrm>
              <a:off x="7289247" y="7055382"/>
              <a:ext cx="469906" cy="585216"/>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FY27</a:t>
              </a:r>
            </a:p>
          </p:txBody>
        </p:sp>
        <p:sp>
          <p:nvSpPr>
            <p:cNvPr id="189" name="Freeform 188"/>
            <p:cNvSpPr/>
            <p:nvPr/>
          </p:nvSpPr>
          <p:spPr>
            <a:xfrm>
              <a:off x="6645078" y="7031575"/>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FY26</a:t>
              </a:r>
            </a:p>
          </p:txBody>
        </p:sp>
        <p:sp>
          <p:nvSpPr>
            <p:cNvPr id="190" name="Freeform 189"/>
            <p:cNvSpPr/>
            <p:nvPr/>
          </p:nvSpPr>
          <p:spPr>
            <a:xfrm>
              <a:off x="5960253" y="7049988"/>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FY25</a:t>
              </a:r>
            </a:p>
          </p:txBody>
        </p:sp>
        <p:sp>
          <p:nvSpPr>
            <p:cNvPr id="191" name="Freeform 190"/>
            <p:cNvSpPr/>
            <p:nvPr/>
          </p:nvSpPr>
          <p:spPr>
            <a:xfrm>
              <a:off x="5231957" y="7059447"/>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FY24</a:t>
              </a:r>
            </a:p>
          </p:txBody>
        </p:sp>
        <p:sp>
          <p:nvSpPr>
            <p:cNvPr id="192" name="Freeform 191"/>
            <p:cNvSpPr/>
            <p:nvPr/>
          </p:nvSpPr>
          <p:spPr>
            <a:xfrm>
              <a:off x="4539421" y="7041396"/>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FY23</a:t>
              </a:r>
            </a:p>
          </p:txBody>
        </p:sp>
        <p:sp>
          <p:nvSpPr>
            <p:cNvPr id="193" name="Freeform 192"/>
            <p:cNvSpPr/>
            <p:nvPr/>
          </p:nvSpPr>
          <p:spPr>
            <a:xfrm>
              <a:off x="3803071" y="7049714"/>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FY22</a:t>
              </a:r>
            </a:p>
          </p:txBody>
        </p:sp>
        <p:sp>
          <p:nvSpPr>
            <p:cNvPr id="194" name="Freeform 193"/>
            <p:cNvSpPr/>
            <p:nvPr/>
          </p:nvSpPr>
          <p:spPr>
            <a:xfrm>
              <a:off x="3110943" y="7059447"/>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FY21</a:t>
              </a:r>
            </a:p>
          </p:txBody>
        </p:sp>
        <p:sp>
          <p:nvSpPr>
            <p:cNvPr id="195" name="Freeform 194"/>
            <p:cNvSpPr/>
            <p:nvPr/>
          </p:nvSpPr>
          <p:spPr>
            <a:xfrm>
              <a:off x="2472296" y="7041396"/>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FY20</a:t>
              </a:r>
            </a:p>
          </p:txBody>
        </p:sp>
        <p:sp>
          <p:nvSpPr>
            <p:cNvPr id="196" name="Freeform 195"/>
            <p:cNvSpPr/>
            <p:nvPr/>
          </p:nvSpPr>
          <p:spPr>
            <a:xfrm>
              <a:off x="1791128" y="7041396"/>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FY19</a:t>
              </a:r>
            </a:p>
          </p:txBody>
        </p:sp>
        <p:sp>
          <p:nvSpPr>
            <p:cNvPr id="197" name="Freeform 196"/>
            <p:cNvSpPr/>
            <p:nvPr/>
          </p:nvSpPr>
          <p:spPr>
            <a:xfrm>
              <a:off x="1026070" y="7050772"/>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FY18</a:t>
              </a:r>
            </a:p>
          </p:txBody>
        </p:sp>
        <p:sp>
          <p:nvSpPr>
            <p:cNvPr id="198" name="Freeform 197"/>
            <p:cNvSpPr/>
            <p:nvPr/>
          </p:nvSpPr>
          <p:spPr>
            <a:xfrm>
              <a:off x="415324" y="7059657"/>
              <a:ext cx="469906" cy="610350"/>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FY17</a:t>
              </a:r>
            </a:p>
          </p:txBody>
        </p:sp>
        <p:sp>
          <p:nvSpPr>
            <p:cNvPr id="201" name="Freeform 200"/>
            <p:cNvSpPr/>
            <p:nvPr/>
          </p:nvSpPr>
          <p:spPr>
            <a:xfrm>
              <a:off x="7982280" y="7064398"/>
              <a:ext cx="469906" cy="585216"/>
            </a:xfrm>
            <a:custGeom>
              <a:avLst/>
              <a:gdLst>
                <a:gd name="connsiteX0" fmla="*/ 0 w 469906"/>
                <a:gd name="connsiteY0" fmla="*/ 0 h 610350"/>
                <a:gd name="connsiteX1" fmla="*/ 469906 w 469906"/>
                <a:gd name="connsiteY1" fmla="*/ 0 h 610350"/>
                <a:gd name="connsiteX2" fmla="*/ 469906 w 469906"/>
                <a:gd name="connsiteY2" fmla="*/ 610350 h 610350"/>
                <a:gd name="connsiteX3" fmla="*/ 0 w 469906"/>
                <a:gd name="connsiteY3" fmla="*/ 610350 h 610350"/>
                <a:gd name="connsiteX4" fmla="*/ 0 w 469906"/>
                <a:gd name="connsiteY4" fmla="*/ 0 h 61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6" h="610350">
                  <a:moveTo>
                    <a:pt x="0" y="0"/>
                  </a:moveTo>
                  <a:lnTo>
                    <a:pt x="469906" y="0"/>
                  </a:lnTo>
                  <a:lnTo>
                    <a:pt x="469906" y="610350"/>
                  </a:lnTo>
                  <a:lnTo>
                    <a:pt x="0" y="61035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11760" rIns="0" bIns="111760" numCol="1" spcCol="1270" anchor="ctr" anchorCtr="0">
              <a:noAutofit/>
            </a:bodyPr>
            <a:lstStyle/>
            <a:p>
              <a:pPr algn="ctr" defTabSz="488950">
                <a:lnSpc>
                  <a:spcPct val="90000"/>
                </a:lnSpc>
                <a:spcAft>
                  <a:spcPct val="35000"/>
                </a:spcAft>
              </a:pPr>
              <a:endParaRPr lang="en-US" sz="1100" dirty="0">
                <a:solidFill>
                  <a:prstClr val="black">
                    <a:hueOff val="0"/>
                    <a:satOff val="0"/>
                    <a:lumOff val="0"/>
                    <a:alphaOff val="0"/>
                  </a:prstClr>
                </a:solidFill>
              </a:endParaRPr>
            </a:p>
            <a:p>
              <a:pPr algn="ctr" defTabSz="488950">
                <a:lnSpc>
                  <a:spcPct val="90000"/>
                </a:lnSpc>
                <a:spcAft>
                  <a:spcPct val="35000"/>
                </a:spcAft>
              </a:pPr>
              <a:r>
                <a:rPr lang="en-US" sz="1100" dirty="0">
                  <a:solidFill>
                    <a:prstClr val="black">
                      <a:hueOff val="0"/>
                      <a:satOff val="0"/>
                      <a:lumOff val="0"/>
                      <a:alphaOff val="0"/>
                    </a:prstClr>
                  </a:solidFill>
                </a:rPr>
                <a:t>FY28</a:t>
              </a:r>
            </a:p>
          </p:txBody>
        </p:sp>
        <p:cxnSp>
          <p:nvCxnSpPr>
            <p:cNvPr id="202" name="Straight Connector 201"/>
            <p:cNvCxnSpPr/>
            <p:nvPr/>
          </p:nvCxnSpPr>
          <p:spPr>
            <a:xfrm>
              <a:off x="931449"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3" name="Straight Connector 202"/>
            <p:cNvCxnSpPr/>
            <p:nvPr/>
          </p:nvCxnSpPr>
          <p:spPr>
            <a:xfrm>
              <a:off x="1613848"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4" name="Straight Connector 203"/>
            <p:cNvCxnSpPr/>
            <p:nvPr/>
          </p:nvCxnSpPr>
          <p:spPr>
            <a:xfrm>
              <a:off x="2336348"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5" name="Straight Connector 204"/>
            <p:cNvCxnSpPr/>
            <p:nvPr/>
          </p:nvCxnSpPr>
          <p:spPr>
            <a:xfrm>
              <a:off x="3018747"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6" name="Straight Connector 205"/>
            <p:cNvCxnSpPr/>
            <p:nvPr/>
          </p:nvCxnSpPr>
          <p:spPr>
            <a:xfrm>
              <a:off x="3686567"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7" name="Straight Connector 206"/>
            <p:cNvCxnSpPr/>
            <p:nvPr/>
          </p:nvCxnSpPr>
          <p:spPr>
            <a:xfrm>
              <a:off x="4368966"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8" name="Straight Connector 207"/>
            <p:cNvCxnSpPr/>
            <p:nvPr/>
          </p:nvCxnSpPr>
          <p:spPr>
            <a:xfrm>
              <a:off x="5113832"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09" name="Straight Connector 208"/>
            <p:cNvCxnSpPr/>
            <p:nvPr/>
          </p:nvCxnSpPr>
          <p:spPr>
            <a:xfrm>
              <a:off x="5796231"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a:xfrm>
              <a:off x="6517402"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a:xfrm>
              <a:off x="7199801" y="7007141"/>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12" name="Straight Connector 211"/>
            <p:cNvCxnSpPr/>
            <p:nvPr/>
          </p:nvCxnSpPr>
          <p:spPr>
            <a:xfrm>
              <a:off x="7910493" y="7000390"/>
              <a:ext cx="0" cy="585216"/>
            </a:xfrm>
            <a:prstGeom prst="line">
              <a:avLst/>
            </a:prstGeom>
            <a:effectLst/>
          </p:spPr>
          <p:style>
            <a:lnRef idx="2">
              <a:schemeClr val="dk1"/>
            </a:lnRef>
            <a:fillRef idx="0">
              <a:schemeClr val="dk1"/>
            </a:fillRef>
            <a:effectRef idx="1">
              <a:schemeClr val="dk1"/>
            </a:effectRef>
            <a:fontRef idx="minor">
              <a:schemeClr val="tx1"/>
            </a:fontRef>
          </p:style>
        </p:cxnSp>
        <p:cxnSp>
          <p:nvCxnSpPr>
            <p:cNvPr id="213" name="Straight Connector 212"/>
            <p:cNvCxnSpPr/>
            <p:nvPr/>
          </p:nvCxnSpPr>
          <p:spPr>
            <a:xfrm>
              <a:off x="8592892" y="7000390"/>
              <a:ext cx="0" cy="585216"/>
            </a:xfrm>
            <a:prstGeom prst="line">
              <a:avLst/>
            </a:prstGeom>
            <a:effectLst/>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a:xfrm>
            <a:off x="374490" y="138865"/>
            <a:ext cx="8293100" cy="569268"/>
          </a:xfrm>
        </p:spPr>
        <p:txBody>
          <a:bodyPr/>
          <a:lstStyle/>
          <a:p>
            <a:r>
              <a:rPr lang="en-US" sz="2000" dirty="0"/>
              <a:t>LBNF/DUNE – Schedule Summary Overview </a:t>
            </a:r>
            <a:r>
              <a:rPr lang="en-US" sz="1600" dirty="0"/>
              <a:t>(based on $55M FY18 PBR)</a:t>
            </a:r>
            <a:br>
              <a:rPr lang="en-US" sz="2000" dirty="0"/>
            </a:br>
            <a:endParaRPr lang="en-US" sz="1400"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6</a:t>
            </a:fld>
            <a:endParaRPr lang="en-US" dirty="0"/>
          </a:p>
        </p:txBody>
      </p:sp>
      <p:graphicFrame>
        <p:nvGraphicFramePr>
          <p:cNvPr id="97" name="Chart 96"/>
          <p:cNvGraphicFramePr>
            <a:graphicFrameLocks noGrp="1"/>
          </p:cNvGraphicFramePr>
          <p:nvPr>
            <p:extLst/>
          </p:nvPr>
        </p:nvGraphicFramePr>
        <p:xfrm>
          <a:off x="534477" y="468705"/>
          <a:ext cx="4440195" cy="5190783"/>
        </p:xfrm>
        <a:graphic>
          <a:graphicData uri="http://schemas.openxmlformats.org/drawingml/2006/chart">
            <c:chart xmlns:c="http://schemas.openxmlformats.org/drawingml/2006/chart" xmlns:r="http://schemas.openxmlformats.org/officeDocument/2006/relationships" r:id="rId3"/>
          </a:graphicData>
        </a:graphic>
      </p:graphicFrame>
      <p:sp>
        <p:nvSpPr>
          <p:cNvPr id="323" name="TextBox 322"/>
          <p:cNvSpPr txBox="1"/>
          <p:nvPr/>
        </p:nvSpPr>
        <p:spPr>
          <a:xfrm>
            <a:off x="7019621" y="2530971"/>
            <a:ext cx="2148213" cy="276999"/>
          </a:xfrm>
          <a:prstGeom prst="rect">
            <a:avLst/>
          </a:prstGeom>
          <a:noFill/>
        </p:spPr>
        <p:txBody>
          <a:bodyPr wrap="square" rtlCol="0">
            <a:spAutoFit/>
          </a:bodyPr>
          <a:lstStyle/>
          <a:p>
            <a:r>
              <a:rPr lang="en-US" sz="1200" b="1" dirty="0">
                <a:solidFill>
                  <a:prstClr val="black"/>
                </a:solidFill>
              </a:rPr>
              <a:t>Fill &amp; Commission Det #1-2</a:t>
            </a:r>
          </a:p>
        </p:txBody>
      </p:sp>
      <p:sp>
        <p:nvSpPr>
          <p:cNvPr id="336" name="TextBox 335"/>
          <p:cNvSpPr txBox="1"/>
          <p:nvPr/>
        </p:nvSpPr>
        <p:spPr>
          <a:xfrm>
            <a:off x="7668889" y="543279"/>
            <a:ext cx="839191" cy="553998"/>
          </a:xfrm>
          <a:prstGeom prst="rect">
            <a:avLst/>
          </a:prstGeom>
          <a:noFill/>
        </p:spPr>
        <p:txBody>
          <a:bodyPr wrap="square" rtlCol="0">
            <a:spAutoFit/>
          </a:bodyPr>
          <a:lstStyle/>
          <a:p>
            <a:r>
              <a:rPr lang="en-US" sz="1000" b="1" dirty="0">
                <a:solidFill>
                  <a:prstClr val="black"/>
                </a:solidFill>
              </a:rPr>
              <a:t>Sep-28</a:t>
            </a:r>
          </a:p>
          <a:p>
            <a:r>
              <a:rPr lang="en-US" sz="1000" b="1" dirty="0">
                <a:solidFill>
                  <a:prstClr val="black"/>
                </a:solidFill>
              </a:rPr>
              <a:t>CD-4 (early completion)</a:t>
            </a:r>
          </a:p>
        </p:txBody>
      </p:sp>
      <p:cxnSp>
        <p:nvCxnSpPr>
          <p:cNvPr id="337" name="Straight Connector 336"/>
          <p:cNvCxnSpPr/>
          <p:nvPr/>
        </p:nvCxnSpPr>
        <p:spPr>
          <a:xfrm flipH="1">
            <a:off x="8367106" y="1147308"/>
            <a:ext cx="10369" cy="3639312"/>
          </a:xfrm>
          <a:prstGeom prst="line">
            <a:avLst/>
          </a:prstGeom>
          <a:ln>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341" name="TextBox 340"/>
          <p:cNvSpPr txBox="1"/>
          <p:nvPr/>
        </p:nvSpPr>
        <p:spPr>
          <a:xfrm>
            <a:off x="1571062" y="1339525"/>
            <a:ext cx="3312749" cy="276999"/>
          </a:xfrm>
          <a:prstGeom prst="rect">
            <a:avLst/>
          </a:prstGeom>
          <a:noFill/>
        </p:spPr>
        <p:txBody>
          <a:bodyPr wrap="square" rtlCol="0">
            <a:spAutoFit/>
          </a:bodyPr>
          <a:lstStyle/>
          <a:p>
            <a:r>
              <a:rPr lang="en-US" sz="1200" b="1" dirty="0">
                <a:solidFill>
                  <a:prstClr val="black"/>
                </a:solidFill>
              </a:rPr>
              <a:t>ProtoDUNE</a:t>
            </a:r>
          </a:p>
        </p:txBody>
      </p:sp>
      <p:cxnSp>
        <p:nvCxnSpPr>
          <p:cNvPr id="342" name="Straight Connector 341"/>
          <p:cNvCxnSpPr/>
          <p:nvPr/>
        </p:nvCxnSpPr>
        <p:spPr>
          <a:xfrm>
            <a:off x="5013610" y="5366761"/>
            <a:ext cx="0" cy="557463"/>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43" name="Rectangle 342"/>
          <p:cNvSpPr/>
          <p:nvPr/>
        </p:nvSpPr>
        <p:spPr>
          <a:xfrm>
            <a:off x="314198" y="5718316"/>
            <a:ext cx="685800" cy="164592"/>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344" name="Rectangle 343"/>
          <p:cNvSpPr/>
          <p:nvPr/>
        </p:nvSpPr>
        <p:spPr>
          <a:xfrm>
            <a:off x="314198" y="6020185"/>
            <a:ext cx="685800" cy="164592"/>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345" name="Rectangle 344"/>
          <p:cNvSpPr/>
          <p:nvPr/>
        </p:nvSpPr>
        <p:spPr>
          <a:xfrm>
            <a:off x="316640" y="5432328"/>
            <a:ext cx="685800" cy="164592"/>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A3D68"/>
              </a:solidFill>
            </a:endParaRPr>
          </a:p>
        </p:txBody>
      </p:sp>
      <p:sp>
        <p:nvSpPr>
          <p:cNvPr id="346" name="TextBox 345"/>
          <p:cNvSpPr txBox="1"/>
          <p:nvPr/>
        </p:nvSpPr>
        <p:spPr>
          <a:xfrm>
            <a:off x="984204" y="5350189"/>
            <a:ext cx="1887793" cy="276999"/>
          </a:xfrm>
          <a:prstGeom prst="rect">
            <a:avLst/>
          </a:prstGeom>
          <a:noFill/>
        </p:spPr>
        <p:txBody>
          <a:bodyPr wrap="square" rtlCol="0">
            <a:spAutoFit/>
          </a:bodyPr>
          <a:lstStyle/>
          <a:p>
            <a:r>
              <a:rPr lang="en-US" sz="1200" b="1" dirty="0">
                <a:solidFill>
                  <a:prstClr val="black"/>
                </a:solidFill>
              </a:rPr>
              <a:t>DOE Activity</a:t>
            </a:r>
          </a:p>
        </p:txBody>
      </p:sp>
      <p:sp>
        <p:nvSpPr>
          <p:cNvPr id="347" name="TextBox 346"/>
          <p:cNvSpPr txBox="1"/>
          <p:nvPr/>
        </p:nvSpPr>
        <p:spPr>
          <a:xfrm>
            <a:off x="972901" y="5662381"/>
            <a:ext cx="2369086" cy="276999"/>
          </a:xfrm>
          <a:prstGeom prst="rect">
            <a:avLst/>
          </a:prstGeom>
          <a:noFill/>
        </p:spPr>
        <p:txBody>
          <a:bodyPr wrap="square" rtlCol="0">
            <a:spAutoFit/>
          </a:bodyPr>
          <a:lstStyle/>
          <a:p>
            <a:r>
              <a:rPr lang="en-US" sz="1200" b="1" dirty="0">
                <a:solidFill>
                  <a:prstClr val="black"/>
                </a:solidFill>
              </a:rPr>
              <a:t>DOE and Non-DOE Activity</a:t>
            </a:r>
          </a:p>
        </p:txBody>
      </p:sp>
      <p:sp>
        <p:nvSpPr>
          <p:cNvPr id="348" name="TextBox 347"/>
          <p:cNvSpPr txBox="1"/>
          <p:nvPr/>
        </p:nvSpPr>
        <p:spPr>
          <a:xfrm>
            <a:off x="984204" y="5973824"/>
            <a:ext cx="2369086" cy="276999"/>
          </a:xfrm>
          <a:prstGeom prst="rect">
            <a:avLst/>
          </a:prstGeom>
          <a:noFill/>
        </p:spPr>
        <p:txBody>
          <a:bodyPr wrap="square" rtlCol="0">
            <a:spAutoFit/>
          </a:bodyPr>
          <a:lstStyle/>
          <a:p>
            <a:r>
              <a:rPr lang="en-US" sz="1200" b="1" dirty="0">
                <a:solidFill>
                  <a:prstClr val="black"/>
                </a:solidFill>
              </a:rPr>
              <a:t>Non-DOE Activity</a:t>
            </a:r>
          </a:p>
        </p:txBody>
      </p:sp>
      <p:sp>
        <p:nvSpPr>
          <p:cNvPr id="350" name="Rectangle 349"/>
          <p:cNvSpPr/>
          <p:nvPr/>
        </p:nvSpPr>
        <p:spPr>
          <a:xfrm>
            <a:off x="716028" y="1440384"/>
            <a:ext cx="726856" cy="99747"/>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cxnSp>
        <p:nvCxnSpPr>
          <p:cNvPr id="352" name="Straight Connector 351"/>
          <p:cNvCxnSpPr/>
          <p:nvPr/>
        </p:nvCxnSpPr>
        <p:spPr>
          <a:xfrm flipH="1">
            <a:off x="6299373" y="5353314"/>
            <a:ext cx="1" cy="157496"/>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53" name="TextBox 352"/>
          <p:cNvSpPr txBox="1"/>
          <p:nvPr/>
        </p:nvSpPr>
        <p:spPr>
          <a:xfrm>
            <a:off x="6253767" y="5313122"/>
            <a:ext cx="1189133" cy="400110"/>
          </a:xfrm>
          <a:prstGeom prst="rect">
            <a:avLst/>
          </a:prstGeom>
          <a:noFill/>
          <a:effectLst/>
        </p:spPr>
        <p:txBody>
          <a:bodyPr wrap="square" rtlCol="0">
            <a:spAutoFit/>
          </a:bodyPr>
          <a:lstStyle/>
          <a:p>
            <a:r>
              <a:rPr lang="en-US" sz="1000" b="1" dirty="0">
                <a:solidFill>
                  <a:srgbClr val="1F497D">
                    <a:lumMod val="50000"/>
                  </a:srgbClr>
                </a:solidFill>
              </a:rPr>
              <a:t>Det #1 Commissioned</a:t>
            </a:r>
          </a:p>
        </p:txBody>
      </p:sp>
      <p:cxnSp>
        <p:nvCxnSpPr>
          <p:cNvPr id="354" name="Straight Connector 353"/>
          <p:cNvCxnSpPr/>
          <p:nvPr/>
        </p:nvCxnSpPr>
        <p:spPr>
          <a:xfrm>
            <a:off x="7051333" y="5353023"/>
            <a:ext cx="0" cy="667162"/>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55" name="TextBox 354"/>
          <p:cNvSpPr txBox="1"/>
          <p:nvPr/>
        </p:nvSpPr>
        <p:spPr>
          <a:xfrm>
            <a:off x="6788192" y="5982223"/>
            <a:ext cx="1887097" cy="246221"/>
          </a:xfrm>
          <a:prstGeom prst="rect">
            <a:avLst/>
          </a:prstGeom>
          <a:noFill/>
          <a:effectLst/>
        </p:spPr>
        <p:txBody>
          <a:bodyPr wrap="square" rtlCol="0">
            <a:spAutoFit/>
          </a:bodyPr>
          <a:lstStyle/>
          <a:p>
            <a:r>
              <a:rPr lang="en-US" sz="1000" b="1" dirty="0">
                <a:solidFill>
                  <a:srgbClr val="1F497D">
                    <a:lumMod val="50000"/>
                  </a:srgbClr>
                </a:solidFill>
              </a:rPr>
              <a:t>Det #2 Commissioned</a:t>
            </a:r>
          </a:p>
        </p:txBody>
      </p:sp>
      <p:sp>
        <p:nvSpPr>
          <p:cNvPr id="366" name="Rectangle 365"/>
          <p:cNvSpPr/>
          <p:nvPr/>
        </p:nvSpPr>
        <p:spPr>
          <a:xfrm>
            <a:off x="7281806" y="3287087"/>
            <a:ext cx="1642737" cy="112874"/>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371" name="TextBox 370"/>
          <p:cNvSpPr txBox="1"/>
          <p:nvPr/>
        </p:nvSpPr>
        <p:spPr>
          <a:xfrm>
            <a:off x="3011208" y="5541290"/>
            <a:ext cx="1332229" cy="400110"/>
          </a:xfrm>
          <a:prstGeom prst="rect">
            <a:avLst/>
          </a:prstGeom>
          <a:noFill/>
          <a:ln>
            <a:noFill/>
          </a:ln>
          <a:effectLst/>
        </p:spPr>
        <p:txBody>
          <a:bodyPr wrap="square" rtlCol="0">
            <a:spAutoFit/>
          </a:bodyPr>
          <a:lstStyle/>
          <a:p>
            <a:pPr algn="r"/>
            <a:r>
              <a:rPr lang="en-US" sz="1000" b="1" dirty="0">
                <a:solidFill>
                  <a:srgbClr val="1F497D">
                    <a:lumMod val="50000"/>
                  </a:srgbClr>
                </a:solidFill>
              </a:rPr>
              <a:t>Cryostat #1 Ready for Detector Installation</a:t>
            </a:r>
            <a:endParaRPr lang="en-US" sz="1000" dirty="0">
              <a:solidFill>
                <a:srgbClr val="1F497D">
                  <a:lumMod val="50000"/>
                </a:srgbClr>
              </a:solidFill>
            </a:endParaRPr>
          </a:p>
        </p:txBody>
      </p:sp>
      <p:cxnSp>
        <p:nvCxnSpPr>
          <p:cNvPr id="372" name="Straight Connector 371"/>
          <p:cNvCxnSpPr/>
          <p:nvPr/>
        </p:nvCxnSpPr>
        <p:spPr>
          <a:xfrm>
            <a:off x="1446614" y="4537082"/>
            <a:ext cx="0" cy="195604"/>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373" name="TextBox 372"/>
          <p:cNvSpPr txBox="1"/>
          <p:nvPr/>
        </p:nvSpPr>
        <p:spPr>
          <a:xfrm>
            <a:off x="712367" y="4321603"/>
            <a:ext cx="1554413" cy="246221"/>
          </a:xfrm>
          <a:prstGeom prst="rect">
            <a:avLst/>
          </a:prstGeom>
          <a:noFill/>
          <a:effectLst/>
        </p:spPr>
        <p:txBody>
          <a:bodyPr wrap="square" rtlCol="0">
            <a:spAutoFit/>
          </a:bodyPr>
          <a:lstStyle/>
          <a:p>
            <a:pPr algn="r"/>
            <a:r>
              <a:rPr lang="en-US" sz="1000" b="1" dirty="0">
                <a:solidFill>
                  <a:srgbClr val="1F497D">
                    <a:lumMod val="50000"/>
                  </a:srgbClr>
                </a:solidFill>
              </a:rPr>
              <a:t>ProtoDUNE SP complete</a:t>
            </a:r>
            <a:endParaRPr lang="en-US" sz="1000" dirty="0">
              <a:solidFill>
                <a:srgbClr val="1F497D">
                  <a:lumMod val="50000"/>
                </a:srgbClr>
              </a:solidFill>
            </a:endParaRPr>
          </a:p>
        </p:txBody>
      </p:sp>
      <p:sp>
        <p:nvSpPr>
          <p:cNvPr id="377" name="TextBox 376"/>
          <p:cNvSpPr txBox="1"/>
          <p:nvPr/>
        </p:nvSpPr>
        <p:spPr>
          <a:xfrm>
            <a:off x="8017933" y="3380873"/>
            <a:ext cx="973057" cy="461665"/>
          </a:xfrm>
          <a:prstGeom prst="rect">
            <a:avLst/>
          </a:prstGeom>
          <a:noFill/>
        </p:spPr>
        <p:txBody>
          <a:bodyPr wrap="square" rtlCol="0">
            <a:spAutoFit/>
          </a:bodyPr>
          <a:lstStyle/>
          <a:p>
            <a:pPr algn="r"/>
            <a:r>
              <a:rPr lang="en-US" sz="1200" b="1" dirty="0">
                <a:solidFill>
                  <a:prstClr val="black"/>
                </a:solidFill>
              </a:rPr>
              <a:t>Fill &amp; </a:t>
            </a:r>
            <a:r>
              <a:rPr lang="en-US" sz="1200" b="1" dirty="0" err="1">
                <a:solidFill>
                  <a:prstClr val="black"/>
                </a:solidFill>
              </a:rPr>
              <a:t>Comm</a:t>
            </a:r>
            <a:r>
              <a:rPr lang="en-US" sz="1200" b="1" dirty="0">
                <a:solidFill>
                  <a:prstClr val="black"/>
                </a:solidFill>
              </a:rPr>
              <a:t> </a:t>
            </a:r>
          </a:p>
          <a:p>
            <a:pPr algn="r"/>
            <a:r>
              <a:rPr lang="en-US" sz="1200" b="1" dirty="0">
                <a:solidFill>
                  <a:prstClr val="black"/>
                </a:solidFill>
              </a:rPr>
              <a:t>Det. #3-4</a:t>
            </a:r>
          </a:p>
        </p:txBody>
      </p:sp>
      <p:sp>
        <p:nvSpPr>
          <p:cNvPr id="379" name="Rectangle 378"/>
          <p:cNvSpPr/>
          <p:nvPr/>
        </p:nvSpPr>
        <p:spPr>
          <a:xfrm>
            <a:off x="5933612" y="2615800"/>
            <a:ext cx="1110684" cy="117469"/>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385" name="TextBox 384"/>
          <p:cNvSpPr txBox="1"/>
          <p:nvPr/>
        </p:nvSpPr>
        <p:spPr>
          <a:xfrm>
            <a:off x="1551306" y="281345"/>
            <a:ext cx="2035808" cy="861774"/>
          </a:xfrm>
          <a:prstGeom prst="rect">
            <a:avLst/>
          </a:prstGeom>
          <a:noFill/>
        </p:spPr>
        <p:txBody>
          <a:bodyPr wrap="square" rtlCol="0">
            <a:spAutoFit/>
          </a:bodyPr>
          <a:lstStyle/>
          <a:p>
            <a:pPr algn="ctr"/>
            <a:endParaRPr lang="en-US" sz="1000" b="1" dirty="0">
              <a:solidFill>
                <a:prstClr val="black"/>
              </a:solidFill>
            </a:endParaRPr>
          </a:p>
          <a:p>
            <a:r>
              <a:rPr lang="en-US" sz="1000" b="1" dirty="0">
                <a:solidFill>
                  <a:prstClr val="black"/>
                </a:solidFill>
              </a:rPr>
              <a:t>Dec-19 </a:t>
            </a:r>
          </a:p>
          <a:p>
            <a:r>
              <a:rPr lang="en-US" sz="1000" b="1" dirty="0">
                <a:solidFill>
                  <a:prstClr val="black"/>
                </a:solidFill>
              </a:rPr>
              <a:t>CD-2/3b Project </a:t>
            </a:r>
          </a:p>
          <a:p>
            <a:r>
              <a:rPr lang="en-US" sz="1000" b="1" dirty="0">
                <a:solidFill>
                  <a:prstClr val="black"/>
                </a:solidFill>
              </a:rPr>
              <a:t>Baseline &amp; FS </a:t>
            </a:r>
          </a:p>
          <a:p>
            <a:r>
              <a:rPr lang="en-US" sz="1000" b="1" dirty="0">
                <a:solidFill>
                  <a:prstClr val="black"/>
                </a:solidFill>
              </a:rPr>
              <a:t>Constr. Approval</a:t>
            </a:r>
          </a:p>
        </p:txBody>
      </p:sp>
      <p:sp>
        <p:nvSpPr>
          <p:cNvPr id="389" name="TextBox 388"/>
          <p:cNvSpPr txBox="1"/>
          <p:nvPr/>
        </p:nvSpPr>
        <p:spPr>
          <a:xfrm>
            <a:off x="636511" y="195228"/>
            <a:ext cx="1075508" cy="246221"/>
          </a:xfrm>
          <a:prstGeom prst="rect">
            <a:avLst/>
          </a:prstGeom>
          <a:noFill/>
        </p:spPr>
        <p:txBody>
          <a:bodyPr wrap="square" rtlCol="0">
            <a:spAutoFit/>
          </a:bodyPr>
          <a:lstStyle/>
          <a:p>
            <a:pPr algn="ctr"/>
            <a:endParaRPr lang="en-US" sz="1000" b="1" dirty="0">
              <a:solidFill>
                <a:prstClr val="black"/>
              </a:solidFill>
            </a:endParaRPr>
          </a:p>
        </p:txBody>
      </p:sp>
      <p:cxnSp>
        <p:nvCxnSpPr>
          <p:cNvPr id="392" name="Straight Connector 391"/>
          <p:cNvCxnSpPr/>
          <p:nvPr/>
        </p:nvCxnSpPr>
        <p:spPr>
          <a:xfrm>
            <a:off x="3495621" y="1184334"/>
            <a:ext cx="26451" cy="3661141"/>
          </a:xfrm>
          <a:prstGeom prst="line">
            <a:avLst/>
          </a:prstGeom>
          <a:ln>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394" name="TextBox 393"/>
          <p:cNvSpPr txBox="1"/>
          <p:nvPr/>
        </p:nvSpPr>
        <p:spPr>
          <a:xfrm>
            <a:off x="3331241" y="451742"/>
            <a:ext cx="1457485" cy="553998"/>
          </a:xfrm>
          <a:prstGeom prst="rect">
            <a:avLst/>
          </a:prstGeom>
          <a:noFill/>
        </p:spPr>
        <p:txBody>
          <a:bodyPr wrap="square" rtlCol="0">
            <a:spAutoFit/>
          </a:bodyPr>
          <a:lstStyle/>
          <a:p>
            <a:r>
              <a:rPr lang="en-US" sz="1000" b="1" dirty="0">
                <a:solidFill>
                  <a:prstClr val="black"/>
                </a:solidFill>
              </a:rPr>
              <a:t>Aug-21</a:t>
            </a:r>
          </a:p>
          <a:p>
            <a:r>
              <a:rPr lang="en-US" sz="1000" b="1" dirty="0">
                <a:solidFill>
                  <a:prstClr val="black"/>
                </a:solidFill>
              </a:rPr>
              <a:t>CD-3 NS Constr. </a:t>
            </a:r>
          </a:p>
          <a:p>
            <a:r>
              <a:rPr lang="en-US" sz="1000" b="1" dirty="0">
                <a:solidFill>
                  <a:prstClr val="black"/>
                </a:solidFill>
              </a:rPr>
              <a:t>Approval</a:t>
            </a:r>
          </a:p>
        </p:txBody>
      </p:sp>
      <p:sp>
        <p:nvSpPr>
          <p:cNvPr id="395" name="Rectangle 394"/>
          <p:cNvSpPr/>
          <p:nvPr/>
        </p:nvSpPr>
        <p:spPr>
          <a:xfrm>
            <a:off x="599733" y="1229679"/>
            <a:ext cx="852429" cy="104707"/>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396" name="TextBox 395"/>
          <p:cNvSpPr txBox="1"/>
          <p:nvPr/>
        </p:nvSpPr>
        <p:spPr>
          <a:xfrm>
            <a:off x="1653885" y="1139316"/>
            <a:ext cx="3397584" cy="276999"/>
          </a:xfrm>
          <a:prstGeom prst="rect">
            <a:avLst/>
          </a:prstGeom>
          <a:noFill/>
        </p:spPr>
        <p:txBody>
          <a:bodyPr wrap="square" rtlCol="0">
            <a:spAutoFit/>
          </a:bodyPr>
          <a:lstStyle/>
          <a:p>
            <a:r>
              <a:rPr lang="en-US" sz="1200" b="1" dirty="0">
                <a:solidFill>
                  <a:prstClr val="black"/>
                </a:solidFill>
              </a:rPr>
              <a:t>Conventional Facilities Preliminary &amp; Final Design</a:t>
            </a:r>
          </a:p>
        </p:txBody>
      </p:sp>
      <p:sp>
        <p:nvSpPr>
          <p:cNvPr id="397" name="TextBox 396"/>
          <p:cNvSpPr txBox="1"/>
          <p:nvPr/>
        </p:nvSpPr>
        <p:spPr>
          <a:xfrm>
            <a:off x="5012519" y="1710630"/>
            <a:ext cx="2500616" cy="276999"/>
          </a:xfrm>
          <a:prstGeom prst="rect">
            <a:avLst/>
          </a:prstGeom>
          <a:noFill/>
        </p:spPr>
        <p:txBody>
          <a:bodyPr wrap="square" rtlCol="0">
            <a:spAutoFit/>
          </a:bodyPr>
          <a:lstStyle/>
          <a:p>
            <a:r>
              <a:rPr lang="en-US" sz="1200" b="1" dirty="0">
                <a:solidFill>
                  <a:prstClr val="black"/>
                </a:solidFill>
              </a:rPr>
              <a:t>Excavation Cavern 1-4 and BSI</a:t>
            </a:r>
          </a:p>
        </p:txBody>
      </p:sp>
      <p:sp>
        <p:nvSpPr>
          <p:cNvPr id="398" name="Rectangle 397"/>
          <p:cNvSpPr/>
          <p:nvPr/>
        </p:nvSpPr>
        <p:spPr>
          <a:xfrm>
            <a:off x="888250" y="1625354"/>
            <a:ext cx="1168992" cy="133595"/>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A3D68"/>
              </a:solidFill>
            </a:endParaRPr>
          </a:p>
        </p:txBody>
      </p:sp>
      <p:sp>
        <p:nvSpPr>
          <p:cNvPr id="399" name="TextBox 398"/>
          <p:cNvSpPr txBox="1"/>
          <p:nvPr/>
        </p:nvSpPr>
        <p:spPr>
          <a:xfrm>
            <a:off x="2004690" y="1552700"/>
            <a:ext cx="3915638" cy="276999"/>
          </a:xfrm>
          <a:prstGeom prst="rect">
            <a:avLst/>
          </a:prstGeom>
          <a:noFill/>
        </p:spPr>
        <p:txBody>
          <a:bodyPr wrap="square" rtlCol="0">
            <a:spAutoFit/>
          </a:bodyPr>
          <a:lstStyle/>
          <a:p>
            <a:r>
              <a:rPr lang="en-US" sz="1200" b="1" dirty="0">
                <a:solidFill>
                  <a:prstClr val="black"/>
                </a:solidFill>
              </a:rPr>
              <a:t>Pre-Excavation/ Reliability Projects</a:t>
            </a:r>
          </a:p>
        </p:txBody>
      </p:sp>
      <p:sp>
        <p:nvSpPr>
          <p:cNvPr id="400" name="Rectangle 399"/>
          <p:cNvSpPr/>
          <p:nvPr/>
        </p:nvSpPr>
        <p:spPr>
          <a:xfrm>
            <a:off x="2060004" y="1802688"/>
            <a:ext cx="2914668" cy="120959"/>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cxnSp>
        <p:nvCxnSpPr>
          <p:cNvPr id="401" name="Straight Connector 400"/>
          <p:cNvCxnSpPr/>
          <p:nvPr/>
        </p:nvCxnSpPr>
        <p:spPr>
          <a:xfrm>
            <a:off x="2372971" y="1118305"/>
            <a:ext cx="2398" cy="3650059"/>
          </a:xfrm>
          <a:prstGeom prst="line">
            <a:avLst/>
          </a:prstGeom>
          <a:ln>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02" name="TextBox 401"/>
          <p:cNvSpPr txBox="1"/>
          <p:nvPr/>
        </p:nvSpPr>
        <p:spPr>
          <a:xfrm>
            <a:off x="4986901" y="1917112"/>
            <a:ext cx="2527480" cy="276999"/>
          </a:xfrm>
          <a:prstGeom prst="rect">
            <a:avLst/>
          </a:prstGeom>
          <a:noFill/>
        </p:spPr>
        <p:txBody>
          <a:bodyPr wrap="square" rtlCol="0">
            <a:spAutoFit/>
          </a:bodyPr>
          <a:lstStyle/>
          <a:p>
            <a:r>
              <a:rPr lang="en-US" sz="1200" b="1" dirty="0">
                <a:solidFill>
                  <a:prstClr val="black"/>
                </a:solidFill>
              </a:rPr>
              <a:t>Cryostat #1-2 Construction</a:t>
            </a:r>
          </a:p>
        </p:txBody>
      </p:sp>
      <p:sp>
        <p:nvSpPr>
          <p:cNvPr id="405" name="Rectangle 404"/>
          <p:cNvSpPr/>
          <p:nvPr/>
        </p:nvSpPr>
        <p:spPr>
          <a:xfrm>
            <a:off x="3240498" y="2021279"/>
            <a:ext cx="1746219" cy="108348"/>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07" name="TextBox 406"/>
          <p:cNvSpPr txBox="1"/>
          <p:nvPr/>
        </p:nvSpPr>
        <p:spPr>
          <a:xfrm>
            <a:off x="6322455" y="2320124"/>
            <a:ext cx="2259084" cy="276999"/>
          </a:xfrm>
          <a:prstGeom prst="rect">
            <a:avLst/>
          </a:prstGeom>
          <a:noFill/>
        </p:spPr>
        <p:txBody>
          <a:bodyPr wrap="square" rtlCol="0">
            <a:spAutoFit/>
          </a:bodyPr>
          <a:lstStyle/>
          <a:p>
            <a:r>
              <a:rPr lang="en-US" sz="1200" b="1" dirty="0">
                <a:solidFill>
                  <a:prstClr val="black"/>
                </a:solidFill>
              </a:rPr>
              <a:t>Cryostat #3-4 Construction</a:t>
            </a:r>
          </a:p>
        </p:txBody>
      </p:sp>
      <p:sp>
        <p:nvSpPr>
          <p:cNvPr id="408" name="Rectangle 407"/>
          <p:cNvSpPr/>
          <p:nvPr/>
        </p:nvSpPr>
        <p:spPr>
          <a:xfrm>
            <a:off x="4532672" y="2408170"/>
            <a:ext cx="1851801" cy="107327"/>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09" name="TextBox 408"/>
          <p:cNvSpPr txBox="1"/>
          <p:nvPr/>
        </p:nvSpPr>
        <p:spPr>
          <a:xfrm>
            <a:off x="6840959" y="2793074"/>
            <a:ext cx="1600200" cy="276999"/>
          </a:xfrm>
          <a:prstGeom prst="rect">
            <a:avLst/>
          </a:prstGeom>
          <a:noFill/>
        </p:spPr>
        <p:txBody>
          <a:bodyPr wrap="square" rtlCol="0">
            <a:spAutoFit/>
          </a:bodyPr>
          <a:lstStyle/>
          <a:p>
            <a:r>
              <a:rPr lang="en-US" sz="1200" b="1" dirty="0">
                <a:solidFill>
                  <a:prstClr val="black"/>
                </a:solidFill>
              </a:rPr>
              <a:t>Cryogenics Equipment</a:t>
            </a:r>
          </a:p>
        </p:txBody>
      </p:sp>
      <p:sp>
        <p:nvSpPr>
          <p:cNvPr id="412" name="Rectangle 411"/>
          <p:cNvSpPr/>
          <p:nvPr/>
        </p:nvSpPr>
        <p:spPr>
          <a:xfrm>
            <a:off x="3425515" y="2854114"/>
            <a:ext cx="3425866" cy="131208"/>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13" name="Rectangle 412"/>
          <p:cNvSpPr/>
          <p:nvPr/>
        </p:nvSpPr>
        <p:spPr>
          <a:xfrm>
            <a:off x="4246179" y="2201434"/>
            <a:ext cx="1506791" cy="134999"/>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14" name="TextBox 413"/>
          <p:cNvSpPr txBox="1"/>
          <p:nvPr/>
        </p:nvSpPr>
        <p:spPr>
          <a:xfrm>
            <a:off x="5699802" y="2124756"/>
            <a:ext cx="2454133" cy="276999"/>
          </a:xfrm>
          <a:prstGeom prst="rect">
            <a:avLst/>
          </a:prstGeom>
          <a:noFill/>
        </p:spPr>
        <p:txBody>
          <a:bodyPr wrap="square" rtlCol="0">
            <a:spAutoFit/>
          </a:bodyPr>
          <a:lstStyle/>
          <a:p>
            <a:r>
              <a:rPr lang="en-US" sz="1200" b="1" dirty="0">
                <a:solidFill>
                  <a:prstClr val="black"/>
                </a:solidFill>
              </a:rPr>
              <a:t>Install Detector #1-2</a:t>
            </a:r>
          </a:p>
        </p:txBody>
      </p:sp>
      <p:sp>
        <p:nvSpPr>
          <p:cNvPr id="418" name="TextBox 417"/>
          <p:cNvSpPr txBox="1"/>
          <p:nvPr/>
        </p:nvSpPr>
        <p:spPr>
          <a:xfrm>
            <a:off x="4409457" y="5885638"/>
            <a:ext cx="1191926" cy="400110"/>
          </a:xfrm>
          <a:prstGeom prst="rect">
            <a:avLst/>
          </a:prstGeom>
          <a:noFill/>
          <a:effectLst/>
        </p:spPr>
        <p:txBody>
          <a:bodyPr wrap="square" rtlCol="0">
            <a:spAutoFit/>
          </a:bodyPr>
          <a:lstStyle/>
          <a:p>
            <a:r>
              <a:rPr lang="en-US" sz="1000" b="1" dirty="0">
                <a:solidFill>
                  <a:srgbClr val="1F497D">
                    <a:lumMod val="50000"/>
                  </a:srgbClr>
                </a:solidFill>
              </a:rPr>
              <a:t>FS Conventional Facilities Complete</a:t>
            </a:r>
            <a:endParaRPr lang="en-US" sz="1000" dirty="0">
              <a:solidFill>
                <a:srgbClr val="1F497D">
                  <a:lumMod val="50000"/>
                </a:srgbClr>
              </a:solidFill>
            </a:endParaRPr>
          </a:p>
        </p:txBody>
      </p:sp>
      <p:sp>
        <p:nvSpPr>
          <p:cNvPr id="419" name="Rectangle 418"/>
          <p:cNvSpPr/>
          <p:nvPr/>
        </p:nvSpPr>
        <p:spPr>
          <a:xfrm>
            <a:off x="6045669" y="3057479"/>
            <a:ext cx="1410458" cy="126726"/>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20" name="TextBox 419"/>
          <p:cNvSpPr txBox="1"/>
          <p:nvPr/>
        </p:nvSpPr>
        <p:spPr>
          <a:xfrm>
            <a:off x="7382974" y="2994790"/>
            <a:ext cx="2454133" cy="276999"/>
          </a:xfrm>
          <a:prstGeom prst="rect">
            <a:avLst/>
          </a:prstGeom>
          <a:noFill/>
        </p:spPr>
        <p:txBody>
          <a:bodyPr wrap="square" rtlCol="0">
            <a:spAutoFit/>
          </a:bodyPr>
          <a:lstStyle/>
          <a:p>
            <a:r>
              <a:rPr lang="en-US" sz="1200" b="1" dirty="0">
                <a:solidFill>
                  <a:prstClr val="black"/>
                </a:solidFill>
              </a:rPr>
              <a:t>Install Detector #3-4</a:t>
            </a:r>
          </a:p>
        </p:txBody>
      </p:sp>
      <p:sp>
        <p:nvSpPr>
          <p:cNvPr id="421" name="TextBox 420"/>
          <p:cNvSpPr txBox="1"/>
          <p:nvPr/>
        </p:nvSpPr>
        <p:spPr>
          <a:xfrm>
            <a:off x="5148645" y="4429503"/>
            <a:ext cx="1902688" cy="276999"/>
          </a:xfrm>
          <a:prstGeom prst="rect">
            <a:avLst/>
          </a:prstGeom>
          <a:noFill/>
        </p:spPr>
        <p:txBody>
          <a:bodyPr wrap="square" rtlCol="0">
            <a:spAutoFit/>
          </a:bodyPr>
          <a:lstStyle/>
          <a:p>
            <a:r>
              <a:rPr lang="en-US" sz="1200" b="1" dirty="0">
                <a:solidFill>
                  <a:prstClr val="black"/>
                </a:solidFill>
              </a:rPr>
              <a:t>Install &amp; </a:t>
            </a:r>
            <a:r>
              <a:rPr lang="en-US" sz="1200" b="1" dirty="0" err="1">
                <a:solidFill>
                  <a:prstClr val="black"/>
                </a:solidFill>
              </a:rPr>
              <a:t>Comm</a:t>
            </a:r>
            <a:r>
              <a:rPr lang="en-US" sz="1200" b="1" dirty="0">
                <a:solidFill>
                  <a:prstClr val="black"/>
                </a:solidFill>
              </a:rPr>
              <a:t> ND in Hall</a:t>
            </a:r>
          </a:p>
        </p:txBody>
      </p:sp>
      <p:sp>
        <p:nvSpPr>
          <p:cNvPr id="422" name="TextBox 421"/>
          <p:cNvSpPr txBox="1"/>
          <p:nvPr/>
        </p:nvSpPr>
        <p:spPr>
          <a:xfrm>
            <a:off x="6031132" y="3945673"/>
            <a:ext cx="2150679" cy="276999"/>
          </a:xfrm>
          <a:prstGeom prst="rect">
            <a:avLst/>
          </a:prstGeom>
          <a:noFill/>
        </p:spPr>
        <p:txBody>
          <a:bodyPr wrap="square" rtlCol="0">
            <a:spAutoFit/>
          </a:bodyPr>
          <a:lstStyle/>
          <a:p>
            <a:r>
              <a:rPr lang="en-US" sz="1200" b="1" dirty="0">
                <a:solidFill>
                  <a:prstClr val="black"/>
                </a:solidFill>
              </a:rPr>
              <a:t>CF Near Detector Hall</a:t>
            </a:r>
          </a:p>
        </p:txBody>
      </p:sp>
      <p:sp>
        <p:nvSpPr>
          <p:cNvPr id="424" name="TextBox 423"/>
          <p:cNvSpPr txBox="1"/>
          <p:nvPr/>
        </p:nvSpPr>
        <p:spPr>
          <a:xfrm>
            <a:off x="4448484" y="3147997"/>
            <a:ext cx="2263858" cy="276999"/>
          </a:xfrm>
          <a:prstGeom prst="rect">
            <a:avLst/>
          </a:prstGeom>
          <a:noFill/>
        </p:spPr>
        <p:txBody>
          <a:bodyPr wrap="square" rtlCol="0">
            <a:spAutoFit/>
          </a:bodyPr>
          <a:lstStyle/>
          <a:p>
            <a:r>
              <a:rPr lang="en-US" sz="1200" b="1" dirty="0">
                <a:solidFill>
                  <a:prstClr val="black"/>
                </a:solidFill>
              </a:rPr>
              <a:t>NND Design</a:t>
            </a:r>
          </a:p>
        </p:txBody>
      </p:sp>
      <p:sp>
        <p:nvSpPr>
          <p:cNvPr id="425" name="Rectangle 424"/>
          <p:cNvSpPr/>
          <p:nvPr/>
        </p:nvSpPr>
        <p:spPr>
          <a:xfrm>
            <a:off x="3882871" y="4015104"/>
            <a:ext cx="2119872" cy="125020"/>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27" name="Rectangle 426"/>
          <p:cNvSpPr/>
          <p:nvPr/>
        </p:nvSpPr>
        <p:spPr>
          <a:xfrm>
            <a:off x="6950179" y="4497832"/>
            <a:ext cx="722824" cy="127444"/>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28" name="Rectangle 427"/>
          <p:cNvSpPr/>
          <p:nvPr/>
        </p:nvSpPr>
        <p:spPr>
          <a:xfrm>
            <a:off x="1514917" y="3215761"/>
            <a:ext cx="2968414" cy="124277"/>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29" name="Rectangle 428"/>
          <p:cNvSpPr/>
          <p:nvPr/>
        </p:nvSpPr>
        <p:spPr>
          <a:xfrm>
            <a:off x="1571062" y="3841186"/>
            <a:ext cx="5243922" cy="113710"/>
          </a:xfrm>
          <a:prstGeom prst="rect">
            <a:avLst/>
          </a:prstGeom>
          <a:pattFill prst="wdUpDiag">
            <a:fgClr>
              <a:schemeClr val="tx2"/>
            </a:fgClr>
            <a:bgClr>
              <a:schemeClr val="bg1"/>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30" name="TextBox 429"/>
          <p:cNvSpPr txBox="1"/>
          <p:nvPr/>
        </p:nvSpPr>
        <p:spPr>
          <a:xfrm>
            <a:off x="6779366" y="3765949"/>
            <a:ext cx="2263858" cy="276999"/>
          </a:xfrm>
          <a:prstGeom prst="rect">
            <a:avLst/>
          </a:prstGeom>
          <a:noFill/>
        </p:spPr>
        <p:txBody>
          <a:bodyPr wrap="square" rtlCol="0">
            <a:spAutoFit/>
          </a:bodyPr>
          <a:lstStyle/>
          <a:p>
            <a:r>
              <a:rPr lang="en-US" sz="1200" b="1" dirty="0">
                <a:solidFill>
                  <a:prstClr val="black"/>
                </a:solidFill>
              </a:rPr>
              <a:t>NND Fab &amp;Assembly</a:t>
            </a:r>
          </a:p>
        </p:txBody>
      </p:sp>
      <p:sp>
        <p:nvSpPr>
          <p:cNvPr id="431" name="TextBox 430"/>
          <p:cNvSpPr txBox="1"/>
          <p:nvPr/>
        </p:nvSpPr>
        <p:spPr>
          <a:xfrm>
            <a:off x="5492667" y="5956130"/>
            <a:ext cx="1320712" cy="400110"/>
          </a:xfrm>
          <a:prstGeom prst="rect">
            <a:avLst/>
          </a:prstGeom>
          <a:noFill/>
          <a:effectLst/>
        </p:spPr>
        <p:txBody>
          <a:bodyPr wrap="square" rtlCol="0">
            <a:spAutoFit/>
          </a:bodyPr>
          <a:lstStyle/>
          <a:p>
            <a:r>
              <a:rPr lang="en-US" sz="1000" b="1" dirty="0">
                <a:solidFill>
                  <a:srgbClr val="1F497D">
                    <a:lumMod val="50000"/>
                  </a:srgbClr>
                </a:solidFill>
              </a:rPr>
              <a:t>Near Detector Hall Beneficial Occupancy</a:t>
            </a:r>
            <a:endParaRPr lang="en-US" sz="1000" dirty="0">
              <a:solidFill>
                <a:srgbClr val="1F497D">
                  <a:lumMod val="50000"/>
                </a:srgbClr>
              </a:solidFill>
            </a:endParaRPr>
          </a:p>
        </p:txBody>
      </p:sp>
      <p:sp>
        <p:nvSpPr>
          <p:cNvPr id="432" name="TextBox 431"/>
          <p:cNvSpPr txBox="1"/>
          <p:nvPr/>
        </p:nvSpPr>
        <p:spPr>
          <a:xfrm>
            <a:off x="7098103" y="5748421"/>
            <a:ext cx="1680156" cy="246221"/>
          </a:xfrm>
          <a:prstGeom prst="rect">
            <a:avLst/>
          </a:prstGeom>
          <a:noFill/>
          <a:effectLst/>
        </p:spPr>
        <p:txBody>
          <a:bodyPr wrap="square" rtlCol="0">
            <a:spAutoFit/>
          </a:bodyPr>
          <a:lstStyle/>
          <a:p>
            <a:r>
              <a:rPr lang="en-US" sz="1000" b="1" dirty="0">
                <a:solidFill>
                  <a:srgbClr val="1F497D">
                    <a:lumMod val="50000"/>
                  </a:srgbClr>
                </a:solidFill>
              </a:rPr>
              <a:t>Near Detector Complete</a:t>
            </a:r>
            <a:endParaRPr lang="en-US" sz="1000" dirty="0">
              <a:solidFill>
                <a:srgbClr val="1F497D">
                  <a:lumMod val="50000"/>
                </a:srgbClr>
              </a:solidFill>
            </a:endParaRPr>
          </a:p>
        </p:txBody>
      </p:sp>
      <p:cxnSp>
        <p:nvCxnSpPr>
          <p:cNvPr id="434" name="Straight Connector 433"/>
          <p:cNvCxnSpPr/>
          <p:nvPr/>
        </p:nvCxnSpPr>
        <p:spPr>
          <a:xfrm flipH="1">
            <a:off x="6002743" y="5334607"/>
            <a:ext cx="912" cy="680263"/>
          </a:xfrm>
          <a:prstGeom prst="line">
            <a:avLst/>
          </a:prstGeom>
          <a:effectLst/>
        </p:spPr>
        <p:style>
          <a:lnRef idx="2">
            <a:schemeClr val="accent2"/>
          </a:lnRef>
          <a:fillRef idx="0">
            <a:schemeClr val="accent2"/>
          </a:fillRef>
          <a:effectRef idx="1">
            <a:schemeClr val="accent2"/>
          </a:effectRef>
          <a:fontRef idx="minor">
            <a:schemeClr val="tx1"/>
          </a:fontRef>
        </p:style>
      </p:cxnSp>
      <p:cxnSp>
        <p:nvCxnSpPr>
          <p:cNvPr id="435" name="Straight Connector 434"/>
          <p:cNvCxnSpPr/>
          <p:nvPr/>
        </p:nvCxnSpPr>
        <p:spPr>
          <a:xfrm>
            <a:off x="8038350" y="5334607"/>
            <a:ext cx="0" cy="271835"/>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436" name="TextBox 435"/>
          <p:cNvSpPr txBox="1"/>
          <p:nvPr/>
        </p:nvSpPr>
        <p:spPr>
          <a:xfrm>
            <a:off x="3483780" y="3384100"/>
            <a:ext cx="2263858" cy="276999"/>
          </a:xfrm>
          <a:prstGeom prst="rect">
            <a:avLst/>
          </a:prstGeom>
          <a:noFill/>
        </p:spPr>
        <p:txBody>
          <a:bodyPr wrap="square" rtlCol="0">
            <a:spAutoFit/>
          </a:bodyPr>
          <a:lstStyle/>
          <a:p>
            <a:r>
              <a:rPr lang="en-US" sz="1200" b="1" dirty="0">
                <a:solidFill>
                  <a:prstClr val="black"/>
                </a:solidFill>
              </a:rPr>
              <a:t>CF Preliminary &amp; Final Design</a:t>
            </a:r>
          </a:p>
        </p:txBody>
      </p:sp>
      <p:sp>
        <p:nvSpPr>
          <p:cNvPr id="437" name="Rectangle 436"/>
          <p:cNvSpPr/>
          <p:nvPr/>
        </p:nvSpPr>
        <p:spPr>
          <a:xfrm>
            <a:off x="1750174" y="3450784"/>
            <a:ext cx="1729464" cy="95646"/>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39" name="Rectangle 438"/>
          <p:cNvSpPr/>
          <p:nvPr/>
        </p:nvSpPr>
        <p:spPr>
          <a:xfrm>
            <a:off x="3495620" y="3647162"/>
            <a:ext cx="2768725" cy="115116"/>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sp>
        <p:nvSpPr>
          <p:cNvPr id="440" name="TextBox 439"/>
          <p:cNvSpPr txBox="1"/>
          <p:nvPr/>
        </p:nvSpPr>
        <p:spPr>
          <a:xfrm>
            <a:off x="6217586" y="3564187"/>
            <a:ext cx="3741798" cy="276999"/>
          </a:xfrm>
          <a:prstGeom prst="rect">
            <a:avLst/>
          </a:prstGeom>
          <a:noFill/>
        </p:spPr>
        <p:txBody>
          <a:bodyPr wrap="square" rtlCol="0">
            <a:spAutoFit/>
          </a:bodyPr>
          <a:lstStyle/>
          <a:p>
            <a:r>
              <a:rPr lang="en-US" sz="1200" b="1" dirty="0">
                <a:solidFill>
                  <a:prstClr val="black"/>
                </a:solidFill>
              </a:rPr>
              <a:t>Beamline </a:t>
            </a:r>
            <a:r>
              <a:rPr lang="en-US" sz="1200" b="1" dirty="0" err="1">
                <a:solidFill>
                  <a:prstClr val="black"/>
                </a:solidFill>
              </a:rPr>
              <a:t>Infrastr</a:t>
            </a:r>
            <a:r>
              <a:rPr lang="en-US" sz="1200" b="1" dirty="0">
                <a:solidFill>
                  <a:prstClr val="black"/>
                </a:solidFill>
              </a:rPr>
              <a:t>.</a:t>
            </a:r>
          </a:p>
        </p:txBody>
      </p:sp>
      <p:sp>
        <p:nvSpPr>
          <p:cNvPr id="441" name="TextBox 440"/>
          <p:cNvSpPr txBox="1"/>
          <p:nvPr/>
        </p:nvSpPr>
        <p:spPr>
          <a:xfrm>
            <a:off x="7912642" y="3964158"/>
            <a:ext cx="1468416" cy="461665"/>
          </a:xfrm>
          <a:prstGeom prst="rect">
            <a:avLst/>
          </a:prstGeom>
          <a:noFill/>
        </p:spPr>
        <p:txBody>
          <a:bodyPr wrap="square" rtlCol="0">
            <a:spAutoFit/>
          </a:bodyPr>
          <a:lstStyle/>
          <a:p>
            <a:r>
              <a:rPr lang="en-US" sz="1200" b="1" dirty="0">
                <a:solidFill>
                  <a:prstClr val="black"/>
                </a:solidFill>
              </a:rPr>
              <a:t>Install Beamline systems</a:t>
            </a:r>
          </a:p>
        </p:txBody>
      </p:sp>
      <p:sp>
        <p:nvSpPr>
          <p:cNvPr id="442" name="Rectangle 441"/>
          <p:cNvSpPr/>
          <p:nvPr/>
        </p:nvSpPr>
        <p:spPr>
          <a:xfrm>
            <a:off x="5711097" y="4206264"/>
            <a:ext cx="2252824" cy="117405"/>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cxnSp>
        <p:nvCxnSpPr>
          <p:cNvPr id="443" name="Straight Connector 442"/>
          <p:cNvCxnSpPr/>
          <p:nvPr/>
        </p:nvCxnSpPr>
        <p:spPr>
          <a:xfrm>
            <a:off x="7708915" y="5351990"/>
            <a:ext cx="0" cy="448622"/>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444" name="TextBox 443"/>
          <p:cNvSpPr txBox="1"/>
          <p:nvPr/>
        </p:nvSpPr>
        <p:spPr>
          <a:xfrm>
            <a:off x="7926311" y="5570423"/>
            <a:ext cx="1227200" cy="247283"/>
          </a:xfrm>
          <a:prstGeom prst="rect">
            <a:avLst/>
          </a:prstGeom>
          <a:noFill/>
          <a:effectLst/>
        </p:spPr>
        <p:txBody>
          <a:bodyPr wrap="square" rtlCol="0">
            <a:spAutoFit/>
          </a:bodyPr>
          <a:lstStyle/>
          <a:p>
            <a:r>
              <a:rPr lang="en-US" sz="1000" b="1" dirty="0">
                <a:solidFill>
                  <a:srgbClr val="1F497D">
                    <a:lumMod val="50000"/>
                  </a:srgbClr>
                </a:solidFill>
              </a:rPr>
              <a:t>Beamline Complete</a:t>
            </a:r>
          </a:p>
        </p:txBody>
      </p:sp>
      <p:sp>
        <p:nvSpPr>
          <p:cNvPr id="114" name="TextBox 113"/>
          <p:cNvSpPr txBox="1"/>
          <p:nvPr/>
        </p:nvSpPr>
        <p:spPr>
          <a:xfrm>
            <a:off x="803326" y="2140176"/>
            <a:ext cx="1413247" cy="923330"/>
          </a:xfrm>
          <a:prstGeom prst="rect">
            <a:avLst/>
          </a:prstGeom>
          <a:noFill/>
          <a:ln>
            <a:solidFill>
              <a:schemeClr val="tx1"/>
            </a:solidFill>
          </a:ln>
        </p:spPr>
        <p:txBody>
          <a:bodyPr wrap="square" rtlCol="0">
            <a:spAutoFit/>
          </a:bodyPr>
          <a:lstStyle/>
          <a:p>
            <a:pPr algn="ctr"/>
            <a:r>
              <a:rPr lang="en-US" dirty="0">
                <a:solidFill>
                  <a:srgbClr val="FF0000"/>
                </a:solidFill>
              </a:rPr>
              <a:t>Critical paths shown in </a:t>
            </a:r>
            <a:r>
              <a:rPr lang="en-US" b="1" dirty="0">
                <a:solidFill>
                  <a:srgbClr val="FF0000"/>
                </a:solidFill>
              </a:rPr>
              <a:t>RED</a:t>
            </a:r>
          </a:p>
        </p:txBody>
      </p:sp>
      <p:sp>
        <p:nvSpPr>
          <p:cNvPr id="115" name="TextBox 114"/>
          <p:cNvSpPr txBox="1"/>
          <p:nvPr/>
        </p:nvSpPr>
        <p:spPr>
          <a:xfrm>
            <a:off x="5643115" y="1077357"/>
            <a:ext cx="2815016" cy="646331"/>
          </a:xfrm>
          <a:prstGeom prst="rect">
            <a:avLst/>
          </a:prstGeom>
          <a:noFill/>
        </p:spPr>
        <p:txBody>
          <a:bodyPr wrap="square" rtlCol="0">
            <a:spAutoFit/>
          </a:bodyPr>
          <a:lstStyle/>
          <a:p>
            <a:pPr algn="ctr"/>
            <a:r>
              <a:rPr lang="en-US" b="1" dirty="0">
                <a:solidFill>
                  <a:srgbClr val="00B050"/>
                </a:solidFill>
              </a:rPr>
              <a:t>SCHEDULE CONTINGENCY: </a:t>
            </a:r>
          </a:p>
          <a:p>
            <a:pPr algn="ctr"/>
            <a:r>
              <a:rPr lang="en-US" b="1" dirty="0">
                <a:solidFill>
                  <a:srgbClr val="00B050"/>
                </a:solidFill>
              </a:rPr>
              <a:t>24 months on CD-4</a:t>
            </a:r>
          </a:p>
        </p:txBody>
      </p:sp>
      <p:cxnSp>
        <p:nvCxnSpPr>
          <p:cNvPr id="116" name="Straight Connector 115"/>
          <p:cNvCxnSpPr/>
          <p:nvPr/>
        </p:nvCxnSpPr>
        <p:spPr>
          <a:xfrm>
            <a:off x="8969511" y="1119459"/>
            <a:ext cx="4514" cy="3674294"/>
          </a:xfrm>
          <a:prstGeom prst="line">
            <a:avLst/>
          </a:prstGeom>
          <a:ln>
            <a:solidFill>
              <a:srgbClr val="00B050"/>
            </a:solidFill>
            <a:prstDash val="solid"/>
          </a:ln>
        </p:spPr>
        <p:style>
          <a:lnRef idx="1">
            <a:schemeClr val="dk1"/>
          </a:lnRef>
          <a:fillRef idx="0">
            <a:schemeClr val="dk1"/>
          </a:fillRef>
          <a:effectRef idx="0">
            <a:schemeClr val="dk1"/>
          </a:effectRef>
          <a:fontRef idx="minor">
            <a:schemeClr val="tx1"/>
          </a:fontRef>
        </p:style>
      </p:cxnSp>
      <p:sp>
        <p:nvSpPr>
          <p:cNvPr id="117" name="TextBox 116"/>
          <p:cNvSpPr txBox="1"/>
          <p:nvPr/>
        </p:nvSpPr>
        <p:spPr>
          <a:xfrm>
            <a:off x="8341763" y="643819"/>
            <a:ext cx="1047205" cy="400110"/>
          </a:xfrm>
          <a:prstGeom prst="rect">
            <a:avLst/>
          </a:prstGeom>
          <a:noFill/>
        </p:spPr>
        <p:txBody>
          <a:bodyPr wrap="square" rtlCol="0">
            <a:spAutoFit/>
          </a:bodyPr>
          <a:lstStyle/>
          <a:p>
            <a:r>
              <a:rPr lang="en-US" sz="1000" b="1" dirty="0">
                <a:solidFill>
                  <a:srgbClr val="00B050"/>
                </a:solidFill>
              </a:rPr>
              <a:t>Aug-30</a:t>
            </a:r>
          </a:p>
          <a:p>
            <a:r>
              <a:rPr lang="en-US" sz="1000" b="1" dirty="0">
                <a:solidFill>
                  <a:srgbClr val="00B050"/>
                </a:solidFill>
              </a:rPr>
              <a:t>DOE CD-4</a:t>
            </a:r>
          </a:p>
        </p:txBody>
      </p:sp>
      <p:sp>
        <p:nvSpPr>
          <p:cNvPr id="118" name="TextBox 117"/>
          <p:cNvSpPr txBox="1"/>
          <p:nvPr/>
        </p:nvSpPr>
        <p:spPr>
          <a:xfrm>
            <a:off x="8081840" y="1064598"/>
            <a:ext cx="1187649" cy="507831"/>
          </a:xfrm>
          <a:custGeom>
            <a:avLst/>
            <a:gdLst>
              <a:gd name="connsiteX0" fmla="*/ 0 w 1187649"/>
              <a:gd name="connsiteY0" fmla="*/ 0 h 507831"/>
              <a:gd name="connsiteX1" fmla="*/ 1187649 w 1187649"/>
              <a:gd name="connsiteY1" fmla="*/ 0 h 507831"/>
              <a:gd name="connsiteX2" fmla="*/ 1187649 w 1187649"/>
              <a:gd name="connsiteY2" fmla="*/ 507831 h 507831"/>
              <a:gd name="connsiteX3" fmla="*/ 0 w 1187649"/>
              <a:gd name="connsiteY3" fmla="*/ 507831 h 507831"/>
              <a:gd name="connsiteX4" fmla="*/ 0 w 1187649"/>
              <a:gd name="connsiteY4" fmla="*/ 0 h 507831"/>
              <a:gd name="connsiteX0" fmla="*/ 0 w 1187649"/>
              <a:gd name="connsiteY0" fmla="*/ 0 h 507831"/>
              <a:gd name="connsiteX1" fmla="*/ 1187649 w 1187649"/>
              <a:gd name="connsiteY1" fmla="*/ 0 h 507831"/>
              <a:gd name="connsiteX2" fmla="*/ 1187649 w 1187649"/>
              <a:gd name="connsiteY2" fmla="*/ 507831 h 507831"/>
              <a:gd name="connsiteX3" fmla="*/ 0 w 1187649"/>
              <a:gd name="connsiteY3" fmla="*/ 507831 h 507831"/>
              <a:gd name="connsiteX4" fmla="*/ 0 w 1187649"/>
              <a:gd name="connsiteY4" fmla="*/ 0 h 50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649" h="507831">
                <a:moveTo>
                  <a:pt x="0" y="0"/>
                </a:moveTo>
                <a:lnTo>
                  <a:pt x="1187649" y="0"/>
                </a:lnTo>
                <a:lnTo>
                  <a:pt x="1187649" y="507831"/>
                </a:lnTo>
                <a:lnTo>
                  <a:pt x="0" y="507831"/>
                </a:lnTo>
                <a:lnTo>
                  <a:pt x="0" y="0"/>
                </a:lnTo>
                <a:close/>
              </a:path>
            </a:pathLst>
          </a:custGeom>
          <a:noFill/>
        </p:spPr>
        <p:txBody>
          <a:bodyPr wrap="square" rtlCol="0">
            <a:spAutoFit/>
          </a:bodyPr>
          <a:lstStyle/>
          <a:p>
            <a:pPr algn="ctr"/>
            <a:r>
              <a:rPr lang="en-US" sz="900" b="1" dirty="0">
                <a:solidFill>
                  <a:srgbClr val="00B050"/>
                </a:solidFill>
              </a:rPr>
              <a:t>24 months</a:t>
            </a:r>
          </a:p>
          <a:p>
            <a:endParaRPr lang="en-US" dirty="0">
              <a:solidFill>
                <a:srgbClr val="00B050"/>
              </a:solidFill>
            </a:endParaRPr>
          </a:p>
        </p:txBody>
      </p:sp>
      <p:cxnSp>
        <p:nvCxnSpPr>
          <p:cNvPr id="119" name="Straight Arrow Connector 118"/>
          <p:cNvCxnSpPr/>
          <p:nvPr/>
        </p:nvCxnSpPr>
        <p:spPr>
          <a:xfrm>
            <a:off x="8377475" y="1277816"/>
            <a:ext cx="595629" cy="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263720" y="1690004"/>
            <a:ext cx="8082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2066813" y="1690004"/>
            <a:ext cx="0" cy="182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400" idx="1"/>
          </p:cNvCxnSpPr>
          <p:nvPr/>
        </p:nvCxnSpPr>
        <p:spPr>
          <a:xfrm>
            <a:off x="2060004" y="1863168"/>
            <a:ext cx="1183701" cy="47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405" idx="1"/>
          </p:cNvCxnSpPr>
          <p:nvPr/>
        </p:nvCxnSpPr>
        <p:spPr>
          <a:xfrm flipV="1">
            <a:off x="3240498" y="2073987"/>
            <a:ext cx="994945" cy="14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3240461" y="1879108"/>
            <a:ext cx="0" cy="2376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413" idx="1"/>
            <a:endCxn id="413" idx="3"/>
          </p:cNvCxnSpPr>
          <p:nvPr/>
        </p:nvCxnSpPr>
        <p:spPr>
          <a:xfrm>
            <a:off x="4246179" y="2268934"/>
            <a:ext cx="15067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4235627" y="2062362"/>
            <a:ext cx="10552" cy="2570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3523080" y="3702075"/>
            <a:ext cx="2739550" cy="2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1750174" y="3494531"/>
            <a:ext cx="17718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3496603" y="3504840"/>
            <a:ext cx="6407" cy="192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flipH="1">
            <a:off x="6249304" y="3706501"/>
            <a:ext cx="1337" cy="5430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6814984" y="4221855"/>
            <a:ext cx="447625" cy="87646"/>
          </a:xfrm>
          <a:prstGeom prst="rect">
            <a:avLst/>
          </a:prstGeom>
          <a:pattFill prst="wdUpDiag">
            <a:fgClr>
              <a:schemeClr val="tx2"/>
            </a:fgClr>
            <a:bgClr>
              <a:srgbClr val="00B0F0"/>
            </a:bgClr>
          </a:patt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1A3D68"/>
              </a:solidFill>
            </a:endParaRPr>
          </a:p>
        </p:txBody>
      </p:sp>
      <p:cxnSp>
        <p:nvCxnSpPr>
          <p:cNvPr id="177" name="Straight Connector 176"/>
          <p:cNvCxnSpPr/>
          <p:nvPr/>
        </p:nvCxnSpPr>
        <p:spPr>
          <a:xfrm flipV="1">
            <a:off x="6240693" y="4244474"/>
            <a:ext cx="1718641" cy="37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58580" y="2615800"/>
            <a:ext cx="453656" cy="117469"/>
          </a:xfrm>
          <a:prstGeom prst="rect">
            <a:avLst/>
          </a:prstGeom>
          <a:solidFill>
            <a:srgbClr val="00B0F0"/>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A3D68"/>
              </a:solidFill>
            </a:endParaRPr>
          </a:p>
        </p:txBody>
      </p:sp>
      <p:cxnSp>
        <p:nvCxnSpPr>
          <p:cNvPr id="141" name="Straight Arrow Connector 140"/>
          <p:cNvCxnSpPr/>
          <p:nvPr/>
        </p:nvCxnSpPr>
        <p:spPr>
          <a:xfrm>
            <a:off x="5745979" y="2248987"/>
            <a:ext cx="8827" cy="6352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54289" y="1229679"/>
            <a:ext cx="399736" cy="1982805"/>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a:solidFill>
                  <a:prstClr val="white"/>
                </a:solidFill>
              </a:rPr>
              <a:t>Far Site</a:t>
            </a:r>
          </a:p>
        </p:txBody>
      </p:sp>
      <p:sp>
        <p:nvSpPr>
          <p:cNvPr id="144" name="Rectangle 143"/>
          <p:cNvSpPr/>
          <p:nvPr/>
        </p:nvSpPr>
        <p:spPr>
          <a:xfrm>
            <a:off x="54289" y="3220720"/>
            <a:ext cx="399736" cy="1414164"/>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a:solidFill>
                  <a:prstClr val="white"/>
                </a:solidFill>
              </a:rPr>
              <a:t>Near Site</a:t>
            </a:r>
          </a:p>
        </p:txBody>
      </p:sp>
      <p:cxnSp>
        <p:nvCxnSpPr>
          <p:cNvPr id="147" name="Straight Connector 146"/>
          <p:cNvCxnSpPr>
            <a:endCxn id="379" idx="3"/>
          </p:cNvCxnSpPr>
          <p:nvPr/>
        </p:nvCxnSpPr>
        <p:spPr>
          <a:xfrm>
            <a:off x="6392210" y="2673303"/>
            <a:ext cx="652086" cy="12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5" name="Group 144"/>
          <p:cNvGrpSpPr/>
          <p:nvPr/>
        </p:nvGrpSpPr>
        <p:grpSpPr>
          <a:xfrm>
            <a:off x="1263720" y="1587872"/>
            <a:ext cx="2771670" cy="433407"/>
            <a:chOff x="1337790" y="1606275"/>
            <a:chExt cx="1859948" cy="528331"/>
          </a:xfrm>
        </p:grpSpPr>
        <p:sp>
          <p:nvSpPr>
            <p:cNvPr id="146" name="Rectangle 145"/>
            <p:cNvSpPr/>
            <p:nvPr/>
          </p:nvSpPr>
          <p:spPr>
            <a:xfrm>
              <a:off x="1337790" y="1606275"/>
              <a:ext cx="1859948" cy="486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1369102" y="1765274"/>
              <a:ext cx="811835" cy="369332"/>
            </a:xfrm>
            <a:prstGeom prst="rect">
              <a:avLst/>
            </a:prstGeom>
            <a:noFill/>
          </p:spPr>
          <p:txBody>
            <a:bodyPr wrap="square" rtlCol="0">
              <a:spAutoFit/>
            </a:bodyPr>
            <a:lstStyle/>
            <a:p>
              <a:r>
                <a:rPr lang="en-US" b="1" dirty="0">
                  <a:solidFill>
                    <a:srgbClr val="00B050"/>
                  </a:solidFill>
                </a:rPr>
                <a:t>CD-3A</a:t>
              </a:r>
            </a:p>
          </p:txBody>
        </p:sp>
      </p:grpSp>
      <p:cxnSp>
        <p:nvCxnSpPr>
          <p:cNvPr id="143" name="Straight Connector 142"/>
          <p:cNvCxnSpPr/>
          <p:nvPr/>
        </p:nvCxnSpPr>
        <p:spPr>
          <a:xfrm flipV="1">
            <a:off x="5723857" y="2895736"/>
            <a:ext cx="695007" cy="4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6406679" y="2693201"/>
            <a:ext cx="4120" cy="2145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9" name="4-Point Star 228"/>
          <p:cNvSpPr/>
          <p:nvPr/>
        </p:nvSpPr>
        <p:spPr>
          <a:xfrm>
            <a:off x="2291241" y="4864857"/>
            <a:ext cx="152400" cy="152400"/>
          </a:xfrm>
          <a:prstGeom prst="star4">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4-Point Star 229"/>
          <p:cNvSpPr/>
          <p:nvPr/>
        </p:nvSpPr>
        <p:spPr>
          <a:xfrm>
            <a:off x="3443214" y="4862697"/>
            <a:ext cx="152400" cy="152400"/>
          </a:xfrm>
          <a:prstGeom prst="star4">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flipH="1">
            <a:off x="4242924" y="5353314"/>
            <a:ext cx="1" cy="243606"/>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35" name="TextBox 134"/>
          <p:cNvSpPr txBox="1"/>
          <p:nvPr/>
        </p:nvSpPr>
        <p:spPr>
          <a:xfrm>
            <a:off x="23766" y="607186"/>
            <a:ext cx="1400901" cy="338554"/>
          </a:xfrm>
          <a:prstGeom prst="rect">
            <a:avLst/>
          </a:prstGeom>
          <a:noFill/>
          <a:ln w="12700">
            <a:solidFill>
              <a:schemeClr val="tx1"/>
            </a:solidFill>
          </a:ln>
        </p:spPr>
        <p:txBody>
          <a:bodyPr wrap="square" lIns="0" tIns="0" rIns="0" bIns="0" rtlCol="0">
            <a:spAutoFit/>
          </a:bodyPr>
          <a:lstStyle/>
          <a:p>
            <a:pPr algn="ctr"/>
            <a:r>
              <a:rPr lang="en-US" sz="1100" dirty="0">
                <a:ln w="0"/>
                <a:solidFill>
                  <a:schemeClr val="accent1"/>
                </a:solidFill>
                <a:effectLst>
                  <a:outerShdw blurRad="38100" dist="25400" dir="5400000" algn="ctr" rotWithShape="0">
                    <a:srgbClr val="6E747A">
                      <a:alpha val="43000"/>
                    </a:srgbClr>
                  </a:outerShdw>
                </a:effectLst>
              </a:rPr>
              <a:t>Nov-15 CD-1R Approval</a:t>
            </a:r>
          </a:p>
          <a:p>
            <a:pPr algn="ctr"/>
            <a:r>
              <a:rPr lang="en-US" sz="1100" dirty="0">
                <a:ln w="0"/>
                <a:solidFill>
                  <a:schemeClr val="accent1"/>
                </a:solidFill>
                <a:effectLst>
                  <a:outerShdw blurRad="38100" dist="25400" dir="5400000" algn="ctr" rotWithShape="0">
                    <a:srgbClr val="6E747A">
                      <a:alpha val="43000"/>
                    </a:srgbClr>
                  </a:outerShdw>
                </a:effectLst>
              </a:rPr>
              <a:t>Sep-16 CD-3a Approval</a:t>
            </a:r>
          </a:p>
        </p:txBody>
      </p:sp>
      <p:pic>
        <p:nvPicPr>
          <p:cNvPr id="137" name="Picture 136"/>
          <p:cNvPicPr>
            <a:picLocks noChangeAspect="1"/>
          </p:cNvPicPr>
          <p:nvPr/>
        </p:nvPicPr>
        <p:blipFill>
          <a:blip r:embed="rId4"/>
          <a:stretch>
            <a:fillRect/>
          </a:stretch>
        </p:blipFill>
        <p:spPr>
          <a:xfrm>
            <a:off x="7728431" y="6509109"/>
            <a:ext cx="514817" cy="190259"/>
          </a:xfrm>
          <a:prstGeom prst="rect">
            <a:avLst/>
          </a:prstGeom>
        </p:spPr>
      </p:pic>
      <p:sp>
        <p:nvSpPr>
          <p:cNvPr id="152" name="4-Point Star 228"/>
          <p:cNvSpPr/>
          <p:nvPr/>
        </p:nvSpPr>
        <p:spPr>
          <a:xfrm>
            <a:off x="8289537" y="4860711"/>
            <a:ext cx="152400" cy="152400"/>
          </a:xfrm>
          <a:prstGeom prst="star4">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6264345" y="5331329"/>
            <a:ext cx="0" cy="431324"/>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51" name="TextBox 150"/>
          <p:cNvSpPr txBox="1"/>
          <p:nvPr/>
        </p:nvSpPr>
        <p:spPr>
          <a:xfrm>
            <a:off x="5966357" y="5696691"/>
            <a:ext cx="1040924" cy="246221"/>
          </a:xfrm>
          <a:prstGeom prst="rect">
            <a:avLst/>
          </a:prstGeom>
          <a:noFill/>
          <a:effectLst/>
        </p:spPr>
        <p:txBody>
          <a:bodyPr wrap="square" rtlCol="0">
            <a:spAutoFit/>
          </a:bodyPr>
          <a:lstStyle/>
          <a:p>
            <a:r>
              <a:rPr lang="en-US" sz="1000" b="1" dirty="0">
                <a:solidFill>
                  <a:srgbClr val="1F497D">
                    <a:lumMod val="50000"/>
                  </a:srgbClr>
                </a:solidFill>
              </a:rPr>
              <a:t>NSCF Complete</a:t>
            </a:r>
            <a:endParaRPr lang="en-US" sz="1000" dirty="0">
              <a:solidFill>
                <a:srgbClr val="1F497D">
                  <a:lumMod val="50000"/>
                </a:srgbClr>
              </a:solidFill>
            </a:endParaRP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Tree>
    <p:extLst>
      <p:ext uri="{BB962C8B-B14F-4D97-AF65-F5344CB8AC3E}">
        <p14:creationId xmlns:p14="http://schemas.microsoft.com/office/powerpoint/2010/main" val="323703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32" y="373463"/>
            <a:ext cx="8293100" cy="569268"/>
          </a:xfrm>
        </p:spPr>
        <p:txBody>
          <a:bodyPr/>
          <a:lstStyle/>
          <a:p>
            <a:r>
              <a:rPr lang="en-US" dirty="0"/>
              <a:t>Status of Responses to LBNC Review Recommendations </a:t>
            </a:r>
          </a:p>
        </p:txBody>
      </p:sp>
      <p:sp>
        <p:nvSpPr>
          <p:cNvPr id="7" name="Date Placeholder 6"/>
          <p:cNvSpPr>
            <a:spLocks noGrp="1"/>
          </p:cNvSpPr>
          <p:nvPr>
            <p:ph type="dt" sz="half" idx="10"/>
          </p:nvPr>
        </p:nvSpPr>
        <p:spPr/>
        <p:txBody>
          <a:bodyPr/>
          <a:lstStyle/>
          <a:p>
            <a:pPr>
              <a:defRPr/>
            </a:pPr>
            <a:r>
              <a:rPr lang="en-US"/>
              <a:t>23 June 2017</a:t>
            </a:r>
            <a:endParaRPr lang="en-US" dirty="0"/>
          </a:p>
        </p:txBody>
      </p:sp>
      <p:sp>
        <p:nvSpPr>
          <p:cNvPr id="8" name="Footer Placeholder 7"/>
          <p:cNvSpPr>
            <a:spLocks noGrp="1"/>
          </p:cNvSpPr>
          <p:nvPr>
            <p:ph type="ftr" sz="quarter" idx="11"/>
          </p:nvPr>
        </p:nvSpPr>
        <p:spPr/>
        <p:txBody>
          <a:bodyPr/>
          <a:lstStyle/>
          <a:p>
            <a:pPr>
              <a:defRPr/>
            </a:pPr>
            <a:r>
              <a:rPr lang="en-US"/>
              <a:t>C J Mossey | Update on LBNF</a:t>
            </a:r>
            <a:endParaRPr lang="en-US" dirty="0"/>
          </a:p>
        </p:txBody>
      </p:sp>
      <p:sp>
        <p:nvSpPr>
          <p:cNvPr id="10" name="Slide Number Placeholder 9"/>
          <p:cNvSpPr>
            <a:spLocks noGrp="1"/>
          </p:cNvSpPr>
          <p:nvPr>
            <p:ph type="sldNum" sz="quarter" idx="12"/>
          </p:nvPr>
        </p:nvSpPr>
        <p:spPr/>
        <p:txBody>
          <a:bodyPr/>
          <a:lstStyle/>
          <a:p>
            <a:pPr>
              <a:defRPr/>
            </a:pPr>
            <a:fld id="{0C39C72E-2A13-EB4D-AD45-6D4E6ACAED8D}" type="slidenum">
              <a:rPr lang="en-US" smtClean="0"/>
              <a:pPr>
                <a:defRPr/>
              </a:pPr>
              <a:t>7</a:t>
            </a:fld>
            <a:endParaRPr lang="en-US" dirty="0"/>
          </a:p>
        </p:txBody>
      </p:sp>
      <p:sp>
        <p:nvSpPr>
          <p:cNvPr id="6" name="Content Placeholder 5"/>
          <p:cNvSpPr>
            <a:spLocks noGrp="1"/>
          </p:cNvSpPr>
          <p:nvPr>
            <p:ph idx="13"/>
          </p:nvPr>
        </p:nvSpPr>
        <p:spPr>
          <a:xfrm>
            <a:off x="526026" y="3950868"/>
            <a:ext cx="8293100" cy="2381106"/>
          </a:xfrm>
        </p:spPr>
        <p:txBody>
          <a:bodyPr>
            <a:normAutofit/>
          </a:bodyPr>
          <a:lstStyle/>
          <a:p>
            <a:pPr lvl="1" indent="0">
              <a:buNone/>
            </a:pPr>
            <a:r>
              <a:rPr lang="en-US" dirty="0"/>
              <a:t> </a:t>
            </a:r>
          </a:p>
          <a:p>
            <a:pPr lvl="1" indent="0">
              <a:buNone/>
            </a:pPr>
            <a:endParaRPr lang="en-US" strike="sngStrike" dirty="0"/>
          </a:p>
          <a:p>
            <a:pPr lvl="1"/>
            <a:endParaRPr lang="en-US" dirty="0"/>
          </a:p>
          <a:p>
            <a:pPr lvl="1"/>
            <a:endParaRPr lang="en-US" dirty="0"/>
          </a:p>
          <a:p>
            <a:pPr lvl="1"/>
            <a:endParaRPr lang="en-US" dirty="0"/>
          </a:p>
          <a:p>
            <a:pPr lvl="1"/>
            <a:endParaRPr lang="en-US" dirty="0"/>
          </a:p>
          <a:p>
            <a:pPr lvl="1"/>
            <a:endParaRPr lang="en-US" sz="1200" dirty="0"/>
          </a:p>
          <a:p>
            <a:pPr lvl="1" indent="0">
              <a:buNone/>
            </a:pPr>
            <a:endParaRPr lang="en-US" dirty="0"/>
          </a:p>
          <a:p>
            <a:pPr lvl="1" indent="0">
              <a:buNone/>
            </a:pPr>
            <a:endParaRPr lang="en-US" strike="sngStrike"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0566512"/>
              </p:ext>
            </p:extLst>
          </p:nvPr>
        </p:nvGraphicFramePr>
        <p:xfrm>
          <a:off x="1214075" y="1001878"/>
          <a:ext cx="6163395" cy="2143760"/>
        </p:xfrm>
        <a:graphic>
          <a:graphicData uri="http://schemas.openxmlformats.org/drawingml/2006/table">
            <a:tbl>
              <a:tblPr firstRow="1" bandRow="1">
                <a:tableStyleId>{5940675A-B579-460E-94D1-54222C63F5DA}</a:tableStyleId>
              </a:tblPr>
              <a:tblGrid>
                <a:gridCol w="1960850">
                  <a:extLst>
                    <a:ext uri="{9D8B030D-6E8A-4147-A177-3AD203B41FA5}">
                      <a16:colId xmlns:a16="http://schemas.microsoft.com/office/drawing/2014/main" val="20000"/>
                    </a:ext>
                  </a:extLst>
                </a:gridCol>
                <a:gridCol w="1283855">
                  <a:extLst>
                    <a:ext uri="{9D8B030D-6E8A-4147-A177-3AD203B41FA5}">
                      <a16:colId xmlns:a16="http://schemas.microsoft.com/office/drawing/2014/main" val="20001"/>
                    </a:ext>
                  </a:extLst>
                </a:gridCol>
                <a:gridCol w="1357746">
                  <a:extLst>
                    <a:ext uri="{9D8B030D-6E8A-4147-A177-3AD203B41FA5}">
                      <a16:colId xmlns:a16="http://schemas.microsoft.com/office/drawing/2014/main" val="20002"/>
                    </a:ext>
                  </a:extLst>
                </a:gridCol>
                <a:gridCol w="1560944">
                  <a:extLst>
                    <a:ext uri="{9D8B030D-6E8A-4147-A177-3AD203B41FA5}">
                      <a16:colId xmlns:a16="http://schemas.microsoft.com/office/drawing/2014/main" val="20003"/>
                    </a:ext>
                  </a:extLst>
                </a:gridCol>
              </a:tblGrid>
              <a:tr h="0">
                <a:tc>
                  <a:txBody>
                    <a:bodyPr/>
                    <a:lstStyle/>
                    <a:p>
                      <a:endParaRPr lang="en-US" dirty="0"/>
                    </a:p>
                  </a:txBody>
                  <a:tcPr/>
                </a:tc>
                <a:tc gridSpan="3">
                  <a:txBody>
                    <a:bodyPr/>
                    <a:lstStyle/>
                    <a:p>
                      <a:pPr algn="ctr"/>
                      <a:r>
                        <a:rPr lang="en-US" dirty="0"/>
                        <a:t>ALL LBNF RECOMMENDATIONS</a:t>
                      </a:r>
                    </a:p>
                  </a:txBody>
                  <a:tcPr anchor="ctr"/>
                </a:tc>
                <a:tc hMerge="1">
                  <a:txBody>
                    <a:bodyPr/>
                    <a:lstStyle/>
                    <a:p>
                      <a:pPr algn="ct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a:txBody>
                    <a:bodyPr/>
                    <a:lstStyle/>
                    <a:p>
                      <a:pPr algn="ctr"/>
                      <a:r>
                        <a:rPr lang="en-US" sz="1400" dirty="0"/>
                        <a:t>REVIEW</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TOTAL</a:t>
                      </a:r>
                    </a:p>
                  </a:txBody>
                  <a:tcPr anchor="ctr"/>
                </a:tc>
                <a:tc>
                  <a:txBody>
                    <a:bodyPr/>
                    <a:lstStyle/>
                    <a:p>
                      <a:pPr algn="ctr"/>
                      <a:r>
                        <a:rPr lang="en-US" sz="1400" dirty="0"/>
                        <a:t>CLOSED</a:t>
                      </a:r>
                    </a:p>
                  </a:txBody>
                  <a:tcPr anchor="ctr"/>
                </a:tc>
                <a:tc>
                  <a:txBody>
                    <a:bodyPr/>
                    <a:lstStyle/>
                    <a:p>
                      <a:pPr algn="ctr"/>
                      <a:r>
                        <a:rPr lang="en-US" sz="1400" dirty="0"/>
                        <a:t>IN-PROGRESS</a:t>
                      </a:r>
                    </a:p>
                  </a:txBody>
                  <a:tcPr anchor="ctr"/>
                </a:tc>
                <a:extLst>
                  <a:ext uri="{0D108BD9-81ED-4DB2-BD59-A6C34878D82A}">
                    <a16:rowId xmlns:a16="http://schemas.microsoft.com/office/drawing/2014/main" val="10001"/>
                  </a:ext>
                </a:extLst>
              </a:tr>
              <a:tr h="0">
                <a:tc>
                  <a:txBody>
                    <a:bodyPr/>
                    <a:lstStyle/>
                    <a:p>
                      <a:r>
                        <a:rPr lang="en-US" baseline="0" dirty="0"/>
                        <a:t>SEP 2015</a:t>
                      </a:r>
                      <a:endParaRPr lang="en-US" dirty="0"/>
                    </a:p>
                  </a:txBody>
                  <a:tcPr/>
                </a:tc>
                <a:tc>
                  <a:txBody>
                    <a:bodyPr/>
                    <a:lstStyle/>
                    <a:p>
                      <a:pPr algn="ctr"/>
                      <a:r>
                        <a:rPr lang="en-US" dirty="0"/>
                        <a:t>7</a:t>
                      </a:r>
                    </a:p>
                  </a:txBody>
                  <a:tcPr/>
                </a:tc>
                <a:tc>
                  <a:txBody>
                    <a:bodyPr/>
                    <a:lstStyle/>
                    <a:p>
                      <a:pPr algn="ctr"/>
                      <a:r>
                        <a:rPr lang="en-US" dirty="0"/>
                        <a:t>5</a:t>
                      </a:r>
                    </a:p>
                  </a:txBody>
                  <a:tcPr/>
                </a:tc>
                <a:tc>
                  <a:txBody>
                    <a:bodyPr/>
                    <a:lstStyle/>
                    <a:p>
                      <a:pPr algn="ctr"/>
                      <a:r>
                        <a:rPr lang="en-US" dirty="0"/>
                        <a:t>2</a:t>
                      </a:r>
                    </a:p>
                  </a:txBody>
                  <a:tcPr/>
                </a:tc>
                <a:extLst>
                  <a:ext uri="{0D108BD9-81ED-4DB2-BD59-A6C34878D82A}">
                    <a16:rowId xmlns:a16="http://schemas.microsoft.com/office/drawing/2014/main" val="10003"/>
                  </a:ext>
                </a:extLst>
              </a:tr>
              <a:tr h="0">
                <a:tc>
                  <a:txBody>
                    <a:bodyPr/>
                    <a:lstStyle/>
                    <a:p>
                      <a:r>
                        <a:rPr lang="en-US" baseline="0" dirty="0"/>
                        <a:t>JAN 2016</a:t>
                      </a: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4"/>
                  </a:ext>
                </a:extLst>
              </a:tr>
              <a:tr h="370840">
                <a:tc>
                  <a:txBody>
                    <a:bodyPr/>
                    <a:lstStyle/>
                    <a:p>
                      <a:r>
                        <a:rPr lang="en-US" dirty="0"/>
                        <a:t>OCT 2016</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1</a:t>
                      </a:r>
                    </a:p>
                  </a:txBody>
                  <a:tcPr/>
                </a:tc>
                <a:extLst>
                  <a:ext uri="{0D108BD9-81ED-4DB2-BD59-A6C34878D82A}">
                    <a16:rowId xmlns:a16="http://schemas.microsoft.com/office/drawing/2014/main" val="622882791"/>
                  </a:ext>
                </a:extLst>
              </a:tr>
              <a:tr h="370840">
                <a:tc>
                  <a:txBody>
                    <a:bodyPr/>
                    <a:lstStyle/>
                    <a:p>
                      <a:r>
                        <a:rPr lang="en-US" dirty="0"/>
                        <a:t>MAR 2017</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478322996"/>
                  </a:ext>
                </a:extLst>
              </a:tr>
            </a:tbl>
          </a:graphicData>
        </a:graphic>
      </p:graphicFrame>
      <p:sp>
        <p:nvSpPr>
          <p:cNvPr id="11" name="Content Placeholder 2"/>
          <p:cNvSpPr txBox="1">
            <a:spLocks/>
          </p:cNvSpPr>
          <p:nvPr/>
        </p:nvSpPr>
        <p:spPr>
          <a:xfrm>
            <a:off x="290906" y="3307217"/>
            <a:ext cx="8449152" cy="3368538"/>
          </a:xfrm>
          <a:prstGeom prst="rect">
            <a:avLst/>
          </a:prstGeom>
        </p:spPr>
        <p:txBody>
          <a:bodyPr lIns="0" rIns="0"/>
          <a:lstStyle>
            <a:lvl1pPr marL="256032" indent="-265176" algn="l" defTabSz="457200" rtl="0" fontAlgn="base">
              <a:lnSpc>
                <a:spcPct val="100000"/>
              </a:lnSpc>
              <a:spcBef>
                <a:spcPts val="0"/>
              </a:spcBef>
              <a:spcAft>
                <a:spcPts val="10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0"/>
              </a:spcBef>
              <a:spcAft>
                <a:spcPts val="10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0"/>
              </a:spcBef>
              <a:spcAft>
                <a:spcPts val="10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0"/>
              </a:spcBef>
              <a:spcAft>
                <a:spcPts val="10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0"/>
              </a:spcBef>
              <a:spcAft>
                <a:spcPts val="10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004C97"/>
                </a:solidFill>
              </a:rPr>
              <a:t>Recommendations closed since last review:</a:t>
            </a:r>
          </a:p>
          <a:p>
            <a:r>
              <a:rPr lang="en-US" sz="1800" b="1" dirty="0"/>
              <a:t>From Mar 2017 Review:</a:t>
            </a:r>
          </a:p>
          <a:p>
            <a:pPr marL="569913" lvl="1" indent="-171450"/>
            <a:r>
              <a:rPr lang="en-US" sz="1600" b="1" dirty="0"/>
              <a:t>Rec #1</a:t>
            </a:r>
            <a:r>
              <a:rPr lang="en-US" sz="1600" dirty="0"/>
              <a:t>: “Cryogenics: LBNF should present a prioritized action plan to address urgent interface, risk, and design issues due to unassigned non-DOE cryogenics scope by the next LBNC meeting.”</a:t>
            </a:r>
          </a:p>
          <a:p>
            <a:pPr marL="574675" lvl="2" indent="0">
              <a:buNone/>
            </a:pPr>
            <a:r>
              <a:rPr lang="en-US" sz="1400" i="1" dirty="0"/>
              <a:t>The Project has advanced LAr cryogenic design sufficiently to fit within the CF envelope and to inform cryostat penetration design. We recognize the need for this design to proceed, but are balancing this with higher priorities during this timeframe. LBNF PM milestones have been added into the schedule to trigger decisions about proceeding with design related to non-DOE LAr cryogenic items 24 months before design start is required. </a:t>
            </a:r>
          </a:p>
        </p:txBody>
      </p:sp>
    </p:spTree>
    <p:extLst>
      <p:ext uri="{BB962C8B-B14F-4D97-AF65-F5344CB8AC3E}">
        <p14:creationId xmlns:p14="http://schemas.microsoft.com/office/powerpoint/2010/main" val="319182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Recommendations-progress : </a:t>
            </a:r>
          </a:p>
        </p:txBody>
      </p:sp>
      <p:sp>
        <p:nvSpPr>
          <p:cNvPr id="3" name="Content Placeholder 2"/>
          <p:cNvSpPr>
            <a:spLocks noGrp="1"/>
          </p:cNvSpPr>
          <p:nvPr>
            <p:ph idx="13"/>
          </p:nvPr>
        </p:nvSpPr>
        <p:spPr>
          <a:xfrm>
            <a:off x="454025" y="1089432"/>
            <a:ext cx="8293100" cy="5154415"/>
          </a:xfrm>
        </p:spPr>
        <p:txBody>
          <a:bodyPr>
            <a:normAutofit fontScale="85000" lnSpcReduction="20000"/>
          </a:bodyPr>
          <a:lstStyle/>
          <a:p>
            <a:r>
              <a:rPr lang="en-US" sz="2000" b="1" dirty="0"/>
              <a:t>From Oct 2016 Review:</a:t>
            </a:r>
          </a:p>
          <a:p>
            <a:pPr marL="569913" lvl="1" indent="-171450"/>
            <a:r>
              <a:rPr lang="en-US" sz="1800" b="1" dirty="0"/>
              <a:t>Rec #4</a:t>
            </a:r>
            <a:r>
              <a:rPr lang="en-US" sz="1800" dirty="0"/>
              <a:t>: “Cryogenics: Fermilab should proactively engage with CERN in the commissioning of this first 1 kTon scale LAr purification system”</a:t>
            </a:r>
          </a:p>
          <a:p>
            <a:pPr marL="574675" lvl="2" indent="0">
              <a:buNone/>
            </a:pPr>
            <a:r>
              <a:rPr lang="en-US" sz="1600" i="1" dirty="0"/>
              <a:t>Agreed, we are engaged. David Montanari is at CERN to serve as liaison and interface between CERN and Fermilab. There is also a cryogenic working group that is looking at the detector and instrumentation. David provides an interface for them as well to the CERN cryogenics group.</a:t>
            </a:r>
          </a:p>
          <a:p>
            <a:r>
              <a:rPr lang="en-US" sz="2000" b="1" dirty="0"/>
              <a:t>From Jan 2016 Review:</a:t>
            </a:r>
          </a:p>
          <a:p>
            <a:pPr marL="569913" lvl="1" indent="-171450"/>
            <a:r>
              <a:rPr lang="en-US" sz="1800" b="1" dirty="0"/>
              <a:t>Rec #1</a:t>
            </a:r>
            <a:r>
              <a:rPr lang="en-US" sz="1800" dirty="0"/>
              <a:t>: “Confirm assumptions used for the Ross shaft utilization and optimization (shift schedule, restrictions during blasts)”</a:t>
            </a:r>
          </a:p>
          <a:p>
            <a:pPr marL="574675" lvl="2" indent="0">
              <a:buNone/>
            </a:pPr>
            <a:r>
              <a:rPr lang="en-US" sz="1600" i="1" dirty="0"/>
              <a:t>Agree, this will be done as part of logistics planning with the CM/GC. </a:t>
            </a:r>
            <a:endParaRPr lang="en-US" sz="1600" b="1" dirty="0"/>
          </a:p>
          <a:p>
            <a:r>
              <a:rPr lang="en-US" sz="2000" b="1" dirty="0"/>
              <a:t>From Sep 2015 Review:</a:t>
            </a:r>
          </a:p>
          <a:p>
            <a:pPr marL="569913" lvl="1" indent="-171450"/>
            <a:r>
              <a:rPr lang="en-US" sz="1800" b="1" dirty="0"/>
              <a:t>Rec #5</a:t>
            </a:r>
            <a:r>
              <a:rPr lang="en-US" sz="1800" dirty="0"/>
              <a:t>: “During final design, examine a comprehensive seismic instrumentation system to be installed prior to and during excavation”</a:t>
            </a:r>
          </a:p>
          <a:p>
            <a:pPr marL="574675" lvl="2" indent="0">
              <a:buNone/>
            </a:pPr>
            <a:r>
              <a:rPr lang="en-US" sz="1600" i="1" dirty="0"/>
              <a:t>Agree, a test blast program was completed to better understand issues associated with peak particle velocity and air blast over pressures.  Results can be found in </a:t>
            </a:r>
            <a:r>
              <a:rPr lang="en-US" sz="1600" i="1" dirty="0" err="1"/>
              <a:t>DocDB</a:t>
            </a:r>
            <a:r>
              <a:rPr lang="en-US" sz="1600" i="1" dirty="0"/>
              <a:t> #1655.  The results of this effort will be input to the design of a monitoring program to be defined as part of excavation final design.</a:t>
            </a:r>
          </a:p>
          <a:p>
            <a:pPr marL="569913" lvl="1" indent="-171450"/>
            <a:r>
              <a:rPr lang="en-US" sz="1800" b="1" dirty="0"/>
              <a:t>Rec #6</a:t>
            </a:r>
            <a:r>
              <a:rPr lang="en-US" sz="1800" dirty="0"/>
              <a:t>: “During final design, consider the robustness of the electrical supply system both nominal and backup”</a:t>
            </a:r>
          </a:p>
          <a:p>
            <a:pPr marL="574675" lvl="2" indent="0">
              <a:buNone/>
            </a:pPr>
            <a:r>
              <a:rPr lang="en-US" sz="1600" i="1" dirty="0"/>
              <a:t>Agree, this will be completed as part of the 60% final design submittal.</a:t>
            </a:r>
          </a:p>
        </p:txBody>
      </p:sp>
      <p:sp>
        <p:nvSpPr>
          <p:cNvPr id="7" name="Date Placeholder 6"/>
          <p:cNvSpPr>
            <a:spLocks noGrp="1"/>
          </p:cNvSpPr>
          <p:nvPr>
            <p:ph type="dt" sz="half" idx="10"/>
          </p:nvPr>
        </p:nvSpPr>
        <p:spPr/>
        <p:txBody>
          <a:bodyPr/>
          <a:lstStyle/>
          <a:p>
            <a:pPr>
              <a:defRPr/>
            </a:pPr>
            <a:r>
              <a:rPr lang="en-US"/>
              <a:t>23 June 2017</a:t>
            </a:r>
            <a:endParaRPr lang="en-US" dirty="0"/>
          </a:p>
        </p:txBody>
      </p:sp>
      <p:sp>
        <p:nvSpPr>
          <p:cNvPr id="8" name="Footer Placeholder 7"/>
          <p:cNvSpPr>
            <a:spLocks noGrp="1"/>
          </p:cNvSpPr>
          <p:nvPr>
            <p:ph type="ftr" sz="quarter" idx="11"/>
          </p:nvPr>
        </p:nvSpPr>
        <p:spPr/>
        <p:txBody>
          <a:bodyPr/>
          <a:lstStyle/>
          <a:p>
            <a:pPr>
              <a:defRPr/>
            </a:pPr>
            <a:r>
              <a:rPr lang="en-US"/>
              <a:t>C J Mossey | Update on LBNF</a:t>
            </a:r>
            <a:endParaRPr lang="en-US" dirty="0"/>
          </a:p>
        </p:txBody>
      </p:sp>
      <p:sp>
        <p:nvSpPr>
          <p:cNvPr id="9" name="Slide Number Placeholder 8"/>
          <p:cNvSpPr>
            <a:spLocks noGrp="1"/>
          </p:cNvSpPr>
          <p:nvPr>
            <p:ph type="sldNum" sz="quarter" idx="12"/>
          </p:nvPr>
        </p:nvSpPr>
        <p:spPr/>
        <p:txBody>
          <a:bodyPr/>
          <a:lstStyle/>
          <a:p>
            <a:pPr>
              <a:defRPr/>
            </a:pPr>
            <a:fld id="{0C39C72E-2A13-EB4D-AD45-6D4E6ACAED8D}" type="slidenum">
              <a:rPr lang="en-US" smtClean="0"/>
              <a:pPr>
                <a:defRPr/>
              </a:pPr>
              <a:t>8</a:t>
            </a:fld>
            <a:endParaRPr lang="en-US" dirty="0"/>
          </a:p>
        </p:txBody>
      </p:sp>
      <p:sp>
        <p:nvSpPr>
          <p:cNvPr id="5" name="TextBox 4"/>
          <p:cNvSpPr txBox="1"/>
          <p:nvPr/>
        </p:nvSpPr>
        <p:spPr>
          <a:xfrm rot="430058">
            <a:off x="6403732" y="228371"/>
            <a:ext cx="2657963" cy="830997"/>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accent1">
                    <a:lumMod val="50000"/>
                  </a:schemeClr>
                </a:solidFill>
                <a:latin typeface="Helvetica" panose="020B0604020202020204" pitchFamily="34" charset="0"/>
                <a:cs typeface="Helvetica" panose="020B0604020202020204" pitchFamily="34" charset="0"/>
              </a:rPr>
              <a:t>No changes since last review</a:t>
            </a:r>
          </a:p>
        </p:txBody>
      </p:sp>
    </p:spTree>
    <p:extLst>
      <p:ext uri="{BB962C8B-B14F-4D97-AF65-F5344CB8AC3E}">
        <p14:creationId xmlns:p14="http://schemas.microsoft.com/office/powerpoint/2010/main" val="31919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73"/>
            <a:ext cx="8293100" cy="569268"/>
          </a:xfrm>
        </p:spPr>
        <p:txBody>
          <a:bodyPr vert="horz" lIns="0" tIns="0" rIns="0" bIns="0"/>
          <a:lstStyle/>
          <a:p>
            <a:pPr algn="l"/>
            <a:r>
              <a:rPr lang="en-US" sz="2200" b="1">
                <a:latin typeface="Helvetica"/>
              </a:rPr>
              <a:t>Risk Update</a:t>
            </a:r>
            <a:endParaRPr lang="en-US" sz="2200" b="1" dirty="0">
              <a:latin typeface="Helvetica"/>
            </a:endParaRPr>
          </a:p>
        </p:txBody>
      </p:sp>
      <p:sp>
        <p:nvSpPr>
          <p:cNvPr id="3" name="Date Placeholder 2"/>
          <p:cNvSpPr>
            <a:spLocks noGrp="1"/>
          </p:cNvSpPr>
          <p:nvPr>
            <p:ph type="dt" sz="half" idx="10"/>
          </p:nvPr>
        </p:nvSpPr>
        <p:spPr/>
        <p:txBody>
          <a:bodyPr/>
          <a:lstStyle/>
          <a:p>
            <a:pPr>
              <a:defRPr/>
            </a:pPr>
            <a:r>
              <a:rPr lang="en-US"/>
              <a:t>23 June 2017</a:t>
            </a:r>
            <a:endParaRPr lang="en-US" dirty="0"/>
          </a:p>
        </p:txBody>
      </p:sp>
      <p:sp>
        <p:nvSpPr>
          <p:cNvPr id="4" name="Footer Placeholder 3"/>
          <p:cNvSpPr>
            <a:spLocks noGrp="1"/>
          </p:cNvSpPr>
          <p:nvPr>
            <p:ph type="ftr" sz="quarter" idx="11"/>
          </p:nvPr>
        </p:nvSpPr>
        <p:spPr/>
        <p:txBody>
          <a:bodyPr/>
          <a:lstStyle/>
          <a:p>
            <a:pPr>
              <a:defRPr/>
            </a:pPr>
            <a:r>
              <a:rPr lang="en-US"/>
              <a:t>C J Mossey | Update on LBNF</a:t>
            </a:r>
            <a:endParaRPr lang="en-US" dirty="0"/>
          </a:p>
        </p:txBody>
      </p:sp>
      <p:sp>
        <p:nvSpPr>
          <p:cNvPr id="5" name="Slide Number Placeholder 4"/>
          <p:cNvSpPr>
            <a:spLocks noGrp="1"/>
          </p:cNvSpPr>
          <p:nvPr>
            <p:ph type="sldNum" sz="quarter" idx="12"/>
          </p:nvPr>
        </p:nvSpPr>
        <p:spPr/>
        <p:txBody>
          <a:bodyPr/>
          <a:lstStyle/>
          <a:p>
            <a:pPr>
              <a:defRPr/>
            </a:pPr>
            <a:fld id="{0C39C72E-2A13-EB4D-AD45-6D4E6ACAED8D}" type="slidenum">
              <a:rPr lang="en-US" smtClean="0"/>
              <a:pPr>
                <a:defRPr/>
              </a:pPr>
              <a:t>9</a:t>
            </a:fld>
            <a:endParaRPr lang="en-US" dirty="0"/>
          </a:p>
        </p:txBody>
      </p:sp>
      <p:sp>
        <p:nvSpPr>
          <p:cNvPr id="6" name="Content Placeholder 5"/>
          <p:cNvSpPr>
            <a:spLocks noGrp="1"/>
          </p:cNvSpPr>
          <p:nvPr>
            <p:ph idx="13"/>
          </p:nvPr>
        </p:nvSpPr>
        <p:spPr>
          <a:xfrm>
            <a:off x="290944" y="676413"/>
            <a:ext cx="8649856" cy="1166092"/>
          </a:xfrm>
        </p:spPr>
        <p:txBody>
          <a:bodyPr>
            <a:noAutofit/>
          </a:bodyPr>
          <a:lstStyle/>
          <a:p>
            <a:pPr marL="185738" indent="-195263">
              <a:spcAft>
                <a:spcPts val="600"/>
              </a:spcAft>
            </a:pPr>
            <a:r>
              <a:rPr lang="en-US" sz="1600">
                <a:solidFill>
                  <a:srgbClr val="63666A"/>
                </a:solidFill>
                <a:latin typeface="Helvetica" panose="020B0604020202020204" pitchFamily="34" charset="0"/>
                <a:cs typeface="Helvetica" panose="020B0604020202020204" pitchFamily="34" charset="0"/>
              </a:rPr>
              <a:t>LBNF is actively managing 96 risks in project Risk Register, focusing on the 12 high-ranked and 25 medium-ranked risks.  </a:t>
            </a:r>
            <a:r>
              <a:rPr lang="en-US" sz="1600">
                <a:latin typeface="Helvetica" panose="020B0604020202020204" pitchFamily="34" charset="0"/>
                <a:cs typeface="Helvetica" panose="020B0604020202020204" pitchFamily="34" charset="0"/>
              </a:rPr>
              <a:t>Risks reviewed monthly at LBNF Risk Management Board.</a:t>
            </a:r>
            <a:endParaRPr lang="en-US" sz="1600" dirty="0">
              <a:solidFill>
                <a:srgbClr val="63666A"/>
              </a:solidFill>
              <a:latin typeface="Helvetica" panose="020B0604020202020204" pitchFamily="34" charset="0"/>
              <a:cs typeface="Helvetica" panose="020B0604020202020204" pitchFamily="34" charset="0"/>
            </a:endParaRPr>
          </a:p>
        </p:txBody>
      </p:sp>
      <p:sp>
        <p:nvSpPr>
          <p:cNvPr id="13" name="Content Placeholder 5"/>
          <p:cNvSpPr txBox="1">
            <a:spLocks/>
          </p:cNvSpPr>
          <p:nvPr/>
        </p:nvSpPr>
        <p:spPr>
          <a:xfrm>
            <a:off x="290944" y="3999584"/>
            <a:ext cx="8649856" cy="2758568"/>
          </a:xfrm>
          <a:prstGeom prst="rect">
            <a:avLst/>
          </a:prstGeom>
        </p:spPr>
        <p:txBody>
          <a:bodyPr lIns="0" rIns="0">
            <a:noAutofit/>
          </a:bodyPr>
          <a:lstStyle>
            <a:lvl1pPr marL="256032" indent="-265176" algn="l" defTabSz="457200" rtl="0" fontAlgn="base">
              <a:lnSpc>
                <a:spcPct val="100000"/>
              </a:lnSpc>
              <a:spcBef>
                <a:spcPts val="0"/>
              </a:spcBef>
              <a:spcAft>
                <a:spcPts val="10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0"/>
              </a:spcBef>
              <a:spcAft>
                <a:spcPts val="10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0"/>
              </a:spcBef>
              <a:spcAft>
                <a:spcPts val="10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0"/>
              </a:spcBef>
              <a:spcAft>
                <a:spcPts val="10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0"/>
              </a:spcBef>
              <a:spcAft>
                <a:spcPts val="10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5738" indent="-195263">
              <a:spcAft>
                <a:spcPts val="200"/>
              </a:spcAft>
            </a:pPr>
            <a:r>
              <a:rPr lang="en-US" sz="1600" dirty="0">
                <a:latin typeface="Helvetica" panose="020B0604020202020204" pitchFamily="34" charset="0"/>
                <a:cs typeface="Helvetica" panose="020B0604020202020204" pitchFamily="34" charset="0"/>
              </a:rPr>
              <a:t>Risk updates related to change to N2 in target chase:</a:t>
            </a:r>
          </a:p>
          <a:p>
            <a:pPr lvl="1">
              <a:spcAft>
                <a:spcPts val="400"/>
              </a:spcAft>
            </a:pPr>
            <a:r>
              <a:rPr lang="en-US" sz="1400" dirty="0">
                <a:latin typeface="Helvetica" panose="020B0604020202020204" pitchFamily="34" charset="0"/>
                <a:cs typeface="Helvetica" panose="020B0604020202020204" pitchFamily="34" charset="0"/>
              </a:rPr>
              <a:t>Retired: Beam-081 </a:t>
            </a:r>
            <a:r>
              <a:rPr lang="en-US" altLang="en-US" sz="1400" dirty="0">
                <a:latin typeface="Helvetica" panose="020B0604020202020204" pitchFamily="34" charset="0"/>
                <a:ea typeface="Geneva" pitchFamily="121" charset="-128"/>
              </a:rPr>
              <a:t>Coolant of the decay pipe must be nitrogen or helium instead of air</a:t>
            </a:r>
            <a:endParaRPr lang="en-US" sz="1400" dirty="0">
              <a:latin typeface="Helvetica" panose="020B0604020202020204" pitchFamily="34" charset="0"/>
              <a:cs typeface="Helvetica" panose="020B0604020202020204" pitchFamily="34" charset="0"/>
            </a:endParaRPr>
          </a:p>
          <a:p>
            <a:pPr lvl="1">
              <a:spcAft>
                <a:spcPts val="400"/>
              </a:spcAft>
            </a:pPr>
            <a:r>
              <a:rPr lang="en-US" sz="1400" dirty="0">
                <a:latin typeface="Helvetica" panose="020B0604020202020204" pitchFamily="34" charset="0"/>
                <a:cs typeface="Helvetica" panose="020B0604020202020204" pitchFamily="34" charset="0"/>
              </a:rPr>
              <a:t>Retired: Beam-093 </a:t>
            </a:r>
            <a:r>
              <a:rPr lang="en-US" altLang="en-US" sz="1400" dirty="0">
                <a:latin typeface="Helvetica" panose="020B0604020202020204" pitchFamily="34" charset="0"/>
                <a:ea typeface="Geneva" pitchFamily="121" charset="-128"/>
              </a:rPr>
              <a:t>Change in Target Chase gas medium from air to inert gas</a:t>
            </a:r>
            <a:endParaRPr lang="en-US" sz="1400" dirty="0">
              <a:latin typeface="Helvetica" panose="020B0604020202020204" pitchFamily="34" charset="0"/>
              <a:cs typeface="Helvetica" panose="020B0604020202020204" pitchFamily="34" charset="0"/>
            </a:endParaRPr>
          </a:p>
          <a:p>
            <a:pPr lvl="1">
              <a:spcAft>
                <a:spcPts val="400"/>
              </a:spcAft>
            </a:pPr>
            <a:r>
              <a:rPr lang="en-US" sz="1400" dirty="0">
                <a:latin typeface="Helvetica" panose="020B0604020202020204" pitchFamily="34" charset="0"/>
                <a:cs typeface="Helvetica" panose="020B0604020202020204" pitchFamily="34" charset="0"/>
              </a:rPr>
              <a:t>New: Beam-095 </a:t>
            </a:r>
            <a:r>
              <a:rPr lang="en-US" altLang="en-US" sz="1400" dirty="0">
                <a:latin typeface="Helvetica" panose="020B0604020202020204" pitchFamily="34" charset="0"/>
                <a:ea typeface="Geneva" pitchFamily="121" charset="-128"/>
              </a:rPr>
              <a:t>Radiation influenced corrosion study </a:t>
            </a:r>
            <a:endParaRPr lang="en-US" sz="1400" dirty="0">
              <a:latin typeface="Helvetica" panose="020B0604020202020204" pitchFamily="34" charset="0"/>
              <a:cs typeface="Helvetica" panose="020B0604020202020204" pitchFamily="34" charset="0"/>
            </a:endParaRPr>
          </a:p>
          <a:p>
            <a:pPr>
              <a:spcAft>
                <a:spcPts val="200"/>
              </a:spcAft>
            </a:pPr>
            <a:r>
              <a:rPr lang="en-US" sz="1600" dirty="0">
                <a:latin typeface="Helvetica" panose="020B0604020202020204" pitchFamily="34" charset="0"/>
                <a:cs typeface="Helvetica" panose="020B0604020202020204" pitchFamily="34" charset="0"/>
              </a:rPr>
              <a:t>Schedule risk initiative: Performed preliminary Monte Carlo analysis on </a:t>
            </a:r>
            <a:r>
              <a:rPr lang="en-US" sz="1600" u="sng" dirty="0">
                <a:latin typeface="Helvetica" panose="020B0604020202020204" pitchFamily="34" charset="0"/>
                <a:cs typeface="Helvetica" panose="020B0604020202020204" pitchFamily="34" charset="0"/>
              </a:rPr>
              <a:t>duration</a:t>
            </a:r>
            <a:r>
              <a:rPr lang="en-US" sz="1600" dirty="0">
                <a:latin typeface="Helvetica" panose="020B0604020202020204" pitchFamily="34" charset="0"/>
                <a:cs typeface="Helvetica" panose="020B0604020202020204" pitchFamily="34" charset="0"/>
              </a:rPr>
              <a:t> estimate uncertainty to evaluate overall schedule float to CD-4, based on recommendation from Feb 2017 DOE IPR</a:t>
            </a:r>
          </a:p>
          <a:p>
            <a:pPr lvl="1">
              <a:spcAft>
                <a:spcPts val="400"/>
              </a:spcAft>
            </a:pPr>
            <a:r>
              <a:rPr lang="en-US" sz="1400" dirty="0">
                <a:latin typeface="Helvetica" panose="020B0604020202020204" pitchFamily="34" charset="0"/>
                <a:cs typeface="Helvetica" panose="020B0604020202020204" pitchFamily="34" charset="0"/>
              </a:rPr>
              <a:t>Schedule impact of 1.5 years is still being reviewed, including associated costs</a:t>
            </a:r>
          </a:p>
          <a:p>
            <a:pPr lvl="1">
              <a:spcAft>
                <a:spcPts val="400"/>
              </a:spcAft>
            </a:pPr>
            <a:r>
              <a:rPr lang="en-US" sz="1400" dirty="0">
                <a:latin typeface="Helvetica" panose="020B0604020202020204" pitchFamily="34" charset="0"/>
                <a:cs typeface="Helvetica" panose="020B0604020202020204" pitchFamily="34" charset="0"/>
              </a:rPr>
              <a:t>Analysis is still in progress, including related Monte Carlo analysis on </a:t>
            </a:r>
            <a:r>
              <a:rPr lang="en-US" sz="1400" u="sng" dirty="0">
                <a:latin typeface="Helvetica" panose="020B0604020202020204" pitchFamily="34" charset="0"/>
                <a:cs typeface="Helvetica" panose="020B0604020202020204" pitchFamily="34" charset="0"/>
              </a:rPr>
              <a:t>cost</a:t>
            </a:r>
            <a:r>
              <a:rPr lang="en-US" sz="1400" dirty="0">
                <a:latin typeface="Helvetica" panose="020B0604020202020204" pitchFamily="34" charset="0"/>
                <a:cs typeface="Helvetica" panose="020B0604020202020204" pitchFamily="34" charset="0"/>
              </a:rPr>
              <a:t> estimate uncertainty</a:t>
            </a:r>
          </a:p>
          <a:p>
            <a:pPr lvl="1">
              <a:spcAft>
                <a:spcPts val="400"/>
              </a:spcAft>
            </a:pPr>
            <a:endParaRPr lang="en-US" sz="1000" dirty="0">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3"/>
          <a:stretch>
            <a:fillRect/>
          </a:stretch>
        </p:blipFill>
        <p:spPr>
          <a:xfrm>
            <a:off x="31750" y="1271830"/>
            <a:ext cx="9058006" cy="2747581"/>
          </a:xfrm>
          <a:prstGeom prst="rect">
            <a:avLst/>
          </a:prstGeom>
        </p:spPr>
      </p:pic>
    </p:spTree>
    <p:extLst>
      <p:ext uri="{BB962C8B-B14F-4D97-AF65-F5344CB8AC3E}">
        <p14:creationId xmlns:p14="http://schemas.microsoft.com/office/powerpoint/2010/main" val="2460279580"/>
      </p:ext>
    </p:extLst>
  </p:cSld>
  <p:clrMapOvr>
    <a:masterClrMapping/>
  </p:clrMapOvr>
</p:sld>
</file>

<file path=ppt/theme/theme1.xml><?xml version="1.0" encoding="utf-8"?>
<a:theme xmlns:a="http://schemas.openxmlformats.org/drawingml/2006/main" name="1_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BNF Template.potx" id="{FB50FCC0-BB99-4DA4-AED3-9EDC6998FE7E}" vid="{163FD0D1-7360-470A-B8B5-7268CCF67EFF}"/>
    </a:ext>
  </a:extLst>
</a:theme>
</file>

<file path=ppt/theme/theme2.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BNF Template.potx" id="{FB50FCC0-BB99-4DA4-AED3-9EDC6998FE7E}" vid="{302DF58E-CA11-4AE1-8F29-3AC0227EA3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3580</TotalTime>
  <Words>2946</Words>
  <Application>Microsoft Office PowerPoint</Application>
  <PresentationFormat>On-screen Show (4:3)</PresentationFormat>
  <Paragraphs>432</Paragraphs>
  <Slides>27</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Geneva</vt:lpstr>
      <vt:lpstr>Helvetica</vt:lpstr>
      <vt:lpstr>Lucida Grande</vt:lpstr>
      <vt:lpstr>Times New Roman</vt:lpstr>
      <vt:lpstr>1_LBNF Template_051215</vt:lpstr>
      <vt:lpstr>1_LBNF Content-Footer Theme</vt:lpstr>
      <vt:lpstr>Worksheet</vt:lpstr>
      <vt:lpstr>Update on LBNF to  Long-Baseline Neutrino Committee</vt:lpstr>
      <vt:lpstr>Topics</vt:lpstr>
      <vt:lpstr>DOE Funding Status for LBNF/DUNE-US – 1 of 2</vt:lpstr>
      <vt:lpstr>DOE Funding Status for LBNF/DUNE-US – 2 of 2</vt:lpstr>
      <vt:lpstr>Status of LBNC Milestones</vt:lpstr>
      <vt:lpstr>LBNF/DUNE – Schedule Summary Overview (based on $55M FY18 PBR) </vt:lpstr>
      <vt:lpstr>Status of Responses to LBNC Review Recommendations </vt:lpstr>
      <vt:lpstr>Recommendations-progress : </vt:lpstr>
      <vt:lpstr>Risk Update</vt:lpstr>
      <vt:lpstr>PowerPoint Presentation</vt:lpstr>
      <vt:lpstr>PowerPoint Presentation</vt:lpstr>
      <vt:lpstr>PowerPoint Presentation</vt:lpstr>
      <vt:lpstr>PowerPoint Presentation</vt:lpstr>
      <vt:lpstr>Update on Significant LBNF Procurements</vt:lpstr>
      <vt:lpstr>Update on Significant LBNF Procurements</vt:lpstr>
      <vt:lpstr>Strategy for Engaging other Labs</vt:lpstr>
      <vt:lpstr>International Codes and Standards</vt:lpstr>
      <vt:lpstr>International Codes and Standards – Status 1 of 2</vt:lpstr>
      <vt:lpstr>International Codes and Standards – Status 2 of 2</vt:lpstr>
      <vt:lpstr>Addendum I to Neutrino Protocol I</vt:lpstr>
      <vt:lpstr>Addendum I to Neutrino Protocol I</vt:lpstr>
      <vt:lpstr>Beamline Optimization Update since March 2017 LBNC review</vt:lpstr>
      <vt:lpstr>Miscellaneous Issues/Updates</vt:lpstr>
      <vt:lpstr>Miscellaneous Issues/Updates</vt:lpstr>
      <vt:lpstr>Finally, LBNF Ground Breaking…</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LBNF to  Long-Baseline Neutrino Committee</dc:title>
  <dc:creator>Cheryl Keaty</dc:creator>
  <cp:lastModifiedBy>Christopher J. Mossey</cp:lastModifiedBy>
  <cp:revision>318</cp:revision>
  <cp:lastPrinted>2017-03-23T02:24:15Z</cp:lastPrinted>
  <dcterms:created xsi:type="dcterms:W3CDTF">2017-03-16T18:09:45Z</dcterms:created>
  <dcterms:modified xsi:type="dcterms:W3CDTF">2017-06-22T22:06:44Z</dcterms:modified>
</cp:coreProperties>
</file>