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8" r:id="rId3"/>
  </p:sldMasterIdLst>
  <p:notesMasterIdLst>
    <p:notesMasterId r:id="rId38"/>
  </p:notesMasterIdLst>
  <p:handoutMasterIdLst>
    <p:handoutMasterId r:id="rId39"/>
  </p:handoutMasterIdLst>
  <p:sldIdLst>
    <p:sldId id="256" r:id="rId4"/>
    <p:sldId id="292" r:id="rId5"/>
    <p:sldId id="264" r:id="rId6"/>
    <p:sldId id="300" r:id="rId7"/>
    <p:sldId id="270" r:id="rId8"/>
    <p:sldId id="291" r:id="rId9"/>
    <p:sldId id="304" r:id="rId10"/>
    <p:sldId id="303" r:id="rId11"/>
    <p:sldId id="288" r:id="rId12"/>
    <p:sldId id="261" r:id="rId13"/>
    <p:sldId id="310" r:id="rId14"/>
    <p:sldId id="276" r:id="rId15"/>
    <p:sldId id="309" r:id="rId16"/>
    <p:sldId id="311" r:id="rId17"/>
    <p:sldId id="265" r:id="rId18"/>
    <p:sldId id="271" r:id="rId19"/>
    <p:sldId id="272" r:id="rId20"/>
    <p:sldId id="277" r:id="rId21"/>
    <p:sldId id="286" r:id="rId22"/>
    <p:sldId id="280" r:id="rId23"/>
    <p:sldId id="266" r:id="rId24"/>
    <p:sldId id="282" r:id="rId25"/>
    <p:sldId id="285" r:id="rId26"/>
    <p:sldId id="283" r:id="rId27"/>
    <p:sldId id="284" r:id="rId28"/>
    <p:sldId id="260" r:id="rId29"/>
    <p:sldId id="267" r:id="rId30"/>
    <p:sldId id="297" r:id="rId31"/>
    <p:sldId id="263" r:id="rId32"/>
    <p:sldId id="298" r:id="rId33"/>
    <p:sldId id="299" r:id="rId34"/>
    <p:sldId id="308" r:id="rId35"/>
    <p:sldId id="307" r:id="rId36"/>
    <p:sldId id="275"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xmlns="">
        <p15:guide id="1" orient="horz" pos="4204">
          <p15:clr>
            <a:srgbClr val="A4A3A4"/>
          </p15:clr>
        </p15:guide>
        <p15:guide id="2" orient="horz" pos="476">
          <p15:clr>
            <a:srgbClr val="A4A3A4"/>
          </p15:clr>
        </p15:guide>
        <p15:guide id="3" orient="horz" pos="1443">
          <p15:clr>
            <a:srgbClr val="A4A3A4"/>
          </p15:clr>
        </p15:guide>
        <p15:guide id="4" orient="horz" pos="966">
          <p15:clr>
            <a:srgbClr val="A4A3A4"/>
          </p15:clr>
        </p15:guide>
        <p15:guide id="5" orient="horz" pos="1876">
          <p15:clr>
            <a:srgbClr val="A4A3A4"/>
          </p15:clr>
        </p15:guide>
        <p15:guide id="6" orient="horz" pos="3616">
          <p15:clr>
            <a:srgbClr val="A4A3A4"/>
          </p15:clr>
        </p15:guide>
        <p15:guide id="7" pos="2190">
          <p15:clr>
            <a:srgbClr val="A4A3A4"/>
          </p15:clr>
        </p15:guide>
        <p15:guide id="8" pos="2188">
          <p15:clr>
            <a:srgbClr val="A4A3A4"/>
          </p15:clr>
        </p15:guide>
        <p15:guide id="9" pos="5026">
          <p15:clr>
            <a:srgbClr val="A4A3A4"/>
          </p15:clr>
        </p15:guide>
        <p15:guide id="10" pos="2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125"/>
    <a:srgbClr val="F37C23"/>
    <a:srgbClr val="3C5A77"/>
    <a:srgbClr val="BC5F2B"/>
    <a:srgbClr val="32547A"/>
    <a:srgbClr val="B8561A"/>
    <a:srgbClr val="B65A1F"/>
    <a:srgbClr val="5680AB"/>
    <a:srgbClr val="7A7A7A"/>
    <a:srgbClr val="6FA8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00" autoAdjust="0"/>
    <p:restoredTop sz="99787" autoAdjust="0"/>
  </p:normalViewPr>
  <p:slideViewPr>
    <p:cSldViewPr snapToGrid="0" snapToObjects="1">
      <p:cViewPr>
        <p:scale>
          <a:sx n="99" d="100"/>
          <a:sy n="99" d="100"/>
        </p:scale>
        <p:origin x="-392" y="-72"/>
      </p:cViewPr>
      <p:guideLst>
        <p:guide orient="horz" pos="4204"/>
        <p:guide orient="horz" pos="476"/>
        <p:guide orient="horz" pos="1443"/>
        <p:guide orient="horz" pos="966"/>
        <p:guide orient="horz" pos="1876"/>
        <p:guide orient="horz" pos="3616"/>
        <p:guide pos="2190"/>
        <p:guide pos="2188"/>
        <p:guide pos="5026"/>
        <p:guide pos="2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6/14/17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6/14/17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12</a:t>
            </a:fld>
            <a:endParaRPr lang="en-US"/>
          </a:p>
        </p:txBody>
      </p:sp>
    </p:spTree>
    <p:extLst>
      <p:ext uri="{BB962C8B-B14F-4D97-AF65-F5344CB8AC3E}">
        <p14:creationId xmlns:p14="http://schemas.microsoft.com/office/powerpoint/2010/main" val="148317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latin typeface="Calibri"/>
            </a:endParaRPr>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smtClean="0"/>
              <a:t>March 2017</a:t>
            </a:r>
            <a:endParaRPr lang="en-US" dirty="0"/>
          </a:p>
        </p:txBody>
      </p:sp>
      <p:sp>
        <p:nvSpPr>
          <p:cNvPr id="5" name="Footer Placeholder 4"/>
          <p:cNvSpPr>
            <a:spLocks noGrp="1"/>
          </p:cNvSpPr>
          <p:nvPr>
            <p:ph type="ftr" sz="quarter" idx="11"/>
          </p:nvPr>
        </p:nvSpPr>
        <p:spPr/>
        <p:txBody>
          <a:bodyPr/>
          <a:lstStyle/>
          <a:p>
            <a:pPr>
              <a:defRPr/>
            </a:pPr>
            <a:r>
              <a:rPr lang="en-US" smtClean="0"/>
              <a:t>Stewart | LBNF DUNE Interfaces</a:t>
            </a:r>
            <a:endParaRPr lang="en-US"/>
          </a:p>
        </p:txBody>
      </p:sp>
      <p:sp>
        <p:nvSpPr>
          <p:cNvPr id="6" name="Slide Number Placeholder 5"/>
          <p:cNvSpPr>
            <a:spLocks noGrp="1"/>
          </p:cNvSpPr>
          <p:nvPr>
            <p:ph type="sldNum" sz="quarter" idx="12"/>
          </p:nvPr>
        </p:nvSpPr>
        <p:spPr/>
        <p:txBody>
          <a:bodyPr/>
          <a:lstStyle/>
          <a:p>
            <a:pPr>
              <a:defRPr/>
            </a:pPr>
            <a:fld id="{0C39C72E-2A13-EB4D-AD45-6D4E6ACAED8D}" type="slidenum">
              <a:rPr lang="en-US"/>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36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smtClean="0"/>
              <a:t>March 2017</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Stewart | LBNF DUNE Interfaces</a:t>
            </a:r>
            <a:endParaRPr lang="en-US"/>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50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smtClean="0"/>
              <a:t>March 2017</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smtClean="0"/>
              <a:t>Stewart | LBNF DUNE Interfaces</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9593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smtClean="0"/>
              <a:t>March 2017</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Stewart | LBNF DUNE Interfaces</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624280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smtClean="0"/>
              <a:t>March 2017</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smtClean="0"/>
              <a:t>Stewart | LBNF DUNE Interfaces</a:t>
            </a:r>
            <a:endParaRPr lang="en-US"/>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2903252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smtClean="0"/>
              <a:t>March 2017</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Stewart | LBNF DUNE Interfaces</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9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smtClean="0"/>
              <a:t>March 2017</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Stewart | LBNF DUNE Interfaces</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374667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smtClean="0"/>
              <a:t>March 2017</a:t>
            </a:r>
            <a:endParaRPr lang="en-US"/>
          </a:p>
        </p:txBody>
      </p:sp>
      <p:sp>
        <p:nvSpPr>
          <p:cNvPr id="4" name="Footer Placeholder 3"/>
          <p:cNvSpPr>
            <a:spLocks noGrp="1"/>
          </p:cNvSpPr>
          <p:nvPr>
            <p:ph type="ftr" sz="quarter" idx="11"/>
          </p:nvPr>
        </p:nvSpPr>
        <p:spPr/>
        <p:txBody>
          <a:bodyPr/>
          <a:lstStyle/>
          <a:p>
            <a:r>
              <a:rPr lang="en-US" smtClean="0"/>
              <a:t>Stewart | LBNF DUNE Interfaces</a:t>
            </a:r>
            <a:endParaRPr lang="en-US"/>
          </a:p>
        </p:txBody>
      </p:sp>
      <p:sp>
        <p:nvSpPr>
          <p:cNvPr id="5" name="Slide Number Placeholder 4"/>
          <p:cNvSpPr>
            <a:spLocks noGrp="1"/>
          </p:cNvSpPr>
          <p:nvPr>
            <p:ph type="sldNum" sz="quarter" idx="12"/>
          </p:nvPr>
        </p:nvSpPr>
        <p:spPr/>
        <p:txBody>
          <a:bodyPr/>
          <a:lstStyle/>
          <a:p>
            <a:fld id="{4B49009C-6C5E-44F5-8A86-17792D67C94B}" type="slidenum">
              <a:rPr lang="en-US"/>
              <a:pPr/>
              <a:t>‹#›</a:t>
            </a:fld>
            <a:endParaRPr lang="en-US"/>
          </a:p>
        </p:txBody>
      </p:sp>
    </p:spTree>
    <p:extLst>
      <p:ext uri="{BB962C8B-B14F-4D97-AF65-F5344CB8AC3E}">
        <p14:creationId xmlns:p14="http://schemas.microsoft.com/office/powerpoint/2010/main" val="317617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Stewart | LBNF DUNE Interfaces</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0F1A6-1D36-544F-A960-6BD93D1C921F}" type="datetimeFigureOut">
              <a:rPr lang="en-US" smtClean="0"/>
              <a:t>6/6/17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1333090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theme" Target="../theme/theme2.xml"/><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theme" Target="../theme/theme3.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March 2017</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Stewart | LBNF DUNE Interfaces</a:t>
            </a:r>
            <a:endParaRPr lang="en-GB" dirty="0"/>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97"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smtClean="0"/>
              <a:t>March 2017</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smtClean="0"/>
              <a:t>Stewart | LBNF DUNE Interfaces</a:t>
            </a:r>
            <a:endParaRPr lang="en-US"/>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6555042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hyperlink" Target="https://web.fnal.gov/project/LBNF/ReviewsAndAssessments/Far%20Site%20Integration%20Meeting%20(May%202017)/SitePages/Home.aspx"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ocs.dunescience.org:8080/cgi-bin/ShowDocument?docid=28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hyperlink" Target="https://edms.cern.ch/ui/file/1543241/3/NP04_penetrations_drawing.pdf" TargetMode="External"/><Relationship Id="rId4" Type="http://schemas.openxmlformats.org/officeDocument/2006/relationships/hyperlink" Target="https://edms.cern.ch/ui/file/1543254/3/EHN1-cold-cryostat-specs-v3.pdf" TargetMode="External"/><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LBNF DUNE Interfaces</a:t>
            </a:r>
            <a:endParaRPr lang="en-GB" dirty="0"/>
          </a:p>
        </p:txBody>
      </p:sp>
      <p:sp>
        <p:nvSpPr>
          <p:cNvPr id="3" name="Text Placeholder 2"/>
          <p:cNvSpPr>
            <a:spLocks noGrp="1"/>
          </p:cNvSpPr>
          <p:nvPr>
            <p:ph type="body" sz="quarter" idx="10"/>
          </p:nvPr>
        </p:nvSpPr>
        <p:spPr/>
        <p:txBody>
          <a:bodyPr/>
          <a:lstStyle/>
          <a:p>
            <a:r>
              <a:rPr lang="en-GB" dirty="0" smtClean="0"/>
              <a:t>Jim Stewart</a:t>
            </a:r>
            <a:endParaRPr lang="en-GB" dirty="0"/>
          </a:p>
          <a:p>
            <a:r>
              <a:rPr lang="en-US" dirty="0" smtClean="0">
                <a:latin typeface="Helvetica" charset="0"/>
              </a:rPr>
              <a:t>LBNC Review</a:t>
            </a:r>
            <a:endParaRPr lang="en-US" dirty="0">
              <a:latin typeface="Helvetica" charset="0"/>
            </a:endParaRPr>
          </a:p>
          <a:p>
            <a:r>
              <a:rPr lang="en-US" dirty="0" smtClean="0">
                <a:latin typeface="Helvetica" charset="0"/>
              </a:rPr>
              <a:t>March </a:t>
            </a:r>
            <a:r>
              <a:rPr lang="en-US" dirty="0">
                <a:latin typeface="Helvetica" charset="0"/>
              </a:rPr>
              <a:t>2017</a:t>
            </a:r>
          </a:p>
        </p:txBody>
      </p:sp>
    </p:spTree>
    <p:extLst>
      <p:ext uri="{BB962C8B-B14F-4D97-AF65-F5344CB8AC3E}">
        <p14:creationId xmlns:p14="http://schemas.microsoft.com/office/powerpoint/2010/main" val="17417624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42375" y="138967"/>
            <a:ext cx="5972597" cy="678278"/>
          </a:xfrm>
        </p:spPr>
        <p:txBody>
          <a:bodyPr>
            <a:noAutofit/>
          </a:bodyPr>
          <a:lstStyle/>
          <a:p>
            <a:r>
              <a:rPr lang="en-US" sz="2800" dirty="0" smtClean="0"/>
              <a:t>Detector </a:t>
            </a:r>
            <a:r>
              <a:rPr lang="en-US" sz="2800" dirty="0" smtClean="0"/>
              <a:t>Cables and </a:t>
            </a:r>
            <a:r>
              <a:rPr lang="en-US" sz="2800" dirty="0" err="1" smtClean="0"/>
              <a:t>Feedthrus</a:t>
            </a:r>
            <a:endParaRPr lang="en-US" sz="2800" dirty="0"/>
          </a:p>
        </p:txBody>
      </p:sp>
      <p:sp>
        <p:nvSpPr>
          <p:cNvPr id="9" name="Content Placeholder 8"/>
          <p:cNvSpPr>
            <a:spLocks noGrp="1"/>
          </p:cNvSpPr>
          <p:nvPr>
            <p:ph idx="11"/>
          </p:nvPr>
        </p:nvSpPr>
        <p:spPr>
          <a:xfrm>
            <a:off x="454030" y="817244"/>
            <a:ext cx="5451058" cy="5533062"/>
          </a:xfrm>
        </p:spPr>
        <p:txBody>
          <a:bodyPr>
            <a:normAutofit lnSpcReduction="10000"/>
          </a:bodyPr>
          <a:lstStyle/>
          <a:p>
            <a:r>
              <a:rPr lang="en-US" dirty="0" smtClean="0"/>
              <a:t>One </a:t>
            </a:r>
            <a:r>
              <a:rPr lang="en-US" dirty="0" smtClean="0"/>
              <a:t>major difference with ProtoDUNE-SP is the height of the DUNE detector, which is 2 APA tall</a:t>
            </a:r>
            <a:r>
              <a:rPr lang="en-US" dirty="0" smtClean="0"/>
              <a:t>. The cable routing and </a:t>
            </a:r>
            <a:r>
              <a:rPr lang="en-US" dirty="0" smtClean="0"/>
              <a:t>signal </a:t>
            </a:r>
            <a:r>
              <a:rPr lang="en-US" dirty="0" err="1" smtClean="0"/>
              <a:t>feedthru</a:t>
            </a:r>
            <a:r>
              <a:rPr lang="en-US" dirty="0" smtClean="0"/>
              <a:t> design needs updated.</a:t>
            </a:r>
            <a:endParaRPr lang="en-US" dirty="0" smtClean="0"/>
          </a:p>
          <a:p>
            <a:r>
              <a:rPr lang="en-US" dirty="0" smtClean="0"/>
              <a:t>The lower APA cable routing is an </a:t>
            </a:r>
            <a:r>
              <a:rPr lang="en-US" dirty="0" smtClean="0"/>
              <a:t>issue as initial tests show that the cables cannot pass through the existing APA structure.</a:t>
            </a:r>
            <a:endParaRPr lang="en-US" dirty="0" smtClean="0"/>
          </a:p>
          <a:p>
            <a:pPr lvl="1"/>
            <a:r>
              <a:rPr lang="en-US" dirty="0" smtClean="0"/>
              <a:t>One solution is to widen the APA side tube and modify the APA end so the middle tube can also be used for cabling.  </a:t>
            </a:r>
            <a:endParaRPr lang="en-US" dirty="0" smtClean="0"/>
          </a:p>
          <a:p>
            <a:pPr lvl="2"/>
            <a:r>
              <a:rPr lang="en-US" dirty="0" smtClean="0"/>
              <a:t>A model of the APA with wider side-tube was printed. A test installation </a:t>
            </a:r>
            <a:r>
              <a:rPr lang="en-US" dirty="0" smtClean="0"/>
              <a:t>was performed with 11 CE cables and 12 PD cables </a:t>
            </a:r>
            <a:r>
              <a:rPr lang="en-US" dirty="0" smtClean="0"/>
              <a:t>.</a:t>
            </a:r>
            <a:endParaRPr lang="en-US" dirty="0" smtClean="0"/>
          </a:p>
          <a:p>
            <a:pPr lvl="1"/>
            <a:r>
              <a:rPr lang="en-US" dirty="0" smtClean="0"/>
              <a:t>Alternate routing of the power cables will be studied next.</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40" b="3451"/>
          <a:stretch/>
        </p:blipFill>
        <p:spPr bwMode="auto">
          <a:xfrm>
            <a:off x="41967" y="3352395"/>
            <a:ext cx="566647" cy="31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IMG_20170614_103129.jpg"/>
          <p:cNvPicPr>
            <a:picLocks noChangeAspect="1"/>
          </p:cNvPicPr>
          <p:nvPr/>
        </p:nvPicPr>
        <p:blipFill rotWithShape="1">
          <a:blip r:embed="rId3">
            <a:extLst>
              <a:ext uri="{28A0092B-C50C-407E-A947-70E740481C1C}">
                <a14:useLocalDpi xmlns:a14="http://schemas.microsoft.com/office/drawing/2010/main" val="0"/>
              </a:ext>
            </a:extLst>
          </a:blip>
          <a:srcRect l="26598" t="10046"/>
          <a:stretch/>
        </p:blipFill>
        <p:spPr>
          <a:xfrm>
            <a:off x="6551370" y="1994324"/>
            <a:ext cx="2006122" cy="1843850"/>
          </a:xfrm>
          <a:prstGeom prst="rect">
            <a:avLst/>
          </a:prstGeom>
        </p:spPr>
      </p:pic>
      <p:pic>
        <p:nvPicPr>
          <p:cNvPr id="17" name="Picture 16" descr="IMG_2415.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51370" y="138967"/>
            <a:ext cx="2180084" cy="1769407"/>
          </a:xfrm>
          <a:prstGeom prst="rect">
            <a:avLst/>
          </a:prstGeom>
        </p:spPr>
      </p:pic>
      <p:grpSp>
        <p:nvGrpSpPr>
          <p:cNvPr id="18" name="Group 17"/>
          <p:cNvGrpSpPr/>
          <p:nvPr/>
        </p:nvGrpSpPr>
        <p:grpSpPr>
          <a:xfrm>
            <a:off x="5905088" y="3893351"/>
            <a:ext cx="3351437" cy="2411562"/>
            <a:chOff x="5038657" y="1005128"/>
            <a:chExt cx="4321451" cy="3303055"/>
          </a:xfrm>
        </p:grpSpPr>
        <p:pic>
          <p:nvPicPr>
            <p:cNvPr id="19" name="Picture 18" descr="IMG_20170614_103143.jpg"/>
            <p:cNvPicPr>
              <a:picLocks noChangeAspect="1"/>
            </p:cNvPicPr>
            <p:nvPr/>
          </p:nvPicPr>
          <p:blipFill rotWithShape="1">
            <a:blip r:embed="rId5">
              <a:extLst>
                <a:ext uri="{28A0092B-C50C-407E-A947-70E740481C1C}">
                  <a14:useLocalDpi xmlns:a14="http://schemas.microsoft.com/office/drawing/2010/main" val="0"/>
                </a:ext>
              </a:extLst>
            </a:blip>
            <a:srcRect l="5104" t="18715" r="23969" b="39916"/>
            <a:stretch/>
          </p:blipFill>
          <p:spPr>
            <a:xfrm>
              <a:off x="5038657" y="1005128"/>
              <a:ext cx="3648143" cy="2837097"/>
            </a:xfrm>
            <a:prstGeom prst="rect">
              <a:avLst/>
            </a:prstGeom>
          </p:spPr>
        </p:pic>
        <p:sp>
          <p:nvSpPr>
            <p:cNvPr id="20" name="TextBox 19"/>
            <p:cNvSpPr txBox="1"/>
            <p:nvPr/>
          </p:nvSpPr>
          <p:spPr>
            <a:xfrm>
              <a:off x="7496715" y="3802318"/>
              <a:ext cx="1847682" cy="505865"/>
            </a:xfrm>
            <a:prstGeom prst="rect">
              <a:avLst/>
            </a:prstGeom>
            <a:noFill/>
          </p:spPr>
          <p:txBody>
            <a:bodyPr wrap="none" rtlCol="0">
              <a:spAutoFit/>
            </a:bodyPr>
            <a:lstStyle/>
            <a:p>
              <a:r>
                <a:rPr lang="en-US" dirty="0" smtClean="0">
                  <a:solidFill>
                    <a:srgbClr val="3366FF"/>
                  </a:solidFill>
                </a:rPr>
                <a:t>6mm Linkage</a:t>
              </a:r>
              <a:endParaRPr lang="en-US" dirty="0">
                <a:solidFill>
                  <a:srgbClr val="3366FF"/>
                </a:solidFill>
              </a:endParaRPr>
            </a:p>
          </p:txBody>
        </p:sp>
        <p:sp>
          <p:nvSpPr>
            <p:cNvPr id="21" name="TextBox 20"/>
            <p:cNvSpPr txBox="1"/>
            <p:nvPr/>
          </p:nvSpPr>
          <p:spPr>
            <a:xfrm>
              <a:off x="7657010" y="2577951"/>
              <a:ext cx="1231293" cy="716641"/>
            </a:xfrm>
            <a:prstGeom prst="rect">
              <a:avLst/>
            </a:prstGeom>
            <a:noFill/>
          </p:spPr>
          <p:txBody>
            <a:bodyPr wrap="square" rtlCol="0">
              <a:spAutoFit/>
            </a:bodyPr>
            <a:lstStyle/>
            <a:p>
              <a:r>
                <a:rPr lang="en-US" sz="1400" dirty="0" smtClean="0">
                  <a:solidFill>
                    <a:schemeClr val="bg1"/>
                  </a:solidFill>
                </a:rPr>
                <a:t>12 CAT6 PD Cables</a:t>
              </a:r>
              <a:endParaRPr lang="en-US" sz="1400" dirty="0">
                <a:solidFill>
                  <a:schemeClr val="bg1"/>
                </a:solidFill>
              </a:endParaRPr>
            </a:p>
          </p:txBody>
        </p:sp>
        <p:sp>
          <p:nvSpPr>
            <p:cNvPr id="22" name="TextBox 21"/>
            <p:cNvSpPr txBox="1"/>
            <p:nvPr/>
          </p:nvSpPr>
          <p:spPr>
            <a:xfrm>
              <a:off x="5038657" y="1907925"/>
              <a:ext cx="1410555" cy="800953"/>
            </a:xfrm>
            <a:prstGeom prst="rect">
              <a:avLst/>
            </a:prstGeom>
            <a:noFill/>
          </p:spPr>
          <p:txBody>
            <a:bodyPr wrap="square" rtlCol="0">
              <a:spAutoFit/>
            </a:bodyPr>
            <a:lstStyle/>
            <a:p>
              <a:r>
                <a:rPr lang="en-US" sz="1600" dirty="0" smtClean="0">
                  <a:solidFill>
                    <a:srgbClr val="3366FF"/>
                  </a:solidFill>
                </a:rPr>
                <a:t>1.5 </a:t>
              </a:r>
              <a:r>
                <a:rPr lang="en-US" sz="1600" dirty="0">
                  <a:solidFill>
                    <a:srgbClr val="3366FF"/>
                  </a:solidFill>
                </a:rPr>
                <a:t>x</a:t>
              </a:r>
              <a:r>
                <a:rPr lang="en-US" sz="1600" dirty="0" smtClean="0">
                  <a:solidFill>
                    <a:srgbClr val="3366FF"/>
                  </a:solidFill>
                </a:rPr>
                <a:t> 2.06 inch Duct</a:t>
              </a:r>
              <a:endParaRPr lang="en-US" sz="1600" dirty="0">
                <a:solidFill>
                  <a:srgbClr val="3366FF"/>
                </a:solidFill>
              </a:endParaRPr>
            </a:p>
          </p:txBody>
        </p:sp>
        <p:cxnSp>
          <p:nvCxnSpPr>
            <p:cNvPr id="23" name="Straight Arrow Connector 22"/>
            <p:cNvCxnSpPr>
              <a:stCxn id="22" idx="3"/>
            </p:cNvCxnSpPr>
            <p:nvPr/>
          </p:nvCxnSpPr>
          <p:spPr>
            <a:xfrm>
              <a:off x="6449212" y="2308402"/>
              <a:ext cx="520175" cy="285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288074" y="3128927"/>
              <a:ext cx="3689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0" idx="1"/>
            </p:cNvCxnSpPr>
            <p:nvPr/>
          </p:nvCxnSpPr>
          <p:spPr>
            <a:xfrm flipH="1" flipV="1">
              <a:off x="7288074" y="3294592"/>
              <a:ext cx="208640" cy="7606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288074" y="1459077"/>
              <a:ext cx="291954" cy="686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302090" y="1020057"/>
              <a:ext cx="3058018" cy="505864"/>
            </a:xfrm>
            <a:prstGeom prst="rect">
              <a:avLst/>
            </a:prstGeom>
            <a:noFill/>
          </p:spPr>
          <p:txBody>
            <a:bodyPr wrap="square" rtlCol="0">
              <a:spAutoFit/>
            </a:bodyPr>
            <a:lstStyle/>
            <a:p>
              <a:r>
                <a:rPr lang="en-US" dirty="0" smtClean="0">
                  <a:solidFill>
                    <a:srgbClr val="3366FF"/>
                  </a:solidFill>
                </a:rPr>
                <a:t>Little bit of extra space</a:t>
              </a:r>
              <a:endParaRPr lang="en-US" dirty="0">
                <a:solidFill>
                  <a:srgbClr val="3366FF"/>
                </a:solidFill>
              </a:endParaRPr>
            </a:p>
          </p:txBody>
        </p:sp>
      </p:grpSp>
      <p:pic>
        <p:nvPicPr>
          <p:cNvPr id="32" name="Picture 31"/>
          <p:cNvPicPr>
            <a:picLocks noChangeAspect="1"/>
          </p:cNvPicPr>
          <p:nvPr/>
        </p:nvPicPr>
        <p:blipFill rotWithShape="1">
          <a:blip r:embed="rId6"/>
          <a:srcRect l="1579" t="4123" b="3203"/>
          <a:stretch/>
        </p:blipFill>
        <p:spPr>
          <a:xfrm rot="16200000">
            <a:off x="5557510" y="1044974"/>
            <a:ext cx="4184160" cy="2574212"/>
          </a:xfrm>
          <a:prstGeom prst="rect">
            <a:avLst/>
          </a:prstGeom>
        </p:spPr>
      </p:pic>
      <p:pic>
        <p:nvPicPr>
          <p:cNvPr id="33" name="Picture 32"/>
          <p:cNvPicPr>
            <a:picLocks noChangeAspect="1"/>
          </p:cNvPicPr>
          <p:nvPr/>
        </p:nvPicPr>
        <p:blipFill rotWithShape="1">
          <a:blip r:embed="rId7"/>
          <a:srcRect l="2281" t="42482" b="31435"/>
          <a:stretch/>
        </p:blipFill>
        <p:spPr>
          <a:xfrm>
            <a:off x="5905088" y="5022031"/>
            <a:ext cx="3238911" cy="564878"/>
          </a:xfrm>
          <a:prstGeom prst="rect">
            <a:avLst/>
          </a:prstGeom>
        </p:spPr>
      </p:pic>
    </p:spTree>
    <p:extLst>
      <p:ext uri="{BB962C8B-B14F-4D97-AF65-F5344CB8AC3E}">
        <p14:creationId xmlns:p14="http://schemas.microsoft.com/office/powerpoint/2010/main" val="4232303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138967"/>
            <a:ext cx="8229600" cy="647102"/>
          </a:xfrm>
        </p:spPr>
        <p:txBody>
          <a:bodyPr/>
          <a:lstStyle/>
          <a:p>
            <a:r>
              <a:rPr lang="en-US" dirty="0" smtClean="0"/>
              <a:t>Installation interface to CF</a:t>
            </a:r>
            <a:endParaRPr lang="en-US" dirty="0"/>
          </a:p>
        </p:txBody>
      </p:sp>
      <p:sp>
        <p:nvSpPr>
          <p:cNvPr id="8" name="Content Placeholder 7"/>
          <p:cNvSpPr>
            <a:spLocks noGrp="1"/>
          </p:cNvSpPr>
          <p:nvPr>
            <p:ph idx="11"/>
          </p:nvPr>
        </p:nvSpPr>
        <p:spPr>
          <a:xfrm>
            <a:off x="454029" y="3809814"/>
            <a:ext cx="8232771" cy="2604028"/>
          </a:xfrm>
        </p:spPr>
        <p:txBody>
          <a:bodyPr>
            <a:normAutofit fontScale="77500" lnSpcReduction="20000"/>
          </a:bodyPr>
          <a:lstStyle/>
          <a:p>
            <a:r>
              <a:rPr lang="en-US" dirty="0" smtClean="0"/>
              <a:t>The space needs for the installation process is now being evaluated for the pillar and TCO region. </a:t>
            </a:r>
          </a:p>
          <a:p>
            <a:r>
              <a:rPr lang="en-US" dirty="0" smtClean="0"/>
              <a:t>First the equipment motions are proposed and then an </a:t>
            </a:r>
            <a:r>
              <a:rPr lang="en-US" dirty="0" err="1" smtClean="0"/>
              <a:t>estaimate</a:t>
            </a:r>
            <a:r>
              <a:rPr lang="en-US" dirty="0" smtClean="0"/>
              <a:t> for the needed equipment is made.</a:t>
            </a:r>
          </a:p>
          <a:p>
            <a:r>
              <a:rPr lang="en-US" dirty="0" smtClean="0"/>
              <a:t>The space needed for the work is then represented in a geometric volume.</a:t>
            </a:r>
          </a:p>
          <a:p>
            <a:r>
              <a:rPr lang="en-US" dirty="0" smtClean="0"/>
              <a:t>This will need iterated as conflicts with piping and other equipment are found and joint solutions found.</a:t>
            </a:r>
          </a:p>
          <a:p>
            <a:pPr lvl="1"/>
            <a:r>
              <a:rPr lang="en-US" dirty="0"/>
              <a:t>As CF starts </a:t>
            </a:r>
            <a:r>
              <a:rPr lang="en-US" dirty="0" smtClean="0"/>
              <a:t>to refine </a:t>
            </a:r>
            <a:r>
              <a:rPr lang="en-US" dirty="0"/>
              <a:t>locations for utilities and </a:t>
            </a:r>
            <a:r>
              <a:rPr lang="en-US" dirty="0" err="1"/>
              <a:t>cryo</a:t>
            </a:r>
            <a:r>
              <a:rPr lang="en-US" dirty="0"/>
              <a:t> defines locations for piping, we </a:t>
            </a:r>
            <a:r>
              <a:rPr lang="en-US" dirty="0" smtClean="0"/>
              <a:t>have </a:t>
            </a:r>
            <a:r>
              <a:rPr lang="en-US" dirty="0"/>
              <a:t>to make sure these do not prevent installation of the </a:t>
            </a:r>
            <a:r>
              <a:rPr lang="en-US" dirty="0" smtClean="0"/>
              <a:t>detector</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pic>
        <p:nvPicPr>
          <p:cNvPr id="9" name="Picture 8" descr="image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491" y="786069"/>
            <a:ext cx="2553608" cy="2836547"/>
          </a:xfrm>
          <a:prstGeom prst="rect">
            <a:avLst/>
          </a:prstGeom>
        </p:spPr>
      </p:pic>
      <p:sp>
        <p:nvSpPr>
          <p:cNvPr id="10" name="TextBox 9"/>
          <p:cNvSpPr txBox="1"/>
          <p:nvPr/>
        </p:nvSpPr>
        <p:spPr>
          <a:xfrm>
            <a:off x="5880491" y="3503400"/>
            <a:ext cx="2607956" cy="369332"/>
          </a:xfrm>
          <a:prstGeom prst="rect">
            <a:avLst/>
          </a:prstGeom>
          <a:noFill/>
        </p:spPr>
        <p:txBody>
          <a:bodyPr wrap="none" rtlCol="0">
            <a:spAutoFit/>
          </a:bodyPr>
          <a:lstStyle/>
          <a:p>
            <a:r>
              <a:rPr lang="en-US" dirty="0" smtClean="0"/>
              <a:t>First Installation envelope</a:t>
            </a:r>
            <a:endParaRPr lang="en-US" dirty="0"/>
          </a:p>
        </p:txBody>
      </p:sp>
      <p:pic>
        <p:nvPicPr>
          <p:cNvPr id="12" name="Picture 11" descr="Screen Shot 2017-06-17 at 8.48.14 PM.png"/>
          <p:cNvPicPr>
            <a:picLocks noChangeAspect="1"/>
          </p:cNvPicPr>
          <p:nvPr/>
        </p:nvPicPr>
        <p:blipFill rotWithShape="1">
          <a:blip r:embed="rId3">
            <a:extLst>
              <a:ext uri="{28A0092B-C50C-407E-A947-70E740481C1C}">
                <a14:useLocalDpi xmlns:a14="http://schemas.microsoft.com/office/drawing/2010/main" val="0"/>
              </a:ext>
            </a:extLst>
          </a:blip>
          <a:srcRect l="12066" t="2864" r="3052" b="19618"/>
          <a:stretch/>
        </p:blipFill>
        <p:spPr>
          <a:xfrm>
            <a:off x="556662" y="927173"/>
            <a:ext cx="4059374" cy="2576227"/>
          </a:xfrm>
          <a:prstGeom prst="rect">
            <a:avLst/>
          </a:prstGeom>
        </p:spPr>
      </p:pic>
      <p:sp>
        <p:nvSpPr>
          <p:cNvPr id="13" name="TextBox 12"/>
          <p:cNvSpPr txBox="1"/>
          <p:nvPr/>
        </p:nvSpPr>
        <p:spPr>
          <a:xfrm>
            <a:off x="454029" y="3440481"/>
            <a:ext cx="4487188" cy="369332"/>
          </a:xfrm>
          <a:prstGeom prst="rect">
            <a:avLst/>
          </a:prstGeom>
          <a:noFill/>
        </p:spPr>
        <p:txBody>
          <a:bodyPr wrap="none" rtlCol="0">
            <a:spAutoFit/>
          </a:bodyPr>
          <a:lstStyle/>
          <a:p>
            <a:r>
              <a:rPr lang="en-US" dirty="0" smtClean="0"/>
              <a:t>3-D model showing APA motion and envelope </a:t>
            </a:r>
            <a:endParaRPr lang="en-US" dirty="0"/>
          </a:p>
        </p:txBody>
      </p:sp>
    </p:spTree>
    <p:extLst>
      <p:ext uri="{BB962C8B-B14F-4D97-AF65-F5344CB8AC3E}">
        <p14:creationId xmlns:p14="http://schemas.microsoft.com/office/powerpoint/2010/main" val="14068052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2168954" y="113028"/>
            <a:ext cx="6793136" cy="3983601"/>
            <a:chOff x="226186" y="1001878"/>
            <a:chExt cx="8691628" cy="509690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86" y="1001878"/>
              <a:ext cx="8691628" cy="5096907"/>
            </a:xfrm>
            <a:prstGeom prst="rect">
              <a:avLst/>
            </a:prstGeom>
          </p:spPr>
        </p:pic>
        <p:grpSp>
          <p:nvGrpSpPr>
            <p:cNvPr id="20" name="Group 19"/>
            <p:cNvGrpSpPr/>
            <p:nvPr/>
          </p:nvGrpSpPr>
          <p:grpSpPr>
            <a:xfrm>
              <a:off x="405002" y="1387973"/>
              <a:ext cx="1068301" cy="915929"/>
              <a:chOff x="835804" y="3410926"/>
              <a:chExt cx="2472547" cy="1860519"/>
            </a:xfrm>
          </p:grpSpPr>
          <p:sp>
            <p:nvSpPr>
              <p:cNvPr id="22" name="Rectangle 21"/>
              <p:cNvSpPr/>
              <p:nvPr/>
            </p:nvSpPr>
            <p:spPr>
              <a:xfrm rot="436382">
                <a:off x="1023130" y="3410926"/>
                <a:ext cx="142099" cy="92046"/>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436382">
                <a:off x="3166252" y="3687149"/>
                <a:ext cx="142099" cy="92046"/>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436382">
                <a:off x="835804" y="4903180"/>
                <a:ext cx="142099" cy="92046"/>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436382">
                <a:off x="2978933" y="5179399"/>
                <a:ext cx="142099" cy="92046"/>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 name="Straight Arrow Connector 26"/>
            <p:cNvCxnSpPr/>
            <p:nvPr/>
          </p:nvCxnSpPr>
          <p:spPr>
            <a:xfrm>
              <a:off x="978509" y="4917866"/>
              <a:ext cx="1575505" cy="94690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827283" y="3004912"/>
              <a:ext cx="4905430" cy="285986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9756954">
              <a:off x="5203424" y="4406911"/>
              <a:ext cx="655949" cy="369332"/>
            </a:xfrm>
            <a:prstGeom prst="rect">
              <a:avLst/>
            </a:prstGeom>
            <a:solidFill>
              <a:srgbClr val="FFFF00"/>
            </a:solidFill>
            <a:ln>
              <a:noFill/>
            </a:ln>
          </p:spPr>
          <p:txBody>
            <a:bodyPr wrap="none" rtlCol="0">
              <a:spAutoFit/>
            </a:bodyPr>
            <a:lstStyle/>
            <a:p>
              <a:r>
                <a:rPr lang="en-US" dirty="0" smtClean="0"/>
                <a:t>35 m</a:t>
              </a:r>
              <a:endParaRPr lang="en-US" dirty="0"/>
            </a:p>
          </p:txBody>
        </p:sp>
        <p:sp>
          <p:nvSpPr>
            <p:cNvPr id="31" name="TextBox 30"/>
            <p:cNvSpPr txBox="1"/>
            <p:nvPr/>
          </p:nvSpPr>
          <p:spPr>
            <a:xfrm rot="1826867">
              <a:off x="1316353" y="5458140"/>
              <a:ext cx="655949" cy="369332"/>
            </a:xfrm>
            <a:prstGeom prst="rect">
              <a:avLst/>
            </a:prstGeom>
            <a:solidFill>
              <a:srgbClr val="FFFF00"/>
            </a:solidFill>
            <a:ln>
              <a:noFill/>
            </a:ln>
          </p:spPr>
          <p:txBody>
            <a:bodyPr wrap="none" rtlCol="0">
              <a:spAutoFit/>
            </a:bodyPr>
            <a:lstStyle/>
            <a:p>
              <a:r>
                <a:rPr lang="en-US" dirty="0" smtClean="0"/>
                <a:t>12 m</a:t>
              </a:r>
              <a:endParaRPr lang="en-US" dirty="0"/>
            </a:p>
          </p:txBody>
        </p:sp>
        <p:cxnSp>
          <p:nvCxnSpPr>
            <p:cNvPr id="35" name="Straight Arrow Connector 34"/>
            <p:cNvCxnSpPr/>
            <p:nvPr/>
          </p:nvCxnSpPr>
          <p:spPr>
            <a:xfrm>
              <a:off x="7777786" y="3065234"/>
              <a:ext cx="0" cy="422033"/>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769245" y="3091584"/>
              <a:ext cx="713507" cy="369332"/>
            </a:xfrm>
            <a:prstGeom prst="rect">
              <a:avLst/>
            </a:prstGeom>
            <a:noFill/>
          </p:spPr>
          <p:txBody>
            <a:bodyPr wrap="none" rtlCol="0">
              <a:spAutoFit/>
            </a:bodyPr>
            <a:lstStyle/>
            <a:p>
              <a:r>
                <a:rPr lang="en-US" dirty="0" smtClean="0"/>
                <a:t>2.3 m</a:t>
              </a:r>
              <a:endParaRPr lang="en-US" dirty="0"/>
            </a:p>
          </p:txBody>
        </p:sp>
        <p:cxnSp>
          <p:nvCxnSpPr>
            <p:cNvPr id="37" name="Straight Arrow Connector 36"/>
            <p:cNvCxnSpPr/>
            <p:nvPr/>
          </p:nvCxnSpPr>
          <p:spPr>
            <a:xfrm>
              <a:off x="7788429" y="1788999"/>
              <a:ext cx="0" cy="128396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777786" y="2249969"/>
              <a:ext cx="713507" cy="369332"/>
            </a:xfrm>
            <a:prstGeom prst="rect">
              <a:avLst/>
            </a:prstGeom>
            <a:noFill/>
          </p:spPr>
          <p:txBody>
            <a:bodyPr wrap="none" rtlCol="0">
              <a:spAutoFit/>
            </a:bodyPr>
            <a:lstStyle/>
            <a:p>
              <a:r>
                <a:rPr lang="en-US" dirty="0" smtClean="0"/>
                <a:t>7.7 m</a:t>
              </a:r>
              <a:endParaRPr lang="en-US" dirty="0"/>
            </a:p>
          </p:txBody>
        </p:sp>
      </p:grpSp>
      <p:sp>
        <p:nvSpPr>
          <p:cNvPr id="39" name="Title 1"/>
          <p:cNvSpPr>
            <a:spLocks noGrp="1"/>
          </p:cNvSpPr>
          <p:nvPr>
            <p:ph type="title"/>
          </p:nvPr>
        </p:nvSpPr>
        <p:spPr>
          <a:xfrm>
            <a:off x="454026" y="258678"/>
            <a:ext cx="8229600" cy="647102"/>
          </a:xfrm>
        </p:spPr>
        <p:txBody>
          <a:bodyPr>
            <a:normAutofit/>
          </a:bodyPr>
          <a:lstStyle/>
          <a:p>
            <a:r>
              <a:rPr lang="en-US" dirty="0">
                <a:cs typeface="Helvetica"/>
              </a:rPr>
              <a:t>Cryostat Mezzanine</a:t>
            </a:r>
            <a:endParaRPr lang="en-US" dirty="0">
              <a:latin typeface="Helvetica"/>
              <a:cs typeface="Helvetica"/>
            </a:endParaRPr>
          </a:p>
        </p:txBody>
      </p:sp>
      <p:sp>
        <p:nvSpPr>
          <p:cNvPr id="9" name="Content Placeholder 8"/>
          <p:cNvSpPr>
            <a:spLocks noGrp="1"/>
          </p:cNvSpPr>
          <p:nvPr>
            <p:ph idx="11"/>
          </p:nvPr>
        </p:nvSpPr>
        <p:spPr>
          <a:xfrm>
            <a:off x="435209" y="4096629"/>
            <a:ext cx="8232771" cy="2304385"/>
          </a:xfrm>
        </p:spPr>
        <p:txBody>
          <a:bodyPr>
            <a:normAutofit fontScale="77500" lnSpcReduction="20000"/>
          </a:bodyPr>
          <a:lstStyle/>
          <a:p>
            <a:r>
              <a:rPr lang="en-US" dirty="0" smtClean="0"/>
              <a:t>Interface was discussed at the May </a:t>
            </a:r>
            <a:r>
              <a:rPr lang="en-US" dirty="0" smtClean="0">
                <a:hlinkClick r:id="rId4"/>
              </a:rPr>
              <a:t>Far Site integration meeting</a:t>
            </a:r>
            <a:r>
              <a:rPr lang="en-US" dirty="0" smtClean="0"/>
              <a:t>.</a:t>
            </a:r>
            <a:endParaRPr lang="en-US" dirty="0" smtClean="0"/>
          </a:p>
          <a:p>
            <a:pPr lvl="1"/>
            <a:r>
              <a:rPr lang="en-US" dirty="0" smtClean="0"/>
              <a:t>Dual-Phase </a:t>
            </a:r>
            <a:r>
              <a:rPr lang="en-US" dirty="0" err="1" smtClean="0"/>
              <a:t>feedthru</a:t>
            </a:r>
            <a:r>
              <a:rPr lang="en-US" dirty="0" smtClean="0"/>
              <a:t> should have sufficient space under the mezzanine for installation, but CERN will integrate this into the cryostat model to check. </a:t>
            </a:r>
          </a:p>
          <a:p>
            <a:r>
              <a:rPr lang="en-US" dirty="0" smtClean="0"/>
              <a:t>Expect that installing racks and </a:t>
            </a:r>
            <a:r>
              <a:rPr lang="en-US" dirty="0" err="1" smtClean="0"/>
              <a:t>feedthrus</a:t>
            </a:r>
            <a:r>
              <a:rPr lang="en-US" dirty="0" smtClean="0"/>
              <a:t> will be easier before the mezzanine is in place.</a:t>
            </a:r>
          </a:p>
          <a:p>
            <a:pPr lvl="1"/>
            <a:r>
              <a:rPr lang="en-US" dirty="0" smtClean="0"/>
              <a:t>Need to refine the installation schedule.</a:t>
            </a:r>
          </a:p>
          <a:p>
            <a:pPr lvl="1"/>
            <a:r>
              <a:rPr lang="en-US" dirty="0" smtClean="0"/>
              <a:t>Still need sufficient space to remove-repair-reinstall all equipment under the mezzanine so the space requirements are not changed.</a:t>
            </a:r>
            <a:endParaRPr lang="en-US" dirty="0"/>
          </a:p>
        </p:txBody>
      </p:sp>
      <p:sp>
        <p:nvSpPr>
          <p:cNvPr id="7" name="Date Placeholder 6"/>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30" name="Footer Placeholder 3"/>
          <p:cNvSpPr>
            <a:spLocks noGrp="1"/>
          </p:cNvSpPr>
          <p:nvPr>
            <p:ph type="ftr" sz="quarter" idx="3"/>
          </p:nvPr>
        </p:nvSpPr>
        <p:spPr/>
        <p:txBody>
          <a:bodyPr/>
          <a:lstStyle/>
          <a:p>
            <a:pPr>
              <a:defRPr/>
            </a:pPr>
            <a:r>
              <a:rPr lang="de-DE" smtClean="0"/>
              <a:t>Stewart | LBNF DUNE Interfaces</a:t>
            </a:r>
            <a:endParaRPr lang="en-US" dirty="0"/>
          </a:p>
        </p:txBody>
      </p:sp>
      <p:sp>
        <p:nvSpPr>
          <p:cNvPr id="8" name="Slide Number Placeholder 7"/>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
        <p:nvSpPr>
          <p:cNvPr id="10" name="TextBox 9"/>
          <p:cNvSpPr txBox="1"/>
          <p:nvPr/>
        </p:nvSpPr>
        <p:spPr>
          <a:xfrm>
            <a:off x="6609458" y="2898067"/>
            <a:ext cx="2131313" cy="1015663"/>
          </a:xfrm>
          <a:prstGeom prst="rect">
            <a:avLst/>
          </a:prstGeom>
          <a:noFill/>
        </p:spPr>
        <p:txBody>
          <a:bodyPr wrap="none" rtlCol="0">
            <a:spAutoFit/>
          </a:bodyPr>
          <a:lstStyle/>
          <a:p>
            <a:pPr algn="ctr"/>
            <a:r>
              <a:rPr lang="en-US" sz="2000" dirty="0" smtClean="0">
                <a:solidFill>
                  <a:schemeClr val="bg1"/>
                </a:solidFill>
              </a:rPr>
              <a:t>Mezzanine height</a:t>
            </a:r>
          </a:p>
          <a:p>
            <a:pPr algn="ctr"/>
            <a:r>
              <a:rPr lang="en-US" sz="2000" dirty="0" smtClean="0">
                <a:solidFill>
                  <a:schemeClr val="bg1"/>
                </a:solidFill>
              </a:rPr>
              <a:t>7’6” min clearance</a:t>
            </a:r>
          </a:p>
          <a:p>
            <a:pPr algn="ctr"/>
            <a:r>
              <a:rPr lang="en-US" sz="2000" u="sng" dirty="0" smtClean="0">
                <a:solidFill>
                  <a:schemeClr val="bg1"/>
                </a:solidFill>
              </a:rPr>
              <a:t>2.28</a:t>
            </a:r>
            <a:r>
              <a:rPr lang="en-US" sz="2000" dirty="0" smtClean="0">
                <a:solidFill>
                  <a:schemeClr val="bg1"/>
                </a:solidFill>
              </a:rPr>
              <a:t> meters</a:t>
            </a:r>
            <a:endParaRPr lang="en-US" sz="2000" dirty="0">
              <a:solidFill>
                <a:schemeClr val="bg1"/>
              </a:solidFill>
            </a:endParaRPr>
          </a:p>
        </p:txBody>
      </p:sp>
    </p:spTree>
    <p:extLst>
      <p:ext uri="{BB962C8B-B14F-4D97-AF65-F5344CB8AC3E}">
        <p14:creationId xmlns:p14="http://schemas.microsoft.com/office/powerpoint/2010/main" val="20322258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153932"/>
            <a:ext cx="8229600" cy="955688"/>
          </a:xfrm>
        </p:spPr>
        <p:txBody>
          <a:bodyPr>
            <a:normAutofit fontScale="90000"/>
          </a:bodyPr>
          <a:lstStyle/>
          <a:p>
            <a:r>
              <a:rPr lang="en-US" sz="3600" dirty="0" smtClean="0"/>
              <a:t>Cryostat-internal feed and return piping design needs attention </a:t>
            </a:r>
            <a:endParaRPr lang="en-US" sz="3600" dirty="0"/>
          </a:p>
        </p:txBody>
      </p:sp>
      <p:sp>
        <p:nvSpPr>
          <p:cNvPr id="8" name="Content Placeholder 7"/>
          <p:cNvSpPr>
            <a:spLocks noGrp="1"/>
          </p:cNvSpPr>
          <p:nvPr>
            <p:ph idx="11"/>
          </p:nvPr>
        </p:nvSpPr>
        <p:spPr>
          <a:xfrm>
            <a:off x="377056" y="1207770"/>
            <a:ext cx="4087502" cy="5070302"/>
          </a:xfrm>
        </p:spPr>
        <p:txBody>
          <a:bodyPr>
            <a:normAutofit lnSpcReduction="10000"/>
          </a:bodyPr>
          <a:lstStyle/>
          <a:p>
            <a:r>
              <a:rPr lang="en-US" dirty="0" smtClean="0"/>
              <a:t>Initial fluid simulations showed that feeding pure liquid into the cryostat at on end and extracting it from the other was problematic as large purity variations occurred.</a:t>
            </a:r>
          </a:p>
          <a:p>
            <a:r>
              <a:rPr lang="en-US" dirty="0" smtClean="0"/>
              <a:t>Adding flow manifolds on the feed and return in simulation fixed this problem.</a:t>
            </a:r>
          </a:p>
          <a:p>
            <a:r>
              <a:rPr lang="en-US" dirty="0" smtClean="0"/>
              <a:t>However it is unclear how to attach such a manifold to the </a:t>
            </a:r>
            <a:r>
              <a:rPr lang="en-US" dirty="0" err="1" smtClean="0"/>
              <a:t>Protego</a:t>
            </a:r>
            <a:r>
              <a:rPr lang="en-US" dirty="0" smtClean="0"/>
              <a:t> safety valves to effect the distributed suction.</a:t>
            </a:r>
          </a:p>
          <a:p>
            <a:pPr lvl="1"/>
            <a:r>
              <a:rPr lang="en-US" dirty="0" smtClean="0"/>
              <a:t>More work is needed.</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pic>
        <p:nvPicPr>
          <p:cNvPr id="9" name="Content Placeholder 2"/>
          <p:cNvPicPr>
            <a:picLocks noChangeAspect="1"/>
          </p:cNvPicPr>
          <p:nvPr/>
        </p:nvPicPr>
        <p:blipFill>
          <a:blip r:embed="rId2"/>
          <a:stretch>
            <a:fillRect/>
          </a:stretch>
        </p:blipFill>
        <p:spPr>
          <a:xfrm>
            <a:off x="4860313" y="1661211"/>
            <a:ext cx="4198841" cy="3906266"/>
          </a:xfrm>
          <a:prstGeom prst="rect">
            <a:avLst/>
          </a:prstGeom>
        </p:spPr>
      </p:pic>
      <p:grpSp>
        <p:nvGrpSpPr>
          <p:cNvPr id="12" name="Group 11"/>
          <p:cNvGrpSpPr/>
          <p:nvPr/>
        </p:nvGrpSpPr>
        <p:grpSpPr>
          <a:xfrm>
            <a:off x="4541533" y="654213"/>
            <a:ext cx="4602468" cy="6203786"/>
            <a:chOff x="4541533" y="654213"/>
            <a:chExt cx="4602468" cy="6203786"/>
          </a:xfrm>
        </p:grpSpPr>
        <p:pic>
          <p:nvPicPr>
            <p:cNvPr id="10" name="Content Placeholder 2"/>
            <p:cNvPicPr>
              <a:picLocks noChangeAspect="1"/>
            </p:cNvPicPr>
            <p:nvPr/>
          </p:nvPicPr>
          <p:blipFill>
            <a:blip r:embed="rId3"/>
            <a:stretch>
              <a:fillRect/>
            </a:stretch>
          </p:blipFill>
          <p:spPr>
            <a:xfrm>
              <a:off x="5136806" y="654213"/>
              <a:ext cx="3508333" cy="3258268"/>
            </a:xfrm>
            <a:prstGeom prst="rect">
              <a:avLst/>
            </a:prstGeom>
          </p:spPr>
        </p:pic>
        <p:pic>
          <p:nvPicPr>
            <p:cNvPr id="11" name="Content Placeholder 1"/>
            <p:cNvPicPr/>
            <p:nvPr/>
          </p:nvPicPr>
          <p:blipFill rotWithShape="1">
            <a:blip r:embed="rId4">
              <a:extLst>
                <a:ext uri="{28A0092B-C50C-407E-A947-70E740481C1C}">
                  <a14:useLocalDpi xmlns:a14="http://schemas.microsoft.com/office/drawing/2010/main" val="0"/>
                </a:ext>
              </a:extLst>
            </a:blip>
            <a:srcRect t="6741"/>
            <a:stretch/>
          </p:blipFill>
          <p:spPr bwMode="auto">
            <a:xfrm>
              <a:off x="4541533" y="3848340"/>
              <a:ext cx="4602468" cy="3009659"/>
            </a:xfrm>
            <a:prstGeom prst="rect">
              <a:avLst/>
            </a:prstGeom>
            <a:noFill/>
            <a:ln>
              <a:noFill/>
            </a:ln>
          </p:spPr>
        </p:pic>
      </p:grpSp>
      <p:pic>
        <p:nvPicPr>
          <p:cNvPr id="13" name="Picture Placeholder 6"/>
          <p:cNvPicPr>
            <a:picLocks noChangeAspect="1"/>
          </p:cNvPicPr>
          <p:nvPr/>
        </p:nvPicPr>
        <p:blipFill rotWithShape="1">
          <a:blip r:embed="rId5">
            <a:extLst>
              <a:ext uri="{28A0092B-C50C-407E-A947-70E740481C1C}">
                <a14:useLocalDpi xmlns:a14="http://schemas.microsoft.com/office/drawing/2010/main" val="0"/>
              </a:ext>
            </a:extLst>
          </a:blip>
          <a:srcRect l="18694" t="17849" r="3755" b="3278"/>
          <a:stretch/>
        </p:blipFill>
        <p:spPr>
          <a:xfrm>
            <a:off x="4541533" y="2604019"/>
            <a:ext cx="4517621" cy="2694735"/>
          </a:xfrm>
          <a:prstGeom prst="rect">
            <a:avLst/>
          </a:prstGeom>
          <a:ln>
            <a:solidFill>
              <a:schemeClr val="accent1"/>
            </a:solidFill>
          </a:ln>
        </p:spPr>
      </p:pic>
    </p:spTree>
    <p:extLst>
      <p:ext uri="{BB962C8B-B14F-4D97-AF65-F5344CB8AC3E}">
        <p14:creationId xmlns:p14="http://schemas.microsoft.com/office/powerpoint/2010/main" val="3936512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Summary</a:t>
            </a:r>
            <a:endParaRPr lang="en-US" dirty="0"/>
          </a:p>
        </p:txBody>
      </p:sp>
      <p:sp>
        <p:nvSpPr>
          <p:cNvPr id="9" name="Content Placeholder 8"/>
          <p:cNvSpPr>
            <a:spLocks noGrp="1"/>
          </p:cNvSpPr>
          <p:nvPr>
            <p:ph idx="11"/>
          </p:nvPr>
        </p:nvSpPr>
        <p:spPr/>
        <p:txBody>
          <a:bodyPr/>
          <a:lstStyle/>
          <a:p>
            <a:r>
              <a:rPr lang="en-US" dirty="0" smtClean="0"/>
              <a:t>Interfaces are in general stable.</a:t>
            </a:r>
          </a:p>
          <a:p>
            <a:pPr lvl="1"/>
            <a:r>
              <a:rPr lang="en-US" dirty="0" smtClean="0"/>
              <a:t>Hoist/Shafts and drifts are reasonably well understood.</a:t>
            </a:r>
          </a:p>
          <a:p>
            <a:pPr lvl="1"/>
            <a:r>
              <a:rPr lang="en-US" dirty="0" smtClean="0"/>
              <a:t>Surface infrastructure interface will need input from the DAQ consortia after they are established. Mainly with respect to any computing needs on the surface.</a:t>
            </a:r>
          </a:p>
          <a:p>
            <a:r>
              <a:rPr lang="en-US" dirty="0" smtClean="0"/>
              <a:t>The interface between CF and the detector installation process is being refined. Interferences between equipment routing and the need for installation space can now be worked on.</a:t>
            </a:r>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Tree>
    <p:extLst>
      <p:ext uri="{BB962C8B-B14F-4D97-AF65-F5344CB8AC3E}">
        <p14:creationId xmlns:p14="http://schemas.microsoft.com/office/powerpoint/2010/main" val="56839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BACKUP</a:t>
            </a:r>
            <a:endParaRPr lang="en-US" dirty="0"/>
          </a:p>
        </p:txBody>
      </p:sp>
      <p:sp>
        <p:nvSpPr>
          <p:cNvPr id="9" name="Text Placeholder 8"/>
          <p:cNvSpPr>
            <a:spLocks noGrp="1"/>
          </p:cNvSpPr>
          <p:nvPr>
            <p:ph type="body" sz="quarter" idx="10"/>
          </p:nvPr>
        </p:nvSpPr>
        <p:spPr/>
        <p:txBody>
          <a:bodyPr/>
          <a:lstStyle/>
          <a:p>
            <a:endParaRPr lang="en-US"/>
          </a:p>
        </p:txBody>
      </p:sp>
      <p:sp>
        <p:nvSpPr>
          <p:cNvPr id="11" name="Date Placeholder 2"/>
          <p:cNvSpPr txBox="1">
            <a:spLocks/>
          </p:cNvSpPr>
          <p:nvPr/>
        </p:nvSpPr>
        <p:spPr>
          <a:xfrm>
            <a:off x="879219" y="6549548"/>
            <a:ext cx="998567"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0" i="0" kern="1200" baseline="0" smtClean="0">
                <a:solidFill>
                  <a:srgbClr val="E95125"/>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mtClean="0">
                <a:latin typeface="Helvetica"/>
                <a:cs typeface="Helvetica"/>
              </a:rPr>
              <a:t>02.28.17</a:t>
            </a:r>
            <a:endParaRPr lang="en-US" dirty="0">
              <a:latin typeface="Helvetica"/>
              <a:cs typeface="Helvetica"/>
            </a:endParaRPr>
          </a:p>
        </p:txBody>
      </p:sp>
      <p:sp>
        <p:nvSpPr>
          <p:cNvPr id="12" name="Footer Placeholder 3"/>
          <p:cNvSpPr txBox="1">
            <a:spLocks/>
          </p:cNvSpPr>
          <p:nvPr/>
        </p:nvSpPr>
        <p:spPr>
          <a:xfrm>
            <a:off x="1877785" y="6549548"/>
            <a:ext cx="4349311"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0" i="0" kern="1200" baseline="0" dirty="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smtClean="0">
                <a:ln>
                  <a:noFill/>
                </a:ln>
                <a:solidFill>
                  <a:srgbClr val="E95125"/>
                </a:solidFill>
                <a:effectLst/>
                <a:uLnTx/>
                <a:uFillTx/>
                <a:latin typeface="Helvetica"/>
                <a:ea typeface="+mn-ea"/>
                <a:cs typeface="Helvetica"/>
              </a:rPr>
              <a:t>Stewart | DUNE FD Installation / Integration Planning</a:t>
            </a:r>
            <a:endParaRPr kumimoji="0" lang="en-US" sz="1200" b="0" i="0" u="none" strike="noStrike" kern="1200" cap="none" spc="0" normalizeH="0" baseline="0" noProof="0">
              <a:ln>
                <a:noFill/>
              </a:ln>
              <a:solidFill>
                <a:srgbClr val="E95125"/>
              </a:solidFill>
              <a:effectLst/>
              <a:uLnTx/>
              <a:uFillTx/>
              <a:latin typeface="Helvetica"/>
              <a:ea typeface="+mn-ea"/>
              <a:cs typeface="Helvetica"/>
            </a:endParaRPr>
          </a:p>
        </p:txBody>
      </p:sp>
      <p:sp>
        <p:nvSpPr>
          <p:cNvPr id="13" name="Slide Number Placeholder 4"/>
          <p:cNvSpPr txBox="1">
            <a:spLocks/>
          </p:cNvSpPr>
          <p:nvPr/>
        </p:nvSpPr>
        <p:spPr>
          <a:xfrm>
            <a:off x="454026" y="6549548"/>
            <a:ext cx="425194"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1" i="0" kern="1200" baseline="0" smtClean="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E95125"/>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E95125"/>
              </a:solidFill>
              <a:effectLst/>
              <a:uLnTx/>
              <a:uFillTx/>
              <a:latin typeface="Helvetica"/>
              <a:ea typeface="+mn-ea"/>
              <a:cs typeface="Helvetica"/>
            </a:endParaRPr>
          </a:p>
        </p:txBody>
      </p:sp>
    </p:spTree>
    <p:extLst>
      <p:ext uri="{BB962C8B-B14F-4D97-AF65-F5344CB8AC3E}">
        <p14:creationId xmlns:p14="http://schemas.microsoft.com/office/powerpoint/2010/main" val="19999669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275578"/>
            <a:ext cx="8229600" cy="647102"/>
          </a:xfrm>
        </p:spPr>
        <p:txBody>
          <a:bodyPr/>
          <a:lstStyle/>
          <a:p>
            <a:r>
              <a:rPr lang="en-US" sz="3600" dirty="0" smtClean="0"/>
              <a:t>Single-Phase Detector Installation</a:t>
            </a:r>
            <a:endParaRPr lang="en-US" sz="3600" dirty="0"/>
          </a:p>
        </p:txBody>
      </p:sp>
      <p:sp>
        <p:nvSpPr>
          <p:cNvPr id="8" name="Content Placeholder 7"/>
          <p:cNvSpPr>
            <a:spLocks noGrp="1"/>
          </p:cNvSpPr>
          <p:nvPr>
            <p:ph idx="11"/>
          </p:nvPr>
        </p:nvSpPr>
        <p:spPr>
          <a:xfrm>
            <a:off x="156144" y="922680"/>
            <a:ext cx="8768367" cy="2307168"/>
          </a:xfrm>
        </p:spPr>
        <p:txBody>
          <a:bodyPr>
            <a:normAutofit fontScale="70000" lnSpcReduction="20000"/>
          </a:bodyPr>
          <a:lstStyle/>
          <a:p>
            <a:r>
              <a:rPr lang="en-US" dirty="0" smtClean="0"/>
              <a:t>The original Single-Phase installation plan was based on installing the detector through roof hatches. </a:t>
            </a:r>
          </a:p>
          <a:p>
            <a:pPr lvl="1"/>
            <a:r>
              <a:rPr lang="en-US" dirty="0" smtClean="0"/>
              <a:t>Experience in designing the ProtoDUNE cryostats found that the mechanical design of the large hatches was difficult.</a:t>
            </a:r>
          </a:p>
          <a:p>
            <a:pPr lvl="1"/>
            <a:r>
              <a:rPr lang="en-US" dirty="0" smtClean="0"/>
              <a:t>The hatch is also one source of contamination and may explain why the 35t cryostat had much worse performance than ICARUS or MicroBooNE.</a:t>
            </a:r>
          </a:p>
          <a:p>
            <a:pPr lvl="1"/>
            <a:r>
              <a:rPr lang="en-US" dirty="0" smtClean="0"/>
              <a:t>Learning from the LBNO design an ProtoDUNE the single-phase detector now plans to install  through a temporary construction opening (TCO) in the end of the cryostat. </a:t>
            </a:r>
          </a:p>
          <a:p>
            <a:r>
              <a:rPr lang="en-US" dirty="0" smtClean="0"/>
              <a:t>The updated installation plan will incorporate these changes and lessons learned. </a:t>
            </a:r>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pic>
        <p:nvPicPr>
          <p:cNvPr id="11"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4059" r="4059"/>
          <a:stretch/>
        </p:blipFill>
        <p:spPr>
          <a:xfrm>
            <a:off x="20503" y="3653419"/>
            <a:ext cx="2843901" cy="1751468"/>
          </a:xfrm>
          <a:prstGeom prst="rect">
            <a:avLst/>
          </a:prstGeom>
        </p:spPr>
      </p:pic>
      <p:grpSp>
        <p:nvGrpSpPr>
          <p:cNvPr id="6" name="Group 5"/>
          <p:cNvGrpSpPr/>
          <p:nvPr/>
        </p:nvGrpSpPr>
        <p:grpSpPr>
          <a:xfrm>
            <a:off x="3148391" y="3218265"/>
            <a:ext cx="3212418" cy="3227645"/>
            <a:chOff x="-1" y="1019192"/>
            <a:chExt cx="3339343" cy="3351370"/>
          </a:xfrm>
        </p:grpSpPr>
        <p:pic>
          <p:nvPicPr>
            <p:cNvPr id="12" name="Picture 11" descr="Cryostat-top-pill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1219"/>
              <a:ext cx="3339343" cy="3339343"/>
            </a:xfrm>
            <a:prstGeom prst="rect">
              <a:avLst/>
            </a:prstGeom>
          </p:spPr>
        </p:pic>
        <p:sp>
          <p:nvSpPr>
            <p:cNvPr id="13" name="Rectangle 12"/>
            <p:cNvSpPr/>
            <p:nvPr/>
          </p:nvSpPr>
          <p:spPr>
            <a:xfrm>
              <a:off x="951273" y="2414706"/>
              <a:ext cx="340632" cy="721276"/>
            </a:xfrm>
            <a:prstGeom prst="rect">
              <a:avLst/>
            </a:prstGeom>
            <a:solidFill>
              <a:schemeClr val="bg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TCO</a:t>
              </a:r>
              <a:endParaRPr lang="en-US" sz="1600" dirty="0"/>
            </a:p>
          </p:txBody>
        </p:sp>
        <p:grpSp>
          <p:nvGrpSpPr>
            <p:cNvPr id="14" name="Group 13"/>
            <p:cNvGrpSpPr/>
            <p:nvPr/>
          </p:nvGrpSpPr>
          <p:grpSpPr>
            <a:xfrm>
              <a:off x="1877785" y="1019192"/>
              <a:ext cx="783039" cy="2230815"/>
              <a:chOff x="1877785" y="1019192"/>
              <a:chExt cx="783039" cy="2230815"/>
            </a:xfrm>
          </p:grpSpPr>
          <p:sp>
            <p:nvSpPr>
              <p:cNvPr id="15" name="Arc 14"/>
              <p:cNvSpPr/>
              <p:nvPr/>
            </p:nvSpPr>
            <p:spPr>
              <a:xfrm>
                <a:off x="1889083" y="2136733"/>
                <a:ext cx="771741" cy="1113274"/>
              </a:xfrm>
              <a:prstGeom prst="arc">
                <a:avLst>
                  <a:gd name="adj1" fmla="val 16199998"/>
                  <a:gd name="adj2" fmla="val 0"/>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rot="10800000">
                <a:off x="1877785" y="1019192"/>
                <a:ext cx="771741" cy="1113274"/>
              </a:xfrm>
              <a:prstGeom prst="arc">
                <a:avLst>
                  <a:gd name="adj1" fmla="val 16199998"/>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Rectangle 16"/>
            <p:cNvSpPr/>
            <p:nvPr/>
          </p:nvSpPr>
          <p:spPr>
            <a:xfrm>
              <a:off x="2414361" y="2007028"/>
              <a:ext cx="423297" cy="1364152"/>
            </a:xfrm>
            <a:prstGeom prst="rect">
              <a:avLst/>
            </a:prstGeom>
            <a:solidFill>
              <a:schemeClr val="bg1">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47841" y="3324139"/>
              <a:ext cx="1087144" cy="646331"/>
            </a:xfrm>
            <a:prstGeom prst="rect">
              <a:avLst/>
            </a:prstGeom>
            <a:noFill/>
          </p:spPr>
          <p:txBody>
            <a:bodyPr wrap="none" rtlCol="0">
              <a:spAutoFit/>
            </a:bodyPr>
            <a:lstStyle/>
            <a:p>
              <a:r>
                <a:rPr lang="en-US" dirty="0" smtClean="0"/>
                <a:t>Unpack</a:t>
              </a:r>
            </a:p>
            <a:p>
              <a:r>
                <a:rPr lang="en-US" dirty="0" smtClean="0"/>
                <a:t>Assemble</a:t>
              </a:r>
              <a:endParaRPr lang="en-US" dirty="0"/>
            </a:p>
          </p:txBody>
        </p:sp>
        <p:cxnSp>
          <p:nvCxnSpPr>
            <p:cNvPr id="19" name="Straight Arrow Connector 18"/>
            <p:cNvCxnSpPr/>
            <p:nvPr/>
          </p:nvCxnSpPr>
          <p:spPr>
            <a:xfrm flipH="1">
              <a:off x="1505056" y="2791024"/>
              <a:ext cx="6427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79632" y="2885102"/>
              <a:ext cx="663062" cy="830997"/>
            </a:xfrm>
            <a:prstGeom prst="rect">
              <a:avLst/>
            </a:prstGeom>
            <a:noFill/>
          </p:spPr>
          <p:txBody>
            <a:bodyPr wrap="none" rtlCol="0">
              <a:spAutoFit/>
            </a:bodyPr>
            <a:lstStyle/>
            <a:p>
              <a:pPr algn="ctr"/>
              <a:r>
                <a:rPr lang="en-US" sz="1600" dirty="0" smtClean="0"/>
                <a:t>Move</a:t>
              </a:r>
            </a:p>
            <a:p>
              <a:pPr algn="ctr"/>
              <a:r>
                <a:rPr lang="en-US" sz="1600" dirty="0" smtClean="0"/>
                <a:t> to</a:t>
              </a:r>
            </a:p>
            <a:p>
              <a:pPr algn="ctr"/>
              <a:r>
                <a:rPr lang="en-US" sz="1600" dirty="0" smtClean="0"/>
                <a:t>TCO</a:t>
              </a:r>
              <a:endParaRPr lang="en-US" sz="1600" dirty="0"/>
            </a:p>
          </p:txBody>
        </p:sp>
      </p:grpSp>
      <p:pic>
        <p:nvPicPr>
          <p:cNvPr id="7" name="Picture 6"/>
          <p:cNvPicPr>
            <a:picLocks noChangeAspect="1"/>
          </p:cNvPicPr>
          <p:nvPr/>
        </p:nvPicPr>
        <p:blipFill>
          <a:blip r:embed="rId4"/>
          <a:stretch>
            <a:fillRect/>
          </a:stretch>
        </p:blipFill>
        <p:spPr>
          <a:xfrm>
            <a:off x="6557731" y="3197286"/>
            <a:ext cx="2366780" cy="2872306"/>
          </a:xfrm>
          <a:prstGeom prst="rect">
            <a:avLst/>
          </a:prstGeom>
        </p:spPr>
      </p:pic>
      <p:sp>
        <p:nvSpPr>
          <p:cNvPr id="27" name="Rectangle 26"/>
          <p:cNvSpPr/>
          <p:nvPr/>
        </p:nvSpPr>
        <p:spPr>
          <a:xfrm>
            <a:off x="7632407" y="4469663"/>
            <a:ext cx="78998" cy="1005192"/>
          </a:xfrm>
          <a:prstGeom prst="rect">
            <a:avLst/>
          </a:prstGeom>
          <a:solidFill>
            <a:schemeClr val="accent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rot="16200000">
            <a:off x="7493321" y="4814969"/>
            <a:ext cx="357289" cy="215444"/>
          </a:xfrm>
          <a:prstGeom prst="rect">
            <a:avLst/>
          </a:prstGeom>
          <a:noFill/>
        </p:spPr>
        <p:txBody>
          <a:bodyPr wrap="none" rtlCol="0">
            <a:spAutoFit/>
          </a:bodyPr>
          <a:lstStyle/>
          <a:p>
            <a:r>
              <a:rPr lang="en-US" sz="800" dirty="0" smtClean="0"/>
              <a:t>TCO</a:t>
            </a:r>
            <a:endParaRPr lang="en-US" sz="800" dirty="0"/>
          </a:p>
        </p:txBody>
      </p:sp>
      <p:sp>
        <p:nvSpPr>
          <p:cNvPr id="29" name="TextBox 28"/>
          <p:cNvSpPr txBox="1"/>
          <p:nvPr/>
        </p:nvSpPr>
        <p:spPr>
          <a:xfrm>
            <a:off x="550537" y="5496398"/>
            <a:ext cx="1980029" cy="307777"/>
          </a:xfrm>
          <a:prstGeom prst="rect">
            <a:avLst/>
          </a:prstGeom>
          <a:noFill/>
        </p:spPr>
        <p:txBody>
          <a:bodyPr wrap="none" rtlCol="0">
            <a:spAutoFit/>
          </a:bodyPr>
          <a:lstStyle/>
          <a:p>
            <a:r>
              <a:rPr lang="en-US" sz="1400" dirty="0" smtClean="0"/>
              <a:t>Original SP material flow</a:t>
            </a:r>
            <a:endParaRPr lang="en-US" sz="1400" dirty="0"/>
          </a:p>
        </p:txBody>
      </p:sp>
      <p:sp>
        <p:nvSpPr>
          <p:cNvPr id="30" name="TextBox 29"/>
          <p:cNvSpPr txBox="1"/>
          <p:nvPr/>
        </p:nvSpPr>
        <p:spPr>
          <a:xfrm>
            <a:off x="3894573" y="6123042"/>
            <a:ext cx="1972578" cy="307777"/>
          </a:xfrm>
          <a:prstGeom prst="rect">
            <a:avLst/>
          </a:prstGeom>
          <a:solidFill>
            <a:schemeClr val="bg1"/>
          </a:solidFill>
        </p:spPr>
        <p:txBody>
          <a:bodyPr wrap="none" rtlCol="0">
            <a:spAutoFit/>
          </a:bodyPr>
          <a:lstStyle/>
          <a:p>
            <a:r>
              <a:rPr lang="en-US" sz="1400" dirty="0" smtClean="0"/>
              <a:t>Revised SP material flow</a:t>
            </a:r>
            <a:endParaRPr lang="en-US" sz="1400" dirty="0"/>
          </a:p>
        </p:txBody>
      </p:sp>
      <p:sp>
        <p:nvSpPr>
          <p:cNvPr id="31" name="TextBox 30"/>
          <p:cNvSpPr txBox="1"/>
          <p:nvPr/>
        </p:nvSpPr>
        <p:spPr>
          <a:xfrm>
            <a:off x="6488992" y="6044047"/>
            <a:ext cx="2444825" cy="307777"/>
          </a:xfrm>
          <a:prstGeom prst="rect">
            <a:avLst/>
          </a:prstGeom>
          <a:solidFill>
            <a:schemeClr val="bg1"/>
          </a:solidFill>
        </p:spPr>
        <p:txBody>
          <a:bodyPr wrap="none" rtlCol="0">
            <a:spAutoFit/>
          </a:bodyPr>
          <a:lstStyle/>
          <a:p>
            <a:r>
              <a:rPr lang="en-US" sz="1400" dirty="0" smtClean="0"/>
              <a:t>Cryostat </a:t>
            </a:r>
            <a:r>
              <a:rPr lang="en-US" sz="1400" dirty="0" err="1" smtClean="0"/>
              <a:t>endview</a:t>
            </a:r>
            <a:r>
              <a:rPr lang="en-US" sz="1400" dirty="0" smtClean="0"/>
              <a:t> showing TCO</a:t>
            </a:r>
            <a:endParaRPr lang="en-US" sz="1400" dirty="0"/>
          </a:p>
        </p:txBody>
      </p:sp>
    </p:spTree>
    <p:extLst>
      <p:ext uri="{BB962C8B-B14F-4D97-AF65-F5344CB8AC3E}">
        <p14:creationId xmlns:p14="http://schemas.microsoft.com/office/powerpoint/2010/main" val="11320633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HEK-TPM-3000T_alimakhe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05795"/>
            <a:ext cx="1877786" cy="3310144"/>
          </a:xfrm>
          <a:prstGeom prst="rect">
            <a:avLst/>
          </a:prstGeom>
        </p:spPr>
      </p:pic>
      <p:sp>
        <p:nvSpPr>
          <p:cNvPr id="16" name="Title 15"/>
          <p:cNvSpPr>
            <a:spLocks noGrp="1"/>
          </p:cNvSpPr>
          <p:nvPr>
            <p:ph type="title"/>
          </p:nvPr>
        </p:nvSpPr>
        <p:spPr/>
        <p:txBody>
          <a:bodyPr/>
          <a:lstStyle/>
          <a:p>
            <a:r>
              <a:rPr lang="en-US" dirty="0" smtClean="0"/>
              <a:t>TCO region</a:t>
            </a:r>
            <a:endParaRPr lang="en-US" dirty="0"/>
          </a:p>
        </p:txBody>
      </p:sp>
      <p:sp>
        <p:nvSpPr>
          <p:cNvPr id="17" name="Content Placeholder 16"/>
          <p:cNvSpPr>
            <a:spLocks noGrp="1"/>
          </p:cNvSpPr>
          <p:nvPr>
            <p:ph idx="11"/>
          </p:nvPr>
        </p:nvSpPr>
        <p:spPr>
          <a:xfrm>
            <a:off x="454029" y="1207770"/>
            <a:ext cx="4061139" cy="2305297"/>
          </a:xfrm>
        </p:spPr>
        <p:txBody>
          <a:bodyPr/>
          <a:lstStyle/>
          <a:p>
            <a:r>
              <a:rPr lang="en-US" dirty="0" smtClean="0"/>
              <a:t>The cleanroom around the TCO needs designed.</a:t>
            </a:r>
          </a:p>
          <a:p>
            <a:r>
              <a:rPr lang="en-US" dirty="0" smtClean="0"/>
              <a:t>A transport platform will be used to access the components as needed.</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grpSp>
        <p:nvGrpSpPr>
          <p:cNvPr id="25" name="Group 24"/>
          <p:cNvGrpSpPr/>
          <p:nvPr/>
        </p:nvGrpSpPr>
        <p:grpSpPr>
          <a:xfrm>
            <a:off x="4679702" y="327683"/>
            <a:ext cx="4227974" cy="4962256"/>
            <a:chOff x="4679702" y="327683"/>
            <a:chExt cx="4227974" cy="4962256"/>
          </a:xfrm>
        </p:grpSpPr>
        <p:pic>
          <p:nvPicPr>
            <p:cNvPr id="1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702" y="327683"/>
              <a:ext cx="4227974" cy="4962256"/>
            </a:xfrm>
            <a:prstGeom prst="rect">
              <a:avLst/>
            </a:prstGeom>
          </p:spPr>
        </p:pic>
        <p:sp>
          <p:nvSpPr>
            <p:cNvPr id="10" name="TextBox 9"/>
            <p:cNvSpPr txBox="1"/>
            <p:nvPr/>
          </p:nvSpPr>
          <p:spPr>
            <a:xfrm>
              <a:off x="7618382" y="3393773"/>
              <a:ext cx="713507" cy="369332"/>
            </a:xfrm>
            <a:prstGeom prst="rect">
              <a:avLst/>
            </a:prstGeom>
            <a:solidFill>
              <a:schemeClr val="bg1"/>
            </a:solidFill>
          </p:spPr>
          <p:txBody>
            <a:bodyPr wrap="none" rtlCol="0">
              <a:spAutoFit/>
            </a:bodyPr>
            <a:lstStyle/>
            <a:p>
              <a:r>
                <a:rPr lang="en-US" dirty="0" smtClean="0"/>
                <a:t>3.3 m</a:t>
              </a:r>
              <a:endParaRPr lang="en-US" dirty="0"/>
            </a:p>
          </p:txBody>
        </p:sp>
        <p:cxnSp>
          <p:nvCxnSpPr>
            <p:cNvPr id="9" name="Straight Arrow Connector 8"/>
            <p:cNvCxnSpPr/>
            <p:nvPr/>
          </p:nvCxnSpPr>
          <p:spPr>
            <a:xfrm flipH="1">
              <a:off x="7196050" y="3553227"/>
              <a:ext cx="331272" cy="20987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21060000" flipH="1" flipV="1">
              <a:off x="6227096" y="4323320"/>
              <a:ext cx="814835" cy="20813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28274" y="4547137"/>
              <a:ext cx="713657" cy="369332"/>
            </a:xfrm>
            <a:prstGeom prst="rect">
              <a:avLst/>
            </a:prstGeom>
            <a:noFill/>
          </p:spPr>
          <p:txBody>
            <a:bodyPr wrap="none" rtlCol="0">
              <a:spAutoFit/>
            </a:bodyPr>
            <a:lstStyle/>
            <a:p>
              <a:r>
                <a:rPr lang="en-US" dirty="0" smtClean="0"/>
                <a:t>5.1 m</a:t>
              </a:r>
              <a:endParaRPr lang="en-US" dirty="0"/>
            </a:p>
          </p:txBody>
        </p:sp>
      </p:grpSp>
      <p:sp>
        <p:nvSpPr>
          <p:cNvPr id="27" name="Content Placeholder 16"/>
          <p:cNvSpPr txBox="1">
            <a:spLocks/>
          </p:cNvSpPr>
          <p:nvPr/>
        </p:nvSpPr>
        <p:spPr>
          <a:xfrm>
            <a:off x="1877785" y="3421501"/>
            <a:ext cx="2801917" cy="2850462"/>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layout of the rails at the top will define the motion of parts in this area.</a:t>
            </a:r>
          </a:p>
          <a:p>
            <a:r>
              <a:rPr lang="en-US" dirty="0" smtClean="0"/>
              <a:t>Assembly of APA and cabling.</a:t>
            </a:r>
          </a:p>
          <a:p>
            <a:r>
              <a:rPr lang="en-US" dirty="0" smtClean="0"/>
              <a:t>Assembly of FC and CPA</a:t>
            </a:r>
          </a:p>
        </p:txBody>
      </p:sp>
      <p:sp>
        <p:nvSpPr>
          <p:cNvPr id="2" name="TextBox 1"/>
          <p:cNvSpPr txBox="1"/>
          <p:nvPr/>
        </p:nvSpPr>
        <p:spPr>
          <a:xfrm>
            <a:off x="0" y="5769781"/>
            <a:ext cx="1962864" cy="523220"/>
          </a:xfrm>
          <a:prstGeom prst="rect">
            <a:avLst/>
          </a:prstGeom>
          <a:noFill/>
        </p:spPr>
        <p:txBody>
          <a:bodyPr wrap="square" rtlCol="0">
            <a:spAutoFit/>
          </a:bodyPr>
          <a:lstStyle/>
          <a:p>
            <a:pPr algn="ctr"/>
            <a:r>
              <a:rPr lang="en-US" sz="1400" dirty="0" smtClean="0"/>
              <a:t>Commercial Transport Platform</a:t>
            </a:r>
            <a:endParaRPr lang="en-US" sz="1400" dirty="0"/>
          </a:p>
        </p:txBody>
      </p:sp>
      <p:sp>
        <p:nvSpPr>
          <p:cNvPr id="6" name="TextBox 5"/>
          <p:cNvSpPr txBox="1"/>
          <p:nvPr/>
        </p:nvSpPr>
        <p:spPr>
          <a:xfrm>
            <a:off x="5174384" y="5179424"/>
            <a:ext cx="3733292" cy="923330"/>
          </a:xfrm>
          <a:prstGeom prst="rect">
            <a:avLst/>
          </a:prstGeom>
          <a:noFill/>
        </p:spPr>
        <p:txBody>
          <a:bodyPr wrap="square" rtlCol="0">
            <a:spAutoFit/>
          </a:bodyPr>
          <a:lstStyle/>
          <a:p>
            <a:r>
              <a:rPr lang="en-US" dirty="0" smtClean="0"/>
              <a:t>View of the TCO area at the end of the cryostat. Space available for a clean room is shown.</a:t>
            </a:r>
            <a:endParaRPr lang="en-US" dirty="0"/>
          </a:p>
        </p:txBody>
      </p:sp>
    </p:spTree>
    <p:extLst>
      <p:ext uri="{BB962C8B-B14F-4D97-AF65-F5344CB8AC3E}">
        <p14:creationId xmlns:p14="http://schemas.microsoft.com/office/powerpoint/2010/main" val="31924783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4026" y="138967"/>
            <a:ext cx="8229600" cy="647102"/>
          </a:xfrm>
        </p:spPr>
        <p:txBody>
          <a:bodyPr>
            <a:normAutofit fontScale="90000"/>
          </a:bodyPr>
          <a:lstStyle/>
          <a:p>
            <a:r>
              <a:rPr lang="en-US" dirty="0" smtClean="0"/>
              <a:t>Installation Prototyping at Ash River</a:t>
            </a:r>
            <a:endParaRPr lang="en-US" dirty="0"/>
          </a:p>
        </p:txBody>
      </p:sp>
      <p:sp>
        <p:nvSpPr>
          <p:cNvPr id="9" name="Content Placeholder 8"/>
          <p:cNvSpPr>
            <a:spLocks noGrp="1"/>
          </p:cNvSpPr>
          <p:nvPr>
            <p:ph idx="11"/>
          </p:nvPr>
        </p:nvSpPr>
        <p:spPr>
          <a:xfrm>
            <a:off x="454029" y="4264936"/>
            <a:ext cx="8232771" cy="2169936"/>
          </a:xfrm>
        </p:spPr>
        <p:txBody>
          <a:bodyPr>
            <a:normAutofit fontScale="77500" lnSpcReduction="20000"/>
          </a:bodyPr>
          <a:lstStyle/>
          <a:p>
            <a:r>
              <a:rPr lang="en-US" dirty="0" smtClean="0"/>
              <a:t>Design a full-scale installation test facility for the single-phase detector at Ash River is planned for FY18.</a:t>
            </a:r>
          </a:p>
          <a:p>
            <a:r>
              <a:rPr lang="en-US" dirty="0" smtClean="0"/>
              <a:t>This will allow the installation procedures and timing to be refined. It will debug all tooling and will serve to train the actual installation crews. </a:t>
            </a:r>
          </a:p>
          <a:p>
            <a:r>
              <a:rPr lang="en-US" dirty="0" smtClean="0"/>
              <a:t>The design will start after the design of the cleanroom and installation equipment are done. The mechanical </a:t>
            </a:r>
            <a:r>
              <a:rPr lang="en-US" dirty="0"/>
              <a:t>a</a:t>
            </a:r>
            <a:r>
              <a:rPr lang="en-US" dirty="0" smtClean="0"/>
              <a:t>ssemble will be done in early 2019. </a:t>
            </a:r>
          </a:p>
          <a:p>
            <a:r>
              <a:rPr lang="en-US" dirty="0" smtClean="0"/>
              <a:t>We will then start testing the installation process. </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pic>
        <p:nvPicPr>
          <p:cNvPr id="10" name="Picture 9"/>
          <p:cNvPicPr>
            <a:picLocks noChangeAspect="1"/>
          </p:cNvPicPr>
          <p:nvPr/>
        </p:nvPicPr>
        <p:blipFill>
          <a:blip r:embed="rId2"/>
          <a:stretch>
            <a:fillRect/>
          </a:stretch>
        </p:blipFill>
        <p:spPr>
          <a:xfrm>
            <a:off x="454026" y="770443"/>
            <a:ext cx="3355020" cy="3027280"/>
          </a:xfrm>
          <a:prstGeom prst="rect">
            <a:avLst/>
          </a:prstGeom>
        </p:spPr>
      </p:pic>
      <p:pic>
        <p:nvPicPr>
          <p:cNvPr id="11" name="Picture 10"/>
          <p:cNvPicPr>
            <a:picLocks noChangeAspect="1"/>
          </p:cNvPicPr>
          <p:nvPr/>
        </p:nvPicPr>
        <p:blipFill>
          <a:blip r:embed="rId3"/>
          <a:stretch>
            <a:fillRect/>
          </a:stretch>
        </p:blipFill>
        <p:spPr>
          <a:xfrm>
            <a:off x="5286821" y="707668"/>
            <a:ext cx="2980940" cy="2870535"/>
          </a:xfrm>
          <a:prstGeom prst="rect">
            <a:avLst/>
          </a:prstGeom>
        </p:spPr>
      </p:pic>
      <p:sp>
        <p:nvSpPr>
          <p:cNvPr id="12" name="TextBox 11"/>
          <p:cNvSpPr txBox="1"/>
          <p:nvPr/>
        </p:nvSpPr>
        <p:spPr>
          <a:xfrm>
            <a:off x="4832169" y="3593883"/>
            <a:ext cx="4025713" cy="646331"/>
          </a:xfrm>
          <a:prstGeom prst="rect">
            <a:avLst/>
          </a:prstGeom>
          <a:noFill/>
        </p:spPr>
        <p:txBody>
          <a:bodyPr wrap="square" rtlCol="0">
            <a:spAutoFit/>
          </a:bodyPr>
          <a:lstStyle/>
          <a:p>
            <a:r>
              <a:rPr lang="en-US" dirty="0" smtClean="0"/>
              <a:t>Nova building is large enough to test the full 12m high detector installation.</a:t>
            </a:r>
            <a:endParaRPr lang="en-US" dirty="0"/>
          </a:p>
        </p:txBody>
      </p:sp>
      <p:sp>
        <p:nvSpPr>
          <p:cNvPr id="13" name="TextBox 12"/>
          <p:cNvSpPr txBox="1"/>
          <p:nvPr/>
        </p:nvSpPr>
        <p:spPr>
          <a:xfrm>
            <a:off x="312930" y="3800908"/>
            <a:ext cx="3822418" cy="369332"/>
          </a:xfrm>
          <a:prstGeom prst="rect">
            <a:avLst/>
          </a:prstGeom>
          <a:noFill/>
        </p:spPr>
        <p:txBody>
          <a:bodyPr wrap="none" rtlCol="0">
            <a:spAutoFit/>
          </a:bodyPr>
          <a:lstStyle/>
          <a:p>
            <a:r>
              <a:rPr lang="en-US" dirty="0" smtClean="0"/>
              <a:t>Steel framework for the half scale test.</a:t>
            </a:r>
            <a:endParaRPr lang="en-US" dirty="0"/>
          </a:p>
        </p:txBody>
      </p:sp>
      <p:pic>
        <p:nvPicPr>
          <p:cNvPr id="15" name="Picture 14" descr="IMG_86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484" y="786069"/>
            <a:ext cx="4283560" cy="2852008"/>
          </a:xfrm>
          <a:prstGeom prst="rect">
            <a:avLst/>
          </a:prstGeom>
        </p:spPr>
      </p:pic>
    </p:spTree>
    <p:extLst>
      <p:ext uri="{BB962C8B-B14F-4D97-AF65-F5344CB8AC3E}">
        <p14:creationId xmlns:p14="http://schemas.microsoft.com/office/powerpoint/2010/main" val="19192877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DUNE FD Fiber Optic Cables</a:t>
            </a:r>
            <a:endParaRPr lang="en-US" dirty="0"/>
          </a:p>
        </p:txBody>
      </p:sp>
      <p:sp>
        <p:nvSpPr>
          <p:cNvPr id="3" name="Content Placeholder 2"/>
          <p:cNvSpPr>
            <a:spLocks noGrp="1"/>
          </p:cNvSpPr>
          <p:nvPr>
            <p:ph idx="11"/>
          </p:nvPr>
        </p:nvSpPr>
        <p:spPr>
          <a:xfrm>
            <a:off x="454029" y="1207770"/>
            <a:ext cx="8232771" cy="5025605"/>
          </a:xfrm>
        </p:spPr>
        <p:txBody>
          <a:bodyPr>
            <a:normAutofit lnSpcReduction="10000"/>
          </a:bodyPr>
          <a:lstStyle/>
          <a:p>
            <a:r>
              <a:rPr lang="en-US" dirty="0" smtClean="0"/>
              <a:t>Requirements captured below in Far Site Conventional Facility Spreadsheet</a:t>
            </a:r>
          </a:p>
          <a:p>
            <a:pPr lvl="1"/>
            <a:r>
              <a:rPr lang="en-US" dirty="0" smtClean="0"/>
              <a:t>Fibers will have redundant routing in Yates and Ross Shafts</a:t>
            </a:r>
          </a:p>
          <a:p>
            <a:pPr lvl="1"/>
            <a:r>
              <a:rPr lang="en-US" dirty="0" smtClean="0"/>
              <a:t>FSCF will provide the means for an expansion to 960 total fibers within each path</a:t>
            </a:r>
          </a:p>
          <a:p>
            <a:pPr lvl="1"/>
            <a:r>
              <a:rPr lang="en-US" dirty="0" smtClean="0"/>
              <a:t>Current DUNE FD Requirements:</a:t>
            </a:r>
          </a:p>
          <a:p>
            <a:pPr lvl="2"/>
            <a:r>
              <a:rPr lang="en-US" dirty="0" smtClean="0"/>
              <a:t>Fiber should be G.652 or better, and be capable of 100 </a:t>
            </a:r>
            <a:r>
              <a:rPr lang="en-US" dirty="0" err="1" smtClean="0"/>
              <a:t>gb</a:t>
            </a:r>
            <a:r>
              <a:rPr lang="en-US" dirty="0" smtClean="0"/>
              <a:t>/s</a:t>
            </a:r>
          </a:p>
          <a:p>
            <a:pPr lvl="2"/>
            <a:r>
              <a:rPr lang="en-US" dirty="0" smtClean="0"/>
              <a:t>15 pairs of fiber for data per detector</a:t>
            </a:r>
          </a:p>
          <a:p>
            <a:pPr lvl="2"/>
            <a:r>
              <a:rPr lang="en-US" dirty="0" smtClean="0"/>
              <a:t>1 pair of fiber for slow controls per detector</a:t>
            </a:r>
          </a:p>
          <a:p>
            <a:pPr lvl="2"/>
            <a:r>
              <a:rPr lang="en-US" dirty="0" smtClean="0"/>
              <a:t>2 pairs of fiber for GPS timing down each shaft</a:t>
            </a:r>
          </a:p>
          <a:p>
            <a:pPr lvl="1"/>
            <a:r>
              <a:rPr lang="en-US" dirty="0" smtClean="0"/>
              <a:t>Minimal fusion splicing to reduce signal loss</a:t>
            </a:r>
          </a:p>
          <a:p>
            <a:pPr lvl="1"/>
            <a:r>
              <a:rPr lang="en-US" dirty="0" smtClean="0"/>
              <a:t>Fibers terminated to MTP/MPO style connectors in CUC underground data room</a:t>
            </a:r>
          </a:p>
          <a:p>
            <a:pPr lvl="2"/>
            <a:endParaRPr lang="en-US" dirty="0" smtClean="0"/>
          </a:p>
          <a:p>
            <a:pPr lvl="2"/>
            <a:endParaRPr lang="en-US" dirty="0" smtClean="0"/>
          </a:p>
          <a:p>
            <a:endParaRPr lang="en-US" dirty="0"/>
          </a:p>
          <a:p>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Stewart | LBNF DUNE Interfaces</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pic>
        <p:nvPicPr>
          <p:cNvPr id="7" name="Picture 6" descr="MPO_Stecker_HR.jpg"/>
          <p:cNvPicPr>
            <a:picLocks noChangeAspect="1"/>
          </p:cNvPicPr>
          <p:nvPr/>
        </p:nvPicPr>
        <p:blipFill rotWithShape="1">
          <a:blip r:embed="rId2">
            <a:extLst>
              <a:ext uri="{28A0092B-C50C-407E-A947-70E740481C1C}">
                <a14:useLocalDpi xmlns:a14="http://schemas.microsoft.com/office/drawing/2010/main" val="0"/>
              </a:ext>
            </a:extLst>
          </a:blip>
          <a:srcRect l="16979" t="43021" r="48229" b="27239"/>
          <a:stretch/>
        </p:blipFill>
        <p:spPr>
          <a:xfrm>
            <a:off x="6821918" y="3874126"/>
            <a:ext cx="2322082" cy="1577641"/>
          </a:xfrm>
          <a:prstGeom prst="rect">
            <a:avLst/>
          </a:prstGeom>
        </p:spPr>
      </p:pic>
      <p:sp>
        <p:nvSpPr>
          <p:cNvPr id="8" name="Rectangle 7"/>
          <p:cNvSpPr/>
          <p:nvPr/>
        </p:nvSpPr>
        <p:spPr>
          <a:xfrm>
            <a:off x="7633364" y="5476352"/>
            <a:ext cx="1412653" cy="738664"/>
          </a:xfrm>
          <a:prstGeom prst="rect">
            <a:avLst/>
          </a:prstGeom>
        </p:spPr>
        <p:txBody>
          <a:bodyPr wrap="square">
            <a:spAutoFit/>
          </a:bodyPr>
          <a:lstStyle/>
          <a:p>
            <a:r>
              <a:rPr lang="en-US" sz="1400" dirty="0"/>
              <a:t>Multiple-Fiber Push-On/Pull-off </a:t>
            </a:r>
            <a:r>
              <a:rPr lang="en-US" sz="1400" dirty="0" smtClean="0"/>
              <a:t>connector</a:t>
            </a:r>
            <a:endParaRPr lang="en-US" sz="1400" dirty="0"/>
          </a:p>
        </p:txBody>
      </p:sp>
    </p:spTree>
    <p:extLst>
      <p:ext uri="{BB962C8B-B14F-4D97-AF65-F5344CB8AC3E}">
        <p14:creationId xmlns:p14="http://schemas.microsoft.com/office/powerpoint/2010/main" val="31259293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 </a:t>
            </a:r>
            <a:r>
              <a:rPr lang="en-US" dirty="0"/>
              <a:t>I</a:t>
            </a:r>
            <a:r>
              <a:rPr lang="en-US" dirty="0" smtClean="0"/>
              <a:t>nterface </a:t>
            </a:r>
            <a:r>
              <a:rPr lang="en-US" dirty="0"/>
              <a:t>S</a:t>
            </a:r>
            <a:r>
              <a:rPr lang="en-US" dirty="0" smtClean="0"/>
              <a:t>tatus</a:t>
            </a:r>
            <a:endParaRPr lang="en-US" dirty="0"/>
          </a:p>
        </p:txBody>
      </p:sp>
      <p:sp>
        <p:nvSpPr>
          <p:cNvPr id="8" name="Content Placeholder 7"/>
          <p:cNvSpPr>
            <a:spLocks noGrp="1"/>
          </p:cNvSpPr>
          <p:nvPr>
            <p:ph idx="11"/>
          </p:nvPr>
        </p:nvSpPr>
        <p:spPr/>
        <p:txBody>
          <a:bodyPr/>
          <a:lstStyle/>
          <a:p>
            <a:r>
              <a:rPr lang="en-US" dirty="0" smtClean="0"/>
              <a:t>The primary interfaces with CF are identified and agreed upon.</a:t>
            </a:r>
          </a:p>
          <a:p>
            <a:pPr lvl="1"/>
            <a:r>
              <a:rPr lang="en-US" dirty="0" smtClean="0"/>
              <a:t>There have been no significant changes since CD-3a.</a:t>
            </a:r>
          </a:p>
          <a:p>
            <a:r>
              <a:rPr lang="en-US" dirty="0" smtClean="0"/>
              <a:t>A few issues have been identified where clarification will be helpful to the further design.</a:t>
            </a:r>
          </a:p>
          <a:p>
            <a:pPr lvl="1"/>
            <a:r>
              <a:rPr lang="en-US" dirty="0" smtClean="0"/>
              <a:t>There is limited effort available now so effort is focused on short term CF needs.</a:t>
            </a:r>
          </a:p>
          <a:p>
            <a:r>
              <a:rPr lang="en-US" dirty="0" smtClean="0"/>
              <a:t>The </a:t>
            </a:r>
            <a:r>
              <a:rPr lang="en-US" dirty="0" smtClean="0"/>
              <a:t>present P6 schedule calls for </a:t>
            </a:r>
            <a:r>
              <a:rPr lang="en-US" dirty="0" smtClean="0"/>
              <a:t>detector </a:t>
            </a:r>
            <a:r>
              <a:rPr lang="en-US" dirty="0" smtClean="0"/>
              <a:t>installation </a:t>
            </a:r>
            <a:r>
              <a:rPr lang="en-US" dirty="0" smtClean="0"/>
              <a:t>and integration to be a focus in </a:t>
            </a:r>
            <a:r>
              <a:rPr lang="en-US" dirty="0" smtClean="0"/>
              <a:t>FY 18 which will </a:t>
            </a:r>
            <a:r>
              <a:rPr lang="en-US" dirty="0" smtClean="0"/>
              <a:t>provide good</a:t>
            </a:r>
            <a:r>
              <a:rPr lang="en-US" dirty="0" smtClean="0"/>
              <a:t> </a:t>
            </a:r>
            <a:r>
              <a:rPr lang="en-US" dirty="0" smtClean="0"/>
              <a:t>support the CF final design</a:t>
            </a:r>
            <a:r>
              <a:rPr lang="en-US" dirty="0" smtClean="0"/>
              <a:t>.</a:t>
            </a:r>
            <a:endParaRPr lang="en-US" dirty="0" smtClean="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Tree>
    <p:extLst>
      <p:ext uri="{BB962C8B-B14F-4D97-AF65-F5344CB8AC3E}">
        <p14:creationId xmlns:p14="http://schemas.microsoft.com/office/powerpoint/2010/main" val="17845303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Surface Scope</a:t>
            </a:r>
            <a:endParaRPr lang="en-US" dirty="0"/>
          </a:p>
        </p:txBody>
      </p:sp>
      <p:sp>
        <p:nvSpPr>
          <p:cNvPr id="5" name="Content Placeholder 4"/>
          <p:cNvSpPr>
            <a:spLocks noGrp="1"/>
          </p:cNvSpPr>
          <p:nvPr>
            <p:ph idx="11"/>
          </p:nvPr>
        </p:nvSpPr>
        <p:spPr>
          <a:xfrm>
            <a:off x="454029" y="1207770"/>
            <a:ext cx="8232771" cy="1630293"/>
          </a:xfrm>
        </p:spPr>
        <p:txBody>
          <a:bodyPr/>
          <a:lstStyle/>
          <a:p>
            <a:r>
              <a:rPr lang="en-US" dirty="0" smtClean="0"/>
              <a:t>There is extremely limited space around the Ross </a:t>
            </a:r>
            <a:r>
              <a:rPr lang="en-US" dirty="0" err="1" smtClean="0"/>
              <a:t>headframe</a:t>
            </a:r>
            <a:r>
              <a:rPr lang="en-US" dirty="0" smtClean="0"/>
              <a:t>. Every day the “correct” material needs to be delivered to the shaft. This will only be possible if a local storage and logistics control warehouse is available. </a:t>
            </a:r>
            <a:endParaRPr lang="en-US" dirty="0"/>
          </a:p>
        </p:txBody>
      </p:sp>
      <p:pic>
        <p:nvPicPr>
          <p:cNvPr id="6" name="Picture 5"/>
          <p:cNvPicPr>
            <a:picLocks noChangeAspect="1"/>
          </p:cNvPicPr>
          <p:nvPr/>
        </p:nvPicPr>
        <p:blipFill>
          <a:blip r:embed="rId2"/>
          <a:stretch>
            <a:fillRect/>
          </a:stretch>
        </p:blipFill>
        <p:spPr>
          <a:xfrm>
            <a:off x="4827072" y="2455331"/>
            <a:ext cx="3859728" cy="2371731"/>
          </a:xfrm>
          <a:prstGeom prst="rect">
            <a:avLst/>
          </a:prstGeom>
        </p:spPr>
      </p:pic>
      <p:sp>
        <p:nvSpPr>
          <p:cNvPr id="7" name="Content Placeholder 4"/>
          <p:cNvSpPr txBox="1">
            <a:spLocks/>
          </p:cNvSpPr>
          <p:nvPr/>
        </p:nvSpPr>
        <p:spPr>
          <a:xfrm>
            <a:off x="454030" y="2724321"/>
            <a:ext cx="4139528" cy="2277569"/>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Local buffer of material is needed. The ability to adapt to changing needs will be important.</a:t>
            </a:r>
          </a:p>
          <a:p>
            <a:r>
              <a:rPr lang="en-US" dirty="0" smtClean="0"/>
              <a:t>All material must be tested before delivery underground!</a:t>
            </a:r>
            <a:endParaRPr lang="en-US" dirty="0"/>
          </a:p>
        </p:txBody>
      </p:sp>
      <p:sp>
        <p:nvSpPr>
          <p:cNvPr id="8" name="Content Placeholder 4"/>
          <p:cNvSpPr txBox="1">
            <a:spLocks/>
          </p:cNvSpPr>
          <p:nvPr/>
        </p:nvSpPr>
        <p:spPr>
          <a:xfrm>
            <a:off x="454030" y="5095970"/>
            <a:ext cx="8392552" cy="1383814"/>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Consortia may find that the local facility is the best option for detector integration so an integration testing  process may take place in the local surface facility. This needs to be  clarified after consortia have formed. </a:t>
            </a:r>
            <a:endParaRPr lang="en-US" dirty="0"/>
          </a:p>
        </p:txBody>
      </p:sp>
      <p:sp>
        <p:nvSpPr>
          <p:cNvPr id="9" name="Date Placeholder 8"/>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10" name="Footer Placeholder 9"/>
          <p:cNvSpPr>
            <a:spLocks noGrp="1"/>
          </p:cNvSpPr>
          <p:nvPr>
            <p:ph type="ftr" sz="quarter" idx="3"/>
          </p:nvPr>
        </p:nvSpPr>
        <p:spPr/>
        <p:txBody>
          <a:bodyPr/>
          <a:lstStyle/>
          <a:p>
            <a:pPr>
              <a:defRPr/>
            </a:pPr>
            <a:r>
              <a:rPr lang="de-DE" smtClean="0"/>
              <a:t>Stewart | LBNF DUNE Interfaces</a:t>
            </a:r>
            <a:endParaRPr lang="en-US" dirty="0"/>
          </a:p>
        </p:txBody>
      </p:sp>
      <p:sp>
        <p:nvSpPr>
          <p:cNvPr id="11" name="Slide Number Placeholder 10"/>
          <p:cNvSpPr>
            <a:spLocks noGrp="1"/>
          </p:cNvSpPr>
          <p:nvPr>
            <p:ph type="sldNum" sz="quarter" idx="4"/>
          </p:nvPr>
        </p:nvSpPr>
        <p:spPr/>
        <p:txBody>
          <a:bodyPr/>
          <a:lstStyle/>
          <a:p>
            <a:pPr>
              <a:defRPr/>
            </a:pPr>
            <a:fld id="{0C39C72E-2A13-EB4D-AD45-6D4E6ACAED8D}" type="slidenum">
              <a:rPr lang="en-US" smtClean="0"/>
              <a:pPr>
                <a:defRPr/>
              </a:pPr>
              <a:t>20</a:t>
            </a:fld>
            <a:endParaRPr lang="en-US" dirty="0"/>
          </a:p>
        </p:txBody>
      </p:sp>
    </p:spTree>
    <p:extLst>
      <p:ext uri="{BB962C8B-B14F-4D97-AF65-F5344CB8AC3E}">
        <p14:creationId xmlns:p14="http://schemas.microsoft.com/office/powerpoint/2010/main" val="29543538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ZX 620 (190)_USA150939.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89" b="1789"/>
          <a:stretch>
            <a:fillRect/>
          </a:stretch>
        </p:blipFill>
        <p:spPr>
          <a:xfrm>
            <a:off x="0" y="85934"/>
            <a:ext cx="9144000" cy="6237106"/>
          </a:xfrm>
        </p:spPr>
      </p:pic>
      <p:sp>
        <p:nvSpPr>
          <p:cNvPr id="2" name="Date Placeholder 1"/>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3" name="Footer Placeholder 2"/>
          <p:cNvSpPr>
            <a:spLocks noGrp="1"/>
          </p:cNvSpPr>
          <p:nvPr>
            <p:ph type="ftr" sz="quarter" idx="3"/>
          </p:nvPr>
        </p:nvSpPr>
        <p:spPr/>
        <p:txBody>
          <a:bodyPr/>
          <a:lstStyle/>
          <a:p>
            <a:pPr>
              <a:defRPr/>
            </a:pPr>
            <a:r>
              <a:rPr lang="de-DE" smtClean="0"/>
              <a:t>Stewart | LBNF DUNE Interfaces</a:t>
            </a:r>
            <a:endParaRPr lang="en-US"/>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spTree>
    <p:extLst>
      <p:ext uri="{BB962C8B-B14F-4D97-AF65-F5344CB8AC3E}">
        <p14:creationId xmlns:p14="http://schemas.microsoft.com/office/powerpoint/2010/main" val="5414168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238998"/>
            <a:ext cx="8229600" cy="647102"/>
          </a:xfrm>
        </p:spPr>
        <p:txBody>
          <a:bodyPr/>
          <a:lstStyle/>
          <a:p>
            <a:r>
              <a:rPr lang="en-US" dirty="0" smtClean="0"/>
              <a:t>DUNE FD Grounding</a:t>
            </a:r>
            <a:endParaRPr lang="en-US" dirty="0"/>
          </a:p>
        </p:txBody>
      </p:sp>
      <p:sp>
        <p:nvSpPr>
          <p:cNvPr id="3" name="Content Placeholder 2"/>
          <p:cNvSpPr>
            <a:spLocks noGrp="1"/>
          </p:cNvSpPr>
          <p:nvPr>
            <p:ph idx="11"/>
          </p:nvPr>
        </p:nvSpPr>
        <p:spPr>
          <a:xfrm>
            <a:off x="450855" y="886100"/>
            <a:ext cx="8232771" cy="5311500"/>
          </a:xfrm>
        </p:spPr>
        <p:txBody>
          <a:bodyPr>
            <a:normAutofit fontScale="85000" lnSpcReduction="10000"/>
          </a:bodyPr>
          <a:lstStyle/>
          <a:p>
            <a:r>
              <a:rPr lang="en-US" dirty="0" smtClean="0"/>
              <a:t>DUNE FD Grounding Plan establishes </a:t>
            </a:r>
            <a:r>
              <a:rPr lang="en-US" dirty="0"/>
              <a:t>three ground </a:t>
            </a:r>
            <a:r>
              <a:rPr lang="en-US" dirty="0" smtClean="0"/>
              <a:t>references</a:t>
            </a:r>
          </a:p>
          <a:p>
            <a:pPr lvl="1"/>
            <a:r>
              <a:rPr lang="en-US" b="1" dirty="0"/>
              <a:t>Cavern Ground </a:t>
            </a:r>
            <a:r>
              <a:rPr lang="en-US" dirty="0"/>
              <a:t>consists of overlapping welded wire mesh supported by rock bolts and covered with shotcrete. The LBNF/DUNE </a:t>
            </a:r>
            <a:r>
              <a:rPr lang="en-US" b="1" dirty="0"/>
              <a:t>Cavern Ground</a:t>
            </a:r>
            <a:r>
              <a:rPr lang="en-US" dirty="0"/>
              <a:t> includes all walls and crown areas above the 4850 sill level in the North and South detector caverns and their associated central access drifts, plus tin plated copper bus bars specified to run the length of the detector vessels on each side along the cavern walls and mounted external to the shotcrete. </a:t>
            </a:r>
            <a:endParaRPr lang="en-US" dirty="0" smtClean="0"/>
          </a:p>
          <a:p>
            <a:pPr lvl="1"/>
            <a:r>
              <a:rPr lang="en-US" b="1" dirty="0"/>
              <a:t>Detector Ground </a:t>
            </a:r>
            <a:r>
              <a:rPr lang="en-US" dirty="0"/>
              <a:t>consists of the steel containment vessel enclosing the cryostat and all metal structures attached to or supported by the detector vessel</a:t>
            </a:r>
            <a:r>
              <a:rPr lang="en-US" dirty="0" smtClean="0"/>
              <a:t>.</a:t>
            </a:r>
          </a:p>
          <a:p>
            <a:pPr lvl="1"/>
            <a:r>
              <a:rPr lang="en-US" b="1" dirty="0"/>
              <a:t>UFER Ground </a:t>
            </a:r>
            <a:r>
              <a:rPr lang="en-US" dirty="0"/>
              <a:t>consists of the metal rebar embedded in the concrete floors The LBNF/DUNE </a:t>
            </a:r>
            <a:r>
              <a:rPr lang="en-US" b="1" dirty="0"/>
              <a:t>UFER Ground </a:t>
            </a:r>
            <a:r>
              <a:rPr lang="en-US" dirty="0"/>
              <a:t>system includes the concrete floors in the cavern mid-chambers, center access drifts, and central utility cavern</a:t>
            </a:r>
            <a:r>
              <a:rPr lang="en-US" dirty="0" smtClean="0"/>
              <a:t>.</a:t>
            </a:r>
          </a:p>
          <a:p>
            <a:r>
              <a:rPr lang="en-US" b="1" dirty="0" smtClean="0"/>
              <a:t>Cavern Ground </a:t>
            </a:r>
            <a:r>
              <a:rPr lang="en-US" dirty="0" smtClean="0"/>
              <a:t>and </a:t>
            </a:r>
            <a:r>
              <a:rPr lang="en-US" b="1" dirty="0" smtClean="0"/>
              <a:t>UFER Ground </a:t>
            </a:r>
            <a:r>
              <a:rPr lang="en-US" dirty="0" smtClean="0"/>
              <a:t>will be electrically bonded and serve as what is typically known as </a:t>
            </a:r>
            <a:r>
              <a:rPr lang="en-US" b="1" dirty="0" smtClean="0"/>
              <a:t>“Building Ground”</a:t>
            </a:r>
          </a:p>
          <a:p>
            <a:r>
              <a:rPr lang="en-US" b="1" dirty="0" smtClean="0"/>
              <a:t>Detector Ground </a:t>
            </a:r>
            <a:r>
              <a:rPr lang="en-US" dirty="0" smtClean="0"/>
              <a:t>will be connected to the </a:t>
            </a:r>
            <a:r>
              <a:rPr lang="en-US" b="1" dirty="0" smtClean="0"/>
              <a:t>“Building Ground” </a:t>
            </a:r>
            <a:r>
              <a:rPr lang="en-US" dirty="0" smtClean="0"/>
              <a:t>only through a safety ground connection implemented via </a:t>
            </a:r>
            <a:r>
              <a:rPr lang="en-US" dirty="0" err="1" smtClean="0"/>
              <a:t>saturable</a:t>
            </a:r>
            <a:r>
              <a:rPr lang="en-US" dirty="0" smtClean="0"/>
              <a:t> inductors.</a:t>
            </a:r>
          </a:p>
          <a:p>
            <a:r>
              <a:rPr lang="en-US" dirty="0" smtClean="0"/>
              <a:t>These interfaces are well defined. (Grounding Shielding Plan </a:t>
            </a:r>
            <a:r>
              <a:rPr lang="en-US" dirty="0">
                <a:hlinkClick r:id="rId2"/>
              </a:rPr>
              <a:t>DocDB 285</a:t>
            </a:r>
            <a:r>
              <a:rPr lang="en-US" dirty="0"/>
              <a:t>)</a:t>
            </a:r>
          </a:p>
        </p:txBody>
      </p:sp>
      <p:sp>
        <p:nvSpPr>
          <p:cNvPr id="4" name="Date Placeholder 3"/>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Stewart | LBNF DUNE Interfaces</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22</a:t>
            </a:fld>
            <a:endParaRPr lang="en-US" dirty="0"/>
          </a:p>
        </p:txBody>
      </p:sp>
    </p:spTree>
    <p:extLst>
      <p:ext uri="{BB962C8B-B14F-4D97-AF65-F5344CB8AC3E}">
        <p14:creationId xmlns:p14="http://schemas.microsoft.com/office/powerpoint/2010/main" val="1114936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2"/>
          <a:srcRect t="6480" b="6480"/>
          <a:stretch/>
        </p:blipFill>
        <p:spPr>
          <a:xfrm>
            <a:off x="-39295" y="786069"/>
            <a:ext cx="9267116" cy="5640600"/>
          </a:xfrm>
          <a:prstGeom prst="rect">
            <a:avLst/>
          </a:prstGeom>
        </p:spPr>
      </p:pic>
      <p:sp>
        <p:nvSpPr>
          <p:cNvPr id="2" name="Title 1"/>
          <p:cNvSpPr>
            <a:spLocks noGrp="1"/>
          </p:cNvSpPr>
          <p:nvPr>
            <p:ph type="title"/>
          </p:nvPr>
        </p:nvSpPr>
        <p:spPr>
          <a:xfrm>
            <a:off x="454026" y="138967"/>
            <a:ext cx="8229600" cy="647102"/>
          </a:xfrm>
        </p:spPr>
        <p:txBody>
          <a:bodyPr/>
          <a:lstStyle/>
          <a:p>
            <a:r>
              <a:rPr lang="en-US" dirty="0" smtClean="0"/>
              <a:t>Detector Grounding Overview</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23</a:t>
            </a:fld>
            <a:endParaRPr lang="en-US" dirty="0"/>
          </a:p>
        </p:txBody>
      </p:sp>
    </p:spTree>
    <p:extLst>
      <p:ext uri="{BB962C8B-B14F-4D97-AF65-F5344CB8AC3E}">
        <p14:creationId xmlns:p14="http://schemas.microsoft.com/office/powerpoint/2010/main" val="2029055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Ground Implementation</a:t>
            </a:r>
            <a:endParaRPr lang="en-US" dirty="0"/>
          </a:p>
        </p:txBody>
      </p:sp>
      <p:sp>
        <p:nvSpPr>
          <p:cNvPr id="3" name="Content Placeholder 2"/>
          <p:cNvSpPr>
            <a:spLocks noGrp="1"/>
          </p:cNvSpPr>
          <p:nvPr>
            <p:ph idx="11"/>
          </p:nvPr>
        </p:nvSpPr>
        <p:spPr/>
        <p:txBody>
          <a:bodyPr>
            <a:normAutofit/>
          </a:bodyPr>
          <a:lstStyle/>
          <a:p>
            <a:r>
              <a:rPr lang="en-US" dirty="0" smtClean="0"/>
              <a:t>Safety Ground implemented via </a:t>
            </a:r>
            <a:r>
              <a:rPr lang="en-US" dirty="0" err="1" smtClean="0"/>
              <a:t>saturable</a:t>
            </a:r>
            <a:r>
              <a:rPr lang="en-US" dirty="0" smtClean="0"/>
              <a:t> inductors:</a:t>
            </a:r>
          </a:p>
          <a:p>
            <a:pPr lvl="1"/>
            <a:r>
              <a:rPr lang="en-US" dirty="0" smtClean="0"/>
              <a:t>These </a:t>
            </a:r>
            <a:r>
              <a:rPr lang="en-US" dirty="0"/>
              <a:t>inductors saturate with flux under low-frequency, high currents and thus exhibit minimal impedance to that current, such as an AC power fault </a:t>
            </a:r>
            <a:r>
              <a:rPr lang="en-US" dirty="0" smtClean="0"/>
              <a:t>current.  This </a:t>
            </a:r>
            <a:r>
              <a:rPr lang="en-US" dirty="0"/>
              <a:t>is a requirement for a safely grounded metal structure. </a:t>
            </a:r>
            <a:endParaRPr lang="en-US" dirty="0" smtClean="0"/>
          </a:p>
          <a:p>
            <a:pPr lvl="1"/>
            <a:r>
              <a:rPr lang="en-US" dirty="0" smtClean="0"/>
              <a:t>At </a:t>
            </a:r>
            <a:r>
              <a:rPr lang="en-US" dirty="0"/>
              <a:t>higher frequencies and lower currents, such as coupled noise currents, the inductor provides </a:t>
            </a:r>
            <a:r>
              <a:rPr lang="en-US" dirty="0" smtClean="0"/>
              <a:t>impedance </a:t>
            </a:r>
            <a:r>
              <a:rPr lang="en-US" dirty="0"/>
              <a:t>to this </a:t>
            </a:r>
            <a:r>
              <a:rPr lang="en-US" dirty="0" smtClean="0"/>
              <a:t>“noise” current </a:t>
            </a:r>
            <a:r>
              <a:rPr lang="en-US" dirty="0"/>
              <a:t>and </a:t>
            </a:r>
            <a:r>
              <a:rPr lang="en-US" dirty="0" smtClean="0"/>
              <a:t>restricts its </a:t>
            </a:r>
            <a:r>
              <a:rPr lang="en-US" dirty="0"/>
              <a:t>flow between </a:t>
            </a:r>
            <a:r>
              <a:rPr lang="en-US" dirty="0" smtClean="0"/>
              <a:t>the two ground </a:t>
            </a:r>
            <a:r>
              <a:rPr lang="en-US" dirty="0"/>
              <a:t>structures. </a:t>
            </a:r>
            <a:endParaRPr lang="en-US" dirty="0" smtClean="0"/>
          </a:p>
          <a:p>
            <a:pPr lvl="1"/>
            <a:r>
              <a:rPr lang="en-US" dirty="0" smtClean="0"/>
              <a:t>The </a:t>
            </a:r>
            <a:r>
              <a:rPr lang="en-US" dirty="0"/>
              <a:t>desired total impedance between the </a:t>
            </a:r>
            <a:r>
              <a:rPr lang="en-US" b="1" dirty="0" smtClean="0"/>
              <a:t>Detector Ground </a:t>
            </a:r>
            <a:r>
              <a:rPr lang="en-US" dirty="0"/>
              <a:t>structure and the </a:t>
            </a:r>
            <a:r>
              <a:rPr lang="en-US" dirty="0" smtClean="0"/>
              <a:t>“Building Ground” </a:t>
            </a:r>
            <a:r>
              <a:rPr lang="en-US" dirty="0"/>
              <a:t>structure is a minimum of 10 ohms at 10 </a:t>
            </a:r>
            <a:r>
              <a:rPr lang="en-US" dirty="0" err="1"/>
              <a:t>MHz</a:t>
            </a:r>
            <a:r>
              <a:rPr lang="en-US" dirty="0" err="1" smtClean="0"/>
              <a:t>.</a:t>
            </a:r>
            <a:endParaRPr lang="en-US" dirty="0" smtClean="0"/>
          </a:p>
          <a:p>
            <a:r>
              <a:rPr lang="en-US" dirty="0" smtClean="0"/>
              <a:t>Examples of this implementation include </a:t>
            </a:r>
            <a:r>
              <a:rPr lang="en-US" dirty="0" err="1" smtClean="0"/>
              <a:t>Dzero</a:t>
            </a:r>
            <a:r>
              <a:rPr lang="en-US" dirty="0" smtClean="0"/>
              <a:t>, Atlas and </a:t>
            </a:r>
            <a:r>
              <a:rPr lang="en-US" dirty="0" err="1" smtClean="0"/>
              <a:t>MicroBooNE</a:t>
            </a:r>
            <a:r>
              <a:rPr lang="en-US" dirty="0" smtClean="0"/>
              <a:t>.</a:t>
            </a:r>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Stewart | LBNF DUNE Interfaces</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24</a:t>
            </a:fld>
            <a:endParaRPr lang="en-US" dirty="0"/>
          </a:p>
        </p:txBody>
      </p:sp>
    </p:spTree>
    <p:extLst>
      <p:ext uri="{BB962C8B-B14F-4D97-AF65-F5344CB8AC3E}">
        <p14:creationId xmlns:p14="http://schemas.microsoft.com/office/powerpoint/2010/main" val="19722330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t="1402" b="1402"/>
          <a:stretch>
            <a:fillRect/>
          </a:stretch>
        </p:blipFill>
        <p:spPr>
          <a:prstGeom prst="rect">
            <a:avLst/>
          </a:prstGeom>
        </p:spPr>
      </p:pic>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25</a:t>
            </a:fld>
            <a:endParaRPr lang="en-US" dirty="0"/>
          </a:p>
        </p:txBody>
      </p:sp>
    </p:spTree>
    <p:extLst>
      <p:ext uri="{BB962C8B-B14F-4D97-AF65-F5344CB8AC3E}">
        <p14:creationId xmlns:p14="http://schemas.microsoft.com/office/powerpoint/2010/main" val="606187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4026" y="303758"/>
            <a:ext cx="8229600" cy="647102"/>
          </a:xfrm>
        </p:spPr>
        <p:txBody>
          <a:bodyPr/>
          <a:lstStyle/>
          <a:p>
            <a:r>
              <a:rPr lang="en-US" dirty="0" smtClean="0"/>
              <a:t>Cryostat Interfaces</a:t>
            </a:r>
            <a:endParaRPr lang="en-US" dirty="0"/>
          </a:p>
        </p:txBody>
      </p:sp>
      <p:sp>
        <p:nvSpPr>
          <p:cNvPr id="9" name="Content Placeholder 8"/>
          <p:cNvSpPr>
            <a:spLocks noGrp="1"/>
          </p:cNvSpPr>
          <p:nvPr>
            <p:ph idx="11"/>
          </p:nvPr>
        </p:nvSpPr>
        <p:spPr>
          <a:xfrm>
            <a:off x="454029" y="969630"/>
            <a:ext cx="8232771" cy="1447271"/>
          </a:xfrm>
        </p:spPr>
        <p:txBody>
          <a:bodyPr>
            <a:normAutofit fontScale="77500" lnSpcReduction="20000"/>
          </a:bodyPr>
          <a:lstStyle/>
          <a:p>
            <a:r>
              <a:rPr lang="en-US" dirty="0" smtClean="0"/>
              <a:t>All the interfaces between the detector and the cryostat need defined at the start of the membrane design process.</a:t>
            </a:r>
          </a:p>
          <a:p>
            <a:pPr lvl="1"/>
            <a:r>
              <a:rPr lang="en-US" dirty="0" smtClean="0"/>
              <a:t>The membrane roof design with all the penetrations define the overall cryostat design.</a:t>
            </a:r>
          </a:p>
          <a:p>
            <a:r>
              <a:rPr lang="en-US" dirty="0"/>
              <a:t>CERN plans to issue the first </a:t>
            </a:r>
            <a:r>
              <a:rPr lang="en-US" dirty="0" smtClean="0"/>
              <a:t>SP cryostat engineering </a:t>
            </a:r>
            <a:r>
              <a:rPr lang="en-US" dirty="0"/>
              <a:t>design contract this summer.</a:t>
            </a:r>
          </a:p>
          <a:p>
            <a:pPr lvl="1"/>
            <a:endParaRPr lang="en-US" dirty="0" smtClean="0"/>
          </a:p>
          <a:p>
            <a:pPr lvl="1"/>
            <a:endParaRPr lang="en-US" dirty="0" smtClean="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pic>
        <p:nvPicPr>
          <p:cNvPr id="2" name="Picture 1"/>
          <p:cNvPicPr>
            <a:picLocks noChangeAspect="1"/>
          </p:cNvPicPr>
          <p:nvPr/>
        </p:nvPicPr>
        <p:blipFill>
          <a:blip r:embed="rId2"/>
          <a:stretch>
            <a:fillRect/>
          </a:stretch>
        </p:blipFill>
        <p:spPr>
          <a:xfrm>
            <a:off x="4278192" y="2416901"/>
            <a:ext cx="4790608" cy="3643157"/>
          </a:xfrm>
          <a:prstGeom prst="rect">
            <a:avLst/>
          </a:prstGeom>
        </p:spPr>
      </p:pic>
      <p:sp>
        <p:nvSpPr>
          <p:cNvPr id="10" name="Content Placeholder 8"/>
          <p:cNvSpPr txBox="1">
            <a:spLocks/>
          </p:cNvSpPr>
          <p:nvPr/>
        </p:nvSpPr>
        <p:spPr>
          <a:xfrm>
            <a:off x="351303" y="2431588"/>
            <a:ext cx="4039980" cy="3763313"/>
          </a:xfrm>
          <a:prstGeom prst="rect">
            <a:avLst/>
          </a:prstGeom>
        </p:spPr>
        <p:txBody>
          <a:bodyPr lIns="0" rIns="0">
            <a:normAutofit fontScale="775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2732" lvl="3" indent="-265176">
              <a:buSzTx/>
            </a:pPr>
            <a:r>
              <a:rPr lang="en-US" sz="2100" dirty="0" smtClean="0"/>
              <a:t>The singe-phase cryostat interfaces need defined by the </a:t>
            </a:r>
            <a:r>
              <a:rPr lang="en-US" sz="2100" u="sng" dirty="0" smtClean="0"/>
              <a:t>end of June</a:t>
            </a:r>
            <a:r>
              <a:rPr lang="en-US" sz="2100" dirty="0" smtClean="0"/>
              <a:t>.</a:t>
            </a:r>
            <a:endParaRPr lang="en-US" sz="2100" dirty="0"/>
          </a:p>
          <a:p>
            <a:pPr lvl="1"/>
            <a:r>
              <a:rPr lang="en-US" dirty="0" smtClean="0"/>
              <a:t>The Dual-Phase design needs to start 1.5 years later.</a:t>
            </a:r>
          </a:p>
          <a:p>
            <a:r>
              <a:rPr lang="en-US" dirty="0" smtClean="0"/>
              <a:t>A level of definition equal to what was used for the ProtoDUNE-SP cryostat is needed.</a:t>
            </a:r>
          </a:p>
          <a:p>
            <a:pPr lvl="1"/>
            <a:r>
              <a:rPr lang="en-US" dirty="0" smtClean="0"/>
              <a:t>An integrated 3-D model with detector and cryostat</a:t>
            </a:r>
          </a:p>
          <a:p>
            <a:pPr lvl="1"/>
            <a:r>
              <a:rPr lang="en-US" dirty="0" smtClean="0">
                <a:hlinkClick r:id="rId3"/>
              </a:rPr>
              <a:t>Drawings</a:t>
            </a:r>
            <a:r>
              <a:rPr lang="en-US" dirty="0" smtClean="0"/>
              <a:t> of the roof penetrations with dimensions</a:t>
            </a:r>
          </a:p>
          <a:p>
            <a:pPr lvl="1"/>
            <a:r>
              <a:rPr lang="en-US" dirty="0" smtClean="0">
                <a:hlinkClick r:id="rId4"/>
              </a:rPr>
              <a:t>Cold Cryostat technical specifications.</a:t>
            </a:r>
            <a:endParaRPr lang="en-US" dirty="0" smtClean="0"/>
          </a:p>
          <a:p>
            <a:pPr lvl="2"/>
            <a:r>
              <a:rPr lang="en-US" dirty="0" smtClean="0"/>
              <a:t>Dimensions, flooring, heat leak, leak testing, TCO dimension </a:t>
            </a:r>
            <a:r>
              <a:rPr lang="is-IS" dirty="0" smtClean="0"/>
              <a:t>…</a:t>
            </a:r>
            <a:endParaRPr lang="en-US" dirty="0"/>
          </a:p>
        </p:txBody>
      </p:sp>
      <p:sp>
        <p:nvSpPr>
          <p:cNvPr id="6" name="TextBox 5"/>
          <p:cNvSpPr txBox="1"/>
          <p:nvPr/>
        </p:nvSpPr>
        <p:spPr>
          <a:xfrm>
            <a:off x="5003224" y="6010423"/>
            <a:ext cx="3976382" cy="369332"/>
          </a:xfrm>
          <a:prstGeom prst="rect">
            <a:avLst/>
          </a:prstGeom>
          <a:noFill/>
        </p:spPr>
        <p:txBody>
          <a:bodyPr wrap="none" rtlCol="0">
            <a:spAutoFit/>
          </a:bodyPr>
          <a:lstStyle/>
          <a:p>
            <a:r>
              <a:rPr lang="en-US" dirty="0" smtClean="0"/>
              <a:t>ProtoDUNE-SP roof penetration drawing</a:t>
            </a:r>
            <a:endParaRPr lang="en-US" dirty="0"/>
          </a:p>
        </p:txBody>
      </p:sp>
    </p:spTree>
    <p:extLst>
      <p:ext uri="{BB962C8B-B14F-4D97-AF65-F5344CB8AC3E}">
        <p14:creationId xmlns:p14="http://schemas.microsoft.com/office/powerpoint/2010/main" val="32460345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Additional SP Roof Penetrations</a:t>
            </a:r>
            <a:endParaRPr lang="en-US" dirty="0"/>
          </a:p>
        </p:txBody>
      </p:sp>
      <p:sp>
        <p:nvSpPr>
          <p:cNvPr id="9" name="Content Placeholder 8"/>
          <p:cNvSpPr>
            <a:spLocks noGrp="1"/>
          </p:cNvSpPr>
          <p:nvPr>
            <p:ph idx="11"/>
          </p:nvPr>
        </p:nvSpPr>
        <p:spPr>
          <a:xfrm>
            <a:off x="454029" y="1207768"/>
            <a:ext cx="8232771" cy="4836324"/>
          </a:xfrm>
        </p:spPr>
        <p:txBody>
          <a:bodyPr>
            <a:normAutofit fontScale="92500" lnSpcReduction="20000"/>
          </a:bodyPr>
          <a:lstStyle/>
          <a:p>
            <a:r>
              <a:rPr lang="en-US" dirty="0" smtClean="0"/>
              <a:t>The DUNE-SP Detector </a:t>
            </a:r>
            <a:r>
              <a:rPr lang="en-US" dirty="0"/>
              <a:t>S</a:t>
            </a:r>
            <a:r>
              <a:rPr lang="en-US" dirty="0" smtClean="0"/>
              <a:t>upport </a:t>
            </a:r>
            <a:r>
              <a:rPr lang="en-US" dirty="0"/>
              <a:t>S</a:t>
            </a:r>
            <a:r>
              <a:rPr lang="en-US" dirty="0" smtClean="0"/>
              <a:t>tructure (DSS) needs to be developed to the point where the rail support points are defined. This fixes the roof penetration locations for the DSS.</a:t>
            </a:r>
          </a:p>
          <a:p>
            <a:pPr lvl="1"/>
            <a:r>
              <a:rPr lang="en-US" dirty="0" smtClean="0"/>
              <a:t>CERN has found an elegant commercial rail system for the ProtoDUNE-SP cleanroom which is available in stainless steel and may be an excellent choice for the DUNE-SP DSS. </a:t>
            </a:r>
          </a:p>
          <a:p>
            <a:pPr lvl="2"/>
            <a:r>
              <a:rPr lang="en-US" dirty="0" smtClean="0"/>
              <a:t>The load rating of the rail system will determine the number of roof penetrations needed for the detector support.</a:t>
            </a:r>
          </a:p>
          <a:p>
            <a:pPr lvl="2"/>
            <a:r>
              <a:rPr lang="en-US" dirty="0" smtClean="0"/>
              <a:t>The track path and switching needs to be defined. This determines the material flow inside the cryostat.</a:t>
            </a:r>
          </a:p>
          <a:p>
            <a:r>
              <a:rPr lang="en-US" dirty="0" smtClean="0"/>
              <a:t>The penetrations needed for cryogenic monitoring have to be placed in the roof.</a:t>
            </a:r>
          </a:p>
          <a:p>
            <a:r>
              <a:rPr lang="en-US" dirty="0" smtClean="0"/>
              <a:t>The HV </a:t>
            </a:r>
            <a:r>
              <a:rPr lang="en-US" dirty="0" err="1" smtClean="0"/>
              <a:t>feedthrus</a:t>
            </a:r>
            <a:r>
              <a:rPr lang="en-US" dirty="0" smtClean="0"/>
              <a:t> need to be placed relative to the cathode planes.</a:t>
            </a:r>
          </a:p>
          <a:p>
            <a:r>
              <a:rPr lang="en-US" dirty="0" smtClean="0"/>
              <a:t>Any penetrations needed for calibration purposes need to be specified. </a:t>
            </a:r>
          </a:p>
          <a:p>
            <a:r>
              <a:rPr lang="en-US" dirty="0" smtClean="0"/>
              <a:t>Any spare penetrations need to be identified.</a:t>
            </a:r>
            <a:endParaRPr lang="en-US" dirty="0"/>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grpSp>
        <p:nvGrpSpPr>
          <p:cNvPr id="6" name="Group 5"/>
          <p:cNvGrpSpPr/>
          <p:nvPr/>
        </p:nvGrpSpPr>
        <p:grpSpPr>
          <a:xfrm>
            <a:off x="440209" y="3979137"/>
            <a:ext cx="8259750" cy="2595685"/>
            <a:chOff x="9144000" y="3953863"/>
            <a:chExt cx="8259750" cy="2595685"/>
          </a:xfrm>
        </p:grpSpPr>
        <p:sp>
          <p:nvSpPr>
            <p:cNvPr id="12" name="Rectangle 11"/>
            <p:cNvSpPr/>
            <p:nvPr/>
          </p:nvSpPr>
          <p:spPr>
            <a:xfrm>
              <a:off x="9144000" y="3953863"/>
              <a:ext cx="8259750" cy="2595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3342351" y="4109086"/>
              <a:ext cx="3577896" cy="2281766"/>
            </a:xfrm>
            <a:prstGeom prst="rect">
              <a:avLst/>
            </a:prstGeom>
          </p:spPr>
        </p:pic>
        <p:pic>
          <p:nvPicPr>
            <p:cNvPr id="11" name="Picture 10"/>
            <p:cNvPicPr>
              <a:picLocks noChangeAspect="1"/>
            </p:cNvPicPr>
            <p:nvPr/>
          </p:nvPicPr>
          <p:blipFill>
            <a:blip r:embed="rId3"/>
            <a:stretch>
              <a:fillRect/>
            </a:stretch>
          </p:blipFill>
          <p:spPr>
            <a:xfrm>
              <a:off x="9556290" y="4109085"/>
              <a:ext cx="2465468" cy="2281765"/>
            </a:xfrm>
            <a:prstGeom prst="rect">
              <a:avLst/>
            </a:prstGeom>
          </p:spPr>
        </p:pic>
        <p:sp>
          <p:nvSpPr>
            <p:cNvPr id="2" name="TextBox 1"/>
            <p:cNvSpPr txBox="1"/>
            <p:nvPr/>
          </p:nvSpPr>
          <p:spPr>
            <a:xfrm>
              <a:off x="9570571" y="5293147"/>
              <a:ext cx="885214" cy="738664"/>
            </a:xfrm>
            <a:prstGeom prst="rect">
              <a:avLst/>
            </a:prstGeom>
            <a:noFill/>
          </p:spPr>
          <p:txBody>
            <a:bodyPr wrap="square" rtlCol="0">
              <a:spAutoFit/>
            </a:bodyPr>
            <a:lstStyle/>
            <a:p>
              <a:r>
                <a:rPr lang="en-US" sz="1400" dirty="0" smtClean="0"/>
                <a:t>DSS Concept at CD-1R</a:t>
              </a:r>
              <a:endParaRPr lang="en-US" sz="1400" dirty="0"/>
            </a:p>
          </p:txBody>
        </p:sp>
        <p:sp>
          <p:nvSpPr>
            <p:cNvPr id="13" name="TextBox 12"/>
            <p:cNvSpPr txBox="1"/>
            <p:nvPr/>
          </p:nvSpPr>
          <p:spPr>
            <a:xfrm>
              <a:off x="15266728" y="5839172"/>
              <a:ext cx="1924376" cy="523220"/>
            </a:xfrm>
            <a:prstGeom prst="rect">
              <a:avLst/>
            </a:prstGeom>
            <a:noFill/>
          </p:spPr>
          <p:txBody>
            <a:bodyPr wrap="square" rtlCol="0">
              <a:spAutoFit/>
            </a:bodyPr>
            <a:lstStyle/>
            <a:p>
              <a:r>
                <a:rPr lang="en-US" sz="1400" dirty="0" smtClean="0">
                  <a:solidFill>
                    <a:schemeClr val="bg1"/>
                  </a:solidFill>
                </a:rPr>
                <a:t>Example Commercial monorail system</a:t>
              </a:r>
              <a:endParaRPr lang="en-US" sz="1400" dirty="0">
                <a:solidFill>
                  <a:schemeClr val="bg1"/>
                </a:solidFill>
              </a:endParaRPr>
            </a:p>
          </p:txBody>
        </p:sp>
      </p:grpSp>
    </p:spTree>
    <p:extLst>
      <p:ext uri="{BB962C8B-B14F-4D97-AF65-F5344CB8AC3E}">
        <p14:creationId xmlns:p14="http://schemas.microsoft.com/office/powerpoint/2010/main" val="33513914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Additional SP Roof Penetrations</a:t>
            </a:r>
            <a:endParaRPr lang="en-US" dirty="0"/>
          </a:p>
        </p:txBody>
      </p:sp>
      <p:sp>
        <p:nvSpPr>
          <p:cNvPr id="9" name="Content Placeholder 8"/>
          <p:cNvSpPr>
            <a:spLocks noGrp="1"/>
          </p:cNvSpPr>
          <p:nvPr>
            <p:ph idx="11"/>
          </p:nvPr>
        </p:nvSpPr>
        <p:spPr>
          <a:xfrm>
            <a:off x="454029" y="1207768"/>
            <a:ext cx="8232771" cy="4836324"/>
          </a:xfrm>
        </p:spPr>
        <p:txBody>
          <a:bodyPr>
            <a:normAutofit fontScale="92500" lnSpcReduction="20000"/>
          </a:bodyPr>
          <a:lstStyle/>
          <a:p>
            <a:r>
              <a:rPr lang="en-US" dirty="0" smtClean="0"/>
              <a:t>The DUNE-SP Detector </a:t>
            </a:r>
            <a:r>
              <a:rPr lang="en-US" dirty="0"/>
              <a:t>S</a:t>
            </a:r>
            <a:r>
              <a:rPr lang="en-US" dirty="0" smtClean="0"/>
              <a:t>upport </a:t>
            </a:r>
            <a:r>
              <a:rPr lang="en-US" dirty="0"/>
              <a:t>S</a:t>
            </a:r>
            <a:r>
              <a:rPr lang="en-US" dirty="0" smtClean="0"/>
              <a:t>tructure (DSS) needs to be developed to the point where the rail support points are defined. This fixes the roof penetration locations for the DSS.</a:t>
            </a:r>
          </a:p>
          <a:p>
            <a:pPr lvl="1"/>
            <a:r>
              <a:rPr lang="en-US" dirty="0" smtClean="0"/>
              <a:t>CERN has found an elegant commercial rail system for the ProtoDUNE-SP cleanroom which is available in stainless steel and may be an excellent choice for the DUNE-SP DSS. </a:t>
            </a:r>
          </a:p>
          <a:p>
            <a:pPr lvl="2"/>
            <a:r>
              <a:rPr lang="en-US" dirty="0" smtClean="0"/>
              <a:t>The load rating of the rail system will determine the number of roof penetrations needed for the detector support.</a:t>
            </a:r>
          </a:p>
          <a:p>
            <a:pPr lvl="2"/>
            <a:r>
              <a:rPr lang="en-US" dirty="0" smtClean="0"/>
              <a:t>The track path and switching needs to be defined. This determines the material flow inside the cryostat.</a:t>
            </a:r>
          </a:p>
          <a:p>
            <a:r>
              <a:rPr lang="en-US" dirty="0" smtClean="0"/>
              <a:t>The penetrations needed for cryogenic monitoring have to be placed in the roof.</a:t>
            </a:r>
          </a:p>
          <a:p>
            <a:r>
              <a:rPr lang="en-US" dirty="0" smtClean="0"/>
              <a:t>The HV </a:t>
            </a:r>
            <a:r>
              <a:rPr lang="en-US" dirty="0" err="1" smtClean="0"/>
              <a:t>feedthrus</a:t>
            </a:r>
            <a:r>
              <a:rPr lang="en-US" dirty="0" smtClean="0"/>
              <a:t> need to be placed relative to the cathode planes.</a:t>
            </a:r>
          </a:p>
          <a:p>
            <a:r>
              <a:rPr lang="en-US" dirty="0" smtClean="0"/>
              <a:t>Any penetrations needed for calibration purposes need to be specified. </a:t>
            </a:r>
          </a:p>
          <a:p>
            <a:r>
              <a:rPr lang="en-US" dirty="0" smtClean="0"/>
              <a:t>Any spare penetrations need to be identified.</a:t>
            </a:r>
            <a:endParaRPr lang="en-US" dirty="0"/>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28</a:t>
            </a:fld>
            <a:endParaRPr lang="en-US" dirty="0"/>
          </a:p>
        </p:txBody>
      </p:sp>
    </p:spTree>
    <p:extLst>
      <p:ext uri="{BB962C8B-B14F-4D97-AF65-F5344CB8AC3E}">
        <p14:creationId xmlns:p14="http://schemas.microsoft.com/office/powerpoint/2010/main" val="33433839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4026" y="36463"/>
            <a:ext cx="8229600" cy="647102"/>
          </a:xfrm>
        </p:spPr>
        <p:txBody>
          <a:bodyPr/>
          <a:lstStyle/>
          <a:p>
            <a:r>
              <a:rPr lang="en-US" dirty="0" smtClean="0"/>
              <a:t>Ceiling Access </a:t>
            </a:r>
            <a:r>
              <a:rPr lang="en-US" dirty="0"/>
              <a:t>C</a:t>
            </a:r>
            <a:r>
              <a:rPr lang="en-US" dirty="0" smtClean="0"/>
              <a:t>onsiderations</a:t>
            </a:r>
            <a:endParaRPr lang="en-US" dirty="0"/>
          </a:p>
        </p:txBody>
      </p:sp>
      <p:sp>
        <p:nvSpPr>
          <p:cNvPr id="9" name="Content Placeholder 8"/>
          <p:cNvSpPr>
            <a:spLocks noGrp="1"/>
          </p:cNvSpPr>
          <p:nvPr>
            <p:ph idx="11"/>
          </p:nvPr>
        </p:nvSpPr>
        <p:spPr>
          <a:xfrm>
            <a:off x="454029" y="620892"/>
            <a:ext cx="4742031" cy="1245018"/>
          </a:xfrm>
        </p:spPr>
        <p:txBody>
          <a:bodyPr>
            <a:normAutofit fontScale="77500" lnSpcReduction="20000"/>
          </a:bodyPr>
          <a:lstStyle/>
          <a:p>
            <a:r>
              <a:rPr lang="en-US" dirty="0" smtClean="0"/>
              <a:t>The original ceiling access plan for SP cabling relied on movable scaffolding.</a:t>
            </a:r>
          </a:p>
          <a:p>
            <a:pPr lvl="1"/>
            <a:r>
              <a:rPr lang="en-US" dirty="0" smtClean="0"/>
              <a:t>12m high 3m wide and movable</a:t>
            </a:r>
          </a:p>
          <a:p>
            <a:pPr lvl="1"/>
            <a:r>
              <a:rPr lang="en-US" dirty="0" smtClean="0"/>
              <a:t>Feasibility was questionable - stability </a:t>
            </a:r>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29</a:t>
            </a:fld>
            <a:endParaRPr lang="en-US" dirty="0"/>
          </a:p>
        </p:txBody>
      </p:sp>
      <p:grpSp>
        <p:nvGrpSpPr>
          <p:cNvPr id="14" name="Group 13"/>
          <p:cNvGrpSpPr/>
          <p:nvPr/>
        </p:nvGrpSpPr>
        <p:grpSpPr>
          <a:xfrm>
            <a:off x="5124132" y="895887"/>
            <a:ext cx="3661723" cy="5176786"/>
            <a:chOff x="-3847490" y="705800"/>
            <a:chExt cx="3661723" cy="5176786"/>
          </a:xfrm>
        </p:grpSpPr>
        <p:pic>
          <p:nvPicPr>
            <p:cNvPr id="13" name="Picture 12"/>
            <p:cNvPicPr>
              <a:picLocks noChangeAspect="1"/>
            </p:cNvPicPr>
            <p:nvPr/>
          </p:nvPicPr>
          <p:blipFill rotWithShape="1">
            <a:blip r:embed="rId2"/>
            <a:srcRect l="7756" r="52198"/>
            <a:stretch/>
          </p:blipFill>
          <p:spPr>
            <a:xfrm>
              <a:off x="-3847490" y="705800"/>
              <a:ext cx="3661723" cy="5174512"/>
            </a:xfrm>
            <a:prstGeom prst="rect">
              <a:avLst/>
            </a:prstGeom>
          </p:spPr>
        </p:pic>
        <p:cxnSp>
          <p:nvCxnSpPr>
            <p:cNvPr id="6" name="Straight Connector 5"/>
            <p:cNvCxnSpPr/>
            <p:nvPr/>
          </p:nvCxnSpPr>
          <p:spPr>
            <a:xfrm flipV="1">
              <a:off x="-2560391" y="5503559"/>
              <a:ext cx="533178" cy="96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32658" y="5513254"/>
              <a:ext cx="486056" cy="369332"/>
            </a:xfrm>
            <a:prstGeom prst="rect">
              <a:avLst/>
            </a:prstGeom>
            <a:noFill/>
          </p:spPr>
          <p:txBody>
            <a:bodyPr wrap="none" rtlCol="0">
              <a:spAutoFit/>
            </a:bodyPr>
            <a:lstStyle/>
            <a:p>
              <a:r>
                <a:rPr lang="en-US" dirty="0" smtClean="0">
                  <a:solidFill>
                    <a:schemeClr val="bg1"/>
                  </a:solidFill>
                </a:rPr>
                <a:t>3m</a:t>
              </a:r>
              <a:endParaRPr lang="en-US" dirty="0">
                <a:solidFill>
                  <a:schemeClr val="bg1"/>
                </a:solidFill>
              </a:endParaRPr>
            </a:p>
          </p:txBody>
        </p:sp>
        <p:cxnSp>
          <p:nvCxnSpPr>
            <p:cNvPr id="18" name="Straight Connector 17"/>
            <p:cNvCxnSpPr/>
            <p:nvPr/>
          </p:nvCxnSpPr>
          <p:spPr>
            <a:xfrm flipH="1" flipV="1">
              <a:off x="-2046602" y="2158785"/>
              <a:ext cx="29976" cy="365986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19678" y="3484280"/>
              <a:ext cx="603050" cy="369332"/>
            </a:xfrm>
            <a:prstGeom prst="rect">
              <a:avLst/>
            </a:prstGeom>
            <a:noFill/>
          </p:spPr>
          <p:txBody>
            <a:bodyPr wrap="none" rtlCol="0">
              <a:spAutoFit/>
            </a:bodyPr>
            <a:lstStyle/>
            <a:p>
              <a:r>
                <a:rPr lang="en-US" dirty="0" smtClean="0">
                  <a:solidFill>
                    <a:schemeClr val="bg1"/>
                  </a:solidFill>
                </a:rPr>
                <a:t>12m</a:t>
              </a:r>
              <a:endParaRPr lang="en-US" dirty="0">
                <a:solidFill>
                  <a:schemeClr val="bg1"/>
                </a:solidFill>
              </a:endParaRPr>
            </a:p>
          </p:txBody>
        </p:sp>
        <p:sp>
          <p:nvSpPr>
            <p:cNvPr id="12" name="TextBox 11"/>
            <p:cNvSpPr txBox="1"/>
            <p:nvPr/>
          </p:nvSpPr>
          <p:spPr>
            <a:xfrm>
              <a:off x="-3847490" y="709219"/>
              <a:ext cx="2168132" cy="646331"/>
            </a:xfrm>
            <a:prstGeom prst="rect">
              <a:avLst/>
            </a:prstGeom>
            <a:solidFill>
              <a:srgbClr val="FFFFFF"/>
            </a:solidFill>
          </p:spPr>
          <p:txBody>
            <a:bodyPr wrap="square" rtlCol="0">
              <a:spAutoFit/>
            </a:bodyPr>
            <a:lstStyle/>
            <a:p>
              <a:r>
                <a:rPr lang="en-US" dirty="0" smtClean="0"/>
                <a:t>Single-Phase CD1R roof access concept</a:t>
              </a:r>
              <a:endParaRPr lang="en-US" dirty="0"/>
            </a:p>
          </p:txBody>
        </p:sp>
      </p:grpSp>
    </p:spTree>
    <p:extLst>
      <p:ext uri="{BB962C8B-B14F-4D97-AF65-F5344CB8AC3E}">
        <p14:creationId xmlns:p14="http://schemas.microsoft.com/office/powerpoint/2010/main" val="22492731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Conventional Facilities Interfaces</a:t>
            </a:r>
            <a:endParaRPr lang="en-US" dirty="0"/>
          </a:p>
        </p:txBody>
      </p:sp>
      <p:sp>
        <p:nvSpPr>
          <p:cNvPr id="9" name="Content Placeholder 8"/>
          <p:cNvSpPr>
            <a:spLocks noGrp="1"/>
          </p:cNvSpPr>
          <p:nvPr>
            <p:ph idx="11"/>
          </p:nvPr>
        </p:nvSpPr>
        <p:spPr/>
        <p:txBody>
          <a:bodyPr>
            <a:normAutofit/>
          </a:bodyPr>
          <a:lstStyle/>
          <a:p>
            <a:pPr marL="0" indent="0">
              <a:buNone/>
            </a:pPr>
            <a:r>
              <a:rPr lang="en-US" dirty="0" smtClean="0"/>
              <a:t>Primary interfaces:</a:t>
            </a:r>
          </a:p>
          <a:p>
            <a:pPr marL="448056" indent="-457200">
              <a:buFont typeface="+mj-lt"/>
              <a:buAutoNum type="arabicPeriod"/>
            </a:pPr>
            <a:r>
              <a:rPr lang="en-US" dirty="0" smtClean="0"/>
              <a:t>Ross Shaft and Cage design</a:t>
            </a:r>
          </a:p>
          <a:p>
            <a:pPr marL="448056" indent="-457200">
              <a:buFont typeface="+mj-lt"/>
              <a:buAutoNum type="arabicPeriod"/>
            </a:pPr>
            <a:r>
              <a:rPr lang="en-US" dirty="0" smtClean="0"/>
              <a:t>Drifts and other spaces</a:t>
            </a:r>
          </a:p>
          <a:p>
            <a:pPr marL="448056" indent="-457200">
              <a:buFont typeface="+mj-lt"/>
              <a:buAutoNum type="arabicPeriod"/>
            </a:pPr>
            <a:r>
              <a:rPr lang="en-US" dirty="0" smtClean="0"/>
              <a:t>Detector Cavern and Pillar</a:t>
            </a:r>
          </a:p>
          <a:p>
            <a:pPr marL="448056" indent="-457200">
              <a:buFont typeface="+mj-lt"/>
              <a:buAutoNum type="arabicPeriod"/>
            </a:pPr>
            <a:r>
              <a:rPr lang="en-US" dirty="0" smtClean="0"/>
              <a:t>Central Utility cavern</a:t>
            </a:r>
          </a:p>
          <a:p>
            <a:pPr marL="448056" indent="-457200">
              <a:buFont typeface="+mj-lt"/>
              <a:buAutoNum type="arabicPeriod"/>
            </a:pPr>
            <a:r>
              <a:rPr lang="en-US" dirty="0" smtClean="0"/>
              <a:t>Surface Buildings</a:t>
            </a:r>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Tree>
    <p:extLst>
      <p:ext uri="{BB962C8B-B14F-4D97-AF65-F5344CB8AC3E}">
        <p14:creationId xmlns:p14="http://schemas.microsoft.com/office/powerpoint/2010/main" val="32188630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4026" y="36463"/>
            <a:ext cx="8229600" cy="647102"/>
          </a:xfrm>
        </p:spPr>
        <p:txBody>
          <a:bodyPr/>
          <a:lstStyle/>
          <a:p>
            <a:r>
              <a:rPr lang="en-US" dirty="0" smtClean="0"/>
              <a:t>Ceiling Access </a:t>
            </a:r>
            <a:r>
              <a:rPr lang="en-US" dirty="0"/>
              <a:t>C</a:t>
            </a:r>
            <a:r>
              <a:rPr lang="en-US" dirty="0" smtClean="0"/>
              <a:t>onsiderations</a:t>
            </a:r>
            <a:endParaRPr lang="en-US" dirty="0"/>
          </a:p>
        </p:txBody>
      </p:sp>
      <p:sp>
        <p:nvSpPr>
          <p:cNvPr id="9" name="Content Placeholder 8"/>
          <p:cNvSpPr>
            <a:spLocks noGrp="1"/>
          </p:cNvSpPr>
          <p:nvPr>
            <p:ph idx="11"/>
          </p:nvPr>
        </p:nvSpPr>
        <p:spPr>
          <a:xfrm>
            <a:off x="454029" y="620892"/>
            <a:ext cx="4742031" cy="1245018"/>
          </a:xfrm>
        </p:spPr>
        <p:txBody>
          <a:bodyPr>
            <a:normAutofit fontScale="77500" lnSpcReduction="20000"/>
          </a:bodyPr>
          <a:lstStyle/>
          <a:p>
            <a:r>
              <a:rPr lang="en-US" dirty="0" smtClean="0"/>
              <a:t>The original ceiling access plan for SP cabling relied on movable scaffolding.</a:t>
            </a:r>
          </a:p>
          <a:p>
            <a:pPr lvl="1"/>
            <a:r>
              <a:rPr lang="en-US" dirty="0" smtClean="0"/>
              <a:t>12m high 3m wide and movable</a:t>
            </a:r>
          </a:p>
          <a:p>
            <a:pPr lvl="1"/>
            <a:r>
              <a:rPr lang="en-US" dirty="0" smtClean="0"/>
              <a:t>Feasibility was questionable - stability </a:t>
            </a:r>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30</a:t>
            </a:fld>
            <a:endParaRPr lang="en-US" dirty="0"/>
          </a:p>
        </p:txBody>
      </p:sp>
      <p:sp>
        <p:nvSpPr>
          <p:cNvPr id="23" name="Content Placeholder 8"/>
          <p:cNvSpPr txBox="1">
            <a:spLocks/>
          </p:cNvSpPr>
          <p:nvPr/>
        </p:nvSpPr>
        <p:spPr>
          <a:xfrm>
            <a:off x="326814" y="1776928"/>
            <a:ext cx="4742031" cy="4197117"/>
          </a:xfrm>
          <a:prstGeom prst="rect">
            <a:avLst/>
          </a:prstGeom>
        </p:spPr>
        <p:txBody>
          <a:bodyPr lIns="0" rIns="0">
            <a:normAutofit fontScale="700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revised access concept utilizes commercial battery operated aerial lifts. </a:t>
            </a:r>
          </a:p>
          <a:p>
            <a:pPr lvl="1"/>
            <a:r>
              <a:rPr lang="en-US" dirty="0" smtClean="0"/>
              <a:t>Excellent experience in ATLAS</a:t>
            </a:r>
          </a:p>
          <a:p>
            <a:pPr lvl="1"/>
            <a:r>
              <a:rPr lang="en-US" dirty="0" smtClean="0"/>
              <a:t>Reliable, flexible, compact</a:t>
            </a:r>
          </a:p>
          <a:p>
            <a:r>
              <a:rPr lang="en-US" dirty="0" smtClean="0"/>
              <a:t>The integration details need to be clarified.</a:t>
            </a:r>
          </a:p>
          <a:p>
            <a:pPr lvl="1"/>
            <a:r>
              <a:rPr lang="en-US" dirty="0" smtClean="0"/>
              <a:t>Cryostat requirements:</a:t>
            </a:r>
          </a:p>
          <a:p>
            <a:pPr lvl="2"/>
            <a:r>
              <a:rPr lang="en-US" dirty="0" smtClean="0"/>
              <a:t>Floor Loading 5580lb total and 10,000 </a:t>
            </a:r>
            <a:r>
              <a:rPr lang="en-US" dirty="0" err="1" smtClean="0"/>
              <a:t>psf</a:t>
            </a:r>
            <a:r>
              <a:rPr lang="en-US" dirty="0" smtClean="0"/>
              <a:t> for the feet (</a:t>
            </a:r>
            <a:r>
              <a:rPr lang="en-US" dirty="0" err="1" smtClean="0"/>
              <a:t>Palift</a:t>
            </a:r>
            <a:r>
              <a:rPr lang="en-US" dirty="0" smtClean="0"/>
              <a:t> TZX 620)</a:t>
            </a:r>
          </a:p>
          <a:p>
            <a:pPr lvl="2"/>
            <a:r>
              <a:rPr lang="en-US" dirty="0" smtClean="0"/>
              <a:t>990mm wide lift fits through the  1.1m  TCO.</a:t>
            </a:r>
          </a:p>
          <a:p>
            <a:pPr lvl="1"/>
            <a:r>
              <a:rPr lang="en-US" dirty="0" err="1" smtClean="0"/>
              <a:t>Palift</a:t>
            </a:r>
            <a:r>
              <a:rPr lang="en-US" dirty="0" smtClean="0"/>
              <a:t> footprint  3.5 x 3.5 m just fits between CPA and APA. </a:t>
            </a:r>
          </a:p>
          <a:p>
            <a:pPr lvl="2"/>
            <a:r>
              <a:rPr lang="en-US" dirty="0" err="1" smtClean="0"/>
              <a:t>Cryo</a:t>
            </a:r>
            <a:r>
              <a:rPr lang="en-US" dirty="0" smtClean="0"/>
              <a:t>-piping runs under the APA. This region needs to be carefully modeled. Could impact lift selection.</a:t>
            </a:r>
          </a:p>
          <a:p>
            <a:pPr lvl="1"/>
            <a:r>
              <a:rPr lang="en-US" dirty="0" smtClean="0"/>
              <a:t>The stability and false floor design and the impact on the aerial lift stability needs studied.</a:t>
            </a:r>
          </a:p>
          <a:p>
            <a:pPr lvl="1"/>
            <a:endParaRPr lang="en-US" dirty="0"/>
          </a:p>
        </p:txBody>
      </p:sp>
      <p:grpSp>
        <p:nvGrpSpPr>
          <p:cNvPr id="21" name="Group 20"/>
          <p:cNvGrpSpPr/>
          <p:nvPr/>
        </p:nvGrpSpPr>
        <p:grpSpPr>
          <a:xfrm>
            <a:off x="5423969" y="558337"/>
            <a:ext cx="3195109" cy="6329500"/>
            <a:chOff x="9342947" y="648783"/>
            <a:chExt cx="3195109" cy="6329500"/>
          </a:xfrm>
        </p:grpSpPr>
        <p:pic>
          <p:nvPicPr>
            <p:cNvPr id="10" name="Picture 9"/>
            <p:cNvPicPr>
              <a:picLocks noChangeAspect="1"/>
            </p:cNvPicPr>
            <p:nvPr/>
          </p:nvPicPr>
          <p:blipFill>
            <a:blip r:embed="rId2"/>
            <a:stretch>
              <a:fillRect/>
            </a:stretch>
          </p:blipFill>
          <p:spPr>
            <a:xfrm>
              <a:off x="9342947" y="669937"/>
              <a:ext cx="3195109" cy="3540828"/>
            </a:xfrm>
            <a:prstGeom prst="rect">
              <a:avLst/>
            </a:prstGeom>
          </p:spPr>
        </p:pic>
        <p:pic>
          <p:nvPicPr>
            <p:cNvPr id="2" name="Picture 1"/>
            <p:cNvPicPr>
              <a:picLocks noChangeAspect="1"/>
            </p:cNvPicPr>
            <p:nvPr/>
          </p:nvPicPr>
          <p:blipFill>
            <a:blip r:embed="rId3"/>
            <a:stretch>
              <a:fillRect/>
            </a:stretch>
          </p:blipFill>
          <p:spPr>
            <a:xfrm>
              <a:off x="9749462" y="4287464"/>
              <a:ext cx="2212405" cy="2382237"/>
            </a:xfrm>
            <a:prstGeom prst="rect">
              <a:avLst/>
            </a:prstGeom>
          </p:spPr>
        </p:pic>
        <p:sp>
          <p:nvSpPr>
            <p:cNvPr id="19" name="TextBox 18"/>
            <p:cNvSpPr txBox="1"/>
            <p:nvPr/>
          </p:nvSpPr>
          <p:spPr>
            <a:xfrm>
              <a:off x="9342947" y="648783"/>
              <a:ext cx="1531896" cy="523220"/>
            </a:xfrm>
            <a:prstGeom prst="rect">
              <a:avLst/>
            </a:prstGeom>
            <a:solidFill>
              <a:srgbClr val="FFFFFF"/>
            </a:solidFill>
          </p:spPr>
          <p:txBody>
            <a:bodyPr wrap="square" rtlCol="0">
              <a:spAutoFit/>
            </a:bodyPr>
            <a:lstStyle/>
            <a:p>
              <a:r>
                <a:rPr lang="en-US" sz="1400" dirty="0" smtClean="0"/>
                <a:t>Aerial lift inside the DUNE cryostat</a:t>
              </a:r>
              <a:endParaRPr lang="en-US" sz="1400" dirty="0"/>
            </a:p>
          </p:txBody>
        </p:sp>
        <p:sp>
          <p:nvSpPr>
            <p:cNvPr id="25" name="TextBox 24"/>
            <p:cNvSpPr txBox="1"/>
            <p:nvPr/>
          </p:nvSpPr>
          <p:spPr>
            <a:xfrm>
              <a:off x="9749461" y="6701284"/>
              <a:ext cx="2212405" cy="276999"/>
            </a:xfrm>
            <a:prstGeom prst="rect">
              <a:avLst/>
            </a:prstGeom>
            <a:solidFill>
              <a:srgbClr val="FFFFFF"/>
            </a:solidFill>
          </p:spPr>
          <p:txBody>
            <a:bodyPr wrap="square" rtlCol="0">
              <a:spAutoFit/>
            </a:bodyPr>
            <a:lstStyle/>
            <a:p>
              <a:r>
                <a:rPr lang="en-US" sz="1200" dirty="0" err="1" smtClean="0"/>
                <a:t>Palift</a:t>
              </a:r>
              <a:r>
                <a:rPr lang="en-US" sz="1200" dirty="0" smtClean="0"/>
                <a:t> TZX 620 </a:t>
              </a:r>
              <a:r>
                <a:rPr lang="en-US" sz="1200" dirty="0"/>
                <a:t>Side and </a:t>
              </a:r>
              <a:r>
                <a:rPr lang="en-US" sz="1200" dirty="0" smtClean="0"/>
                <a:t>Top view</a:t>
              </a:r>
              <a:endParaRPr lang="en-US" sz="1200" dirty="0"/>
            </a:p>
          </p:txBody>
        </p:sp>
      </p:grpSp>
    </p:spTree>
    <p:extLst>
      <p:ext uri="{BB962C8B-B14F-4D97-AF65-F5344CB8AC3E}">
        <p14:creationId xmlns:p14="http://schemas.microsoft.com/office/powerpoint/2010/main" val="23570243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4026" y="36463"/>
            <a:ext cx="8229600" cy="647102"/>
          </a:xfrm>
        </p:spPr>
        <p:txBody>
          <a:bodyPr/>
          <a:lstStyle/>
          <a:p>
            <a:r>
              <a:rPr lang="en-US" dirty="0" smtClean="0"/>
              <a:t>Ceiling Access </a:t>
            </a:r>
            <a:r>
              <a:rPr lang="en-US" dirty="0"/>
              <a:t>C</a:t>
            </a:r>
            <a:r>
              <a:rPr lang="en-US" dirty="0" smtClean="0"/>
              <a:t>onsiderations</a:t>
            </a:r>
            <a:endParaRPr lang="en-US" dirty="0"/>
          </a:p>
        </p:txBody>
      </p:sp>
      <p:sp>
        <p:nvSpPr>
          <p:cNvPr id="9" name="Content Placeholder 8"/>
          <p:cNvSpPr>
            <a:spLocks noGrp="1"/>
          </p:cNvSpPr>
          <p:nvPr>
            <p:ph idx="11"/>
          </p:nvPr>
        </p:nvSpPr>
        <p:spPr>
          <a:xfrm>
            <a:off x="454029" y="620892"/>
            <a:ext cx="4742031" cy="1245018"/>
          </a:xfrm>
        </p:spPr>
        <p:txBody>
          <a:bodyPr>
            <a:normAutofit fontScale="77500" lnSpcReduction="20000"/>
          </a:bodyPr>
          <a:lstStyle/>
          <a:p>
            <a:r>
              <a:rPr lang="en-US" dirty="0" smtClean="0"/>
              <a:t>The original ceiling access plan for SP cabling relied on movable scaffolding.</a:t>
            </a:r>
          </a:p>
          <a:p>
            <a:pPr lvl="1"/>
            <a:r>
              <a:rPr lang="en-US" dirty="0" smtClean="0"/>
              <a:t>12m high 3m wide and movable</a:t>
            </a:r>
          </a:p>
          <a:p>
            <a:pPr lvl="1"/>
            <a:r>
              <a:rPr lang="en-US" dirty="0" smtClean="0"/>
              <a:t>Feasibility was questionable - stability </a:t>
            </a:r>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31</a:t>
            </a:fld>
            <a:endParaRPr lang="en-US" dirty="0"/>
          </a:p>
        </p:txBody>
      </p:sp>
      <p:sp>
        <p:nvSpPr>
          <p:cNvPr id="23" name="Content Placeholder 8"/>
          <p:cNvSpPr txBox="1">
            <a:spLocks/>
          </p:cNvSpPr>
          <p:nvPr/>
        </p:nvSpPr>
        <p:spPr>
          <a:xfrm>
            <a:off x="326814" y="1776928"/>
            <a:ext cx="4742031" cy="4197117"/>
          </a:xfrm>
          <a:prstGeom prst="rect">
            <a:avLst/>
          </a:prstGeom>
        </p:spPr>
        <p:txBody>
          <a:bodyPr lIns="0" rIns="0">
            <a:normAutofit fontScale="700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revised access concept utilizes commercial battery operated aerial lifts. </a:t>
            </a:r>
          </a:p>
          <a:p>
            <a:pPr lvl="1"/>
            <a:r>
              <a:rPr lang="en-US" dirty="0" smtClean="0"/>
              <a:t>Excellent experience in ATLAS</a:t>
            </a:r>
          </a:p>
          <a:p>
            <a:pPr lvl="1"/>
            <a:r>
              <a:rPr lang="en-US" dirty="0" smtClean="0"/>
              <a:t>Reliable, flexible, compact</a:t>
            </a:r>
          </a:p>
          <a:p>
            <a:r>
              <a:rPr lang="en-US" dirty="0" smtClean="0"/>
              <a:t>The integration details need to be clarified.</a:t>
            </a:r>
          </a:p>
          <a:p>
            <a:pPr lvl="1"/>
            <a:r>
              <a:rPr lang="en-US" dirty="0" smtClean="0"/>
              <a:t>Cryostat requirements:</a:t>
            </a:r>
          </a:p>
          <a:p>
            <a:pPr lvl="2"/>
            <a:r>
              <a:rPr lang="en-US" dirty="0" smtClean="0"/>
              <a:t>Floor Loading 5580lb total and 10,000 </a:t>
            </a:r>
            <a:r>
              <a:rPr lang="en-US" dirty="0" err="1" smtClean="0"/>
              <a:t>psf</a:t>
            </a:r>
            <a:r>
              <a:rPr lang="en-US" dirty="0" smtClean="0"/>
              <a:t> for the feet (</a:t>
            </a:r>
            <a:r>
              <a:rPr lang="en-US" dirty="0" err="1" smtClean="0"/>
              <a:t>Palift</a:t>
            </a:r>
            <a:r>
              <a:rPr lang="en-US" dirty="0" smtClean="0"/>
              <a:t> TZX 620)</a:t>
            </a:r>
          </a:p>
          <a:p>
            <a:pPr lvl="2"/>
            <a:r>
              <a:rPr lang="en-US" dirty="0" smtClean="0"/>
              <a:t>990mm wide lift fits through the  1.1m  TCO.</a:t>
            </a:r>
          </a:p>
          <a:p>
            <a:pPr lvl="1"/>
            <a:r>
              <a:rPr lang="en-US" dirty="0" err="1" smtClean="0"/>
              <a:t>Palift</a:t>
            </a:r>
            <a:r>
              <a:rPr lang="en-US" dirty="0" smtClean="0"/>
              <a:t> footprint  3.5 x 3.5 m just fits between CPA and APA. </a:t>
            </a:r>
          </a:p>
          <a:p>
            <a:pPr lvl="2"/>
            <a:r>
              <a:rPr lang="en-US" dirty="0" err="1" smtClean="0"/>
              <a:t>Cryo</a:t>
            </a:r>
            <a:r>
              <a:rPr lang="en-US" dirty="0" smtClean="0"/>
              <a:t>-piping runs under the APA. This region needs to be carefully modeled. Could impact lift selection.</a:t>
            </a:r>
          </a:p>
          <a:p>
            <a:pPr lvl="1"/>
            <a:r>
              <a:rPr lang="en-US" dirty="0" smtClean="0"/>
              <a:t>The stability and false floor design and the impact on the aerial lift stability needs studied.</a:t>
            </a:r>
          </a:p>
          <a:p>
            <a:pPr lvl="1"/>
            <a:endParaRPr lang="en-US" dirty="0"/>
          </a:p>
        </p:txBody>
      </p:sp>
      <p:sp>
        <p:nvSpPr>
          <p:cNvPr id="24" name="Content Placeholder 8"/>
          <p:cNvSpPr txBox="1">
            <a:spLocks/>
          </p:cNvSpPr>
          <p:nvPr/>
        </p:nvSpPr>
        <p:spPr>
          <a:xfrm>
            <a:off x="326814" y="5882586"/>
            <a:ext cx="4742031" cy="519603"/>
          </a:xfrm>
          <a:prstGeom prst="rect">
            <a:avLst/>
          </a:prstGeom>
        </p:spPr>
        <p:txBody>
          <a:bodyPr lIns="0" rIns="0">
            <a:normAutofit fontScale="775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Several questions to be clarified in the next cryostat engineering design study.</a:t>
            </a:r>
          </a:p>
          <a:p>
            <a:pPr lvl="1"/>
            <a:endParaRPr lang="en-US" dirty="0"/>
          </a:p>
        </p:txBody>
      </p:sp>
      <p:grpSp>
        <p:nvGrpSpPr>
          <p:cNvPr id="27" name="Group 26"/>
          <p:cNvGrpSpPr/>
          <p:nvPr/>
        </p:nvGrpSpPr>
        <p:grpSpPr>
          <a:xfrm>
            <a:off x="5393283" y="824675"/>
            <a:ext cx="3330951" cy="5406821"/>
            <a:chOff x="5393283" y="824675"/>
            <a:chExt cx="3330951" cy="5406821"/>
          </a:xfrm>
        </p:grpSpPr>
        <p:pic>
          <p:nvPicPr>
            <p:cNvPr id="11" name="Picture 10"/>
            <p:cNvPicPr>
              <a:picLocks noChangeAspect="1"/>
            </p:cNvPicPr>
            <p:nvPr/>
          </p:nvPicPr>
          <p:blipFill>
            <a:blip r:embed="rId2"/>
            <a:stretch>
              <a:fillRect/>
            </a:stretch>
          </p:blipFill>
          <p:spPr>
            <a:xfrm>
              <a:off x="5393283" y="824675"/>
              <a:ext cx="3330951" cy="4948152"/>
            </a:xfrm>
            <a:prstGeom prst="rect">
              <a:avLst/>
            </a:prstGeom>
          </p:spPr>
        </p:pic>
        <p:cxnSp>
          <p:nvCxnSpPr>
            <p:cNvPr id="15" name="Straight Connector 14"/>
            <p:cNvCxnSpPr/>
            <p:nvPr/>
          </p:nvCxnSpPr>
          <p:spPr>
            <a:xfrm flipH="1">
              <a:off x="6468714" y="2529840"/>
              <a:ext cx="1280160" cy="2032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10954" y="2006620"/>
              <a:ext cx="885804" cy="523220"/>
            </a:xfrm>
            <a:prstGeom prst="rect">
              <a:avLst/>
            </a:prstGeom>
            <a:noFill/>
          </p:spPr>
          <p:txBody>
            <a:bodyPr wrap="none" rtlCol="0">
              <a:spAutoFit/>
            </a:bodyPr>
            <a:lstStyle/>
            <a:p>
              <a:r>
                <a:rPr lang="en-US" sz="1400" dirty="0" smtClean="0"/>
                <a:t>6m travel </a:t>
              </a:r>
            </a:p>
            <a:p>
              <a:r>
                <a:rPr lang="en-US" sz="1400" dirty="0" smtClean="0"/>
                <a:t>Near roof</a:t>
              </a:r>
              <a:endParaRPr lang="en-US" sz="1400" dirty="0"/>
            </a:p>
          </p:txBody>
        </p:sp>
        <p:sp>
          <p:nvSpPr>
            <p:cNvPr id="26" name="TextBox 25"/>
            <p:cNvSpPr txBox="1"/>
            <p:nvPr/>
          </p:nvSpPr>
          <p:spPr>
            <a:xfrm>
              <a:off x="5862936" y="5862164"/>
              <a:ext cx="2694518" cy="369332"/>
            </a:xfrm>
            <a:prstGeom prst="rect">
              <a:avLst/>
            </a:prstGeom>
            <a:noFill/>
          </p:spPr>
          <p:txBody>
            <a:bodyPr wrap="none" rtlCol="0">
              <a:spAutoFit/>
            </a:bodyPr>
            <a:lstStyle/>
            <a:p>
              <a:r>
                <a:rPr lang="en-US" dirty="0" smtClean="0"/>
                <a:t>Aerial Lift Range of Motion</a:t>
              </a:r>
              <a:endParaRPr lang="en-US" dirty="0"/>
            </a:p>
          </p:txBody>
        </p:sp>
      </p:grpSp>
    </p:spTree>
    <p:extLst>
      <p:ext uri="{BB962C8B-B14F-4D97-AF65-F5344CB8AC3E}">
        <p14:creationId xmlns:p14="http://schemas.microsoft.com/office/powerpoint/2010/main" val="8925034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1" t="42482" b="31435"/>
          <a:stretch/>
        </p:blipFill>
        <p:spPr>
          <a:xfrm>
            <a:off x="2539998" y="5146053"/>
            <a:ext cx="6604001" cy="1151762"/>
          </a:xfrm>
          <a:prstGeom prst="rect">
            <a:avLst/>
          </a:prstGeom>
        </p:spPr>
      </p:pic>
      <p:pic>
        <p:nvPicPr>
          <p:cNvPr id="3" name="Picture 2"/>
          <p:cNvPicPr>
            <a:picLocks noChangeAspect="1"/>
          </p:cNvPicPr>
          <p:nvPr/>
        </p:nvPicPr>
        <p:blipFill rotWithShape="1">
          <a:blip r:embed="rId3"/>
          <a:srcRect l="1579" t="4123" b="3203"/>
          <a:stretch/>
        </p:blipFill>
        <p:spPr>
          <a:xfrm>
            <a:off x="2539999" y="429370"/>
            <a:ext cx="6604001" cy="4062966"/>
          </a:xfrm>
          <a:prstGeom prst="rect">
            <a:avLst/>
          </a:prstGeom>
        </p:spPr>
      </p:pic>
      <p:pic>
        <p:nvPicPr>
          <p:cNvPr id="4" name="Picture 3"/>
          <p:cNvPicPr>
            <a:picLocks noChangeAspect="1"/>
          </p:cNvPicPr>
          <p:nvPr/>
        </p:nvPicPr>
        <p:blipFill rotWithShape="1">
          <a:blip r:embed="rId4"/>
          <a:srcRect l="41980" t="4123" r="40276" b="4277"/>
          <a:stretch/>
        </p:blipFill>
        <p:spPr>
          <a:xfrm>
            <a:off x="228600" y="695490"/>
            <a:ext cx="1574799" cy="5311610"/>
          </a:xfrm>
          <a:prstGeom prst="rect">
            <a:avLst/>
          </a:prstGeom>
        </p:spPr>
      </p:pic>
      <p:cxnSp>
        <p:nvCxnSpPr>
          <p:cNvPr id="5" name="Straight Connector 4"/>
          <p:cNvCxnSpPr/>
          <p:nvPr/>
        </p:nvCxnSpPr>
        <p:spPr>
          <a:xfrm>
            <a:off x="1562793" y="2335877"/>
            <a:ext cx="448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62793" y="4380811"/>
            <a:ext cx="448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828802" y="2335877"/>
            <a:ext cx="0" cy="20449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94735" y="3170021"/>
            <a:ext cx="1787669" cy="369332"/>
          </a:xfrm>
          <a:prstGeom prst="rect">
            <a:avLst/>
          </a:prstGeom>
          <a:solidFill>
            <a:srgbClr val="FFFF00"/>
          </a:solidFill>
        </p:spPr>
        <p:txBody>
          <a:bodyPr wrap="none" rtlCol="0">
            <a:spAutoFit/>
          </a:bodyPr>
          <a:lstStyle>
            <a:defPPr>
              <a:defRPr lang="en-US"/>
            </a:defPPr>
          </a:lstStyle>
          <a:p>
            <a:r>
              <a:rPr lang="en-US" dirty="0"/>
              <a:t>4.76 in (121 mm)</a:t>
            </a:r>
          </a:p>
        </p:txBody>
      </p:sp>
      <p:cxnSp>
        <p:nvCxnSpPr>
          <p:cNvPr id="13" name="Straight Connector 12"/>
          <p:cNvCxnSpPr/>
          <p:nvPr/>
        </p:nvCxnSpPr>
        <p:spPr>
          <a:xfrm flipH="1" flipV="1">
            <a:off x="401086" y="1619585"/>
            <a:ext cx="16626" cy="789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598121" y="1619584"/>
            <a:ext cx="16626" cy="789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7712" y="1819091"/>
            <a:ext cx="11970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0674" y="1290427"/>
            <a:ext cx="1670650" cy="369332"/>
          </a:xfrm>
          <a:prstGeom prst="rect">
            <a:avLst/>
          </a:prstGeom>
          <a:solidFill>
            <a:srgbClr val="FFFF00"/>
          </a:solidFill>
        </p:spPr>
        <p:txBody>
          <a:bodyPr wrap="none" rtlCol="0">
            <a:spAutoFit/>
          </a:bodyPr>
          <a:lstStyle/>
          <a:p>
            <a:r>
              <a:rPr lang="en-US" dirty="0"/>
              <a:t>2</a:t>
            </a:r>
            <a:r>
              <a:rPr lang="en-US" dirty="0" smtClean="0"/>
              <a:t>.76 in (70 mm)</a:t>
            </a:r>
            <a:endParaRPr lang="en-US" dirty="0"/>
          </a:p>
        </p:txBody>
      </p:sp>
      <p:sp>
        <p:nvSpPr>
          <p:cNvPr id="19" name="TextBox 18"/>
          <p:cNvSpPr txBox="1"/>
          <p:nvPr/>
        </p:nvSpPr>
        <p:spPr>
          <a:xfrm>
            <a:off x="2957226" y="60038"/>
            <a:ext cx="1739387" cy="369332"/>
          </a:xfrm>
          <a:prstGeom prst="rect">
            <a:avLst/>
          </a:prstGeom>
          <a:noFill/>
        </p:spPr>
        <p:txBody>
          <a:bodyPr wrap="none" rtlCol="0">
            <a:spAutoFit/>
          </a:bodyPr>
          <a:lstStyle/>
          <a:p>
            <a:r>
              <a:rPr lang="en-US" dirty="0" smtClean="0"/>
              <a:t>Photon Detector</a:t>
            </a:r>
            <a:endParaRPr lang="en-US" dirty="0"/>
          </a:p>
        </p:txBody>
      </p:sp>
      <p:cxnSp>
        <p:nvCxnSpPr>
          <p:cNvPr id="20" name="Straight Arrow Connector 19"/>
          <p:cNvCxnSpPr/>
          <p:nvPr/>
        </p:nvCxnSpPr>
        <p:spPr>
          <a:xfrm>
            <a:off x="4159429" y="364870"/>
            <a:ext cx="1225859" cy="718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43375" y="613404"/>
            <a:ext cx="2568973" cy="369332"/>
          </a:xfrm>
          <a:prstGeom prst="rect">
            <a:avLst/>
          </a:prstGeom>
          <a:noFill/>
        </p:spPr>
        <p:txBody>
          <a:bodyPr wrap="none" rtlCol="0">
            <a:spAutoFit/>
          </a:bodyPr>
          <a:lstStyle/>
          <a:p>
            <a:r>
              <a:rPr lang="en-US" dirty="0" smtClean="0"/>
              <a:t>APA middle tube (3” x 5”)</a:t>
            </a:r>
            <a:endParaRPr lang="en-US" dirty="0"/>
          </a:p>
        </p:txBody>
      </p:sp>
      <p:cxnSp>
        <p:nvCxnSpPr>
          <p:cNvPr id="22" name="Straight Arrow Connector 21"/>
          <p:cNvCxnSpPr/>
          <p:nvPr/>
        </p:nvCxnSpPr>
        <p:spPr>
          <a:xfrm flipH="1">
            <a:off x="7927861" y="1041893"/>
            <a:ext cx="332509" cy="866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50677" y="3645499"/>
            <a:ext cx="1417504" cy="369332"/>
          </a:xfrm>
          <a:prstGeom prst="rect">
            <a:avLst/>
          </a:prstGeom>
          <a:noFill/>
        </p:spPr>
        <p:txBody>
          <a:bodyPr wrap="none" rtlCol="0">
            <a:spAutoFit/>
          </a:bodyPr>
          <a:lstStyle/>
          <a:p>
            <a:r>
              <a:rPr lang="en-US" dirty="0" smtClean="0"/>
              <a:t>Power cables</a:t>
            </a:r>
            <a:endParaRPr lang="en-US" dirty="0"/>
          </a:p>
        </p:txBody>
      </p:sp>
      <p:cxnSp>
        <p:nvCxnSpPr>
          <p:cNvPr id="24" name="Straight Arrow Connector 23"/>
          <p:cNvCxnSpPr/>
          <p:nvPr/>
        </p:nvCxnSpPr>
        <p:spPr>
          <a:xfrm flipV="1">
            <a:off x="4159429" y="2668386"/>
            <a:ext cx="612929" cy="10972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1919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70" y="74836"/>
            <a:ext cx="8229600" cy="587152"/>
          </a:xfrm>
        </p:spPr>
        <p:txBody>
          <a:bodyPr>
            <a:normAutofit fontScale="90000"/>
          </a:bodyPr>
          <a:lstStyle/>
          <a:p>
            <a:r>
              <a:rPr lang="en-US" dirty="0" smtClean="0"/>
              <a:t>Cable Test</a:t>
            </a:r>
            <a:endParaRPr lang="en-US" dirty="0"/>
          </a:p>
        </p:txBody>
      </p:sp>
      <p:sp>
        <p:nvSpPr>
          <p:cNvPr id="3" name="Content Placeholder 2"/>
          <p:cNvSpPr>
            <a:spLocks noGrp="1"/>
          </p:cNvSpPr>
          <p:nvPr>
            <p:ph idx="4294967295"/>
          </p:nvPr>
        </p:nvSpPr>
        <p:spPr>
          <a:xfrm>
            <a:off x="457200" y="4458291"/>
            <a:ext cx="8229600" cy="1667872"/>
          </a:xfrm>
          <a:prstGeom prst="rect">
            <a:avLst/>
          </a:prstGeom>
        </p:spPr>
        <p:txBody>
          <a:bodyPr>
            <a:normAutofit fontScale="62500" lnSpcReduction="20000"/>
          </a:bodyPr>
          <a:lstStyle/>
          <a:p>
            <a:r>
              <a:rPr lang="en-US" dirty="0" smtClean="0"/>
              <a:t>Inserted 12 PD cables. A 6mm shim to mockup the APA linkage and the 1.5 by 2 cable duct. Then installed 11 CE data cables in the duct.</a:t>
            </a:r>
          </a:p>
          <a:p>
            <a:r>
              <a:rPr lang="en-US" dirty="0" smtClean="0"/>
              <a:t>Cables are not super straight and are taped into round bundles. This means they take up more space than expected. We started with a 1” wide duct but needed to go to 1.5”</a:t>
            </a:r>
            <a:endParaRPr lang="en-US" dirty="0"/>
          </a:p>
        </p:txBody>
      </p:sp>
      <p:pic>
        <p:nvPicPr>
          <p:cNvPr id="5" name="Picture 4" descr="IMG_20170614_103129.jpg"/>
          <p:cNvPicPr>
            <a:picLocks noChangeAspect="1"/>
          </p:cNvPicPr>
          <p:nvPr/>
        </p:nvPicPr>
        <p:blipFill rotWithShape="1">
          <a:blip r:embed="rId2">
            <a:extLst>
              <a:ext uri="{28A0092B-C50C-407E-A947-70E740481C1C}">
                <a14:useLocalDpi xmlns:a14="http://schemas.microsoft.com/office/drawing/2010/main" val="0"/>
              </a:ext>
            </a:extLst>
          </a:blip>
          <a:srcRect l="26598" t="10046"/>
          <a:stretch/>
        </p:blipFill>
        <p:spPr>
          <a:xfrm>
            <a:off x="432370" y="653546"/>
            <a:ext cx="4139589" cy="3804745"/>
          </a:xfrm>
          <a:prstGeom prst="rect">
            <a:avLst/>
          </a:prstGeom>
        </p:spPr>
      </p:pic>
      <p:grpSp>
        <p:nvGrpSpPr>
          <p:cNvPr id="9" name="Group 8"/>
          <p:cNvGrpSpPr/>
          <p:nvPr/>
        </p:nvGrpSpPr>
        <p:grpSpPr>
          <a:xfrm>
            <a:off x="5038657" y="1020057"/>
            <a:ext cx="3974313" cy="3289626"/>
            <a:chOff x="5038657" y="1020057"/>
            <a:chExt cx="3974313" cy="3289626"/>
          </a:xfrm>
        </p:grpSpPr>
        <p:pic>
          <p:nvPicPr>
            <p:cNvPr id="4" name="Picture 3" descr="IMG_20170614_103143.jpg"/>
            <p:cNvPicPr>
              <a:picLocks noChangeAspect="1"/>
            </p:cNvPicPr>
            <p:nvPr/>
          </p:nvPicPr>
          <p:blipFill rotWithShape="1">
            <a:blip r:embed="rId3">
              <a:extLst>
                <a:ext uri="{28A0092B-C50C-407E-A947-70E740481C1C}">
                  <a14:useLocalDpi xmlns:a14="http://schemas.microsoft.com/office/drawing/2010/main" val="0"/>
                </a:ext>
              </a:extLst>
            </a:blip>
            <a:srcRect l="5104" t="18715" r="23969" b="39916"/>
            <a:stretch/>
          </p:blipFill>
          <p:spPr>
            <a:xfrm>
              <a:off x="5038657" y="1040268"/>
              <a:ext cx="3648143" cy="2837096"/>
            </a:xfrm>
            <a:prstGeom prst="rect">
              <a:avLst/>
            </a:prstGeom>
          </p:spPr>
        </p:pic>
        <p:sp>
          <p:nvSpPr>
            <p:cNvPr id="6" name="TextBox 5"/>
            <p:cNvSpPr txBox="1"/>
            <p:nvPr/>
          </p:nvSpPr>
          <p:spPr>
            <a:xfrm>
              <a:off x="7580028" y="3940351"/>
              <a:ext cx="1432942" cy="369332"/>
            </a:xfrm>
            <a:prstGeom prst="rect">
              <a:avLst/>
            </a:prstGeom>
            <a:noFill/>
          </p:spPr>
          <p:txBody>
            <a:bodyPr wrap="none" rtlCol="0">
              <a:spAutoFit/>
            </a:bodyPr>
            <a:lstStyle/>
            <a:p>
              <a:r>
                <a:rPr lang="en-US" dirty="0" smtClean="0"/>
                <a:t>6mm Linkage</a:t>
              </a:r>
              <a:endParaRPr lang="en-US" dirty="0"/>
            </a:p>
          </p:txBody>
        </p:sp>
        <p:sp>
          <p:nvSpPr>
            <p:cNvPr id="7" name="TextBox 6"/>
            <p:cNvSpPr txBox="1"/>
            <p:nvPr/>
          </p:nvSpPr>
          <p:spPr>
            <a:xfrm>
              <a:off x="7657010" y="2971423"/>
              <a:ext cx="1125552" cy="646331"/>
            </a:xfrm>
            <a:prstGeom prst="rect">
              <a:avLst/>
            </a:prstGeom>
            <a:noFill/>
          </p:spPr>
          <p:txBody>
            <a:bodyPr wrap="square" rtlCol="0">
              <a:spAutoFit/>
            </a:bodyPr>
            <a:lstStyle/>
            <a:p>
              <a:r>
                <a:rPr lang="en-US" dirty="0" smtClean="0">
                  <a:solidFill>
                    <a:schemeClr val="bg1"/>
                  </a:solidFill>
                </a:rPr>
                <a:t>12 CAT6 PD Cables</a:t>
              </a:r>
              <a:endParaRPr lang="en-US" dirty="0">
                <a:solidFill>
                  <a:schemeClr val="bg1"/>
                </a:solidFill>
              </a:endParaRPr>
            </a:p>
          </p:txBody>
        </p:sp>
        <p:sp>
          <p:nvSpPr>
            <p:cNvPr id="8" name="TextBox 7"/>
            <p:cNvSpPr txBox="1"/>
            <p:nvPr/>
          </p:nvSpPr>
          <p:spPr>
            <a:xfrm>
              <a:off x="7804459" y="1907925"/>
              <a:ext cx="1125552" cy="923330"/>
            </a:xfrm>
            <a:prstGeom prst="rect">
              <a:avLst/>
            </a:prstGeom>
            <a:noFill/>
          </p:spPr>
          <p:txBody>
            <a:bodyPr wrap="square" rtlCol="0">
              <a:spAutoFit/>
            </a:bodyPr>
            <a:lstStyle/>
            <a:p>
              <a:r>
                <a:rPr lang="en-US" dirty="0" smtClean="0">
                  <a:solidFill>
                    <a:schemeClr val="bg1"/>
                  </a:solidFill>
                </a:rPr>
                <a:t>1.5 in by 2.06 in Duct</a:t>
              </a:r>
              <a:endParaRPr lang="en-US" dirty="0">
                <a:solidFill>
                  <a:schemeClr val="bg1"/>
                </a:solidFill>
              </a:endParaRPr>
            </a:p>
          </p:txBody>
        </p:sp>
        <p:cxnSp>
          <p:nvCxnSpPr>
            <p:cNvPr id="10" name="Straight Arrow Connector 9"/>
            <p:cNvCxnSpPr>
              <a:stCxn id="8" idx="1"/>
            </p:cNvCxnSpPr>
            <p:nvPr/>
          </p:nvCxnSpPr>
          <p:spPr>
            <a:xfrm flipH="1">
              <a:off x="7066586" y="2369590"/>
              <a:ext cx="737873" cy="224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1"/>
            </p:cNvCxnSpPr>
            <p:nvPr/>
          </p:nvCxnSpPr>
          <p:spPr>
            <a:xfrm flipH="1" flipV="1">
              <a:off x="7218986" y="3093784"/>
              <a:ext cx="438024" cy="2008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1"/>
            </p:cNvCxnSpPr>
            <p:nvPr/>
          </p:nvCxnSpPr>
          <p:spPr>
            <a:xfrm flipH="1" flipV="1">
              <a:off x="7371386" y="3294590"/>
              <a:ext cx="208642" cy="8304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288074" y="1459077"/>
              <a:ext cx="291954" cy="686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30848" y="1020057"/>
              <a:ext cx="1451713" cy="646331"/>
            </a:xfrm>
            <a:prstGeom prst="rect">
              <a:avLst/>
            </a:prstGeom>
            <a:noFill/>
          </p:spPr>
          <p:txBody>
            <a:bodyPr wrap="square" rtlCol="0">
              <a:spAutoFit/>
            </a:bodyPr>
            <a:lstStyle/>
            <a:p>
              <a:r>
                <a:rPr lang="en-US" dirty="0" smtClean="0">
                  <a:solidFill>
                    <a:schemeClr val="bg1"/>
                  </a:solidFill>
                </a:rPr>
                <a:t>Little bit of extra space</a:t>
              </a:r>
              <a:endParaRPr lang="en-US" dirty="0">
                <a:solidFill>
                  <a:schemeClr val="bg1"/>
                </a:solidFill>
              </a:endParaRPr>
            </a:p>
          </p:txBody>
        </p:sp>
      </p:grpSp>
    </p:spTree>
    <p:extLst>
      <p:ext uri="{BB962C8B-B14F-4D97-AF65-F5344CB8AC3E}">
        <p14:creationId xmlns:p14="http://schemas.microsoft.com/office/powerpoint/2010/main" val="820082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64826"/>
            <a:ext cx="8229600" cy="647102"/>
          </a:xfrm>
        </p:spPr>
        <p:txBody>
          <a:bodyPr/>
          <a:lstStyle/>
          <a:p>
            <a:r>
              <a:rPr lang="en-US" dirty="0" smtClean="0"/>
              <a:t>Installation Impact on Far Site CF</a:t>
            </a:r>
            <a:endParaRPr lang="en-US" dirty="0"/>
          </a:p>
        </p:txBody>
      </p:sp>
      <p:sp>
        <p:nvSpPr>
          <p:cNvPr id="8" name="Content Placeholder 7"/>
          <p:cNvSpPr>
            <a:spLocks noGrp="1"/>
          </p:cNvSpPr>
          <p:nvPr>
            <p:ph idx="11"/>
          </p:nvPr>
        </p:nvSpPr>
        <p:spPr>
          <a:xfrm>
            <a:off x="454029" y="4225032"/>
            <a:ext cx="8232771" cy="2154255"/>
          </a:xfrm>
        </p:spPr>
        <p:txBody>
          <a:bodyPr>
            <a:normAutofit fontScale="70000" lnSpcReduction="20000"/>
          </a:bodyPr>
          <a:lstStyle/>
          <a:p>
            <a:r>
              <a:rPr lang="en-US" dirty="0" smtClean="0"/>
              <a:t>Space for the installation work could conflict with piping and ductwork. The height of the installation equipment (gantry cranes </a:t>
            </a:r>
            <a:r>
              <a:rPr lang="is-IS" dirty="0" smtClean="0"/>
              <a:t>…) needs defined and stay clear space specified.</a:t>
            </a:r>
          </a:p>
          <a:p>
            <a:pPr lvl="1"/>
            <a:r>
              <a:rPr lang="is-IS" dirty="0" smtClean="0"/>
              <a:t>First define the stay clear space for the single-phase detector as its components are larger and the motions are more complicated.</a:t>
            </a:r>
          </a:p>
          <a:p>
            <a:pPr lvl="1"/>
            <a:r>
              <a:rPr lang="is-IS" dirty="0" smtClean="0"/>
              <a:t>The dual-phase material flow is much simpler and the regions defined by the single-phase are expected to be sufficient.</a:t>
            </a:r>
          </a:p>
          <a:p>
            <a:r>
              <a:rPr lang="is-IS" dirty="0" smtClean="0"/>
              <a:t>The SP APAs need to be kept in a clean room (class 100k). DUNE needs to determine if a stand alone structure is best or if it needs to fill the pillar region which necessitates painting the roof.</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34</a:t>
            </a:fld>
            <a:endParaRPr lang="en-US" dirty="0"/>
          </a:p>
        </p:txBody>
      </p:sp>
      <p:grpSp>
        <p:nvGrpSpPr>
          <p:cNvPr id="6" name="Group 5"/>
          <p:cNvGrpSpPr/>
          <p:nvPr/>
        </p:nvGrpSpPr>
        <p:grpSpPr>
          <a:xfrm>
            <a:off x="1950007" y="811422"/>
            <a:ext cx="5292893" cy="3061237"/>
            <a:chOff x="3772717" y="1031220"/>
            <a:chExt cx="5292893" cy="3061237"/>
          </a:xfrm>
        </p:grpSpPr>
        <p:pic>
          <p:nvPicPr>
            <p:cNvPr id="9" name="Picture 8" descr="F10053075_Cryo_Section_View_Location_HVAC_Piping_Locating_APA_Case_29SEP16.jpg"/>
            <p:cNvPicPr>
              <a:picLocks noChangeAspect="1"/>
            </p:cNvPicPr>
            <p:nvPr/>
          </p:nvPicPr>
          <p:blipFill rotWithShape="1">
            <a:blip r:embed="rId2">
              <a:extLst>
                <a:ext uri="{28A0092B-C50C-407E-A947-70E740481C1C}">
                  <a14:useLocalDpi xmlns:a14="http://schemas.microsoft.com/office/drawing/2010/main" val="0"/>
                </a:ext>
              </a:extLst>
            </a:blip>
            <a:srcRect l="20879" t="14514" r="4999" b="17253"/>
            <a:stretch/>
          </p:blipFill>
          <p:spPr>
            <a:xfrm>
              <a:off x="3772717" y="1031220"/>
              <a:ext cx="5292893" cy="3061237"/>
            </a:xfrm>
            <a:prstGeom prst="rect">
              <a:avLst/>
            </a:prstGeom>
          </p:spPr>
        </p:pic>
        <p:sp>
          <p:nvSpPr>
            <p:cNvPr id="30" name="TextBox 29"/>
            <p:cNvSpPr txBox="1"/>
            <p:nvPr/>
          </p:nvSpPr>
          <p:spPr>
            <a:xfrm>
              <a:off x="4076193" y="1520951"/>
              <a:ext cx="1187570" cy="369332"/>
            </a:xfrm>
            <a:prstGeom prst="rect">
              <a:avLst/>
            </a:prstGeom>
            <a:noFill/>
          </p:spPr>
          <p:txBody>
            <a:bodyPr wrap="none" rtlCol="0">
              <a:spAutoFit/>
            </a:bodyPr>
            <a:lstStyle/>
            <a:p>
              <a:pPr algn="ctr"/>
              <a:r>
                <a:rPr lang="en-US" dirty="0" smtClean="0"/>
                <a:t>Duct Work</a:t>
              </a:r>
              <a:endParaRPr lang="en-US" dirty="0"/>
            </a:p>
          </p:txBody>
        </p:sp>
        <p:cxnSp>
          <p:nvCxnSpPr>
            <p:cNvPr id="32" name="Straight Arrow Connector 31"/>
            <p:cNvCxnSpPr/>
            <p:nvPr/>
          </p:nvCxnSpPr>
          <p:spPr>
            <a:xfrm>
              <a:off x="4954143" y="1890283"/>
              <a:ext cx="517363" cy="524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106543" y="1890283"/>
              <a:ext cx="1120553" cy="246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955811" y="1455587"/>
              <a:ext cx="1109799" cy="646331"/>
            </a:xfrm>
            <a:prstGeom prst="rect">
              <a:avLst/>
            </a:prstGeom>
            <a:solidFill>
              <a:schemeClr val="bg1"/>
            </a:solidFill>
          </p:spPr>
          <p:txBody>
            <a:bodyPr wrap="none" rtlCol="0">
              <a:spAutoFit/>
            </a:bodyPr>
            <a:lstStyle/>
            <a:p>
              <a:pPr algn="ctr"/>
              <a:r>
                <a:rPr lang="en-US" dirty="0" smtClean="0"/>
                <a:t>Cryogenic </a:t>
              </a:r>
            </a:p>
            <a:p>
              <a:pPr algn="ctr"/>
              <a:r>
                <a:rPr lang="en-US" dirty="0" smtClean="0"/>
                <a:t>piping</a:t>
              </a:r>
              <a:endParaRPr lang="en-US" dirty="0"/>
            </a:p>
          </p:txBody>
        </p:sp>
        <p:cxnSp>
          <p:nvCxnSpPr>
            <p:cNvPr id="38" name="Straight Arrow Connector 37"/>
            <p:cNvCxnSpPr>
              <a:stCxn id="36" idx="1"/>
            </p:cNvCxnSpPr>
            <p:nvPr/>
          </p:nvCxnSpPr>
          <p:spPr>
            <a:xfrm flipH="1">
              <a:off x="7101985" y="1778753"/>
              <a:ext cx="853826" cy="9025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814656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0078" y="154649"/>
            <a:ext cx="4061846" cy="647102"/>
          </a:xfrm>
        </p:spPr>
        <p:txBody>
          <a:bodyPr>
            <a:normAutofit/>
          </a:bodyPr>
          <a:lstStyle/>
          <a:p>
            <a:r>
              <a:rPr lang="en-US" sz="3200" dirty="0" smtClean="0"/>
              <a:t>Ross Cage Design</a:t>
            </a:r>
            <a:endParaRPr lang="en-US" sz="3200" dirty="0"/>
          </a:p>
        </p:txBody>
      </p:sp>
      <p:sp>
        <p:nvSpPr>
          <p:cNvPr id="9" name="Content Placeholder 8"/>
          <p:cNvSpPr>
            <a:spLocks noGrp="1"/>
          </p:cNvSpPr>
          <p:nvPr>
            <p:ph idx="11"/>
          </p:nvPr>
        </p:nvSpPr>
        <p:spPr>
          <a:xfrm>
            <a:off x="235937" y="636927"/>
            <a:ext cx="3612818" cy="5709326"/>
          </a:xfrm>
        </p:spPr>
        <p:txBody>
          <a:bodyPr>
            <a:normAutofit fontScale="85000" lnSpcReduction="20000"/>
          </a:bodyPr>
          <a:lstStyle/>
          <a:p>
            <a:r>
              <a:rPr lang="en-US" sz="2000" dirty="0" smtClean="0"/>
              <a:t>Most critical CF interface is the Ross Cage.</a:t>
            </a:r>
          </a:p>
          <a:p>
            <a:pPr lvl="1"/>
            <a:r>
              <a:rPr lang="en-US" sz="1800" dirty="0" smtClean="0"/>
              <a:t>Defines all logistics.</a:t>
            </a:r>
          </a:p>
          <a:p>
            <a:pPr lvl="1"/>
            <a:r>
              <a:rPr lang="en-US" sz="1800" dirty="0" smtClean="0"/>
              <a:t>Cage trip 17 min</a:t>
            </a:r>
          </a:p>
          <a:p>
            <a:pPr lvl="1"/>
            <a:r>
              <a:rPr lang="en-US" sz="1800" dirty="0" smtClean="0"/>
              <a:t>Slung load 66 min</a:t>
            </a:r>
          </a:p>
          <a:p>
            <a:pPr lvl="1"/>
            <a:r>
              <a:rPr lang="en-US" sz="1800" dirty="0" smtClean="0"/>
              <a:t>Includes loading</a:t>
            </a:r>
          </a:p>
          <a:p>
            <a:r>
              <a:rPr lang="en-US" sz="2000" dirty="0" smtClean="0"/>
              <a:t>New 3.6m high cage design </a:t>
            </a:r>
          </a:p>
          <a:p>
            <a:pPr lvl="1"/>
            <a:r>
              <a:rPr lang="en-US" dirty="0" smtClean="0"/>
              <a:t>Good for all DP transport boxes.</a:t>
            </a:r>
          </a:p>
          <a:p>
            <a:pPr lvl="1"/>
            <a:r>
              <a:rPr lang="en-US" dirty="0" smtClean="0"/>
              <a:t>APA will always require transport as a slung load.</a:t>
            </a:r>
          </a:p>
          <a:p>
            <a:pPr lvl="1"/>
            <a:r>
              <a:rPr lang="en-US" dirty="0"/>
              <a:t>FC </a:t>
            </a:r>
            <a:r>
              <a:rPr lang="en-US" dirty="0" smtClean="0"/>
              <a:t>modules (</a:t>
            </a:r>
            <a:r>
              <a:rPr lang="en-US" dirty="0"/>
              <a:t>3.8m tall </a:t>
            </a:r>
            <a:r>
              <a:rPr lang="en-US" dirty="0" smtClean="0"/>
              <a:t>) </a:t>
            </a:r>
            <a:r>
              <a:rPr lang="en-US" dirty="0" smtClean="0"/>
              <a:t>will need transported as slung loads ~ 200 trips.</a:t>
            </a:r>
          </a:p>
          <a:p>
            <a:pPr lvl="1"/>
            <a:r>
              <a:rPr lang="en-US" dirty="0" smtClean="0"/>
              <a:t>DSS will also need slung trips.</a:t>
            </a:r>
            <a:endParaRPr lang="en-US" dirty="0" smtClean="0"/>
          </a:p>
          <a:p>
            <a:r>
              <a:rPr lang="en-US" dirty="0" smtClean="0"/>
              <a:t>DUNE needs to update the list of needed loads for CF logistics.</a:t>
            </a:r>
            <a:endParaRPr lang="en-US" dirty="0" smtClean="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grpSp>
        <p:nvGrpSpPr>
          <p:cNvPr id="21" name="Group 20"/>
          <p:cNvGrpSpPr/>
          <p:nvPr/>
        </p:nvGrpSpPr>
        <p:grpSpPr>
          <a:xfrm>
            <a:off x="4979704" y="50400"/>
            <a:ext cx="3662600" cy="3260020"/>
            <a:chOff x="5085920" y="3056535"/>
            <a:chExt cx="3662600" cy="326002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622" t="-225"/>
            <a:stretch/>
          </p:blipFill>
          <p:spPr>
            <a:xfrm>
              <a:off x="5085920" y="3056535"/>
              <a:ext cx="3657580" cy="3260020"/>
            </a:xfrm>
            <a:prstGeom prst="rect">
              <a:avLst/>
            </a:prstGeom>
          </p:spPr>
        </p:pic>
        <p:cxnSp>
          <p:nvCxnSpPr>
            <p:cNvPr id="15" name="Straight Arrow Connector 14"/>
            <p:cNvCxnSpPr/>
            <p:nvPr/>
          </p:nvCxnSpPr>
          <p:spPr>
            <a:xfrm flipH="1" flipV="1">
              <a:off x="7453755" y="5259350"/>
              <a:ext cx="667118" cy="667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94876" y="5875332"/>
              <a:ext cx="1153644" cy="369332"/>
            </a:xfrm>
            <a:prstGeom prst="rect">
              <a:avLst/>
            </a:prstGeom>
            <a:noFill/>
          </p:spPr>
          <p:txBody>
            <a:bodyPr wrap="none" rtlCol="0">
              <a:spAutoFit/>
            </a:bodyPr>
            <a:lstStyle/>
            <a:p>
              <a:r>
                <a:rPr lang="en-US" dirty="0" smtClean="0"/>
                <a:t>Slung load</a:t>
              </a:r>
              <a:endParaRPr lang="en-US" dirty="0"/>
            </a:p>
          </p:txBody>
        </p:sp>
        <p:cxnSp>
          <p:nvCxnSpPr>
            <p:cNvPr id="18" name="Straight Arrow Connector 17"/>
            <p:cNvCxnSpPr/>
            <p:nvPr/>
          </p:nvCxnSpPr>
          <p:spPr>
            <a:xfrm flipH="1">
              <a:off x="7453755" y="3501957"/>
              <a:ext cx="269413" cy="141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722988" y="3178791"/>
              <a:ext cx="641822" cy="646331"/>
            </a:xfrm>
            <a:prstGeom prst="rect">
              <a:avLst/>
            </a:prstGeom>
            <a:solidFill>
              <a:schemeClr val="bg1"/>
            </a:solidFill>
          </p:spPr>
          <p:txBody>
            <a:bodyPr wrap="none" rtlCol="0">
              <a:spAutoFit/>
            </a:bodyPr>
            <a:lstStyle/>
            <a:p>
              <a:r>
                <a:rPr lang="en-US" dirty="0" smtClean="0"/>
                <a:t>Ross</a:t>
              </a:r>
            </a:p>
            <a:p>
              <a:r>
                <a:rPr lang="en-US" dirty="0" smtClean="0"/>
                <a:t>Cage</a:t>
              </a:r>
              <a:endParaRPr lang="en-US" dirty="0"/>
            </a:p>
          </p:txBody>
        </p:sp>
      </p:grpSp>
      <p:pic>
        <p:nvPicPr>
          <p:cNvPr id="22" name="Picture 21"/>
          <p:cNvPicPr>
            <a:picLocks noChangeAspect="1"/>
          </p:cNvPicPr>
          <p:nvPr/>
        </p:nvPicPr>
        <p:blipFill>
          <a:blip r:embed="rId3"/>
          <a:stretch>
            <a:fillRect/>
          </a:stretch>
        </p:blipFill>
        <p:spPr>
          <a:xfrm>
            <a:off x="4585577" y="3413135"/>
            <a:ext cx="4115927" cy="3382145"/>
          </a:xfrm>
          <a:prstGeom prst="rect">
            <a:avLst/>
          </a:prstGeom>
        </p:spPr>
      </p:pic>
    </p:spTree>
    <p:extLst>
      <p:ext uri="{BB962C8B-B14F-4D97-AF65-F5344CB8AC3E}">
        <p14:creationId xmlns:p14="http://schemas.microsoft.com/office/powerpoint/2010/main" val="7180005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34" y="122571"/>
            <a:ext cx="3349626" cy="775368"/>
          </a:xfrm>
        </p:spPr>
        <p:txBody>
          <a:bodyPr>
            <a:normAutofit/>
          </a:bodyPr>
          <a:lstStyle/>
          <a:p>
            <a:r>
              <a:rPr lang="en-US" sz="3600" dirty="0" smtClean="0"/>
              <a:t>Drift </a:t>
            </a:r>
            <a:r>
              <a:rPr lang="en-US" sz="3600" dirty="0"/>
              <a:t>I</a:t>
            </a:r>
            <a:r>
              <a:rPr lang="en-US" sz="3600" dirty="0" smtClean="0"/>
              <a:t>nterfaces</a:t>
            </a:r>
            <a:endParaRPr lang="en-US" sz="3600" dirty="0"/>
          </a:p>
        </p:txBody>
      </p:sp>
      <p:sp>
        <p:nvSpPr>
          <p:cNvPr id="8" name="Content Placeholder 7"/>
          <p:cNvSpPr>
            <a:spLocks noGrp="1"/>
          </p:cNvSpPr>
          <p:nvPr>
            <p:ph idx="11"/>
          </p:nvPr>
        </p:nvSpPr>
        <p:spPr>
          <a:xfrm>
            <a:off x="454026" y="4005197"/>
            <a:ext cx="8232771" cy="2280371"/>
          </a:xfrm>
        </p:spPr>
        <p:txBody>
          <a:bodyPr>
            <a:normAutofit fontScale="77500" lnSpcReduction="20000"/>
          </a:bodyPr>
          <a:lstStyle/>
          <a:p>
            <a:r>
              <a:rPr lang="en-US" dirty="0" smtClean="0"/>
              <a:t>The interfaces to the drifts are generally well understood.</a:t>
            </a:r>
          </a:p>
          <a:p>
            <a:pPr lvl="1"/>
            <a:r>
              <a:rPr lang="en-US" dirty="0" smtClean="0"/>
              <a:t>Largest single-phase object is the APA and its envelope passes all the drifts. </a:t>
            </a:r>
            <a:r>
              <a:rPr lang="en-US" dirty="0"/>
              <a:t>T</a:t>
            </a:r>
            <a:r>
              <a:rPr lang="en-US" dirty="0" smtClean="0"/>
              <a:t>he dual-phase has standardized on 3.2m crates which are smaller than the APAs.</a:t>
            </a:r>
          </a:p>
          <a:p>
            <a:pPr lvl="1"/>
            <a:r>
              <a:rPr lang="en-US" dirty="0" smtClean="0"/>
              <a:t>Space for the detector crates has been reserved. All doors give 3.6m clearance.</a:t>
            </a:r>
          </a:p>
          <a:p>
            <a:r>
              <a:rPr lang="en-US" dirty="0" smtClean="0"/>
              <a:t>Rolling stock will be available – wagons </a:t>
            </a:r>
            <a:r>
              <a:rPr lang="is-IS" dirty="0" smtClean="0"/>
              <a:t>…</a:t>
            </a:r>
          </a:p>
          <a:p>
            <a:r>
              <a:rPr lang="is-IS" dirty="0" smtClean="0"/>
              <a:t>Only open question is the use of the north drift as an unpacking area.</a:t>
            </a:r>
          </a:p>
          <a:p>
            <a:pPr lvl="1"/>
            <a:r>
              <a:rPr lang="is-IS" dirty="0" smtClean="0"/>
              <a:t>If needed a dust barrier can be condtructed.</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pic>
        <p:nvPicPr>
          <p:cNvPr id="9" name="Picture 8"/>
          <p:cNvPicPr>
            <a:picLocks noChangeAspect="1"/>
          </p:cNvPicPr>
          <p:nvPr/>
        </p:nvPicPr>
        <p:blipFill>
          <a:blip r:embed="rId2"/>
          <a:stretch>
            <a:fillRect/>
          </a:stretch>
        </p:blipFill>
        <p:spPr>
          <a:xfrm>
            <a:off x="0" y="70555"/>
            <a:ext cx="5335208" cy="375355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808" t="9791" r="49312" b="45886"/>
          <a:stretch/>
        </p:blipFill>
        <p:spPr>
          <a:xfrm>
            <a:off x="5298448" y="1334079"/>
            <a:ext cx="3502367" cy="1885669"/>
          </a:xfrm>
          <a:prstGeom prst="rect">
            <a:avLst/>
          </a:prstGeom>
        </p:spPr>
      </p:pic>
      <p:sp>
        <p:nvSpPr>
          <p:cNvPr id="11" name="Oval 10"/>
          <p:cNvSpPr/>
          <p:nvPr/>
        </p:nvSpPr>
        <p:spPr>
          <a:xfrm>
            <a:off x="8045488" y="1808703"/>
            <a:ext cx="381695" cy="243726"/>
          </a:xfrm>
          <a:prstGeom prst="ellipse">
            <a:avLst/>
          </a:prstGeom>
          <a:noFill/>
          <a:ln w="28575"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349890" y="1621582"/>
            <a:ext cx="853419" cy="584776"/>
          </a:xfrm>
          <a:prstGeom prst="rect">
            <a:avLst/>
          </a:prstGeom>
          <a:noFill/>
        </p:spPr>
        <p:txBody>
          <a:bodyPr wrap="none" rtlCol="0">
            <a:spAutoFit/>
          </a:bodyPr>
          <a:lstStyle/>
          <a:p>
            <a:r>
              <a:rPr lang="en-US" sz="1600" dirty="0" smtClean="0">
                <a:solidFill>
                  <a:schemeClr val="accent6">
                    <a:lumMod val="75000"/>
                  </a:schemeClr>
                </a:solidFill>
              </a:rPr>
              <a:t>Dust </a:t>
            </a:r>
          </a:p>
          <a:p>
            <a:r>
              <a:rPr lang="en-US" sz="1600" dirty="0" smtClean="0">
                <a:solidFill>
                  <a:schemeClr val="accent6">
                    <a:lumMod val="75000"/>
                  </a:schemeClr>
                </a:solidFill>
              </a:rPr>
              <a:t>Barrier?</a:t>
            </a:r>
            <a:endParaRPr lang="en-US" sz="1600" dirty="0">
              <a:solidFill>
                <a:schemeClr val="accent6">
                  <a:lumMod val="75000"/>
                </a:schemeClr>
              </a:solidFill>
            </a:endParaRPr>
          </a:p>
        </p:txBody>
      </p:sp>
      <p:sp>
        <p:nvSpPr>
          <p:cNvPr id="6" name="TextBox 5"/>
          <p:cNvSpPr txBox="1"/>
          <p:nvPr/>
        </p:nvSpPr>
        <p:spPr>
          <a:xfrm>
            <a:off x="5660287" y="3232619"/>
            <a:ext cx="3140528" cy="307777"/>
          </a:xfrm>
          <a:prstGeom prst="rect">
            <a:avLst/>
          </a:prstGeom>
          <a:noFill/>
        </p:spPr>
        <p:txBody>
          <a:bodyPr wrap="none" rtlCol="0">
            <a:spAutoFit/>
          </a:bodyPr>
          <a:lstStyle/>
          <a:p>
            <a:r>
              <a:rPr lang="en-US" sz="1400" dirty="0" smtClean="0"/>
              <a:t>Top view of cavern 1 and the entry drifts</a:t>
            </a:r>
            <a:endParaRPr lang="en-US" sz="1400" dirty="0"/>
          </a:p>
        </p:txBody>
      </p:sp>
      <p:sp>
        <p:nvSpPr>
          <p:cNvPr id="7" name="TextBox 6"/>
          <p:cNvSpPr txBox="1"/>
          <p:nvPr/>
        </p:nvSpPr>
        <p:spPr>
          <a:xfrm>
            <a:off x="1039165" y="3683051"/>
            <a:ext cx="3275256" cy="307777"/>
          </a:xfrm>
          <a:prstGeom prst="rect">
            <a:avLst/>
          </a:prstGeom>
          <a:solidFill>
            <a:srgbClr val="FFFFFF"/>
          </a:solidFill>
        </p:spPr>
        <p:txBody>
          <a:bodyPr wrap="none" rtlCol="0">
            <a:spAutoFit/>
          </a:bodyPr>
          <a:lstStyle/>
          <a:p>
            <a:r>
              <a:rPr lang="en-US" sz="1400" dirty="0" smtClean="0"/>
              <a:t>Drift cross section with detector stay-clear</a:t>
            </a:r>
            <a:endParaRPr lang="en-US" sz="1400" dirty="0"/>
          </a:p>
        </p:txBody>
      </p:sp>
    </p:spTree>
    <p:extLst>
      <p:ext uri="{BB962C8B-B14F-4D97-AF65-F5344CB8AC3E}">
        <p14:creationId xmlns:p14="http://schemas.microsoft.com/office/powerpoint/2010/main" val="3845473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122174"/>
            <a:ext cx="8229600" cy="647102"/>
          </a:xfrm>
        </p:spPr>
        <p:txBody>
          <a:bodyPr>
            <a:normAutofit fontScale="90000"/>
          </a:bodyPr>
          <a:lstStyle/>
          <a:p>
            <a:r>
              <a:rPr lang="en-US" dirty="0" smtClean="0"/>
              <a:t>Interface Drawing for Envelope Clearances in Chambers</a:t>
            </a:r>
            <a:endParaRPr lang="en-US" dirty="0"/>
          </a:p>
        </p:txBody>
      </p:sp>
      <p:pic>
        <p:nvPicPr>
          <p:cNvPr id="9" name="Picture 8"/>
          <p:cNvPicPr>
            <a:picLocks noChangeAspect="1"/>
          </p:cNvPicPr>
          <p:nvPr/>
        </p:nvPicPr>
        <p:blipFill>
          <a:blip r:embed="rId2"/>
          <a:stretch>
            <a:fillRect/>
          </a:stretch>
        </p:blipFill>
        <p:spPr>
          <a:xfrm>
            <a:off x="316081" y="602167"/>
            <a:ext cx="8829197" cy="6255833"/>
          </a:xfrm>
          <a:prstGeom prst="rect">
            <a:avLst/>
          </a:prstGeom>
        </p:spPr>
      </p:pic>
      <p:sp>
        <p:nvSpPr>
          <p:cNvPr id="7" name="TextBox 6"/>
          <p:cNvSpPr txBox="1"/>
          <p:nvPr/>
        </p:nvSpPr>
        <p:spPr>
          <a:xfrm>
            <a:off x="454025" y="4777320"/>
            <a:ext cx="3943210" cy="1754327"/>
          </a:xfrm>
          <a:prstGeom prst="rect">
            <a:avLst/>
          </a:prstGeom>
          <a:solidFill>
            <a:schemeClr val="bg1"/>
          </a:solidFill>
        </p:spPr>
        <p:txBody>
          <a:bodyPr wrap="square" rtlCol="0">
            <a:spAutoFit/>
          </a:bodyPr>
          <a:lstStyle/>
          <a:p>
            <a:r>
              <a:rPr lang="en-US" dirty="0" smtClean="0">
                <a:solidFill>
                  <a:srgbClr val="008000"/>
                </a:solidFill>
              </a:rPr>
              <a:t>Two minor points are being evaluated</a:t>
            </a:r>
          </a:p>
          <a:p>
            <a:pPr marL="342900" indent="-342900">
              <a:buFont typeface="+mj-lt"/>
              <a:buAutoNum type="arabicPeriod"/>
            </a:pPr>
            <a:r>
              <a:rPr lang="en-US" dirty="0" smtClean="0">
                <a:solidFill>
                  <a:srgbClr val="008000"/>
                </a:solidFill>
              </a:rPr>
              <a:t>Installation could be greatly aided by adding a small bridge crane over the TCO.</a:t>
            </a:r>
          </a:p>
          <a:p>
            <a:pPr marL="282575" indent="-282575">
              <a:buFont typeface="+mj-lt"/>
              <a:buAutoNum type="arabicPeriod"/>
            </a:pPr>
            <a:r>
              <a:rPr lang="en-US" dirty="0" smtClean="0">
                <a:solidFill>
                  <a:srgbClr val="008000"/>
                </a:solidFill>
              </a:rPr>
              <a:t>Floor sealant over pillar could reduce dust and protect the floor.</a:t>
            </a:r>
            <a:endParaRPr lang="en-US" dirty="0">
              <a:solidFill>
                <a:srgbClr val="008000"/>
              </a:solidFill>
            </a:endParaRPr>
          </a:p>
        </p:txBody>
      </p:sp>
      <p:sp>
        <p:nvSpPr>
          <p:cNvPr id="10" name="Date Placeholder 2"/>
          <p:cNvSpPr>
            <a:spLocks noGrp="1"/>
          </p:cNvSpPr>
          <p:nvPr>
            <p:ph type="dt" sz="half" idx="2"/>
          </p:nvPr>
        </p:nvSpPr>
        <p:spPr>
          <a:xfrm>
            <a:off x="879219" y="6549548"/>
            <a:ext cx="998567" cy="158697"/>
          </a:xfrm>
        </p:spPr>
        <p:txBody>
          <a:bodyPr/>
          <a:lstStyle/>
          <a:p>
            <a:pPr>
              <a:defRPr/>
            </a:pPr>
            <a:r>
              <a:rPr lang="en-US" smtClean="0">
                <a:latin typeface="Helvetica"/>
                <a:cs typeface="Helvetica"/>
              </a:rPr>
              <a:t>March 2017</a:t>
            </a:r>
            <a:endParaRPr lang="en-US" dirty="0">
              <a:latin typeface="Helvetica"/>
              <a:cs typeface="Helvetica"/>
            </a:endParaRPr>
          </a:p>
        </p:txBody>
      </p:sp>
      <p:sp>
        <p:nvSpPr>
          <p:cNvPr id="11" name="Footer Placeholder 3"/>
          <p:cNvSpPr>
            <a:spLocks noGrp="1"/>
          </p:cNvSpPr>
          <p:nvPr>
            <p:ph type="ftr" sz="quarter" idx="3"/>
          </p:nvPr>
        </p:nvSpPr>
        <p:spPr>
          <a:xfrm>
            <a:off x="1877785" y="6549548"/>
            <a:ext cx="4349311" cy="158697"/>
          </a:xfrm>
        </p:spPr>
        <p:txBody>
          <a:bodyPr/>
          <a:lstStyle/>
          <a:p>
            <a:pPr>
              <a:defRPr/>
            </a:pPr>
            <a:r>
              <a:rPr lang="de-DE" smtClean="0"/>
              <a:t>Stewart | LBNF DUNE Interfaces</a:t>
            </a:r>
            <a:endParaRPr lang="en-US"/>
          </a:p>
        </p:txBody>
      </p:sp>
      <p:sp>
        <p:nvSpPr>
          <p:cNvPr id="12" name="Slide Number Placeholder 4"/>
          <p:cNvSpPr>
            <a:spLocks noGrp="1"/>
          </p:cNvSpPr>
          <p:nvPr>
            <p:ph type="sldNum" sz="quarter" idx="4"/>
          </p:nvPr>
        </p:nvSpPr>
        <p:spPr>
          <a:xfrm>
            <a:off x="454026" y="6549548"/>
            <a:ext cx="425194" cy="158697"/>
          </a:xfrm>
        </p:spPr>
        <p:txBody>
          <a:bodyPr/>
          <a:lstStyle/>
          <a:p>
            <a:pPr>
              <a:defRPr/>
            </a:pPr>
            <a:fld id="{0C39C72E-2A13-EB4D-AD45-6D4E6ACAED8D}" type="slidenum">
              <a:rPr lang="en-US" smtClean="0"/>
              <a:pPr>
                <a:defRPr/>
              </a:pPr>
              <a:t>6</a:t>
            </a:fld>
            <a:endParaRPr lang="en-US" dirty="0"/>
          </a:p>
        </p:txBody>
      </p:sp>
    </p:spTree>
    <p:extLst>
      <p:ext uri="{BB962C8B-B14F-4D97-AF65-F5344CB8AC3E}">
        <p14:creationId xmlns:p14="http://schemas.microsoft.com/office/powerpoint/2010/main" val="33936569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Central Utility </a:t>
            </a:r>
            <a:r>
              <a:rPr lang="en-US" sz="2400" dirty="0" smtClean="0"/>
              <a:t>Cavern</a:t>
            </a:r>
            <a:r>
              <a:rPr lang="en-US" sz="2800" dirty="0" smtClean="0"/>
              <a:t> and Surface buildings</a:t>
            </a:r>
            <a:endParaRPr lang="en-US" sz="2800" dirty="0"/>
          </a:p>
        </p:txBody>
      </p:sp>
      <p:sp>
        <p:nvSpPr>
          <p:cNvPr id="8" name="Content Placeholder 7"/>
          <p:cNvSpPr>
            <a:spLocks noGrp="1"/>
          </p:cNvSpPr>
          <p:nvPr>
            <p:ph idx="11"/>
          </p:nvPr>
        </p:nvSpPr>
        <p:spPr/>
        <p:txBody>
          <a:bodyPr/>
          <a:lstStyle/>
          <a:p>
            <a:r>
              <a:rPr lang="en-US" dirty="0" smtClean="0"/>
              <a:t>DUNE Spaces in the CUC are well defined. </a:t>
            </a:r>
          </a:p>
          <a:p>
            <a:pPr lvl="1"/>
            <a:r>
              <a:rPr lang="en-US" dirty="0" smtClean="0"/>
              <a:t>Area for 50 computing racks</a:t>
            </a:r>
          </a:p>
          <a:p>
            <a:pPr lvl="1"/>
            <a:r>
              <a:rPr lang="en-US" dirty="0" smtClean="0"/>
              <a:t>General work area for the experiment</a:t>
            </a:r>
          </a:p>
          <a:p>
            <a:r>
              <a:rPr lang="en-US" dirty="0" smtClean="0"/>
              <a:t>Surface Buildings</a:t>
            </a:r>
          </a:p>
          <a:p>
            <a:pPr lvl="1"/>
            <a:r>
              <a:rPr lang="en-US" dirty="0" smtClean="0"/>
              <a:t>DUNE is requesting limited space in existing areas</a:t>
            </a:r>
            <a:r>
              <a:rPr lang="en-US" dirty="0" smtClean="0"/>
              <a:t>. </a:t>
            </a:r>
          </a:p>
          <a:p>
            <a:pPr lvl="1"/>
            <a:endParaRPr lang="en-US" dirty="0" smtClean="0"/>
          </a:p>
          <a:p>
            <a:pPr lvl="1"/>
            <a:r>
              <a:rPr lang="en-US" dirty="0" smtClean="0"/>
              <a:t>When the DAQ (SP-DP) consortia are established the need for surface computing  should be re-evaluated.</a:t>
            </a:r>
            <a:endParaRPr lang="en-US" dirty="0" smtClean="0"/>
          </a:p>
          <a:p>
            <a:pPr lvl="1"/>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Stewart | LBNF DUNE Interfaces</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Tree>
    <p:extLst>
      <p:ext uri="{BB962C8B-B14F-4D97-AF65-F5344CB8AC3E}">
        <p14:creationId xmlns:p14="http://schemas.microsoft.com/office/powerpoint/2010/main" val="35155848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LBNF DUNE Issues</a:t>
            </a:r>
            <a:endParaRPr lang="en-US" dirty="0"/>
          </a:p>
        </p:txBody>
      </p:sp>
      <p:sp>
        <p:nvSpPr>
          <p:cNvPr id="9" name="Text Placeholder 8"/>
          <p:cNvSpPr>
            <a:spLocks noGrp="1"/>
          </p:cNvSpPr>
          <p:nvPr>
            <p:ph type="body" sz="quarter" idx="10"/>
          </p:nvPr>
        </p:nvSpPr>
        <p:spPr/>
        <p:txBody>
          <a:bodyPr/>
          <a:lstStyle/>
          <a:p>
            <a:endParaRPr lang="en-US"/>
          </a:p>
        </p:txBody>
      </p:sp>
      <p:sp>
        <p:nvSpPr>
          <p:cNvPr id="3" name="Date Placeholder 2"/>
          <p:cNvSpPr>
            <a:spLocks noGrp="1"/>
          </p:cNvSpPr>
          <p:nvPr>
            <p:ph type="dt" sz="half" idx="4294967295"/>
          </p:nvPr>
        </p:nvSpPr>
        <p:spPr>
          <a:xfrm>
            <a:off x="0" y="6550025"/>
            <a:ext cx="998538" cy="158750"/>
          </a:xfrm>
          <a:prstGeom prst="rect">
            <a:avLst/>
          </a:prstGeom>
        </p:spPr>
        <p:txBody>
          <a:bodyPr/>
          <a:lstStyle/>
          <a:p>
            <a:pPr>
              <a:defRPr/>
            </a:pPr>
            <a:r>
              <a:rPr lang="en-US" smtClean="0">
                <a:latin typeface="Helvetica"/>
                <a:cs typeface="Helvetica"/>
              </a:rPr>
              <a:t>March 2017</a:t>
            </a:r>
            <a:endParaRPr lang="en-US" dirty="0">
              <a:latin typeface="Helvetica"/>
              <a:cs typeface="Helvetica"/>
            </a:endParaRPr>
          </a:p>
        </p:txBody>
      </p:sp>
      <p:sp>
        <p:nvSpPr>
          <p:cNvPr id="4" name="Footer Placeholder 3"/>
          <p:cNvSpPr>
            <a:spLocks noGrp="1"/>
          </p:cNvSpPr>
          <p:nvPr>
            <p:ph type="ftr" sz="quarter" idx="4294967295"/>
          </p:nvPr>
        </p:nvSpPr>
        <p:spPr>
          <a:xfrm>
            <a:off x="0" y="6550025"/>
            <a:ext cx="4349750" cy="158750"/>
          </a:xfrm>
          <a:prstGeom prst="rect">
            <a:avLst/>
          </a:prstGeom>
        </p:spPr>
        <p:txBody>
          <a:bodyPr/>
          <a:lstStyle/>
          <a:p>
            <a:pPr>
              <a:defRPr/>
            </a:pPr>
            <a:r>
              <a:rPr lang="de-DE" smtClean="0"/>
              <a:t>Stewart | LBNF DUNE Interfaces</a:t>
            </a:r>
            <a:endParaRPr lang="en-US"/>
          </a:p>
        </p:txBody>
      </p:sp>
      <p:sp>
        <p:nvSpPr>
          <p:cNvPr id="5" name="Slide Number Placeholder 4"/>
          <p:cNvSpPr>
            <a:spLocks noGrp="1"/>
          </p:cNvSpPr>
          <p:nvPr>
            <p:ph type="sldNum" sz="quarter" idx="4294967295"/>
          </p:nvPr>
        </p:nvSpPr>
        <p:spPr>
          <a:xfrm>
            <a:off x="0" y="6550025"/>
            <a:ext cx="425450" cy="158750"/>
          </a:xfrm>
          <a:prstGeom prst="rect">
            <a:avLst/>
          </a:prstGeom>
        </p:spPr>
        <p:txBody>
          <a:bodyPr/>
          <a:lstStyle/>
          <a:p>
            <a:pPr>
              <a:defRPr/>
            </a:pPr>
            <a:fld id="{0C39C72E-2A13-EB4D-AD45-6D4E6ACAED8D}" type="slidenum">
              <a:rPr lang="en-US" smtClean="0"/>
              <a:pPr>
                <a:defRPr/>
              </a:pPr>
              <a:t>8</a:t>
            </a:fld>
            <a:endParaRPr lang="en-US" dirty="0"/>
          </a:p>
        </p:txBody>
      </p:sp>
    </p:spTree>
    <p:extLst>
      <p:ext uri="{BB962C8B-B14F-4D97-AF65-F5344CB8AC3E}">
        <p14:creationId xmlns:p14="http://schemas.microsoft.com/office/powerpoint/2010/main" val="2305816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Power/Cooling Requirements</a:t>
            </a:r>
            <a:endParaRPr lang="en-US" dirty="0"/>
          </a:p>
        </p:txBody>
      </p:sp>
      <p:sp>
        <p:nvSpPr>
          <p:cNvPr id="3" name="Content Placeholder 2"/>
          <p:cNvSpPr>
            <a:spLocks noGrp="1"/>
          </p:cNvSpPr>
          <p:nvPr>
            <p:ph idx="11"/>
          </p:nvPr>
        </p:nvSpPr>
        <p:spPr/>
        <p:txBody>
          <a:bodyPr>
            <a:normAutofit fontScale="85000" lnSpcReduction="20000"/>
          </a:bodyPr>
          <a:lstStyle/>
          <a:p>
            <a:r>
              <a:rPr lang="en-US" dirty="0" smtClean="0"/>
              <a:t>The DUNE requests for power are:</a:t>
            </a:r>
          </a:p>
          <a:p>
            <a:pPr lvl="1"/>
            <a:r>
              <a:rPr lang="en-US" dirty="0" smtClean="0"/>
              <a:t>500 KVA per Detector;  2000 KVA Total </a:t>
            </a:r>
          </a:p>
          <a:p>
            <a:pPr lvl="1"/>
            <a:r>
              <a:rPr lang="en-US" dirty="0" smtClean="0"/>
              <a:t>500 KVA for Data/Control Room in CUC</a:t>
            </a:r>
            <a:endParaRPr lang="en-US" dirty="0"/>
          </a:p>
          <a:p>
            <a:r>
              <a:rPr lang="en-US" dirty="0" smtClean="0"/>
              <a:t>Cooling Considerations for DUNE-SP</a:t>
            </a:r>
          </a:p>
          <a:p>
            <a:pPr lvl="1"/>
            <a:r>
              <a:rPr lang="en-US" dirty="0" smtClean="0"/>
              <a:t>For DUNE-SP, we anticipate 1 Rack at each of 75 top plate electronics feedthrough</a:t>
            </a:r>
          </a:p>
          <a:p>
            <a:pPr lvl="1"/>
            <a:r>
              <a:rPr lang="en-US" dirty="0" smtClean="0"/>
              <a:t>Additional Slow Controls (~20) to be located on top plate/mezzanine</a:t>
            </a:r>
          </a:p>
          <a:p>
            <a:pPr lvl="1"/>
            <a:r>
              <a:rPr lang="en-US" dirty="0" smtClean="0"/>
              <a:t>Racks will consume 3-5 kW</a:t>
            </a:r>
          </a:p>
          <a:p>
            <a:r>
              <a:rPr lang="en-US" dirty="0" smtClean="0"/>
              <a:t>DP cooling needs are less than single-phase.</a:t>
            </a:r>
          </a:p>
          <a:p>
            <a:r>
              <a:rPr lang="en-US" dirty="0" smtClean="0">
                <a:solidFill>
                  <a:srgbClr val="008000"/>
                </a:solidFill>
              </a:rPr>
              <a:t>Rack Cooling Options under consideration</a:t>
            </a:r>
          </a:p>
          <a:p>
            <a:pPr lvl="1"/>
            <a:r>
              <a:rPr lang="en-US" dirty="0" smtClean="0">
                <a:solidFill>
                  <a:srgbClr val="008000"/>
                </a:solidFill>
              </a:rPr>
              <a:t>Heat exchangers along the wall and duct in floor</a:t>
            </a:r>
          </a:p>
          <a:p>
            <a:pPr lvl="1"/>
            <a:r>
              <a:rPr lang="en-US" dirty="0" smtClean="0">
                <a:solidFill>
                  <a:srgbClr val="008000"/>
                </a:solidFill>
              </a:rPr>
              <a:t>Ducts above the racks blowing cold air down</a:t>
            </a:r>
          </a:p>
          <a:p>
            <a:pPr lvl="1"/>
            <a:r>
              <a:rPr lang="en-US" dirty="0" smtClean="0">
                <a:solidFill>
                  <a:srgbClr val="008000"/>
                </a:solidFill>
              </a:rPr>
              <a:t>Chilled water to each row of racks and then local fan</a:t>
            </a:r>
          </a:p>
          <a:p>
            <a:pPr lvl="1"/>
            <a:r>
              <a:rPr lang="en-US" dirty="0" smtClean="0">
                <a:solidFill>
                  <a:srgbClr val="008000"/>
                </a:solidFill>
              </a:rPr>
              <a:t>Will be finalized after CF final design starts.</a:t>
            </a:r>
          </a:p>
          <a:p>
            <a:pPr marL="274638" lvl="1" indent="0">
              <a:buNone/>
            </a:pPr>
            <a:endParaRPr lang="en-US" dirty="0" smtClean="0">
              <a:solidFill>
                <a:srgbClr val="008000"/>
              </a:solidFill>
            </a:endParaRPr>
          </a:p>
          <a:p>
            <a:pPr marL="285306" lvl="1" indent="-10668">
              <a:buNone/>
            </a:pPr>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March 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Stewart | LBNF DUNE Interfaces</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
        <p:nvSpPr>
          <p:cNvPr id="7" name="TextBox 6"/>
          <p:cNvSpPr txBox="1"/>
          <p:nvPr/>
        </p:nvSpPr>
        <p:spPr>
          <a:xfrm>
            <a:off x="6042545" y="3852440"/>
            <a:ext cx="2912225" cy="1569660"/>
          </a:xfrm>
          <a:prstGeom prst="rect">
            <a:avLst/>
          </a:prstGeom>
          <a:noFill/>
          <a:ln>
            <a:solidFill>
              <a:schemeClr val="tx1"/>
            </a:solidFill>
          </a:ln>
        </p:spPr>
        <p:txBody>
          <a:bodyPr wrap="square" rtlCol="0">
            <a:spAutoFit/>
          </a:bodyPr>
          <a:lstStyle/>
          <a:p>
            <a:r>
              <a:rPr lang="en-US" sz="2400" dirty="0" smtClean="0"/>
              <a:t>No Change since last LBNC meeting.</a:t>
            </a:r>
          </a:p>
          <a:p>
            <a:endParaRPr lang="en-US" sz="2400" dirty="0" smtClean="0"/>
          </a:p>
          <a:p>
            <a:r>
              <a:rPr lang="en-US" sz="2400" dirty="0" smtClean="0"/>
              <a:t>Waiting for CF restart</a:t>
            </a:r>
            <a:endParaRPr lang="en-US" sz="2400" dirty="0"/>
          </a:p>
        </p:txBody>
      </p:sp>
    </p:spTree>
    <p:extLst>
      <p:ext uri="{BB962C8B-B14F-4D97-AF65-F5344CB8AC3E}">
        <p14:creationId xmlns:p14="http://schemas.microsoft.com/office/powerpoint/2010/main" val="38493277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22576</TotalTime>
  <Words>3203</Words>
  <Application>Microsoft Macintosh PowerPoint</Application>
  <PresentationFormat>On-screen Show (4:3)</PresentationFormat>
  <Paragraphs>369</Paragraphs>
  <Slides>34</Slides>
  <Notes>1</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Dune Template_051215</vt:lpstr>
      <vt:lpstr>LBNF Content-Footer Theme</vt:lpstr>
      <vt:lpstr>1_LBNF Content-Footer Theme</vt:lpstr>
      <vt:lpstr>LBNF DUNE Interfaces</vt:lpstr>
      <vt:lpstr>CF Interface Status</vt:lpstr>
      <vt:lpstr>Conventional Facilities Interfaces</vt:lpstr>
      <vt:lpstr>Ross Cage Design</vt:lpstr>
      <vt:lpstr>Drift Interfaces</vt:lpstr>
      <vt:lpstr>Interface Drawing for Envelope Clearances in Chambers</vt:lpstr>
      <vt:lpstr>Central Utility Cavern and Surface buildings</vt:lpstr>
      <vt:lpstr>LBNF DUNE Issues</vt:lpstr>
      <vt:lpstr>Power/Cooling Requirements</vt:lpstr>
      <vt:lpstr>Detector Cables and Feedthrus</vt:lpstr>
      <vt:lpstr>Installation interface to CF</vt:lpstr>
      <vt:lpstr>Cryostat Mezzanine</vt:lpstr>
      <vt:lpstr>Cryostat-internal feed and return piping design needs attention </vt:lpstr>
      <vt:lpstr>Summary</vt:lpstr>
      <vt:lpstr>BACKUP</vt:lpstr>
      <vt:lpstr>Single-Phase Detector Installation</vt:lpstr>
      <vt:lpstr>TCO region</vt:lpstr>
      <vt:lpstr>Installation Prototyping at Ash River</vt:lpstr>
      <vt:lpstr>DUNE FD Fiber Optic Cables</vt:lpstr>
      <vt:lpstr>Surface Scope</vt:lpstr>
      <vt:lpstr>PowerPoint Presentation</vt:lpstr>
      <vt:lpstr>DUNE FD Grounding</vt:lpstr>
      <vt:lpstr>Detector Grounding Overview</vt:lpstr>
      <vt:lpstr>Safety Ground Implementation</vt:lpstr>
      <vt:lpstr>PowerPoint Presentation</vt:lpstr>
      <vt:lpstr>Cryostat Interfaces</vt:lpstr>
      <vt:lpstr>Additional SP Roof Penetrations</vt:lpstr>
      <vt:lpstr>Additional SP Roof Penetrations</vt:lpstr>
      <vt:lpstr>Ceiling Access Considerations</vt:lpstr>
      <vt:lpstr>Ceiling Access Considerations</vt:lpstr>
      <vt:lpstr>Ceiling Access Considerations</vt:lpstr>
      <vt:lpstr>PowerPoint Presentation</vt:lpstr>
      <vt:lpstr>Cable Test</vt:lpstr>
      <vt:lpstr>Installation Impact on Far Site CF</vt:lpstr>
    </vt:vector>
  </TitlesOfParts>
  <Manager/>
  <Company>Sandbox Studio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subject/>
  <dc:creator>Sandbox Studio</dc:creator>
  <cp:keywords/>
  <dc:description>Modified by A. Weber</dc:description>
  <cp:lastModifiedBy>Jim Stewart</cp:lastModifiedBy>
  <cp:revision>299</cp:revision>
  <dcterms:created xsi:type="dcterms:W3CDTF">2015-04-30T14:29:22Z</dcterms:created>
  <dcterms:modified xsi:type="dcterms:W3CDTF">2017-06-20T13:40:26Z</dcterms:modified>
  <cp:category/>
</cp:coreProperties>
</file>