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56" r:id="rId3"/>
    <p:sldId id="257" r:id="rId4"/>
    <p:sldId id="314" r:id="rId5"/>
    <p:sldId id="307" r:id="rId6"/>
    <p:sldId id="323" r:id="rId7"/>
    <p:sldId id="259" r:id="rId8"/>
    <p:sldId id="295" r:id="rId9"/>
    <p:sldId id="313" r:id="rId10"/>
    <p:sldId id="310" r:id="rId11"/>
    <p:sldId id="317" r:id="rId12"/>
    <p:sldId id="316" r:id="rId13"/>
    <p:sldId id="324" r:id="rId14"/>
    <p:sldId id="311" r:id="rId15"/>
    <p:sldId id="320" r:id="rId16"/>
    <p:sldId id="264" r:id="rId17"/>
    <p:sldId id="325" r:id="rId18"/>
    <p:sldId id="338" r:id="rId19"/>
    <p:sldId id="332" r:id="rId20"/>
    <p:sldId id="330" r:id="rId21"/>
    <p:sldId id="333" r:id="rId22"/>
    <p:sldId id="334" r:id="rId23"/>
    <p:sldId id="335" r:id="rId24"/>
    <p:sldId id="336" r:id="rId25"/>
    <p:sldId id="337" r:id="rId26"/>
    <p:sldId id="331" r:id="rId27"/>
    <p:sldId id="327" r:id="rId28"/>
    <p:sldId id="326" r:id="rId29"/>
    <p:sldId id="328" r:id="rId30"/>
    <p:sldId id="265"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xmlns="">
        <p15:guide id="1" orient="horz" pos="4204">
          <p15:clr>
            <a:srgbClr val="A4A3A4"/>
          </p15:clr>
        </p15:guide>
        <p15:guide id="2" orient="horz" pos="476">
          <p15:clr>
            <a:srgbClr val="A4A3A4"/>
          </p15:clr>
        </p15:guide>
        <p15:guide id="3" orient="horz" pos="1443">
          <p15:clr>
            <a:srgbClr val="A4A3A4"/>
          </p15:clr>
        </p15:guide>
        <p15:guide id="4" orient="horz" pos="966">
          <p15:clr>
            <a:srgbClr val="A4A3A4"/>
          </p15:clr>
        </p15:guide>
        <p15:guide id="5" orient="horz" pos="1876">
          <p15:clr>
            <a:srgbClr val="A4A3A4"/>
          </p15:clr>
        </p15:guide>
        <p15:guide id="6" orient="horz" pos="3616">
          <p15:clr>
            <a:srgbClr val="A4A3A4"/>
          </p15:clr>
        </p15:guide>
        <p15:guide id="7" pos="2190">
          <p15:clr>
            <a:srgbClr val="A4A3A4"/>
          </p15:clr>
        </p15:guide>
        <p15:guide id="8" pos="2188">
          <p15:clr>
            <a:srgbClr val="A4A3A4"/>
          </p15:clr>
        </p15:guide>
        <p15:guide id="9" pos="5026">
          <p15:clr>
            <a:srgbClr val="A4A3A4"/>
          </p15:clr>
        </p15:guide>
        <p15:guide id="10" pos="2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125"/>
    <a:srgbClr val="F37C23"/>
    <a:srgbClr val="3C5A77"/>
    <a:srgbClr val="BC5F2B"/>
    <a:srgbClr val="32547A"/>
    <a:srgbClr val="B8561A"/>
    <a:srgbClr val="B65A1F"/>
    <a:srgbClr val="5680AB"/>
    <a:srgbClr val="7A7A7A"/>
    <a:srgbClr val="6FA8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4660"/>
  </p:normalViewPr>
  <p:slideViewPr>
    <p:cSldViewPr snapToGrid="0" snapToObjects="1">
      <p:cViewPr varScale="1">
        <p:scale>
          <a:sx n="92" d="100"/>
          <a:sy n="92" d="100"/>
        </p:scale>
        <p:origin x="-120" y="-424"/>
      </p:cViewPr>
      <p:guideLst>
        <p:guide orient="horz" pos="4204"/>
        <p:guide orient="horz" pos="3132"/>
        <p:guide orient="horz" pos="2315"/>
        <p:guide orient="horz" pos="716"/>
        <p:guide pos="5611"/>
        <p:guide pos="5700"/>
        <p:guide pos="5605"/>
        <p:guide pos="28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notesMaster" Target="notesMasters/notesMaster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23.06.17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23.06.17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30416"/>
            <a:ext cx="8218488"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a:t>Click to Master title style</a:t>
            </a:r>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a:t>Click to edit Master text styles</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16002" y="5894048"/>
            <a:ext cx="814899" cy="813543"/>
          </a:xfrm>
          <a:prstGeom prst="rect">
            <a:avLst/>
          </a:prstGeom>
        </p:spPr>
      </p:pic>
    </p:spTree>
    <p:extLst>
      <p:ext uri="{BB962C8B-B14F-4D97-AF65-F5344CB8AC3E}">
        <p14:creationId xmlns:p14="http://schemas.microsoft.com/office/powerpoint/2010/main" val="342202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23.06.2017</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G. Lehmann Miotto | LBNC DAQ Review</a:t>
            </a:r>
            <a:endParaRPr lang="en-US" dirty="0"/>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23.06.2017</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G. Lehmann Miotto | LBNC DAQ Review</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23.06.2017</a:t>
            </a:r>
            <a:endParaRPr lang="en-US" dirty="0">
              <a:latin typeface="Helvetica"/>
              <a:cs typeface="Helvetica"/>
            </a:endParaRP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G. Lehmann Miotto | LBNC DAQ Review</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23.06.2017</a:t>
            </a:r>
            <a:endParaRPr lang="en-US" dirty="0">
              <a:latin typeface="Helvetica"/>
              <a:cs typeface="Helvetica"/>
            </a:endParaRP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G. Lehmann Miotto | LBNC DAQ Review</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23.06.2017</a:t>
            </a:r>
            <a:endParaRPr lang="en-US" dirty="0">
              <a:latin typeface="Helvetica"/>
              <a:cs typeface="Helvetica"/>
            </a:endParaRP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G. Lehmann Miotto | LBNC DAQ Review</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23.06.2017</a:t>
            </a:r>
            <a:endParaRPr lang="en-US" dirty="0">
              <a:latin typeface="Helvetica"/>
              <a:cs typeface="Helvetica"/>
            </a:endParaRP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G. Lehmann Miotto | LBNC DAQ Review</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23.06.2017</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de-DE" smtClean="0"/>
              <a:t>G. Lehmann Miotto | LBNC DAQ Review</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412412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Pasadena, 09 Oct 16</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904C5-2FD3-6744-AA3E-5938709924E7}" type="slidenum">
              <a:rPr lang="en-US" smtClean="0"/>
              <a:t>‹#›</a:t>
            </a:fld>
            <a:endParaRPr lang="en-US"/>
          </a:p>
        </p:txBody>
      </p:sp>
    </p:spTree>
    <p:extLst>
      <p:ext uri="{BB962C8B-B14F-4D97-AF65-F5344CB8AC3E}">
        <p14:creationId xmlns:p14="http://schemas.microsoft.com/office/powerpoint/2010/main" val="14361741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theme" Target="../theme/theme2.xml"/><Relationship Id="rId10" Type="http://schemas.openxmlformats.org/officeDocument/2006/relationships/image" Target="../media/image5.png"/><Relationship Id="rId11"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323082" y="5953373"/>
            <a:ext cx="1370067" cy="578035"/>
          </a:xfrm>
          <a:prstGeom prst="rect">
            <a:avLst/>
          </a:prstGeom>
        </p:spPr>
      </p:pic>
      <p:grpSp>
        <p:nvGrpSpPr>
          <p:cNvPr id="3" name="Group 2"/>
          <p:cNvGrpSpPr/>
          <p:nvPr userDrawn="1"/>
        </p:nvGrpSpPr>
        <p:grpSpPr>
          <a:xfrm>
            <a:off x="5095044" y="240226"/>
            <a:ext cx="3598105" cy="199542"/>
            <a:chOff x="5136243" y="672026"/>
            <a:chExt cx="3598105" cy="199542"/>
          </a:xfrm>
        </p:grpSpPr>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23.06.2017</a:t>
            </a:r>
            <a:endParaRPr lang="en-US" dirty="0">
              <a:latin typeface="Helvetica"/>
              <a:cs typeface="Helvetica"/>
            </a:endParaRP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G. Lehmann Miotto | LBNC DAQ Review</a:t>
            </a:r>
            <a:endParaRPr lang="en-GB" dirty="0"/>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2" name="Picture 1"/>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619964" y="6443534"/>
            <a:ext cx="358811" cy="358214"/>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 id="2147483687"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image" Target="../media/image16.png"/><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9.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1" Type="http://schemas.openxmlformats.org/officeDocument/2006/relationships/slideLayout" Target="../slideLayouts/slideLayout9.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9.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2.jpe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iki.cern.ch/twiki/bin/view/CENF/DUNEProtSPDAQ"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ProtoDUNE</a:t>
            </a:r>
            <a:r>
              <a:rPr lang="en-GB" dirty="0" smtClean="0"/>
              <a:t> SP (NP04) DAQ</a:t>
            </a:r>
            <a:endParaRPr lang="en-GB" dirty="0"/>
          </a:p>
        </p:txBody>
      </p:sp>
      <p:sp>
        <p:nvSpPr>
          <p:cNvPr id="3" name="Text Placeholder 2"/>
          <p:cNvSpPr>
            <a:spLocks noGrp="1"/>
          </p:cNvSpPr>
          <p:nvPr>
            <p:ph type="body" sz="quarter" idx="10"/>
          </p:nvPr>
        </p:nvSpPr>
        <p:spPr/>
        <p:txBody>
          <a:bodyPr/>
          <a:lstStyle/>
          <a:p>
            <a:r>
              <a:rPr lang="en-GB" dirty="0" smtClean="0"/>
              <a:t>Karol Hennessy, </a:t>
            </a:r>
            <a:r>
              <a:rPr lang="en-GB" b="1" dirty="0" smtClean="0"/>
              <a:t>Giovanna Lehmann Miotto</a:t>
            </a:r>
            <a:endParaRPr lang="en-GB" b="1" dirty="0"/>
          </a:p>
          <a:p>
            <a:r>
              <a:rPr lang="en-GB" dirty="0" smtClean="0"/>
              <a:t>DAQ Review</a:t>
            </a:r>
            <a:endParaRPr lang="en-GB" dirty="0"/>
          </a:p>
          <a:p>
            <a:r>
              <a:rPr lang="en-GB" dirty="0" smtClean="0"/>
              <a:t>23 June 2017</a:t>
            </a:r>
            <a:endParaRPr lang="en-GB" dirty="0"/>
          </a:p>
        </p:txBody>
      </p:sp>
    </p:spTree>
    <p:extLst>
      <p:ext uri="{BB962C8B-B14F-4D97-AF65-F5344CB8AC3E}">
        <p14:creationId xmlns:p14="http://schemas.microsoft.com/office/powerpoint/2010/main" val="174176246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err="1" smtClean="0"/>
              <a:t>ProtoDUNE</a:t>
            </a:r>
            <a:r>
              <a:rPr lang="en-US" sz="4000" dirty="0" smtClean="0"/>
              <a:t> Software</a:t>
            </a:r>
            <a:endParaRPr lang="en-US" sz="4000" dirty="0"/>
          </a:p>
        </p:txBody>
      </p:sp>
      <p:sp>
        <p:nvSpPr>
          <p:cNvPr id="7" name="Content Placeholder 6"/>
          <p:cNvSpPr>
            <a:spLocks noGrp="1"/>
          </p:cNvSpPr>
          <p:nvPr>
            <p:ph idx="11"/>
          </p:nvPr>
        </p:nvSpPr>
        <p:spPr/>
        <p:txBody>
          <a:bodyPr>
            <a:normAutofit fontScale="92500" lnSpcReduction="20000"/>
          </a:bodyPr>
          <a:lstStyle/>
          <a:p>
            <a:r>
              <a:rPr lang="en-US" dirty="0"/>
              <a:t>Dataflow software is based on </a:t>
            </a:r>
            <a:r>
              <a:rPr lang="en-US" dirty="0" err="1"/>
              <a:t>artDAQ</a:t>
            </a:r>
            <a:r>
              <a:rPr lang="en-US" dirty="0"/>
              <a:t> developed at FNAL</a:t>
            </a:r>
          </a:p>
          <a:p>
            <a:pPr lvl="1"/>
            <a:r>
              <a:rPr lang="en-US" dirty="0"/>
              <a:t>Customizable </a:t>
            </a:r>
            <a:r>
              <a:rPr lang="en-US" dirty="0" smtClean="0"/>
              <a:t>“Board Reader</a:t>
            </a:r>
            <a:r>
              <a:rPr lang="en-US" dirty="0"/>
              <a:t>” application</a:t>
            </a:r>
          </a:p>
          <a:p>
            <a:pPr lvl="1"/>
            <a:r>
              <a:rPr lang="en-US" dirty="0"/>
              <a:t>Event building</a:t>
            </a:r>
          </a:p>
          <a:p>
            <a:pPr lvl="1"/>
            <a:r>
              <a:rPr lang="en-US" dirty="0"/>
              <a:t>Dispatching to monitoring apps</a:t>
            </a:r>
          </a:p>
          <a:p>
            <a:pPr lvl="1"/>
            <a:r>
              <a:rPr lang="en-US" dirty="0"/>
              <a:t>Aggregation</a:t>
            </a:r>
          </a:p>
          <a:p>
            <a:pPr lvl="1"/>
            <a:r>
              <a:rPr lang="en-US" dirty="0"/>
              <a:t>Storage</a:t>
            </a:r>
          </a:p>
          <a:p>
            <a:r>
              <a:rPr lang="en-US" dirty="0"/>
              <a:t>Control, operational monitoring, graphical UIs</a:t>
            </a:r>
          </a:p>
          <a:p>
            <a:pPr lvl="1"/>
            <a:r>
              <a:rPr lang="en-US" dirty="0"/>
              <a:t>Joint </a:t>
            </a:r>
            <a:r>
              <a:rPr lang="en-US" dirty="0" err="1"/>
              <a:t>COntrols</a:t>
            </a:r>
            <a:r>
              <a:rPr lang="en-US" dirty="0"/>
              <a:t> Project (JCOP) toolkit developed </a:t>
            </a:r>
            <a:r>
              <a:rPr lang="en-US" dirty="0" smtClean="0"/>
              <a:t>at CERN originally </a:t>
            </a:r>
            <a:r>
              <a:rPr lang="en-US" dirty="0"/>
              <a:t>for LHC experiments</a:t>
            </a:r>
          </a:p>
          <a:p>
            <a:pPr lvl="1"/>
            <a:r>
              <a:rPr lang="en-US" dirty="0"/>
              <a:t>Uniform interface also for detector control and safety systems</a:t>
            </a:r>
          </a:p>
          <a:p>
            <a:r>
              <a:rPr lang="en-US" dirty="0"/>
              <a:t>Software approach</a:t>
            </a:r>
          </a:p>
          <a:p>
            <a:pPr lvl="1"/>
            <a:r>
              <a:rPr lang="en-US" dirty="0"/>
              <a:t>Minimize the risks by relying on existing frameworks</a:t>
            </a:r>
          </a:p>
          <a:p>
            <a:pPr lvl="1"/>
            <a:r>
              <a:rPr lang="en-US" dirty="0"/>
              <a:t>Focus effort only on experiment specific needs</a:t>
            </a:r>
          </a:p>
          <a:p>
            <a:endParaRPr lang="en-US" dirty="0"/>
          </a:p>
        </p:txBody>
      </p:sp>
      <p:sp>
        <p:nvSpPr>
          <p:cNvPr id="2" name="Date Placeholder 1"/>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8" name="Footer Placeholder 7"/>
          <p:cNvSpPr>
            <a:spLocks noGrp="1"/>
          </p:cNvSpPr>
          <p:nvPr>
            <p:ph type="ftr" sz="quarter" idx="3"/>
          </p:nvPr>
        </p:nvSpPr>
        <p:spPr/>
        <p:txBody>
          <a:bodyPr/>
          <a:lstStyle/>
          <a:p>
            <a:pPr>
              <a:defRPr/>
            </a:pPr>
            <a:r>
              <a:rPr lang="de-DE" smtClean="0"/>
              <a:t>G. Lehmann Miotto | LBNC DAQ Review</a:t>
            </a:r>
            <a:endParaRPr lang="en-US" dirty="0"/>
          </a:p>
        </p:txBody>
      </p:sp>
      <p:sp>
        <p:nvSpPr>
          <p:cNvPr id="9" name="Slide Number Placeholder 8"/>
          <p:cNvSpPr>
            <a:spLocks noGrp="1"/>
          </p:cNvSpPr>
          <p:nvPr>
            <p:ph type="sldNum" sz="quarter" idx="4"/>
          </p:nvPr>
        </p:nvSpPr>
        <p:spPr/>
        <p:txBody>
          <a:bodyPr/>
          <a:lstStyle/>
          <a:p>
            <a:pPr>
              <a:defRPr/>
            </a:pPr>
            <a:fld id="{0C39C72E-2A13-EB4D-AD45-6D4E6ACAED8D}" type="slidenum">
              <a:rPr lang="en-US" smtClean="0"/>
              <a:pPr>
                <a:defRPr/>
              </a:pPr>
              <a:t>10</a:t>
            </a:fld>
            <a:endParaRPr lang="en-US" dirty="0"/>
          </a:p>
        </p:txBody>
      </p:sp>
    </p:spTree>
    <p:extLst>
      <p:ext uri="{BB962C8B-B14F-4D97-AF65-F5344CB8AC3E}">
        <p14:creationId xmlns:p14="http://schemas.microsoft.com/office/powerpoint/2010/main" val="9985064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Readout of Detectors</a:t>
            </a:r>
            <a:endParaRPr lang="en-US" dirty="0"/>
          </a:p>
        </p:txBody>
      </p:sp>
      <p:sp>
        <p:nvSpPr>
          <p:cNvPr id="8" name="Content Placeholder 7"/>
          <p:cNvSpPr>
            <a:spLocks noGrp="1"/>
          </p:cNvSpPr>
          <p:nvPr>
            <p:ph idx="11"/>
          </p:nvPr>
        </p:nvSpPr>
        <p:spPr/>
        <p:txBody>
          <a:bodyPr>
            <a:normAutofit fontScale="92500" lnSpcReduction="20000"/>
          </a:bodyPr>
          <a:lstStyle/>
          <a:p>
            <a:r>
              <a:rPr lang="en-US" dirty="0" smtClean="0"/>
              <a:t>PDS</a:t>
            </a:r>
          </a:p>
          <a:p>
            <a:pPr lvl="1"/>
            <a:r>
              <a:rPr lang="en-US" dirty="0" smtClean="0"/>
              <a:t>On detector electronics already does data reduction and sends data over TCP/IP (-&gt; DAQ starts at Board Reader)</a:t>
            </a:r>
          </a:p>
          <a:p>
            <a:r>
              <a:rPr lang="en-US" dirty="0" smtClean="0"/>
              <a:t>TPC (point-to-point optical links from </a:t>
            </a:r>
            <a:r>
              <a:rPr lang="en-US" dirty="0" err="1" smtClean="0"/>
              <a:t>WiB</a:t>
            </a:r>
            <a:r>
              <a:rPr lang="en-US" dirty="0" smtClean="0"/>
              <a:t>)</a:t>
            </a:r>
          </a:p>
          <a:p>
            <a:pPr lvl="1"/>
            <a:r>
              <a:rPr lang="en-US" dirty="0" smtClean="0"/>
              <a:t>2 </a:t>
            </a:r>
            <a:r>
              <a:rPr lang="en-US" dirty="0"/>
              <a:t>solutions being implemented</a:t>
            </a:r>
          </a:p>
          <a:p>
            <a:pPr lvl="2"/>
            <a:r>
              <a:rPr lang="en-US" dirty="0"/>
              <a:t>Baseline: ATCA platform from SLAC</a:t>
            </a:r>
          </a:p>
          <a:p>
            <a:pPr lvl="2"/>
            <a:r>
              <a:rPr lang="en-US" dirty="0"/>
              <a:t>Prototype alternative: ATLAS FELIX + network connected PCs</a:t>
            </a:r>
          </a:p>
          <a:p>
            <a:pPr lvl="1"/>
            <a:r>
              <a:rPr lang="en-US" dirty="0" smtClean="0"/>
              <a:t>5 </a:t>
            </a:r>
            <a:r>
              <a:rPr lang="en-US" dirty="0"/>
              <a:t>APAs will be readout via ATCA boards (12800 </a:t>
            </a:r>
            <a:r>
              <a:rPr lang="en-US" dirty="0" err="1"/>
              <a:t>ch</a:t>
            </a:r>
            <a:r>
              <a:rPr lang="en-US" dirty="0"/>
              <a:t>), 1 APA (2560 </a:t>
            </a:r>
            <a:r>
              <a:rPr lang="en-US" dirty="0" err="1"/>
              <a:t>ch</a:t>
            </a:r>
            <a:r>
              <a:rPr lang="en-US" dirty="0"/>
              <a:t>) via FELIXs</a:t>
            </a:r>
          </a:p>
          <a:p>
            <a:pPr lvl="2"/>
            <a:r>
              <a:rPr lang="en-US" dirty="0"/>
              <a:t>2 firmware variants in electronics (</a:t>
            </a:r>
            <a:r>
              <a:rPr lang="en-US" dirty="0" err="1"/>
              <a:t>WiB</a:t>
            </a:r>
            <a:r>
              <a:rPr lang="en-US" dirty="0"/>
              <a:t>)</a:t>
            </a:r>
          </a:p>
          <a:p>
            <a:pPr lvl="2"/>
            <a:r>
              <a:rPr lang="en-US" dirty="0"/>
              <a:t>API for transparently treating data at software level</a:t>
            </a:r>
          </a:p>
          <a:p>
            <a:pPr lvl="2"/>
            <a:r>
              <a:rPr lang="en-US" dirty="0"/>
              <a:t>Provision to read out all system with </a:t>
            </a:r>
            <a:r>
              <a:rPr lang="en-US" dirty="0" smtClean="0"/>
              <a:t>ATCA</a:t>
            </a:r>
          </a:p>
          <a:p>
            <a:r>
              <a:rPr lang="en-US" dirty="0" smtClean="0"/>
              <a:t>From a software point of view the interface towards the event builder is the Board Reader application for all readout systems</a:t>
            </a:r>
          </a:p>
        </p:txBody>
      </p:sp>
      <p:sp>
        <p:nvSpPr>
          <p:cNvPr id="2" name="Date Placeholder 1"/>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3" name="Footer Placeholder 2"/>
          <p:cNvSpPr>
            <a:spLocks noGrp="1"/>
          </p:cNvSpPr>
          <p:nvPr>
            <p:ph type="ftr" sz="quarter" idx="3"/>
          </p:nvPr>
        </p:nvSpPr>
        <p:spPr/>
        <p:txBody>
          <a:bodyPr/>
          <a:lstStyle/>
          <a:p>
            <a:pPr>
              <a:defRPr/>
            </a:pPr>
            <a:r>
              <a:rPr lang="de-DE" smtClean="0"/>
              <a:t>G. Lehmann Miotto | LBNC DAQ Review</a:t>
            </a:r>
            <a:endParaRPr lang="en-US" dirty="0"/>
          </a:p>
        </p:txBody>
      </p:sp>
      <p:sp>
        <p:nvSpPr>
          <p:cNvPr id="9" name="Slide Number Placeholder 8"/>
          <p:cNvSpPr>
            <a:spLocks noGrp="1"/>
          </p:cNvSpPr>
          <p:nvPr>
            <p:ph type="sldNum" sz="quarter" idx="4"/>
          </p:nvPr>
        </p:nvSpPr>
        <p:spPr/>
        <p:txBody>
          <a:bodyPr/>
          <a:lstStyle/>
          <a:p>
            <a:pPr>
              <a:defRPr/>
            </a:pPr>
            <a:fld id="{0C39C72E-2A13-EB4D-AD45-6D4E6ACAED8D}" type="slidenum">
              <a:rPr lang="en-US" smtClean="0"/>
              <a:pPr>
                <a:defRPr/>
              </a:pPr>
              <a:t>11</a:t>
            </a:fld>
            <a:endParaRPr lang="en-US" dirty="0"/>
          </a:p>
        </p:txBody>
      </p:sp>
    </p:spTree>
    <p:extLst>
      <p:ext uri="{BB962C8B-B14F-4D97-AF65-F5344CB8AC3E}">
        <p14:creationId xmlns:p14="http://schemas.microsoft.com/office/powerpoint/2010/main" val="33873346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Timing and Trigger distribution</a:t>
            </a:r>
            <a:endParaRPr lang="en-US" dirty="0"/>
          </a:p>
        </p:txBody>
      </p:sp>
      <p:sp>
        <p:nvSpPr>
          <p:cNvPr id="9" name="Content Placeholder 8"/>
          <p:cNvSpPr>
            <a:spLocks noGrp="1"/>
          </p:cNvSpPr>
          <p:nvPr>
            <p:ph idx="11"/>
          </p:nvPr>
        </p:nvSpPr>
        <p:spPr/>
        <p:txBody>
          <a:bodyPr>
            <a:normAutofit fontScale="92500" lnSpcReduction="10000"/>
          </a:bodyPr>
          <a:lstStyle/>
          <a:p>
            <a:r>
              <a:rPr lang="en-US" dirty="0" smtClean="0"/>
              <a:t>Central Trigger Board is a refurbished version of the board used for 35t</a:t>
            </a:r>
          </a:p>
          <a:p>
            <a:pPr lvl="1"/>
            <a:r>
              <a:rPr lang="en-US" dirty="0"/>
              <a:t>Receive trigger signals from </a:t>
            </a:r>
            <a:r>
              <a:rPr lang="en-US" dirty="0" smtClean="0"/>
              <a:t>Beam Instrumentation</a:t>
            </a:r>
            <a:r>
              <a:rPr lang="en-US" dirty="0"/>
              <a:t>, CRT, </a:t>
            </a:r>
            <a:r>
              <a:rPr lang="en-US" dirty="0" smtClean="0"/>
              <a:t>SSP</a:t>
            </a:r>
          </a:p>
          <a:p>
            <a:pPr lvl="1"/>
            <a:r>
              <a:rPr lang="en-US" dirty="0" smtClean="0"/>
              <a:t>Assemble </a:t>
            </a:r>
            <a:r>
              <a:rPr lang="en-US" dirty="0"/>
              <a:t>global trigger </a:t>
            </a:r>
            <a:r>
              <a:rPr lang="en-US" dirty="0" smtClean="0"/>
              <a:t>signal</a:t>
            </a:r>
          </a:p>
          <a:p>
            <a:pPr lvl="1"/>
            <a:r>
              <a:rPr lang="en-US" dirty="0" smtClean="0"/>
              <a:t>Configurable </a:t>
            </a:r>
            <a:r>
              <a:rPr lang="en-US" dirty="0"/>
              <a:t>at run-time</a:t>
            </a:r>
            <a:endParaRPr lang="en-US" dirty="0" smtClean="0"/>
          </a:p>
          <a:p>
            <a:r>
              <a:rPr lang="en-US" dirty="0" smtClean="0"/>
              <a:t>Timing system</a:t>
            </a:r>
          </a:p>
          <a:p>
            <a:pPr lvl="1"/>
            <a:r>
              <a:rPr lang="en-US" dirty="0"/>
              <a:t>Core clock to all </a:t>
            </a:r>
            <a:r>
              <a:rPr lang="en-US" dirty="0" smtClean="0"/>
              <a:t>endpoints</a:t>
            </a:r>
          </a:p>
          <a:p>
            <a:pPr lvl="1"/>
            <a:r>
              <a:rPr lang="en-US" dirty="0" smtClean="0"/>
              <a:t>Time-stamping</a:t>
            </a:r>
          </a:p>
          <a:p>
            <a:pPr lvl="1"/>
            <a:r>
              <a:rPr lang="en-US" dirty="0" smtClean="0"/>
              <a:t>Trigger distribution</a:t>
            </a:r>
          </a:p>
          <a:p>
            <a:pPr lvl="1"/>
            <a:r>
              <a:rPr lang="en-US" dirty="0"/>
              <a:t>I</a:t>
            </a:r>
            <a:r>
              <a:rPr lang="en-US" dirty="0" smtClean="0"/>
              <a:t>nternal triggers</a:t>
            </a:r>
          </a:p>
          <a:p>
            <a:pPr lvl="1"/>
            <a:r>
              <a:rPr lang="en-US" dirty="0" smtClean="0"/>
              <a:t>Trigger veto</a:t>
            </a:r>
          </a:p>
          <a:p>
            <a:pPr lvl="1"/>
            <a:r>
              <a:rPr lang="en-US" dirty="0" smtClean="0"/>
              <a:t>Partitioning</a:t>
            </a:r>
          </a:p>
          <a:p>
            <a:pPr lvl="1"/>
            <a:r>
              <a:rPr lang="en-US" dirty="0" smtClean="0"/>
              <a:t>Synchronization</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12</a:t>
            </a:fld>
            <a:endParaRPr lang="en-US" dirty="0"/>
          </a:p>
        </p:txBody>
      </p:sp>
    </p:spTree>
    <p:extLst>
      <p:ext uri="{BB962C8B-B14F-4D97-AF65-F5344CB8AC3E}">
        <p14:creationId xmlns:p14="http://schemas.microsoft.com/office/powerpoint/2010/main" val="4082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ProtoDUNE</a:t>
            </a:r>
            <a:r>
              <a:rPr lang="en-US" dirty="0" smtClean="0"/>
              <a:t> Data Flow</a:t>
            </a:r>
            <a:endParaRPr lang="en-US" dirty="0"/>
          </a:p>
        </p:txBody>
      </p:sp>
      <p:sp>
        <p:nvSpPr>
          <p:cNvPr id="4" name="Date Placeholder 3"/>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de-DE" smtClean="0"/>
              <a:t>G. Lehmann Miotto | LBNC DAQ Review</a:t>
            </a:r>
            <a:endParaRPr lang="en-US"/>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13</a:t>
            </a:fld>
            <a:endParaRPr lang="en-US" dirty="0"/>
          </a:p>
        </p:txBody>
      </p:sp>
      <p:sp>
        <p:nvSpPr>
          <p:cNvPr id="8" name="Oval 7"/>
          <p:cNvSpPr/>
          <p:nvPr/>
        </p:nvSpPr>
        <p:spPr>
          <a:xfrm>
            <a:off x="1756693" y="2121496"/>
            <a:ext cx="1804170" cy="70034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Board Reader</a:t>
            </a:r>
            <a:endParaRPr lang="en-US" dirty="0"/>
          </a:p>
        </p:txBody>
      </p:sp>
      <p:sp>
        <p:nvSpPr>
          <p:cNvPr id="9" name="Oval 8"/>
          <p:cNvSpPr/>
          <p:nvPr/>
        </p:nvSpPr>
        <p:spPr>
          <a:xfrm>
            <a:off x="2906131" y="5251400"/>
            <a:ext cx="1804170" cy="70034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Event Builder</a:t>
            </a:r>
            <a:endParaRPr lang="en-US" dirty="0"/>
          </a:p>
        </p:txBody>
      </p:sp>
      <p:sp>
        <p:nvSpPr>
          <p:cNvPr id="10" name="Oval 9"/>
          <p:cNvSpPr/>
          <p:nvPr/>
        </p:nvSpPr>
        <p:spPr>
          <a:xfrm>
            <a:off x="5278132" y="5251400"/>
            <a:ext cx="1804170" cy="70034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Event Builder</a:t>
            </a:r>
            <a:endParaRPr lang="en-US" dirty="0"/>
          </a:p>
        </p:txBody>
      </p:sp>
      <p:sp>
        <p:nvSpPr>
          <p:cNvPr id="11" name="Oval 10"/>
          <p:cNvSpPr/>
          <p:nvPr/>
        </p:nvSpPr>
        <p:spPr>
          <a:xfrm>
            <a:off x="4041802" y="2121496"/>
            <a:ext cx="1804170" cy="70034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Board Reader</a:t>
            </a:r>
            <a:endParaRPr lang="en-US" dirty="0"/>
          </a:p>
        </p:txBody>
      </p:sp>
      <p:sp>
        <p:nvSpPr>
          <p:cNvPr id="12" name="Oval 11"/>
          <p:cNvSpPr/>
          <p:nvPr/>
        </p:nvSpPr>
        <p:spPr>
          <a:xfrm>
            <a:off x="6485016" y="2117671"/>
            <a:ext cx="1804170" cy="70034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Board Reader</a:t>
            </a:r>
            <a:endParaRPr lang="en-US" dirty="0"/>
          </a:p>
        </p:txBody>
      </p:sp>
      <p:sp>
        <p:nvSpPr>
          <p:cNvPr id="13" name="Oval 12"/>
          <p:cNvSpPr/>
          <p:nvPr/>
        </p:nvSpPr>
        <p:spPr>
          <a:xfrm>
            <a:off x="104923" y="3757669"/>
            <a:ext cx="2150290" cy="700341"/>
          </a:xfrm>
          <a:prstGeom prst="ellipse">
            <a:avLst/>
          </a:prstGeom>
          <a:solidFill>
            <a:schemeClr val="accent5">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smtClean="0"/>
              <a:t>DataFlow</a:t>
            </a:r>
            <a:r>
              <a:rPr lang="en-US" dirty="0" smtClean="0"/>
              <a:t> Orchestrator</a:t>
            </a:r>
            <a:endParaRPr lang="en-US" dirty="0"/>
          </a:p>
        </p:txBody>
      </p:sp>
      <p:sp>
        <p:nvSpPr>
          <p:cNvPr id="14" name="Rectangle 13"/>
          <p:cNvSpPr/>
          <p:nvPr/>
        </p:nvSpPr>
        <p:spPr>
          <a:xfrm>
            <a:off x="519212" y="1290584"/>
            <a:ext cx="1336868" cy="56472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err="1" smtClean="0"/>
              <a:t>Trg</a:t>
            </a:r>
            <a:r>
              <a:rPr lang="en-US" dirty="0" smtClean="0"/>
              <a:t>/Timing</a:t>
            </a:r>
            <a:endParaRPr lang="en-US" dirty="0"/>
          </a:p>
        </p:txBody>
      </p:sp>
      <p:cxnSp>
        <p:nvCxnSpPr>
          <p:cNvPr id="15" name="Straight Arrow Connector 14"/>
          <p:cNvCxnSpPr>
            <a:stCxn id="14" idx="2"/>
            <a:endCxn id="13" idx="0"/>
          </p:cNvCxnSpPr>
          <p:nvPr/>
        </p:nvCxnSpPr>
        <p:spPr>
          <a:xfrm flipH="1">
            <a:off x="1179689" y="1855304"/>
            <a:ext cx="8336" cy="19023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Elbow Connector 15"/>
          <p:cNvCxnSpPr>
            <a:stCxn id="14" idx="3"/>
            <a:endCxn id="8" idx="0"/>
          </p:cNvCxnSpPr>
          <p:nvPr/>
        </p:nvCxnSpPr>
        <p:spPr>
          <a:xfrm>
            <a:off x="1815945" y="1572944"/>
            <a:ext cx="882968" cy="548552"/>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14" idx="3"/>
            <a:endCxn id="11" idx="0"/>
          </p:cNvCxnSpPr>
          <p:nvPr/>
        </p:nvCxnSpPr>
        <p:spPr>
          <a:xfrm>
            <a:off x="1856080" y="1572944"/>
            <a:ext cx="3087807" cy="548552"/>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14" idx="3"/>
            <a:endCxn id="12" idx="0"/>
          </p:cNvCxnSpPr>
          <p:nvPr/>
        </p:nvCxnSpPr>
        <p:spPr>
          <a:xfrm>
            <a:off x="1856080" y="1572944"/>
            <a:ext cx="5531021" cy="544727"/>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3" idx="4"/>
            <a:endCxn id="9" idx="2"/>
          </p:cNvCxnSpPr>
          <p:nvPr/>
        </p:nvCxnSpPr>
        <p:spPr>
          <a:xfrm rot="16200000" flipH="1">
            <a:off x="1471319" y="4166758"/>
            <a:ext cx="1143561" cy="1726063"/>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9" idx="1"/>
            <a:endCxn id="8" idx="4"/>
          </p:cNvCxnSpPr>
          <p:nvPr/>
        </p:nvCxnSpPr>
        <p:spPr>
          <a:xfrm rot="16200000" flipV="1">
            <a:off x="1648499" y="3832116"/>
            <a:ext cx="2532126" cy="511568"/>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a:endCxn id="11" idx="4"/>
          </p:cNvCxnSpPr>
          <p:nvPr/>
        </p:nvCxnSpPr>
        <p:spPr>
          <a:xfrm rot="5400000" flipH="1" flipV="1">
            <a:off x="2791053" y="3201130"/>
            <a:ext cx="2532126" cy="1773541"/>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2" idx="4"/>
          </p:cNvCxnSpPr>
          <p:nvPr/>
        </p:nvCxnSpPr>
        <p:spPr>
          <a:xfrm flipV="1">
            <a:off x="4943887" y="2818012"/>
            <a:ext cx="2443214" cy="1273936"/>
          </a:xfrm>
          <a:prstGeom prst="bentConnector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8" idx="5"/>
            <a:endCxn id="9" idx="0"/>
          </p:cNvCxnSpPr>
          <p:nvPr/>
        </p:nvCxnSpPr>
        <p:spPr>
          <a:xfrm rot="16200000" flipH="1">
            <a:off x="2286369" y="3729553"/>
            <a:ext cx="2532126" cy="51156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11" idx="3"/>
          </p:cNvCxnSpPr>
          <p:nvPr/>
        </p:nvCxnSpPr>
        <p:spPr>
          <a:xfrm rot="5400000">
            <a:off x="2791054" y="3736437"/>
            <a:ext cx="2532126" cy="497801"/>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12" idx="3"/>
            <a:endCxn id="9" idx="0"/>
          </p:cNvCxnSpPr>
          <p:nvPr/>
        </p:nvCxnSpPr>
        <p:spPr>
          <a:xfrm rot="5400000">
            <a:off x="4010749" y="2512917"/>
            <a:ext cx="2535951" cy="2941015"/>
          </a:xfrm>
          <a:prstGeom prst="bentConnector3">
            <a:avLst>
              <a:gd name="adj1" fmla="val 5043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9" idx="3"/>
            <a:endCxn id="13" idx="3"/>
          </p:cNvCxnSpPr>
          <p:nvPr/>
        </p:nvCxnSpPr>
        <p:spPr>
          <a:xfrm rot="5400000" flipH="1">
            <a:off x="1048220" y="3727053"/>
            <a:ext cx="1493731" cy="2750520"/>
          </a:xfrm>
          <a:prstGeom prst="bentConnector3">
            <a:avLst>
              <a:gd name="adj1" fmla="val -2217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07133" y="2204587"/>
            <a:ext cx="309775" cy="369332"/>
          </a:xfrm>
          <a:prstGeom prst="rect">
            <a:avLst/>
          </a:prstGeom>
          <a:noFill/>
        </p:spPr>
        <p:txBody>
          <a:bodyPr wrap="none" rtlCol="0">
            <a:spAutoFit/>
          </a:bodyPr>
          <a:lstStyle/>
          <a:p>
            <a:r>
              <a:rPr lang="en-US" dirty="0" smtClean="0"/>
              <a:t>1</a:t>
            </a:r>
            <a:endParaRPr lang="en-US" dirty="0"/>
          </a:p>
        </p:txBody>
      </p:sp>
      <p:sp>
        <p:nvSpPr>
          <p:cNvPr id="28" name="TextBox 27"/>
          <p:cNvSpPr txBox="1"/>
          <p:nvPr/>
        </p:nvSpPr>
        <p:spPr>
          <a:xfrm>
            <a:off x="1279268" y="4764716"/>
            <a:ext cx="309775" cy="369332"/>
          </a:xfrm>
          <a:prstGeom prst="rect">
            <a:avLst/>
          </a:prstGeom>
          <a:noFill/>
        </p:spPr>
        <p:txBody>
          <a:bodyPr wrap="none" rtlCol="0">
            <a:spAutoFit/>
          </a:bodyPr>
          <a:lstStyle/>
          <a:p>
            <a:r>
              <a:rPr lang="en-US" dirty="0"/>
              <a:t>2</a:t>
            </a:r>
          </a:p>
        </p:txBody>
      </p:sp>
      <p:sp>
        <p:nvSpPr>
          <p:cNvPr id="29" name="TextBox 28"/>
          <p:cNvSpPr txBox="1"/>
          <p:nvPr/>
        </p:nvSpPr>
        <p:spPr>
          <a:xfrm>
            <a:off x="2314563" y="3154204"/>
            <a:ext cx="309775" cy="369332"/>
          </a:xfrm>
          <a:prstGeom prst="rect">
            <a:avLst/>
          </a:prstGeom>
          <a:noFill/>
        </p:spPr>
        <p:txBody>
          <a:bodyPr wrap="none" rtlCol="0">
            <a:spAutoFit/>
          </a:bodyPr>
          <a:lstStyle/>
          <a:p>
            <a:r>
              <a:rPr lang="en-US" dirty="0" smtClean="0"/>
              <a:t>3</a:t>
            </a:r>
            <a:endParaRPr lang="en-US" dirty="0"/>
          </a:p>
        </p:txBody>
      </p:sp>
      <p:sp>
        <p:nvSpPr>
          <p:cNvPr id="30" name="TextBox 29"/>
          <p:cNvSpPr txBox="1"/>
          <p:nvPr/>
        </p:nvSpPr>
        <p:spPr>
          <a:xfrm>
            <a:off x="3454037" y="3284774"/>
            <a:ext cx="309775" cy="369332"/>
          </a:xfrm>
          <a:prstGeom prst="rect">
            <a:avLst/>
          </a:prstGeom>
          <a:noFill/>
        </p:spPr>
        <p:txBody>
          <a:bodyPr wrap="none" rtlCol="0">
            <a:spAutoFit/>
          </a:bodyPr>
          <a:lstStyle/>
          <a:p>
            <a:r>
              <a:rPr lang="en-US" dirty="0" smtClean="0"/>
              <a:t>4</a:t>
            </a:r>
            <a:endParaRPr lang="en-US" dirty="0"/>
          </a:p>
        </p:txBody>
      </p:sp>
      <p:sp>
        <p:nvSpPr>
          <p:cNvPr id="39" name="TextBox 38"/>
          <p:cNvSpPr txBox="1"/>
          <p:nvPr/>
        </p:nvSpPr>
        <p:spPr>
          <a:xfrm>
            <a:off x="4635840" y="5874334"/>
            <a:ext cx="301660" cy="369332"/>
          </a:xfrm>
          <a:prstGeom prst="rect">
            <a:avLst/>
          </a:prstGeom>
          <a:noFill/>
        </p:spPr>
        <p:txBody>
          <a:bodyPr wrap="none" rtlCol="0">
            <a:spAutoFit/>
          </a:bodyPr>
          <a:lstStyle/>
          <a:p>
            <a:r>
              <a:rPr lang="en-US" dirty="0" smtClean="0"/>
              <a:t>5</a:t>
            </a:r>
            <a:endParaRPr lang="en-US" dirty="0"/>
          </a:p>
        </p:txBody>
      </p:sp>
      <p:sp>
        <p:nvSpPr>
          <p:cNvPr id="41" name="Cloud 40"/>
          <p:cNvSpPr/>
          <p:nvPr/>
        </p:nvSpPr>
        <p:spPr>
          <a:xfrm>
            <a:off x="2630056" y="3154204"/>
            <a:ext cx="4978912" cy="185953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10 </a:t>
            </a:r>
            <a:r>
              <a:rPr lang="en-US" dirty="0" err="1" smtClean="0"/>
              <a:t>Gbps</a:t>
            </a:r>
            <a:r>
              <a:rPr lang="en-US" dirty="0" smtClean="0"/>
              <a:t> Ethernet</a:t>
            </a:r>
          </a:p>
        </p:txBody>
      </p:sp>
      <p:sp>
        <p:nvSpPr>
          <p:cNvPr id="42" name="Can 41"/>
          <p:cNvSpPr/>
          <p:nvPr/>
        </p:nvSpPr>
        <p:spPr>
          <a:xfrm>
            <a:off x="7608968" y="5254575"/>
            <a:ext cx="1035867" cy="74719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Aggregator/Storage</a:t>
            </a:r>
            <a:endParaRPr lang="en-US" sz="1200" dirty="0"/>
          </a:p>
        </p:txBody>
      </p:sp>
      <p:cxnSp>
        <p:nvCxnSpPr>
          <p:cNvPr id="44" name="Elbow Connector 43"/>
          <p:cNvCxnSpPr>
            <a:stCxn id="9" idx="4"/>
            <a:endCxn id="42" idx="3"/>
          </p:cNvCxnSpPr>
          <p:nvPr/>
        </p:nvCxnSpPr>
        <p:spPr>
          <a:xfrm rot="16200000" flipH="1">
            <a:off x="5942547" y="3817410"/>
            <a:ext cx="50025" cy="4318686"/>
          </a:xfrm>
          <a:prstGeom prst="bentConnector3">
            <a:avLst>
              <a:gd name="adj1" fmla="val 556972"/>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720411" y="5834810"/>
            <a:ext cx="309775" cy="369332"/>
          </a:xfrm>
          <a:prstGeom prst="rect">
            <a:avLst/>
          </a:prstGeom>
          <a:noFill/>
        </p:spPr>
        <p:txBody>
          <a:bodyPr wrap="none" rtlCol="0">
            <a:spAutoFit/>
          </a:bodyPr>
          <a:lstStyle/>
          <a:p>
            <a:r>
              <a:rPr lang="en-US" dirty="0" smtClean="0"/>
              <a:t>6</a:t>
            </a:r>
            <a:endParaRPr lang="en-US" dirty="0"/>
          </a:p>
        </p:txBody>
      </p:sp>
    </p:spTree>
    <p:extLst>
      <p:ext uri="{BB962C8B-B14F-4D97-AF65-F5344CB8AC3E}">
        <p14:creationId xmlns:p14="http://schemas.microsoft.com/office/powerpoint/2010/main" val="20781072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ProtoDUNE</a:t>
            </a:r>
            <a:r>
              <a:rPr lang="en-US" dirty="0" smtClean="0"/>
              <a:t> Trigger Throttling</a:t>
            </a:r>
            <a:endParaRPr lang="en-US" dirty="0"/>
          </a:p>
        </p:txBody>
      </p:sp>
      <p:sp>
        <p:nvSpPr>
          <p:cNvPr id="4" name="Date Placeholder 3"/>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de-DE" smtClean="0"/>
              <a:t>G. Lehmann Miotto | LBNC DAQ Review</a:t>
            </a:r>
            <a:endParaRPr lang="en-US"/>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sp>
        <p:nvSpPr>
          <p:cNvPr id="8" name="Oval 7"/>
          <p:cNvSpPr/>
          <p:nvPr/>
        </p:nvSpPr>
        <p:spPr>
          <a:xfrm>
            <a:off x="1756693" y="2121496"/>
            <a:ext cx="1804170" cy="70034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Board Reader</a:t>
            </a:r>
            <a:endParaRPr lang="en-US" dirty="0"/>
          </a:p>
        </p:txBody>
      </p:sp>
      <p:sp>
        <p:nvSpPr>
          <p:cNvPr id="9" name="Oval 8"/>
          <p:cNvSpPr/>
          <p:nvPr/>
        </p:nvSpPr>
        <p:spPr>
          <a:xfrm>
            <a:off x="2906131" y="5251400"/>
            <a:ext cx="1804170" cy="70034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Event Builder</a:t>
            </a:r>
            <a:endParaRPr lang="en-US" dirty="0"/>
          </a:p>
        </p:txBody>
      </p:sp>
      <p:sp>
        <p:nvSpPr>
          <p:cNvPr id="10" name="Oval 9"/>
          <p:cNvSpPr/>
          <p:nvPr/>
        </p:nvSpPr>
        <p:spPr>
          <a:xfrm>
            <a:off x="5278132" y="5251400"/>
            <a:ext cx="1804170" cy="70034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Event Builder</a:t>
            </a:r>
            <a:endParaRPr lang="en-US" dirty="0"/>
          </a:p>
        </p:txBody>
      </p:sp>
      <p:sp>
        <p:nvSpPr>
          <p:cNvPr id="11" name="Oval 10"/>
          <p:cNvSpPr/>
          <p:nvPr/>
        </p:nvSpPr>
        <p:spPr>
          <a:xfrm>
            <a:off x="4041802" y="2121496"/>
            <a:ext cx="1804170" cy="70034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Board Reader</a:t>
            </a:r>
            <a:endParaRPr lang="en-US" dirty="0"/>
          </a:p>
        </p:txBody>
      </p:sp>
      <p:sp>
        <p:nvSpPr>
          <p:cNvPr id="12" name="Oval 11"/>
          <p:cNvSpPr/>
          <p:nvPr/>
        </p:nvSpPr>
        <p:spPr>
          <a:xfrm>
            <a:off x="6485016" y="2117671"/>
            <a:ext cx="1804170" cy="70034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Board Reader</a:t>
            </a:r>
            <a:endParaRPr lang="en-US" dirty="0"/>
          </a:p>
        </p:txBody>
      </p:sp>
      <p:sp>
        <p:nvSpPr>
          <p:cNvPr id="13" name="Oval 12"/>
          <p:cNvSpPr/>
          <p:nvPr/>
        </p:nvSpPr>
        <p:spPr>
          <a:xfrm>
            <a:off x="104923" y="3757669"/>
            <a:ext cx="2150290" cy="700341"/>
          </a:xfrm>
          <a:prstGeom prst="ellipse">
            <a:avLst/>
          </a:prstGeom>
          <a:solidFill>
            <a:schemeClr val="accent5">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err="1" smtClean="0"/>
              <a:t>DataFlow</a:t>
            </a:r>
            <a:r>
              <a:rPr lang="en-US" dirty="0" smtClean="0"/>
              <a:t> Orchestrator</a:t>
            </a:r>
            <a:endParaRPr lang="en-US" dirty="0"/>
          </a:p>
        </p:txBody>
      </p:sp>
      <p:sp>
        <p:nvSpPr>
          <p:cNvPr id="14" name="Rectangle 13"/>
          <p:cNvSpPr/>
          <p:nvPr/>
        </p:nvSpPr>
        <p:spPr>
          <a:xfrm>
            <a:off x="519212" y="1290584"/>
            <a:ext cx="1336868" cy="56472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err="1" smtClean="0"/>
              <a:t>Trg</a:t>
            </a:r>
            <a:r>
              <a:rPr lang="en-US" dirty="0" smtClean="0"/>
              <a:t>/Timing</a:t>
            </a:r>
            <a:endParaRPr lang="en-US" dirty="0"/>
          </a:p>
        </p:txBody>
      </p:sp>
      <p:sp>
        <p:nvSpPr>
          <p:cNvPr id="42" name="Can 41"/>
          <p:cNvSpPr/>
          <p:nvPr/>
        </p:nvSpPr>
        <p:spPr>
          <a:xfrm>
            <a:off x="7608968" y="5254575"/>
            <a:ext cx="1035867" cy="74719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Aggregator/Storage</a:t>
            </a:r>
            <a:endParaRPr lang="en-US" sz="1200" dirty="0"/>
          </a:p>
        </p:txBody>
      </p:sp>
      <p:cxnSp>
        <p:nvCxnSpPr>
          <p:cNvPr id="7" name="Curved Connector 6"/>
          <p:cNvCxnSpPr>
            <a:stCxn id="42" idx="1"/>
          </p:cNvCxnSpPr>
          <p:nvPr/>
        </p:nvCxnSpPr>
        <p:spPr>
          <a:xfrm rot="16200000" flipV="1">
            <a:off x="7227408" y="4355080"/>
            <a:ext cx="12700" cy="1798989"/>
          </a:xfrm>
          <a:prstGeom prst="curvedConnector4">
            <a:avLst>
              <a:gd name="adj1" fmla="val 4634780"/>
              <a:gd name="adj2" fmla="val 100000"/>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845972" y="3757669"/>
            <a:ext cx="2913270" cy="923330"/>
          </a:xfrm>
          <a:prstGeom prst="rect">
            <a:avLst/>
          </a:prstGeom>
          <a:noFill/>
          <a:ln>
            <a:solidFill>
              <a:srgbClr val="008000"/>
            </a:solidFill>
          </a:ln>
        </p:spPr>
        <p:txBody>
          <a:bodyPr wrap="square" rtlCol="0">
            <a:spAutoFit/>
          </a:bodyPr>
          <a:lstStyle/>
          <a:p>
            <a:r>
              <a:rPr lang="en-US" dirty="0" smtClean="0"/>
              <a:t>No storage space or slowed down disk writing</a:t>
            </a:r>
          </a:p>
          <a:p>
            <a:r>
              <a:rPr lang="en-US" dirty="0" smtClean="0"/>
              <a:t>-&gt; EB cannot clear events</a:t>
            </a:r>
            <a:endParaRPr lang="en-US" dirty="0"/>
          </a:p>
        </p:txBody>
      </p:sp>
      <p:cxnSp>
        <p:nvCxnSpPr>
          <p:cNvPr id="35" name="Curved Connector 34"/>
          <p:cNvCxnSpPr>
            <a:endCxn id="13" idx="6"/>
          </p:cNvCxnSpPr>
          <p:nvPr/>
        </p:nvCxnSpPr>
        <p:spPr>
          <a:xfrm rot="10800000">
            <a:off x="2255213" y="4107841"/>
            <a:ext cx="3774526" cy="1153085"/>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19212" y="4535311"/>
            <a:ext cx="3378691" cy="646331"/>
          </a:xfrm>
          <a:prstGeom prst="rect">
            <a:avLst/>
          </a:prstGeom>
          <a:noFill/>
          <a:ln>
            <a:solidFill>
              <a:srgbClr val="008000"/>
            </a:solidFill>
          </a:ln>
        </p:spPr>
        <p:txBody>
          <a:bodyPr wrap="square" rtlCol="0">
            <a:spAutoFit/>
          </a:bodyPr>
          <a:lstStyle/>
          <a:p>
            <a:r>
              <a:rPr lang="en-US" dirty="0" smtClean="0"/>
              <a:t>EB cannot get rid of events</a:t>
            </a:r>
          </a:p>
          <a:p>
            <a:r>
              <a:rPr lang="en-US" dirty="0" smtClean="0"/>
              <a:t>-&gt; DFO cannot assign new events</a:t>
            </a:r>
            <a:endParaRPr lang="en-US" dirty="0"/>
          </a:p>
        </p:txBody>
      </p:sp>
      <p:cxnSp>
        <p:nvCxnSpPr>
          <p:cNvPr id="37" name="Curved Connector 36"/>
          <p:cNvCxnSpPr>
            <a:stCxn id="13" idx="2"/>
            <a:endCxn id="14" idx="1"/>
          </p:cNvCxnSpPr>
          <p:nvPr/>
        </p:nvCxnSpPr>
        <p:spPr>
          <a:xfrm rot="10800000" flipH="1">
            <a:off x="104922" y="1572944"/>
            <a:ext cx="414289" cy="2534896"/>
          </a:xfrm>
          <a:prstGeom prst="curvedConnector3">
            <a:avLst>
              <a:gd name="adj1" fmla="val -12529"/>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88441" y="2920755"/>
            <a:ext cx="1667640" cy="646331"/>
          </a:xfrm>
          <a:prstGeom prst="rect">
            <a:avLst/>
          </a:prstGeom>
          <a:noFill/>
          <a:ln>
            <a:solidFill>
              <a:srgbClr val="008000"/>
            </a:solidFill>
          </a:ln>
        </p:spPr>
        <p:txBody>
          <a:bodyPr wrap="square" rtlCol="0">
            <a:spAutoFit/>
          </a:bodyPr>
          <a:lstStyle/>
          <a:p>
            <a:r>
              <a:rPr lang="en-US" dirty="0" smtClean="0"/>
              <a:t>DFO full/free</a:t>
            </a:r>
          </a:p>
          <a:p>
            <a:r>
              <a:rPr lang="en-US" dirty="0" smtClean="0"/>
              <a:t>-&gt; BUSY/NBUSY</a:t>
            </a:r>
            <a:endParaRPr lang="en-US" dirty="0"/>
          </a:p>
        </p:txBody>
      </p:sp>
      <p:cxnSp>
        <p:nvCxnSpPr>
          <p:cNvPr id="48" name="Curved Connector 47"/>
          <p:cNvCxnSpPr>
            <a:stCxn id="8" idx="0"/>
            <a:endCxn id="14" idx="3"/>
          </p:cNvCxnSpPr>
          <p:nvPr/>
        </p:nvCxnSpPr>
        <p:spPr>
          <a:xfrm rot="16200000" flipV="1">
            <a:off x="1983153" y="1445871"/>
            <a:ext cx="548552" cy="802698"/>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2658777" y="1249778"/>
            <a:ext cx="2051523" cy="646331"/>
          </a:xfrm>
          <a:prstGeom prst="rect">
            <a:avLst/>
          </a:prstGeom>
          <a:noFill/>
          <a:ln>
            <a:solidFill>
              <a:srgbClr val="008000"/>
            </a:solidFill>
          </a:ln>
        </p:spPr>
        <p:txBody>
          <a:bodyPr wrap="square" rtlCol="0">
            <a:spAutoFit/>
          </a:bodyPr>
          <a:lstStyle/>
          <a:p>
            <a:r>
              <a:rPr lang="en-US" dirty="0" smtClean="0"/>
              <a:t>Readout full/free</a:t>
            </a:r>
          </a:p>
          <a:p>
            <a:r>
              <a:rPr lang="en-US" dirty="0" smtClean="0"/>
              <a:t>-&gt; BUSY/NBUSY</a:t>
            </a:r>
            <a:endParaRPr lang="en-US" dirty="0"/>
          </a:p>
        </p:txBody>
      </p:sp>
      <p:sp>
        <p:nvSpPr>
          <p:cNvPr id="50" name="TextBox 49"/>
          <p:cNvSpPr txBox="1"/>
          <p:nvPr/>
        </p:nvSpPr>
        <p:spPr>
          <a:xfrm>
            <a:off x="1432803" y="2117671"/>
            <a:ext cx="6176165" cy="2308324"/>
          </a:xfrm>
          <a:prstGeom prst="rect">
            <a:avLst/>
          </a:prstGeom>
          <a:solidFill>
            <a:schemeClr val="accent6">
              <a:lumMod val="40000"/>
              <a:lumOff val="60000"/>
            </a:schemeClr>
          </a:solidFill>
        </p:spPr>
        <p:txBody>
          <a:bodyPr wrap="none" rtlCol="0">
            <a:spAutoFit/>
          </a:bodyPr>
          <a:lstStyle/>
          <a:p>
            <a:endParaRPr lang="en-US" dirty="0" smtClean="0"/>
          </a:p>
          <a:p>
            <a:endParaRPr lang="en-US" dirty="0"/>
          </a:p>
          <a:p>
            <a:r>
              <a:rPr lang="en-US" dirty="0" smtClean="0"/>
              <a:t>Due to the low trigger rates and the “continuous” readout mode</a:t>
            </a:r>
            <a:br>
              <a:rPr lang="en-US" dirty="0" smtClean="0"/>
            </a:br>
            <a:r>
              <a:rPr lang="en-US" dirty="0" smtClean="0"/>
              <a:t>of on-detector electronics, software throttling seems sufficient</a:t>
            </a:r>
          </a:p>
          <a:p>
            <a:r>
              <a:rPr lang="en-US" dirty="0" smtClean="0"/>
              <a:t>-&gt; hardware throttling still possible as an option</a:t>
            </a:r>
          </a:p>
          <a:p>
            <a:endParaRPr lang="en-US" dirty="0" smtClean="0"/>
          </a:p>
          <a:p>
            <a:endParaRPr lang="en-US" dirty="0"/>
          </a:p>
          <a:p>
            <a:endParaRPr lang="en-US" dirty="0"/>
          </a:p>
        </p:txBody>
      </p:sp>
    </p:spTree>
    <p:extLst>
      <p:ext uri="{BB962C8B-B14F-4D97-AF65-F5344CB8AC3E}">
        <p14:creationId xmlns:p14="http://schemas.microsoft.com/office/powerpoint/2010/main" val="1996445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From Design to Implementation</a:t>
            </a:r>
            <a:endParaRPr lang="en-GB" dirty="0"/>
          </a:p>
        </p:txBody>
      </p:sp>
      <p:sp>
        <p:nvSpPr>
          <p:cNvPr id="3" name="Content Placeholder 2"/>
          <p:cNvSpPr>
            <a:spLocks noGrp="1"/>
          </p:cNvSpPr>
          <p:nvPr>
            <p:ph idx="11"/>
          </p:nvPr>
        </p:nvSpPr>
        <p:spPr/>
        <p:txBody>
          <a:bodyPr>
            <a:normAutofit/>
          </a:bodyPr>
          <a:lstStyle/>
          <a:p>
            <a:r>
              <a:rPr lang="en-GB" dirty="0" smtClean="0"/>
              <a:t>Continuous integration &amp; testing approach, </a:t>
            </a:r>
            <a:br>
              <a:rPr lang="en-GB" dirty="0" smtClean="0"/>
            </a:br>
            <a:r>
              <a:rPr lang="en-GB" dirty="0" smtClean="0"/>
              <a:t>with regular “Milestone weeks”</a:t>
            </a:r>
          </a:p>
          <a:p>
            <a:pPr lvl="1"/>
            <a:r>
              <a:rPr lang="en-GB" dirty="0" smtClean="0"/>
              <a:t>Jan </a:t>
            </a:r>
            <a:r>
              <a:rPr lang="mr-IN" dirty="0" smtClean="0"/>
              <a:t>–</a:t>
            </a:r>
            <a:r>
              <a:rPr lang="en-GB" dirty="0" smtClean="0"/>
              <a:t> Jun -&gt; </a:t>
            </a:r>
            <a:r>
              <a:rPr lang="en-GB" dirty="0" smtClean="0"/>
              <a:t>4 </a:t>
            </a:r>
            <a:r>
              <a:rPr lang="en-GB" dirty="0" smtClean="0"/>
              <a:t>MW</a:t>
            </a:r>
          </a:p>
          <a:p>
            <a:pPr lvl="1"/>
            <a:r>
              <a:rPr lang="en-GB" dirty="0" smtClean="0"/>
              <a:t>Verify progress</a:t>
            </a:r>
          </a:p>
          <a:p>
            <a:pPr lvl="1"/>
            <a:r>
              <a:rPr lang="en-GB" dirty="0" smtClean="0"/>
              <a:t>Concentrated integration effort</a:t>
            </a:r>
          </a:p>
          <a:p>
            <a:pPr lvl="1"/>
            <a:r>
              <a:rPr lang="en-GB" dirty="0" smtClean="0"/>
              <a:t>Work driven by short deadlines </a:t>
            </a:r>
            <a:br>
              <a:rPr lang="en-GB" dirty="0" smtClean="0"/>
            </a:br>
            <a:r>
              <a:rPr lang="en-GB" dirty="0" smtClean="0"/>
              <a:t>and clear objectives</a:t>
            </a:r>
          </a:p>
        </p:txBody>
      </p:sp>
      <p:sp>
        <p:nvSpPr>
          <p:cNvPr id="7" name="Date Placeholder 6"/>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8" name="Footer Placeholder 7"/>
          <p:cNvSpPr>
            <a:spLocks noGrp="1"/>
          </p:cNvSpPr>
          <p:nvPr>
            <p:ph type="ftr" sz="quarter" idx="3"/>
          </p:nvPr>
        </p:nvSpPr>
        <p:spPr/>
        <p:txBody>
          <a:bodyPr/>
          <a:lstStyle/>
          <a:p>
            <a:pPr>
              <a:defRPr/>
            </a:pPr>
            <a:r>
              <a:rPr lang="de-DE" smtClean="0"/>
              <a:t>G. Lehmann Miotto | LBNC DAQ Review</a:t>
            </a:r>
            <a:endParaRPr lang="en-US" dirty="0"/>
          </a:p>
        </p:txBody>
      </p:sp>
      <p:sp>
        <p:nvSpPr>
          <p:cNvPr id="9" name="Slide Number Placeholder 8"/>
          <p:cNvSpPr>
            <a:spLocks noGrp="1"/>
          </p:cNvSpPr>
          <p:nvPr>
            <p:ph type="sldNum" sz="quarter" idx="4"/>
          </p:nvPr>
        </p:nvSpPr>
        <p:spPr/>
        <p:txBody>
          <a:bodyPr/>
          <a:lstStyle/>
          <a:p>
            <a:pPr>
              <a:defRPr/>
            </a:pPr>
            <a:fld id="{0C39C72E-2A13-EB4D-AD45-6D4E6ACAED8D}" type="slidenum">
              <a:rPr lang="en-US" smtClean="0"/>
              <a:pPr>
                <a:defRPr/>
              </a:pPr>
              <a:t>15</a:t>
            </a:fld>
            <a:endParaRPr lang="en-US" dirty="0"/>
          </a:p>
        </p:txBody>
      </p:sp>
      <p:pic>
        <p:nvPicPr>
          <p:cNvPr id="11" name="Shape 6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438908" y="4102415"/>
            <a:ext cx="2877755" cy="2127209"/>
          </a:xfrm>
          <a:prstGeom prst="rect">
            <a:avLst/>
          </a:prstGeom>
          <a:noFill/>
          <a:ln>
            <a:noFill/>
          </a:ln>
        </p:spPr>
      </p:pic>
      <p:pic>
        <p:nvPicPr>
          <p:cNvPr id="12" name="Picture 11" descr="IMG_297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6450" y="1109620"/>
            <a:ext cx="3042300" cy="4056400"/>
          </a:xfrm>
          <a:prstGeom prst="rect">
            <a:avLst/>
          </a:prstGeom>
        </p:spPr>
      </p:pic>
      <p:pic>
        <p:nvPicPr>
          <p:cNvPr id="13" name="Picture 12" descr="IMG_3077.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59182" y="3499773"/>
            <a:ext cx="4242249" cy="2812383"/>
          </a:xfrm>
          <a:prstGeom prst="ellipse">
            <a:avLst/>
          </a:prstGeom>
          <a:ln>
            <a:noFill/>
          </a:ln>
          <a:effectLst>
            <a:softEdge rad="112500"/>
          </a:effectLst>
        </p:spPr>
      </p:pic>
    </p:spTree>
    <p:extLst>
      <p:ext uri="{BB962C8B-B14F-4D97-AF65-F5344CB8AC3E}">
        <p14:creationId xmlns:p14="http://schemas.microsoft.com/office/powerpoint/2010/main" val="29349814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Progress since Last Review</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16</a:t>
            </a:fld>
            <a:endParaRPr lang="en-US" dirty="0"/>
          </a:p>
        </p:txBody>
      </p:sp>
      <p:sp>
        <p:nvSpPr>
          <p:cNvPr id="10" name="Content Placeholder 9"/>
          <p:cNvSpPr>
            <a:spLocks noGrp="1"/>
          </p:cNvSpPr>
          <p:nvPr>
            <p:ph idx="11"/>
          </p:nvPr>
        </p:nvSpPr>
        <p:spPr/>
        <p:txBody>
          <a:bodyPr>
            <a:normAutofit fontScale="85000" lnSpcReduction="10000"/>
          </a:bodyPr>
          <a:lstStyle/>
          <a:p>
            <a:pPr marL="0" indent="0">
              <a:buNone/>
            </a:pPr>
            <a:r>
              <a:rPr lang="en-US" dirty="0" smtClean="0"/>
              <a:t>PLANNED</a:t>
            </a:r>
          </a:p>
          <a:p>
            <a:r>
              <a:rPr lang="en-US" dirty="0" smtClean="0"/>
              <a:t>MW3 (May 2017)</a:t>
            </a:r>
          </a:p>
          <a:p>
            <a:pPr lvl="1"/>
            <a:r>
              <a:rPr lang="en-US" dirty="0" smtClean="0"/>
              <a:t>SSP </a:t>
            </a:r>
            <a:r>
              <a:rPr lang="en-US" dirty="0"/>
              <a:t>– timing integration </a:t>
            </a:r>
            <a:r>
              <a:rPr lang="en-US" dirty="0" smtClean="0"/>
              <a:t>test</a:t>
            </a:r>
          </a:p>
          <a:p>
            <a:pPr lvl="1"/>
            <a:r>
              <a:rPr lang="en-US" dirty="0" smtClean="0"/>
              <a:t>SSP </a:t>
            </a:r>
            <a:r>
              <a:rPr lang="en-US" dirty="0"/>
              <a:t>– Board reader integration </a:t>
            </a:r>
            <a:r>
              <a:rPr lang="en-US" dirty="0" smtClean="0"/>
              <a:t>test</a:t>
            </a:r>
          </a:p>
          <a:p>
            <a:pPr lvl="1"/>
            <a:r>
              <a:rPr lang="en-US" dirty="0" smtClean="0"/>
              <a:t>First </a:t>
            </a:r>
            <a:r>
              <a:rPr lang="en-US" dirty="0"/>
              <a:t>tests </a:t>
            </a:r>
            <a:r>
              <a:rPr lang="en-US" dirty="0" err="1"/>
              <a:t>ProtoDUNE</a:t>
            </a:r>
            <a:r>
              <a:rPr lang="en-US" dirty="0"/>
              <a:t> WIB – </a:t>
            </a:r>
            <a:r>
              <a:rPr lang="en-US" dirty="0" smtClean="0"/>
              <a:t>RCE</a:t>
            </a:r>
          </a:p>
          <a:p>
            <a:pPr lvl="1"/>
            <a:r>
              <a:rPr lang="en-US" dirty="0" smtClean="0"/>
              <a:t>Complete </a:t>
            </a:r>
            <a:r>
              <a:rPr lang="en-US" dirty="0"/>
              <a:t>timing </a:t>
            </a:r>
            <a:r>
              <a:rPr lang="en-US" dirty="0" smtClean="0"/>
              <a:t>chain</a:t>
            </a:r>
          </a:p>
          <a:p>
            <a:pPr lvl="1"/>
            <a:r>
              <a:rPr lang="en-US" dirty="0" smtClean="0"/>
              <a:t>Integrate </a:t>
            </a:r>
            <a:r>
              <a:rPr lang="en-US" dirty="0"/>
              <a:t>new storage HW (+EB nodes), half </a:t>
            </a:r>
            <a:r>
              <a:rPr lang="en-US" dirty="0" smtClean="0"/>
              <a:t>size</a:t>
            </a:r>
          </a:p>
          <a:p>
            <a:pPr lvl="1"/>
            <a:r>
              <a:rPr lang="en-US" dirty="0" smtClean="0"/>
              <a:t>Integrate </a:t>
            </a:r>
            <a:r>
              <a:rPr lang="en-US" dirty="0"/>
              <a:t>monitoring </a:t>
            </a:r>
            <a:r>
              <a:rPr lang="en-US" dirty="0" smtClean="0"/>
              <a:t>infrastructure</a:t>
            </a:r>
          </a:p>
          <a:p>
            <a:pPr lvl="1"/>
            <a:r>
              <a:rPr lang="en-US" dirty="0" smtClean="0"/>
              <a:t>Demonstrate </a:t>
            </a:r>
            <a:r>
              <a:rPr lang="en-US" dirty="0"/>
              <a:t>online monitoring with </a:t>
            </a:r>
            <a:r>
              <a:rPr lang="en-US" dirty="0" smtClean="0"/>
              <a:t>dataflow</a:t>
            </a:r>
          </a:p>
          <a:p>
            <a:pPr lvl="1"/>
            <a:r>
              <a:rPr lang="en-US" dirty="0" smtClean="0"/>
              <a:t>Assess </a:t>
            </a:r>
            <a:r>
              <a:rPr lang="en-US" dirty="0"/>
              <a:t>readiness for moving to EHN1</a:t>
            </a:r>
          </a:p>
        </p:txBody>
      </p:sp>
      <p:sp>
        <p:nvSpPr>
          <p:cNvPr id="11" name="Content Placeholder 10"/>
          <p:cNvSpPr>
            <a:spLocks noGrp="1"/>
          </p:cNvSpPr>
          <p:nvPr>
            <p:ph idx="12"/>
          </p:nvPr>
        </p:nvSpPr>
        <p:spPr/>
        <p:txBody>
          <a:bodyPr>
            <a:normAutofit lnSpcReduction="10000"/>
          </a:bodyPr>
          <a:lstStyle/>
          <a:p>
            <a:pPr marL="0" indent="0">
              <a:buNone/>
            </a:pPr>
            <a:r>
              <a:rPr lang="en-US" sz="1900" dirty="0" smtClean="0"/>
              <a:t>DONE</a:t>
            </a:r>
          </a:p>
          <a:p>
            <a:pPr marL="342900" indent="-342900"/>
            <a:r>
              <a:rPr lang="en-US" sz="1900" dirty="0" smtClean="0"/>
              <a:t>MW3</a:t>
            </a:r>
          </a:p>
          <a:p>
            <a:pPr lvl="1"/>
            <a:r>
              <a:rPr lang="en-US" sz="1700" dirty="0"/>
              <a:t>SSP – </a:t>
            </a:r>
            <a:r>
              <a:rPr lang="en-US" sz="1700" dirty="0" smtClean="0"/>
              <a:t>initial timing test ok</a:t>
            </a:r>
            <a:endParaRPr lang="en-US" sz="1700" dirty="0"/>
          </a:p>
          <a:p>
            <a:pPr lvl="1"/>
            <a:r>
              <a:rPr lang="en-US" sz="1700" dirty="0"/>
              <a:t>SSP – Board reader </a:t>
            </a:r>
            <a:r>
              <a:rPr lang="en-US" sz="1700" dirty="0" smtClean="0"/>
              <a:t>test ok</a:t>
            </a:r>
          </a:p>
          <a:p>
            <a:pPr lvl="1"/>
            <a:r>
              <a:rPr lang="en-US" sz="1700" dirty="0" smtClean="0"/>
              <a:t>Completed RCE-timing integration</a:t>
            </a:r>
          </a:p>
          <a:p>
            <a:pPr lvl="1"/>
            <a:r>
              <a:rPr lang="en-US" sz="1700" u="sng" dirty="0" smtClean="0"/>
              <a:t>No WIB</a:t>
            </a:r>
            <a:endParaRPr lang="en-US" sz="1700" u="sng" dirty="0"/>
          </a:p>
          <a:p>
            <a:pPr lvl="1"/>
            <a:r>
              <a:rPr lang="en-US" sz="1700" dirty="0" smtClean="0"/>
              <a:t>Finalized Run Control Finite State Machine and start/stop sequences</a:t>
            </a:r>
            <a:endParaRPr lang="en-US" sz="1700" dirty="0"/>
          </a:p>
          <a:p>
            <a:pPr lvl="1"/>
            <a:r>
              <a:rPr lang="en-US" sz="1700" dirty="0" smtClean="0"/>
              <a:t>Integrated </a:t>
            </a:r>
            <a:r>
              <a:rPr lang="en-US" sz="1700" dirty="0"/>
              <a:t>new </a:t>
            </a:r>
            <a:r>
              <a:rPr lang="en-US" sz="1700" dirty="0" smtClean="0"/>
              <a:t>servers, storage purchase postponed</a:t>
            </a:r>
            <a:endParaRPr lang="en-US" sz="1700" dirty="0"/>
          </a:p>
          <a:p>
            <a:pPr lvl="1"/>
            <a:r>
              <a:rPr lang="en-US" sz="1700" dirty="0" smtClean="0"/>
              <a:t>Integrated </a:t>
            </a:r>
            <a:r>
              <a:rPr lang="en-US" sz="1700" dirty="0"/>
              <a:t>monitoring </a:t>
            </a:r>
            <a:r>
              <a:rPr lang="en-US" sz="1700" dirty="0" smtClean="0"/>
              <a:t>infrastructure</a:t>
            </a:r>
          </a:p>
          <a:p>
            <a:pPr lvl="1"/>
            <a:r>
              <a:rPr lang="en-US" sz="1700" dirty="0" smtClean="0"/>
              <a:t>Monitoring algorithms on simulation data</a:t>
            </a:r>
            <a:endParaRPr lang="en-US" sz="1700" dirty="0"/>
          </a:p>
          <a:p>
            <a:pPr lvl="1"/>
            <a:r>
              <a:rPr lang="en-US" sz="1700" dirty="0" smtClean="0"/>
              <a:t>Decided to move to EHN1 for MW4</a:t>
            </a:r>
            <a:endParaRPr lang="en-US" sz="1700" dirty="0"/>
          </a:p>
          <a:p>
            <a:pPr marL="628206" lvl="1" indent="-342900"/>
            <a:endParaRPr lang="en-US" dirty="0" smtClean="0"/>
          </a:p>
          <a:p>
            <a:pPr marL="628206" lvl="1" indent="-342900"/>
            <a:endParaRPr lang="en-US" dirty="0"/>
          </a:p>
        </p:txBody>
      </p:sp>
    </p:spTree>
    <p:extLst>
      <p:ext uri="{BB962C8B-B14F-4D97-AF65-F5344CB8AC3E}">
        <p14:creationId xmlns:p14="http://schemas.microsoft.com/office/powerpoint/2010/main" val="19390930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Progress since Last Review</a:t>
            </a:r>
            <a:endParaRPr lang="en-US" dirty="0"/>
          </a:p>
        </p:txBody>
      </p:sp>
      <p:sp>
        <p:nvSpPr>
          <p:cNvPr id="2" name="Content Placeholder 1"/>
          <p:cNvSpPr>
            <a:spLocks noGrp="1"/>
          </p:cNvSpPr>
          <p:nvPr>
            <p:ph idx="11"/>
          </p:nvPr>
        </p:nvSpPr>
        <p:spPr/>
        <p:txBody>
          <a:bodyPr/>
          <a:lstStyle/>
          <a:p>
            <a:r>
              <a:rPr lang="en-US" dirty="0" smtClean="0"/>
              <a:t>Regular contact with CERN IT to discuss</a:t>
            </a:r>
          </a:p>
          <a:p>
            <a:pPr lvl="1"/>
            <a:r>
              <a:rPr lang="en-US" dirty="0" smtClean="0"/>
              <a:t>Network</a:t>
            </a:r>
          </a:p>
          <a:p>
            <a:pPr lvl="1"/>
            <a:r>
              <a:rPr lang="en-US" dirty="0" smtClean="0"/>
              <a:t>Accounts</a:t>
            </a:r>
          </a:p>
          <a:p>
            <a:pPr lvl="1"/>
            <a:r>
              <a:rPr lang="en-US" dirty="0" smtClean="0"/>
              <a:t>Security</a:t>
            </a:r>
          </a:p>
          <a:p>
            <a:pPr lvl="1"/>
            <a:r>
              <a:rPr lang="en-US" dirty="0" smtClean="0"/>
              <a:t>Offline data transfer</a:t>
            </a:r>
          </a:p>
          <a:p>
            <a:pPr lvl="1"/>
            <a:r>
              <a:rPr lang="en-US" dirty="0" smtClean="0"/>
              <a:t>Web services</a:t>
            </a:r>
          </a:p>
          <a:p>
            <a:pPr lvl="1"/>
            <a:r>
              <a:rPr lang="en-US" dirty="0" smtClean="0"/>
              <a:t>Databases</a:t>
            </a:r>
          </a:p>
          <a:p>
            <a:r>
              <a:rPr lang="en-US" dirty="0" smtClean="0"/>
              <a:t>Aim:</a:t>
            </a:r>
          </a:p>
          <a:p>
            <a:pPr lvl="1"/>
            <a:r>
              <a:rPr lang="en-US" dirty="0" smtClean="0"/>
              <a:t>Follow laboratory’s best practices</a:t>
            </a:r>
          </a:p>
          <a:p>
            <a:pPr lvl="1"/>
            <a:r>
              <a:rPr lang="en-US" dirty="0" smtClean="0"/>
              <a:t>Get advice on and find effective solutions</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17</a:t>
            </a:fld>
            <a:endParaRPr lang="en-US" dirty="0"/>
          </a:p>
        </p:txBody>
      </p:sp>
    </p:spTree>
    <p:extLst>
      <p:ext uri="{BB962C8B-B14F-4D97-AF65-F5344CB8AC3E}">
        <p14:creationId xmlns:p14="http://schemas.microsoft.com/office/powerpoint/2010/main" val="25955785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RC.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6113" y="3850252"/>
            <a:ext cx="3961825" cy="2363539"/>
          </a:xfrm>
          <a:prstGeom prst="rect">
            <a:avLst/>
          </a:prstGeom>
        </p:spPr>
      </p:pic>
      <p:sp>
        <p:nvSpPr>
          <p:cNvPr id="8" name="Title 7"/>
          <p:cNvSpPr>
            <a:spLocks noGrp="1"/>
          </p:cNvSpPr>
          <p:nvPr>
            <p:ph type="title"/>
          </p:nvPr>
        </p:nvSpPr>
        <p:spPr/>
        <p:txBody>
          <a:bodyPr/>
          <a:lstStyle/>
          <a:p>
            <a:r>
              <a:rPr lang="en-US" dirty="0" smtClean="0"/>
              <a:t>Results highlights</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18</a:t>
            </a:fld>
            <a:endParaRPr lang="en-US" dirty="0"/>
          </a:p>
        </p:txBody>
      </p:sp>
      <p:pic>
        <p:nvPicPr>
          <p:cNvPr id="12" name="Picture 11" descr="ssp-pulse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675" y="1349404"/>
            <a:ext cx="4105549" cy="2124862"/>
          </a:xfrm>
          <a:prstGeom prst="rect">
            <a:avLst/>
          </a:prstGeom>
        </p:spPr>
      </p:pic>
      <p:pic>
        <p:nvPicPr>
          <p:cNvPr id="13" name="Picture 12" descr="ssp-puls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6085" y="1107996"/>
            <a:ext cx="3830715" cy="2628003"/>
          </a:xfrm>
          <a:prstGeom prst="rect">
            <a:avLst/>
          </a:prstGeom>
        </p:spPr>
      </p:pic>
      <p:sp>
        <p:nvSpPr>
          <p:cNvPr id="14" name="TextBox 13"/>
          <p:cNvSpPr txBox="1"/>
          <p:nvPr/>
        </p:nvSpPr>
        <p:spPr>
          <a:xfrm rot="20157310">
            <a:off x="5373067" y="4934692"/>
            <a:ext cx="3157084" cy="369332"/>
          </a:xfrm>
          <a:prstGeom prst="rect">
            <a:avLst/>
          </a:prstGeom>
          <a:noFill/>
        </p:spPr>
        <p:txBody>
          <a:bodyPr wrap="none" rtlCol="0">
            <a:spAutoFit/>
          </a:bodyPr>
          <a:lstStyle/>
          <a:p>
            <a:r>
              <a:rPr lang="en-US" dirty="0" smtClean="0"/>
              <a:t>Run Control and op. monitoring</a:t>
            </a:r>
            <a:endParaRPr lang="en-US" dirty="0"/>
          </a:p>
        </p:txBody>
      </p:sp>
      <p:pic>
        <p:nvPicPr>
          <p:cNvPr id="15" name="Picture 14" descr="ssp-photo.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5778" y="1349404"/>
            <a:ext cx="2160483" cy="1620362"/>
          </a:xfrm>
          <a:prstGeom prst="rect">
            <a:avLst/>
          </a:prstGeom>
        </p:spPr>
      </p:pic>
      <p:sp>
        <p:nvSpPr>
          <p:cNvPr id="17" name="TextBox 16"/>
          <p:cNvSpPr txBox="1"/>
          <p:nvPr/>
        </p:nvSpPr>
        <p:spPr>
          <a:xfrm rot="20157310">
            <a:off x="2537974" y="2205691"/>
            <a:ext cx="3766626" cy="369332"/>
          </a:xfrm>
          <a:prstGeom prst="rect">
            <a:avLst/>
          </a:prstGeom>
          <a:noFill/>
        </p:spPr>
        <p:txBody>
          <a:bodyPr wrap="none" rtlCol="0">
            <a:spAutoFit/>
          </a:bodyPr>
          <a:lstStyle/>
          <a:p>
            <a:r>
              <a:rPr lang="en-US" dirty="0" smtClean="0"/>
              <a:t>SSP pulse injection and reconstruction</a:t>
            </a:r>
            <a:endParaRPr lang="en-US" dirty="0"/>
          </a:p>
        </p:txBody>
      </p:sp>
      <p:pic>
        <p:nvPicPr>
          <p:cNvPr id="18" name="Picture 17" descr="elk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349" y="3599224"/>
            <a:ext cx="3706433" cy="2782265"/>
          </a:xfrm>
          <a:prstGeom prst="rect">
            <a:avLst/>
          </a:prstGeom>
        </p:spPr>
      </p:pic>
      <p:sp>
        <p:nvSpPr>
          <p:cNvPr id="19" name="TextBox 18"/>
          <p:cNvSpPr txBox="1"/>
          <p:nvPr/>
        </p:nvSpPr>
        <p:spPr>
          <a:xfrm rot="20157310">
            <a:off x="-136780" y="4982395"/>
            <a:ext cx="4029130" cy="369332"/>
          </a:xfrm>
          <a:prstGeom prst="rect">
            <a:avLst/>
          </a:prstGeom>
          <a:noFill/>
        </p:spPr>
        <p:txBody>
          <a:bodyPr wrap="none" rtlCol="0">
            <a:spAutoFit/>
          </a:bodyPr>
          <a:lstStyle/>
          <a:p>
            <a:r>
              <a:rPr lang="en-US" dirty="0" smtClean="0"/>
              <a:t>Logs concentration, archive, visualization</a:t>
            </a:r>
            <a:endParaRPr lang="en-US" dirty="0"/>
          </a:p>
        </p:txBody>
      </p:sp>
    </p:spTree>
    <p:extLst>
      <p:ext uri="{BB962C8B-B14F-4D97-AF65-F5344CB8AC3E}">
        <p14:creationId xmlns:p14="http://schemas.microsoft.com/office/powerpoint/2010/main" val="41811908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DAQ Components Status</a:t>
            </a:r>
            <a:endParaRPr lang="en-US" dirty="0"/>
          </a:p>
        </p:txBody>
      </p:sp>
      <p:sp>
        <p:nvSpPr>
          <p:cNvPr id="9" name="Content Placeholder 8"/>
          <p:cNvSpPr>
            <a:spLocks noGrp="1"/>
          </p:cNvSpPr>
          <p:nvPr>
            <p:ph idx="11"/>
          </p:nvPr>
        </p:nvSpPr>
        <p:spPr/>
        <p:txBody>
          <a:bodyPr/>
          <a:lstStyle/>
          <a:p>
            <a:pPr marL="285750" indent="-285750"/>
            <a:r>
              <a:rPr lang="en-US" dirty="0" smtClean="0"/>
              <a:t>Timing system well advanced: </a:t>
            </a:r>
            <a:r>
              <a:rPr lang="en-US" dirty="0" err="1" smtClean="0"/>
              <a:t>hw</a:t>
            </a:r>
            <a:r>
              <a:rPr lang="en-US" dirty="0" smtClean="0"/>
              <a:t>, </a:t>
            </a:r>
            <a:r>
              <a:rPr lang="en-US" dirty="0" err="1" smtClean="0"/>
              <a:t>fw</a:t>
            </a:r>
            <a:r>
              <a:rPr lang="en-US" dirty="0" smtClean="0"/>
              <a:t>, </a:t>
            </a:r>
            <a:r>
              <a:rPr lang="en-US" dirty="0" err="1" smtClean="0"/>
              <a:t>sw</a:t>
            </a:r>
            <a:endParaRPr lang="en-US" dirty="0" smtClean="0"/>
          </a:p>
          <a:p>
            <a:pPr marL="571056" lvl="1" indent="-285750"/>
            <a:r>
              <a:rPr lang="en-US" dirty="0" smtClean="0"/>
              <a:t>Can generate trigger patterns internally</a:t>
            </a:r>
          </a:p>
          <a:p>
            <a:pPr marL="285750" indent="-285750"/>
            <a:r>
              <a:rPr lang="en-US" dirty="0" smtClean="0"/>
              <a:t>Trigger board </a:t>
            </a:r>
            <a:r>
              <a:rPr lang="en-US" dirty="0" err="1" smtClean="0"/>
              <a:t>hw</a:t>
            </a:r>
            <a:r>
              <a:rPr lang="en-US" dirty="0" smtClean="0"/>
              <a:t> ready</a:t>
            </a:r>
          </a:p>
          <a:p>
            <a:pPr marL="742950" lvl="1" indent="-285750">
              <a:buFont typeface="Arial"/>
              <a:buChar char="•"/>
            </a:pPr>
            <a:r>
              <a:rPr lang="en-US" dirty="0" smtClean="0"/>
              <a:t>Now working on </a:t>
            </a:r>
            <a:r>
              <a:rPr lang="en-US" dirty="0" err="1" smtClean="0"/>
              <a:t>fw</a:t>
            </a:r>
            <a:r>
              <a:rPr lang="en-US" dirty="0" smtClean="0"/>
              <a:t> and </a:t>
            </a:r>
            <a:r>
              <a:rPr lang="en-US" dirty="0" err="1" smtClean="0"/>
              <a:t>sw</a:t>
            </a:r>
            <a:endParaRPr lang="en-US" dirty="0" smtClean="0"/>
          </a:p>
          <a:p>
            <a:pPr marL="285750" indent="-285750"/>
            <a:r>
              <a:rPr lang="en-US" dirty="0" smtClean="0"/>
              <a:t>Data </a:t>
            </a:r>
            <a:r>
              <a:rPr lang="en-US" dirty="0"/>
              <a:t>flow </a:t>
            </a:r>
            <a:r>
              <a:rPr lang="en-US" dirty="0" err="1"/>
              <a:t>sw</a:t>
            </a:r>
            <a:r>
              <a:rPr lang="en-US" dirty="0"/>
              <a:t> functionality complete and ready for testing</a:t>
            </a:r>
          </a:p>
          <a:p>
            <a:pPr marL="742950" lvl="1" indent="-285750">
              <a:buFont typeface="Arial"/>
              <a:buChar char="•"/>
            </a:pPr>
            <a:r>
              <a:rPr lang="en-US" dirty="0" smtClean="0"/>
              <a:t>Of course improvements are continuously being made</a:t>
            </a:r>
            <a:endParaRPr lang="en-US" dirty="0"/>
          </a:p>
          <a:p>
            <a:pPr marL="285750" indent="-285750"/>
            <a:r>
              <a:rPr lang="en-US" dirty="0"/>
              <a:t>Run control </a:t>
            </a:r>
            <a:r>
              <a:rPr lang="en-US" dirty="0" smtClean="0"/>
              <a:t>functional</a:t>
            </a:r>
          </a:p>
          <a:p>
            <a:pPr marL="285750" indent="-285750"/>
            <a:r>
              <a:rPr lang="en-US" dirty="0" smtClean="0"/>
              <a:t>Added visualization and archive of operational monitoring data</a:t>
            </a:r>
          </a:p>
          <a:p>
            <a:pPr marL="285750" indent="-285750"/>
            <a:r>
              <a:rPr lang="en-US" dirty="0" smtClean="0"/>
              <a:t>Implemented mechanism to centralize, visualize and analyze all log messages from the DAQ</a:t>
            </a:r>
            <a:endParaRPr lang="en-US" dirty="0"/>
          </a:p>
          <a:p>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19</a:t>
            </a:fld>
            <a:endParaRPr lang="en-US" dirty="0"/>
          </a:p>
        </p:txBody>
      </p:sp>
      <p:pic>
        <p:nvPicPr>
          <p:cNvPr id="7" name="Picture 6" descr="optical_test_bench_ed.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08306" y="1136650"/>
            <a:ext cx="2899157" cy="2062054"/>
          </a:xfrm>
          <a:prstGeom prst="rect">
            <a:avLst/>
          </a:prstGeom>
        </p:spPr>
      </p:pic>
    </p:spTree>
    <p:extLst>
      <p:ext uri="{BB962C8B-B14F-4D97-AF65-F5344CB8AC3E}">
        <p14:creationId xmlns:p14="http://schemas.microsoft.com/office/powerpoint/2010/main" val="40264713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4400" dirty="0"/>
              <a:t>Introduction</a:t>
            </a:r>
          </a:p>
        </p:txBody>
      </p:sp>
      <p:sp>
        <p:nvSpPr>
          <p:cNvPr id="5" name="Content Placeholder 4"/>
          <p:cNvSpPr>
            <a:spLocks noGrp="1"/>
          </p:cNvSpPr>
          <p:nvPr>
            <p:ph idx="11"/>
          </p:nvPr>
        </p:nvSpPr>
        <p:spPr/>
        <p:txBody>
          <a:bodyPr/>
          <a:lstStyle/>
          <a:p>
            <a:r>
              <a:rPr lang="en-GB" dirty="0" smtClean="0"/>
              <a:t>The </a:t>
            </a:r>
            <a:r>
              <a:rPr lang="en-GB" dirty="0" err="1" smtClean="0"/>
              <a:t>ProtoDUNE</a:t>
            </a:r>
            <a:r>
              <a:rPr lang="en-GB" dirty="0" smtClean="0"/>
              <a:t> DAQ environment</a:t>
            </a:r>
          </a:p>
          <a:p>
            <a:r>
              <a:rPr lang="en-GB" dirty="0" smtClean="0"/>
              <a:t>External interfaces and constraints</a:t>
            </a:r>
          </a:p>
          <a:p>
            <a:r>
              <a:rPr lang="en-GB" dirty="0" smtClean="0"/>
              <a:t>DAQ logical architecture</a:t>
            </a:r>
          </a:p>
          <a:p>
            <a:r>
              <a:rPr lang="en-GB" dirty="0" smtClean="0"/>
              <a:t>Main DAQ components and their interaction</a:t>
            </a:r>
          </a:p>
          <a:p>
            <a:r>
              <a:rPr lang="en-GB" dirty="0" smtClean="0"/>
              <a:t>Progress since </a:t>
            </a:r>
            <a:r>
              <a:rPr lang="en-GB" smtClean="0"/>
              <a:t>last review</a:t>
            </a:r>
            <a:endParaRPr lang="en-GB" dirty="0" smtClean="0"/>
          </a:p>
          <a:p>
            <a:r>
              <a:rPr lang="en-GB" dirty="0" smtClean="0"/>
              <a:t>Summary</a:t>
            </a:r>
          </a:p>
          <a:p>
            <a:endParaRPr lang="en-GB" dirty="0"/>
          </a:p>
        </p:txBody>
      </p:sp>
      <p:sp>
        <p:nvSpPr>
          <p:cNvPr id="2" name="Date Placeholder 1"/>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8" name="Footer Placeholder 7"/>
          <p:cNvSpPr>
            <a:spLocks noGrp="1"/>
          </p:cNvSpPr>
          <p:nvPr>
            <p:ph type="ftr" sz="quarter" idx="3"/>
          </p:nvPr>
        </p:nvSpPr>
        <p:spPr/>
        <p:txBody>
          <a:bodyPr/>
          <a:lstStyle/>
          <a:p>
            <a:pPr>
              <a:defRPr/>
            </a:pPr>
            <a:r>
              <a:rPr lang="de-DE" smtClean="0"/>
              <a:t>G. Lehmann Miotto | LBNC DAQ Review</a:t>
            </a:r>
            <a:endParaRPr lang="en-US" dirty="0"/>
          </a:p>
        </p:txBody>
      </p:sp>
      <p:sp>
        <p:nvSpPr>
          <p:cNvPr id="9" name="Slide Number Placeholder 8"/>
          <p:cNvSpPr>
            <a:spLocks noGrp="1"/>
          </p:cNvSpPr>
          <p:nvPr>
            <p:ph type="sldNum" sz="quarter" idx="4"/>
          </p:nvPr>
        </p:nvSpPr>
        <p:spPr/>
        <p:txBody>
          <a:bodyPr/>
          <a:lstStyle/>
          <a:p>
            <a:pPr>
              <a:defRPr/>
            </a:pPr>
            <a:fld id="{0C39C72E-2A13-EB4D-AD45-6D4E6ACAED8D}" type="slidenum">
              <a:rPr lang="en-US" smtClean="0"/>
              <a:pPr>
                <a:defRPr/>
              </a:pPr>
              <a:t>2</a:t>
            </a:fld>
            <a:endParaRPr lang="en-US" dirty="0"/>
          </a:p>
        </p:txBody>
      </p:sp>
    </p:spTree>
    <p:extLst>
      <p:ext uri="{BB962C8B-B14F-4D97-AF65-F5344CB8AC3E}">
        <p14:creationId xmlns:p14="http://schemas.microsoft.com/office/powerpoint/2010/main" val="19052543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Installation at EHN1</a:t>
            </a:r>
            <a:endParaRPr lang="en-US" dirty="0"/>
          </a:p>
        </p:txBody>
      </p:sp>
      <p:pic>
        <p:nvPicPr>
          <p:cNvPr id="6" name="Content Placeholder 5" descr="ehn1-net2.png"/>
          <p:cNvPicPr>
            <a:picLocks noGrp="1" noChangeAspect="1"/>
          </p:cNvPicPr>
          <p:nvPr>
            <p:ph idx="11"/>
          </p:nvPr>
        </p:nvPicPr>
        <p:blipFill>
          <a:blip r:embed="rId2" cstate="screen">
            <a:extLst>
              <a:ext uri="{28A0092B-C50C-407E-A947-70E740481C1C}">
                <a14:useLocalDpi xmlns:a14="http://schemas.microsoft.com/office/drawing/2010/main"/>
              </a:ext>
            </a:extLst>
          </a:blip>
          <a:srcRect l="541" r="541"/>
          <a:stretch>
            <a:fillRect/>
          </a:stretch>
        </p:blipFill>
        <p:spPr/>
      </p:pic>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20</a:t>
            </a:fld>
            <a:endParaRPr lang="en-US" dirty="0"/>
          </a:p>
        </p:txBody>
      </p:sp>
    </p:spTree>
    <p:extLst>
      <p:ext uri="{BB962C8B-B14F-4D97-AF65-F5344CB8AC3E}">
        <p14:creationId xmlns:p14="http://schemas.microsoft.com/office/powerpoint/2010/main" val="36406026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380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59463" y="616518"/>
            <a:ext cx="3048000" cy="2715430"/>
          </a:xfrm>
          <a:prstGeom prst="rect">
            <a:avLst/>
          </a:prstGeom>
        </p:spPr>
      </p:pic>
      <p:pic>
        <p:nvPicPr>
          <p:cNvPr id="3" name="Picture 2" descr="IMG_379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861" y="1236970"/>
            <a:ext cx="4064000" cy="2357494"/>
          </a:xfrm>
          <a:prstGeom prst="rect">
            <a:avLst/>
          </a:prstGeom>
        </p:spPr>
      </p:pic>
      <p:pic>
        <p:nvPicPr>
          <p:cNvPr id="7" name="Picture 6" descr="IMG_306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473247">
            <a:off x="2888378" y="2655384"/>
            <a:ext cx="3359760" cy="2519820"/>
          </a:xfrm>
          <a:prstGeom prst="rect">
            <a:avLst/>
          </a:prstGeom>
        </p:spPr>
      </p:pic>
      <p:sp>
        <p:nvSpPr>
          <p:cNvPr id="2" name="Title 1"/>
          <p:cNvSpPr>
            <a:spLocks noGrp="1"/>
          </p:cNvSpPr>
          <p:nvPr>
            <p:ph type="title"/>
          </p:nvPr>
        </p:nvSpPr>
        <p:spPr>
          <a:xfrm>
            <a:off x="457200" y="274638"/>
            <a:ext cx="5534278" cy="801549"/>
          </a:xfrm>
        </p:spPr>
        <p:txBody>
          <a:bodyPr/>
          <a:lstStyle/>
          <a:p>
            <a:r>
              <a:rPr lang="en-US" sz="4000" b="1" dirty="0" smtClean="0">
                <a:solidFill>
                  <a:srgbClr val="E95125"/>
                </a:solidFill>
                <a:latin typeface="Helvetica"/>
                <a:cs typeface="Helvetica"/>
              </a:rPr>
              <a:t>Water Cooled Racks</a:t>
            </a:r>
            <a:endParaRPr lang="en-US" sz="4000" b="1" dirty="0">
              <a:solidFill>
                <a:srgbClr val="E95125"/>
              </a:solidFill>
              <a:latin typeface="Helvetica"/>
              <a:cs typeface="Helvetica"/>
            </a:endParaRPr>
          </a:p>
        </p:txBody>
      </p:sp>
      <p:pic>
        <p:nvPicPr>
          <p:cNvPr id="6" name="Picture 5" descr="IMG_3119.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0901" y="3915294"/>
            <a:ext cx="3732490" cy="2799368"/>
          </a:xfrm>
          <a:prstGeom prst="rect">
            <a:avLst/>
          </a:prstGeom>
        </p:spPr>
      </p:pic>
      <p:pic>
        <p:nvPicPr>
          <p:cNvPr id="9" name="Picture 8" descr="IMG_3058.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6576" y="3732684"/>
            <a:ext cx="1895635" cy="2554246"/>
          </a:xfrm>
          <a:prstGeom prst="rect">
            <a:avLst/>
          </a:prstGeom>
        </p:spPr>
      </p:pic>
      <p:sp>
        <p:nvSpPr>
          <p:cNvPr id="12" name="TextBox 11"/>
          <p:cNvSpPr txBox="1"/>
          <p:nvPr/>
        </p:nvSpPr>
        <p:spPr>
          <a:xfrm>
            <a:off x="645743" y="3741420"/>
            <a:ext cx="1926468" cy="338554"/>
          </a:xfrm>
          <a:prstGeom prst="rect">
            <a:avLst/>
          </a:prstGeom>
          <a:noFill/>
        </p:spPr>
        <p:txBody>
          <a:bodyPr wrap="square" rtlCol="0">
            <a:spAutoFit/>
          </a:bodyPr>
          <a:lstStyle/>
          <a:p>
            <a:r>
              <a:rPr lang="en-US" sz="1600" dirty="0" smtClean="0">
                <a:solidFill>
                  <a:srgbClr val="FF0000"/>
                </a:solidFill>
              </a:rPr>
              <a:t>3.5.: 1</a:t>
            </a:r>
            <a:r>
              <a:rPr lang="en-US" sz="1600" baseline="30000" dirty="0" smtClean="0">
                <a:solidFill>
                  <a:srgbClr val="FF0000"/>
                </a:solidFill>
              </a:rPr>
              <a:t>st</a:t>
            </a:r>
            <a:r>
              <a:rPr lang="en-US" sz="1600" dirty="0" smtClean="0">
                <a:solidFill>
                  <a:srgbClr val="FF0000"/>
                </a:solidFill>
              </a:rPr>
              <a:t> rack frame</a:t>
            </a:r>
            <a:endParaRPr lang="en-US" sz="1600" dirty="0">
              <a:solidFill>
                <a:srgbClr val="FF0000"/>
              </a:solidFill>
            </a:endParaRPr>
          </a:p>
        </p:txBody>
      </p:sp>
      <p:sp>
        <p:nvSpPr>
          <p:cNvPr id="13" name="TextBox 12"/>
          <p:cNvSpPr txBox="1"/>
          <p:nvPr/>
        </p:nvSpPr>
        <p:spPr>
          <a:xfrm>
            <a:off x="1828217" y="1315587"/>
            <a:ext cx="2044851" cy="369332"/>
          </a:xfrm>
          <a:prstGeom prst="rect">
            <a:avLst/>
          </a:prstGeom>
          <a:noFill/>
        </p:spPr>
        <p:txBody>
          <a:bodyPr wrap="none" rtlCol="0">
            <a:spAutoFit/>
          </a:bodyPr>
          <a:lstStyle/>
          <a:p>
            <a:r>
              <a:rPr lang="en-US" dirty="0" smtClean="0">
                <a:solidFill>
                  <a:srgbClr val="FF0000"/>
                </a:solidFill>
              </a:rPr>
              <a:t>2.5.: Arrival of racks</a:t>
            </a:r>
            <a:endParaRPr lang="en-US" dirty="0">
              <a:solidFill>
                <a:srgbClr val="FF0000"/>
              </a:solidFill>
            </a:endParaRPr>
          </a:p>
        </p:txBody>
      </p:sp>
      <p:sp>
        <p:nvSpPr>
          <p:cNvPr id="15" name="TextBox 14"/>
          <p:cNvSpPr txBox="1"/>
          <p:nvPr/>
        </p:nvSpPr>
        <p:spPr>
          <a:xfrm>
            <a:off x="5991478" y="3915294"/>
            <a:ext cx="2388394" cy="369332"/>
          </a:xfrm>
          <a:prstGeom prst="rect">
            <a:avLst/>
          </a:prstGeom>
          <a:noFill/>
        </p:spPr>
        <p:txBody>
          <a:bodyPr wrap="none" rtlCol="0">
            <a:spAutoFit/>
          </a:bodyPr>
          <a:lstStyle/>
          <a:p>
            <a:r>
              <a:rPr lang="en-US" dirty="0" smtClean="0">
                <a:solidFill>
                  <a:srgbClr val="FF0000"/>
                </a:solidFill>
              </a:rPr>
              <a:t>15.5.: All racks installed</a:t>
            </a:r>
            <a:endParaRPr lang="en-US" dirty="0">
              <a:solidFill>
                <a:srgbClr val="FF0000"/>
              </a:solidFill>
            </a:endParaRPr>
          </a:p>
        </p:txBody>
      </p:sp>
    </p:spTree>
    <p:extLst>
      <p:ext uri="{BB962C8B-B14F-4D97-AF65-F5344CB8AC3E}">
        <p14:creationId xmlns:p14="http://schemas.microsoft.com/office/powerpoint/2010/main" val="27737694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98432" cy="887644"/>
          </a:xfrm>
        </p:spPr>
        <p:txBody>
          <a:bodyPr/>
          <a:lstStyle/>
          <a:p>
            <a:r>
              <a:rPr lang="en-US" sz="4000" b="1" dirty="0" smtClean="0">
                <a:solidFill>
                  <a:srgbClr val="E95125"/>
                </a:solidFill>
                <a:latin typeface="Helvetica"/>
                <a:cs typeface="Helvetica"/>
              </a:rPr>
              <a:t>Infrastructure</a:t>
            </a:r>
            <a:endParaRPr lang="en-US" sz="4000" b="1" dirty="0">
              <a:solidFill>
                <a:srgbClr val="E95125"/>
              </a:solidFill>
              <a:latin typeface="Helvetica"/>
              <a:cs typeface="Helvetica"/>
            </a:endParaRPr>
          </a:p>
        </p:txBody>
      </p:sp>
      <p:pic>
        <p:nvPicPr>
          <p:cNvPr id="3" name="Picture 2" descr="IMG_32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51" y="1238931"/>
            <a:ext cx="3106295" cy="2329722"/>
          </a:xfrm>
          <a:prstGeom prst="rect">
            <a:avLst/>
          </a:prstGeom>
        </p:spPr>
      </p:pic>
      <p:pic>
        <p:nvPicPr>
          <p:cNvPr id="4" name="Picture 3" descr="IMG_327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9331" y="3648273"/>
            <a:ext cx="2626551" cy="2891424"/>
          </a:xfrm>
          <a:prstGeom prst="rect">
            <a:avLst/>
          </a:prstGeom>
        </p:spPr>
      </p:pic>
      <p:pic>
        <p:nvPicPr>
          <p:cNvPr id="5" name="Picture 4" descr="IMG_327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9796" y="956461"/>
            <a:ext cx="3852019" cy="5383624"/>
          </a:xfrm>
          <a:prstGeom prst="rect">
            <a:avLst/>
          </a:prstGeom>
        </p:spPr>
      </p:pic>
      <p:sp>
        <p:nvSpPr>
          <p:cNvPr id="6" name="TextBox 5"/>
          <p:cNvSpPr txBox="1"/>
          <p:nvPr/>
        </p:nvSpPr>
        <p:spPr>
          <a:xfrm>
            <a:off x="381207" y="3160944"/>
            <a:ext cx="2438100" cy="369332"/>
          </a:xfrm>
          <a:prstGeom prst="rect">
            <a:avLst/>
          </a:prstGeom>
          <a:noFill/>
        </p:spPr>
        <p:txBody>
          <a:bodyPr wrap="none" rtlCol="0">
            <a:spAutoFit/>
          </a:bodyPr>
          <a:lstStyle/>
          <a:p>
            <a:r>
              <a:rPr lang="en-US" dirty="0" smtClean="0">
                <a:solidFill>
                  <a:schemeClr val="bg1"/>
                </a:solidFill>
              </a:rPr>
              <a:t>CERN IT/CS: network</a:t>
            </a:r>
            <a:endParaRPr lang="en-US" dirty="0">
              <a:solidFill>
                <a:schemeClr val="bg1"/>
              </a:solidFill>
            </a:endParaRPr>
          </a:p>
        </p:txBody>
      </p:sp>
      <p:sp>
        <p:nvSpPr>
          <p:cNvPr id="9" name="TextBox 8"/>
          <p:cNvSpPr txBox="1"/>
          <p:nvPr/>
        </p:nvSpPr>
        <p:spPr>
          <a:xfrm rot="16200000">
            <a:off x="1144175" y="4824003"/>
            <a:ext cx="2311413" cy="369332"/>
          </a:xfrm>
          <a:prstGeom prst="rect">
            <a:avLst/>
          </a:prstGeom>
          <a:noFill/>
        </p:spPr>
        <p:txBody>
          <a:bodyPr wrap="none" rtlCol="0">
            <a:spAutoFit/>
          </a:bodyPr>
          <a:lstStyle/>
          <a:p>
            <a:r>
              <a:rPr lang="en-US" dirty="0" smtClean="0">
                <a:solidFill>
                  <a:schemeClr val="bg1"/>
                </a:solidFill>
              </a:rPr>
              <a:t>CERN EN/CV: water</a:t>
            </a:r>
            <a:endParaRPr lang="en-US" dirty="0">
              <a:solidFill>
                <a:schemeClr val="bg1"/>
              </a:solidFill>
            </a:endParaRPr>
          </a:p>
        </p:txBody>
      </p:sp>
      <p:sp>
        <p:nvSpPr>
          <p:cNvPr id="10" name="TextBox 9"/>
          <p:cNvSpPr txBox="1"/>
          <p:nvPr/>
        </p:nvSpPr>
        <p:spPr>
          <a:xfrm rot="19177690">
            <a:off x="5527888" y="4236728"/>
            <a:ext cx="2317048" cy="369332"/>
          </a:xfrm>
          <a:prstGeom prst="rect">
            <a:avLst/>
          </a:prstGeom>
          <a:noFill/>
        </p:spPr>
        <p:txBody>
          <a:bodyPr wrap="none" rtlCol="0">
            <a:spAutoFit/>
          </a:bodyPr>
          <a:lstStyle/>
          <a:p>
            <a:r>
              <a:rPr lang="en-US" dirty="0" smtClean="0"/>
              <a:t>CERN EN/EL: power</a:t>
            </a:r>
            <a:endParaRPr lang="en-US" dirty="0"/>
          </a:p>
        </p:txBody>
      </p:sp>
    </p:spTree>
    <p:extLst>
      <p:ext uri="{BB962C8B-B14F-4D97-AF65-F5344CB8AC3E}">
        <p14:creationId xmlns:p14="http://schemas.microsoft.com/office/powerpoint/2010/main" val="35255549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63" y="24403"/>
            <a:ext cx="8024946" cy="754837"/>
          </a:xfrm>
        </p:spPr>
        <p:txBody>
          <a:bodyPr>
            <a:normAutofit fontScale="90000"/>
          </a:bodyPr>
          <a:lstStyle/>
          <a:p>
            <a:r>
              <a:rPr lang="en-US" b="1" dirty="0" smtClean="0">
                <a:solidFill>
                  <a:srgbClr val="E95125"/>
                </a:solidFill>
                <a:latin typeface="Helvetica"/>
                <a:cs typeface="Helvetica"/>
              </a:rPr>
              <a:t>Equipment Installation</a:t>
            </a:r>
            <a:endParaRPr lang="en-US" b="1" dirty="0">
              <a:solidFill>
                <a:srgbClr val="E95125"/>
              </a:solidFill>
              <a:latin typeface="Helvetica"/>
              <a:cs typeface="Helvetica"/>
            </a:endParaRPr>
          </a:p>
        </p:txBody>
      </p:sp>
      <p:pic>
        <p:nvPicPr>
          <p:cNvPr id="3" name="Picture 2" descr="20170523_15170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33474">
            <a:off x="975106" y="1046546"/>
            <a:ext cx="1621153" cy="1994109"/>
          </a:xfrm>
          <a:prstGeom prst="rect">
            <a:avLst/>
          </a:prstGeom>
        </p:spPr>
      </p:pic>
      <p:pic>
        <p:nvPicPr>
          <p:cNvPr id="4" name="Picture 3" descr="IMG_314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0816" y="790819"/>
            <a:ext cx="1523253" cy="2031004"/>
          </a:xfrm>
          <a:prstGeom prst="rect">
            <a:avLst/>
          </a:prstGeom>
        </p:spPr>
      </p:pic>
      <p:pic>
        <p:nvPicPr>
          <p:cNvPr id="7" name="Picture 6" descr="20170523_15162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267699">
            <a:off x="6239403" y="1559904"/>
            <a:ext cx="2832666" cy="1593375"/>
          </a:xfrm>
          <a:prstGeom prst="rect">
            <a:avLst/>
          </a:prstGeom>
        </p:spPr>
      </p:pic>
      <p:pic>
        <p:nvPicPr>
          <p:cNvPr id="8" name="Picture 7" descr="20170531_155037.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692136">
            <a:off x="1125387" y="5552740"/>
            <a:ext cx="1073581" cy="1231790"/>
          </a:xfrm>
          <a:prstGeom prst="rect">
            <a:avLst/>
          </a:prstGeom>
        </p:spPr>
      </p:pic>
      <p:sp>
        <p:nvSpPr>
          <p:cNvPr id="9" name="TextBox 8"/>
          <p:cNvSpPr txBox="1"/>
          <p:nvPr/>
        </p:nvSpPr>
        <p:spPr>
          <a:xfrm>
            <a:off x="188371" y="786177"/>
            <a:ext cx="676312" cy="369332"/>
          </a:xfrm>
          <a:prstGeom prst="rect">
            <a:avLst/>
          </a:prstGeom>
          <a:noFill/>
        </p:spPr>
        <p:txBody>
          <a:bodyPr wrap="none" rtlCol="0">
            <a:spAutoFit/>
          </a:bodyPr>
          <a:lstStyle/>
          <a:p>
            <a:r>
              <a:rPr lang="en-US" dirty="0" smtClean="0"/>
              <a:t>23.5.</a:t>
            </a:r>
            <a:endParaRPr lang="en-US" dirty="0"/>
          </a:p>
        </p:txBody>
      </p:sp>
      <p:sp>
        <p:nvSpPr>
          <p:cNvPr id="10" name="TextBox 9"/>
          <p:cNvSpPr txBox="1"/>
          <p:nvPr/>
        </p:nvSpPr>
        <p:spPr>
          <a:xfrm>
            <a:off x="8252441" y="3742341"/>
            <a:ext cx="676312" cy="369332"/>
          </a:xfrm>
          <a:prstGeom prst="rect">
            <a:avLst/>
          </a:prstGeom>
          <a:noFill/>
        </p:spPr>
        <p:txBody>
          <a:bodyPr wrap="none" rtlCol="0">
            <a:spAutoFit/>
          </a:bodyPr>
          <a:lstStyle/>
          <a:p>
            <a:r>
              <a:rPr lang="en-US" dirty="0" smtClean="0"/>
              <a:t>24.5.</a:t>
            </a:r>
            <a:endParaRPr lang="en-US" dirty="0"/>
          </a:p>
        </p:txBody>
      </p:sp>
      <p:sp>
        <p:nvSpPr>
          <p:cNvPr id="11" name="TextBox 10"/>
          <p:cNvSpPr txBox="1"/>
          <p:nvPr/>
        </p:nvSpPr>
        <p:spPr>
          <a:xfrm>
            <a:off x="3176626" y="6300091"/>
            <a:ext cx="2850059" cy="369332"/>
          </a:xfrm>
          <a:prstGeom prst="rect">
            <a:avLst/>
          </a:prstGeom>
          <a:noFill/>
        </p:spPr>
        <p:txBody>
          <a:bodyPr wrap="none" rtlCol="0">
            <a:spAutoFit/>
          </a:bodyPr>
          <a:lstStyle/>
          <a:p>
            <a:r>
              <a:rPr lang="en-US" dirty="0" smtClean="0"/>
              <a:t>24.5.-1.6.: labeling &amp; cabling</a:t>
            </a:r>
            <a:endParaRPr lang="en-US" dirty="0"/>
          </a:p>
        </p:txBody>
      </p:sp>
      <p:pic>
        <p:nvPicPr>
          <p:cNvPr id="15" name="Picture 14" descr="IMG_316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07638" y="2968770"/>
            <a:ext cx="3747135" cy="2810351"/>
          </a:xfrm>
          <a:prstGeom prst="rect">
            <a:avLst/>
          </a:prstGeom>
        </p:spPr>
      </p:pic>
      <p:pic>
        <p:nvPicPr>
          <p:cNvPr id="5" name="Picture 4" descr="IMG_3155.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732418">
            <a:off x="6234039" y="4611890"/>
            <a:ext cx="2500201" cy="1875151"/>
          </a:xfrm>
          <a:prstGeom prst="rect">
            <a:avLst/>
          </a:prstGeom>
        </p:spPr>
      </p:pic>
      <p:pic>
        <p:nvPicPr>
          <p:cNvPr id="13" name="Picture 12" descr="IMG_3166.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44953">
            <a:off x="279303" y="3429579"/>
            <a:ext cx="1792767" cy="2390355"/>
          </a:xfrm>
          <a:prstGeom prst="rect">
            <a:avLst/>
          </a:prstGeom>
        </p:spPr>
      </p:pic>
    </p:spTree>
    <p:extLst>
      <p:ext uri="{BB962C8B-B14F-4D97-AF65-F5344CB8AC3E}">
        <p14:creationId xmlns:p14="http://schemas.microsoft.com/office/powerpoint/2010/main" val="41742628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283.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971667">
            <a:off x="3064987" y="2277636"/>
            <a:ext cx="2415367" cy="3220489"/>
          </a:xfrm>
          <a:prstGeom prst="rect">
            <a:avLst/>
          </a:prstGeom>
        </p:spPr>
      </p:pic>
      <p:sp>
        <p:nvSpPr>
          <p:cNvPr id="2" name="Title 1"/>
          <p:cNvSpPr>
            <a:spLocks noGrp="1"/>
          </p:cNvSpPr>
          <p:nvPr>
            <p:ph type="title"/>
          </p:nvPr>
        </p:nvSpPr>
        <p:spPr/>
        <p:txBody>
          <a:bodyPr>
            <a:normAutofit fontScale="90000"/>
          </a:bodyPr>
          <a:lstStyle/>
          <a:p>
            <a:r>
              <a:rPr lang="en-US" b="1" dirty="0" smtClean="0">
                <a:solidFill>
                  <a:srgbClr val="E95125"/>
                </a:solidFill>
                <a:latin typeface="Helvetica"/>
                <a:cs typeface="Helvetica"/>
              </a:rPr>
              <a:t>Commissioning of Water </a:t>
            </a:r>
            <a:r>
              <a:rPr lang="en-US" b="1" dirty="0">
                <a:solidFill>
                  <a:srgbClr val="E95125"/>
                </a:solidFill>
                <a:latin typeface="Helvetica"/>
                <a:cs typeface="Helvetica"/>
              </a:rPr>
              <a:t>C</a:t>
            </a:r>
            <a:r>
              <a:rPr lang="en-US" b="1" dirty="0" smtClean="0">
                <a:solidFill>
                  <a:srgbClr val="E95125"/>
                </a:solidFill>
                <a:latin typeface="Helvetica"/>
                <a:cs typeface="Helvetica"/>
              </a:rPr>
              <a:t>ooled </a:t>
            </a:r>
            <a:r>
              <a:rPr lang="en-US" b="1" dirty="0">
                <a:solidFill>
                  <a:srgbClr val="E95125"/>
                </a:solidFill>
                <a:latin typeface="Helvetica"/>
                <a:cs typeface="Helvetica"/>
              </a:rPr>
              <a:t>R</a:t>
            </a:r>
            <a:r>
              <a:rPr lang="en-US" b="1" dirty="0" smtClean="0">
                <a:solidFill>
                  <a:srgbClr val="E95125"/>
                </a:solidFill>
                <a:latin typeface="Helvetica"/>
                <a:cs typeface="Helvetica"/>
              </a:rPr>
              <a:t>acks</a:t>
            </a:r>
            <a:endParaRPr lang="en-US" b="1" dirty="0">
              <a:solidFill>
                <a:srgbClr val="E95125"/>
              </a:solidFill>
              <a:latin typeface="Helvetica"/>
              <a:cs typeface="Helvetica"/>
            </a:endParaRPr>
          </a:p>
        </p:txBody>
      </p:sp>
      <p:pic>
        <p:nvPicPr>
          <p:cNvPr id="3" name="Picture 2" descr="IMG_324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9160" y="1162281"/>
            <a:ext cx="3456578" cy="4608770"/>
          </a:xfrm>
          <a:prstGeom prst="rect">
            <a:avLst/>
          </a:prstGeom>
        </p:spPr>
      </p:pic>
      <p:pic>
        <p:nvPicPr>
          <p:cNvPr id="5" name="Picture 4" descr="IMG_3275.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010" y="4168353"/>
            <a:ext cx="2550688" cy="1850220"/>
          </a:xfrm>
          <a:prstGeom prst="rect">
            <a:avLst/>
          </a:prstGeom>
        </p:spPr>
      </p:pic>
      <p:pic>
        <p:nvPicPr>
          <p:cNvPr id="7" name="Picture 6" descr="IMG_327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624" y="1754185"/>
            <a:ext cx="3278495" cy="1778398"/>
          </a:xfrm>
          <a:prstGeom prst="rect">
            <a:avLst/>
          </a:prstGeom>
        </p:spPr>
      </p:pic>
      <p:pic>
        <p:nvPicPr>
          <p:cNvPr id="8" name="Picture 7" descr="IMG_3282.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41734" y="4702935"/>
            <a:ext cx="1904481" cy="2058206"/>
          </a:xfrm>
          <a:prstGeom prst="rect">
            <a:avLst/>
          </a:prstGeom>
        </p:spPr>
      </p:pic>
      <p:sp>
        <p:nvSpPr>
          <p:cNvPr id="10" name="TextBox 9"/>
          <p:cNvSpPr txBox="1"/>
          <p:nvPr/>
        </p:nvSpPr>
        <p:spPr>
          <a:xfrm>
            <a:off x="155468" y="6391809"/>
            <a:ext cx="3185487" cy="369332"/>
          </a:xfrm>
          <a:prstGeom prst="rect">
            <a:avLst/>
          </a:prstGeom>
          <a:noFill/>
        </p:spPr>
        <p:txBody>
          <a:bodyPr wrap="none" rtlCol="0">
            <a:spAutoFit/>
          </a:bodyPr>
          <a:lstStyle/>
          <a:p>
            <a:r>
              <a:rPr lang="en-US" dirty="0" err="1" smtClean="0"/>
              <a:t>uSystems</a:t>
            </a:r>
            <a:r>
              <a:rPr lang="en-US" dirty="0" smtClean="0"/>
              <a:t> experts + CERN EP/DT</a:t>
            </a:r>
            <a:endParaRPr lang="en-US" dirty="0"/>
          </a:p>
        </p:txBody>
      </p:sp>
    </p:spTree>
    <p:extLst>
      <p:ext uri="{BB962C8B-B14F-4D97-AF65-F5344CB8AC3E}">
        <p14:creationId xmlns:p14="http://schemas.microsoft.com/office/powerpoint/2010/main" val="22425761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2"/>
          <a:stretch>
            <a:fillRect/>
          </a:stretch>
        </p:blipFill>
        <p:spPr>
          <a:xfrm>
            <a:off x="4959736" y="170014"/>
            <a:ext cx="4000202" cy="4787007"/>
          </a:xfrm>
          <a:prstGeom prst="rect">
            <a:avLst/>
          </a:prstGeom>
        </p:spPr>
      </p:pic>
      <p:sp>
        <p:nvSpPr>
          <p:cNvPr id="8" name="Title 7"/>
          <p:cNvSpPr>
            <a:spLocks noGrp="1"/>
          </p:cNvSpPr>
          <p:nvPr>
            <p:ph type="title"/>
          </p:nvPr>
        </p:nvSpPr>
        <p:spPr/>
        <p:txBody>
          <a:bodyPr/>
          <a:lstStyle/>
          <a:p>
            <a:r>
              <a:rPr lang="en-US" dirty="0" smtClean="0"/>
              <a:t>EHN1 Layout</a:t>
            </a:r>
            <a:endParaRPr lang="en-US" dirty="0"/>
          </a:p>
        </p:txBody>
      </p:sp>
      <p:sp>
        <p:nvSpPr>
          <p:cNvPr id="9" name="Content Placeholder 8"/>
          <p:cNvSpPr>
            <a:spLocks noGrp="1"/>
          </p:cNvSpPr>
          <p:nvPr>
            <p:ph idx="11"/>
          </p:nvPr>
        </p:nvSpPr>
        <p:spPr>
          <a:xfrm>
            <a:off x="454030" y="1207770"/>
            <a:ext cx="4394784" cy="2696842"/>
          </a:xfrm>
        </p:spPr>
        <p:txBody>
          <a:bodyPr/>
          <a:lstStyle/>
          <a:p>
            <a:r>
              <a:rPr lang="en-US" dirty="0" smtClean="0"/>
              <a:t>Network layout complete</a:t>
            </a:r>
          </a:p>
          <a:p>
            <a:r>
              <a:rPr lang="en-US" dirty="0" smtClean="0"/>
              <a:t>Hardware layout almost</a:t>
            </a:r>
            <a:br>
              <a:rPr lang="en-US" dirty="0" smtClean="0"/>
            </a:br>
            <a:r>
              <a:rPr lang="en-US" dirty="0" smtClean="0"/>
              <a:t>complete</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25</a:t>
            </a:fld>
            <a:endParaRPr lang="en-US" dirty="0"/>
          </a:p>
        </p:txBody>
      </p:sp>
      <p:pic>
        <p:nvPicPr>
          <p:cNvPr id="13" name="Picture 12" descr="ProtoDUNE Network Proposal IV.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35" y="2666045"/>
            <a:ext cx="4790579" cy="3592135"/>
          </a:xfrm>
          <a:prstGeom prst="rect">
            <a:avLst/>
          </a:prstGeom>
        </p:spPr>
      </p:pic>
      <p:sp>
        <p:nvSpPr>
          <p:cNvPr id="14" name="TextBox 13"/>
          <p:cNvSpPr txBox="1"/>
          <p:nvPr/>
        </p:nvSpPr>
        <p:spPr>
          <a:xfrm>
            <a:off x="1877786" y="3412451"/>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15" name="TextBox 14"/>
          <p:cNvSpPr txBox="1"/>
          <p:nvPr/>
        </p:nvSpPr>
        <p:spPr>
          <a:xfrm>
            <a:off x="7227083" y="3781783"/>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16" name="TextBox 15"/>
          <p:cNvSpPr txBox="1"/>
          <p:nvPr/>
        </p:nvSpPr>
        <p:spPr>
          <a:xfrm>
            <a:off x="7227083" y="3997937"/>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17" name="TextBox 16"/>
          <p:cNvSpPr txBox="1"/>
          <p:nvPr/>
        </p:nvSpPr>
        <p:spPr>
          <a:xfrm>
            <a:off x="7227083" y="4214091"/>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18" name="TextBox 17"/>
          <p:cNvSpPr txBox="1"/>
          <p:nvPr/>
        </p:nvSpPr>
        <p:spPr>
          <a:xfrm>
            <a:off x="7227083" y="4451237"/>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19" name="TextBox 18"/>
          <p:cNvSpPr txBox="1"/>
          <p:nvPr/>
        </p:nvSpPr>
        <p:spPr>
          <a:xfrm>
            <a:off x="7227083" y="4650665"/>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0" name="TextBox 19"/>
          <p:cNvSpPr txBox="1"/>
          <p:nvPr/>
        </p:nvSpPr>
        <p:spPr>
          <a:xfrm>
            <a:off x="7227083" y="1336926"/>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1" name="TextBox 20"/>
          <p:cNvSpPr txBox="1"/>
          <p:nvPr/>
        </p:nvSpPr>
        <p:spPr>
          <a:xfrm>
            <a:off x="7237578" y="1542584"/>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2" name="TextBox 21"/>
          <p:cNvSpPr txBox="1"/>
          <p:nvPr/>
        </p:nvSpPr>
        <p:spPr>
          <a:xfrm>
            <a:off x="7227083" y="1769234"/>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3" name="TextBox 22"/>
          <p:cNvSpPr txBox="1"/>
          <p:nvPr/>
        </p:nvSpPr>
        <p:spPr>
          <a:xfrm>
            <a:off x="7258700" y="2393965"/>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4" name="TextBox 23"/>
          <p:cNvSpPr txBox="1"/>
          <p:nvPr/>
        </p:nvSpPr>
        <p:spPr>
          <a:xfrm>
            <a:off x="7248073" y="2660168"/>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5" name="TextBox 24"/>
          <p:cNvSpPr txBox="1"/>
          <p:nvPr/>
        </p:nvSpPr>
        <p:spPr>
          <a:xfrm>
            <a:off x="7248073" y="2876322"/>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6" name="TextBox 25"/>
          <p:cNvSpPr txBox="1"/>
          <p:nvPr/>
        </p:nvSpPr>
        <p:spPr>
          <a:xfrm>
            <a:off x="7258568" y="3123964"/>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7" name="TextBox 26"/>
          <p:cNvSpPr txBox="1"/>
          <p:nvPr/>
        </p:nvSpPr>
        <p:spPr>
          <a:xfrm>
            <a:off x="7248706" y="3329622"/>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8" name="TextBox 27"/>
          <p:cNvSpPr txBox="1"/>
          <p:nvPr/>
        </p:nvSpPr>
        <p:spPr>
          <a:xfrm>
            <a:off x="7258700" y="3556272"/>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29" name="TextBox 28"/>
          <p:cNvSpPr txBox="1"/>
          <p:nvPr/>
        </p:nvSpPr>
        <p:spPr>
          <a:xfrm>
            <a:off x="8536879" y="3097927"/>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30" name="TextBox 29"/>
          <p:cNvSpPr txBox="1"/>
          <p:nvPr/>
        </p:nvSpPr>
        <p:spPr>
          <a:xfrm>
            <a:off x="8536879" y="524365"/>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31" name="TextBox 30"/>
          <p:cNvSpPr txBox="1"/>
          <p:nvPr/>
        </p:nvSpPr>
        <p:spPr>
          <a:xfrm>
            <a:off x="7279558" y="641188"/>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32" name="TextBox 31"/>
          <p:cNvSpPr txBox="1"/>
          <p:nvPr/>
        </p:nvSpPr>
        <p:spPr>
          <a:xfrm>
            <a:off x="7279558" y="870742"/>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33" name="TextBox 32"/>
          <p:cNvSpPr txBox="1"/>
          <p:nvPr/>
        </p:nvSpPr>
        <p:spPr>
          <a:xfrm>
            <a:off x="7332033" y="1120772"/>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35" name="TextBox 34"/>
          <p:cNvSpPr txBox="1"/>
          <p:nvPr/>
        </p:nvSpPr>
        <p:spPr>
          <a:xfrm>
            <a:off x="3463880" y="4426390"/>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37" name="TextBox 36"/>
          <p:cNvSpPr txBox="1"/>
          <p:nvPr/>
        </p:nvSpPr>
        <p:spPr>
          <a:xfrm>
            <a:off x="2110423" y="2644627"/>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
        <p:nvSpPr>
          <p:cNvPr id="40" name="TextBox 39"/>
          <p:cNvSpPr txBox="1"/>
          <p:nvPr/>
        </p:nvSpPr>
        <p:spPr>
          <a:xfrm>
            <a:off x="8301577" y="2182345"/>
            <a:ext cx="361059" cy="369332"/>
          </a:xfrm>
          <a:prstGeom prst="rect">
            <a:avLst/>
          </a:prstGeom>
          <a:noFill/>
        </p:spPr>
        <p:txBody>
          <a:bodyPr wrap="none" rtlCol="0">
            <a:spAutoFit/>
          </a:bodyPr>
          <a:lstStyle/>
          <a:p>
            <a:r>
              <a:rPr lang="en-US" dirty="0" smtClean="0">
                <a:solidFill>
                  <a:srgbClr val="008000"/>
                </a:solidFill>
                <a:latin typeface="Zapf Dingbats"/>
                <a:ea typeface="Zapf Dingbats"/>
                <a:cs typeface="Zapf Dingbats"/>
                <a:sym typeface="Zapf Dingbats"/>
              </a:rPr>
              <a:t>✓</a:t>
            </a:r>
            <a:endParaRPr lang="en-US" dirty="0">
              <a:solidFill>
                <a:srgbClr val="008000"/>
              </a:solidFill>
            </a:endParaRPr>
          </a:p>
        </p:txBody>
      </p:sp>
    </p:spTree>
    <p:extLst>
      <p:ext uri="{BB962C8B-B14F-4D97-AF65-F5344CB8AC3E}">
        <p14:creationId xmlns:p14="http://schemas.microsoft.com/office/powerpoint/2010/main" val="404984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7"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Status at EHN1</a:t>
            </a:r>
            <a:endParaRPr lang="en-US" dirty="0"/>
          </a:p>
        </p:txBody>
      </p:sp>
      <p:sp>
        <p:nvSpPr>
          <p:cNvPr id="11" name="Content Placeholder 10"/>
          <p:cNvSpPr>
            <a:spLocks noGrp="1"/>
          </p:cNvSpPr>
          <p:nvPr>
            <p:ph idx="11"/>
          </p:nvPr>
        </p:nvSpPr>
        <p:spPr>
          <a:xfrm>
            <a:off x="454030" y="1207770"/>
            <a:ext cx="5384042" cy="5070302"/>
          </a:xfrm>
        </p:spPr>
        <p:txBody>
          <a:bodyPr>
            <a:normAutofit fontScale="92500" lnSpcReduction="10000"/>
          </a:bodyPr>
          <a:lstStyle/>
          <a:p>
            <a:r>
              <a:rPr lang="en-US" dirty="0" smtClean="0"/>
              <a:t>Delay in power distribution units delivery </a:t>
            </a:r>
            <a:br>
              <a:rPr lang="en-US" dirty="0" smtClean="0"/>
            </a:br>
            <a:r>
              <a:rPr lang="en-US" dirty="0" smtClean="0"/>
              <a:t>and networking</a:t>
            </a:r>
          </a:p>
          <a:p>
            <a:pPr lvl="1"/>
            <a:r>
              <a:rPr lang="en-US" dirty="0"/>
              <a:t>T</a:t>
            </a:r>
            <a:r>
              <a:rPr lang="en-US" dirty="0" smtClean="0"/>
              <a:t>ight schedule to be able to run MW4 at EHN1, but we will manage</a:t>
            </a:r>
          </a:p>
          <a:p>
            <a:r>
              <a:rPr lang="en-US" dirty="0" smtClean="0"/>
              <a:t>New timing board (repackaged) </a:t>
            </a:r>
            <a:br>
              <a:rPr lang="en-US" dirty="0" smtClean="0"/>
            </a:br>
            <a:r>
              <a:rPr lang="en-US" dirty="0" smtClean="0"/>
              <a:t>arriving Monday</a:t>
            </a:r>
          </a:p>
          <a:p>
            <a:r>
              <a:rPr lang="en-US" dirty="0" smtClean="0"/>
              <a:t>WIB hopefully arriving early next </a:t>
            </a:r>
            <a:br>
              <a:rPr lang="en-US" dirty="0" smtClean="0"/>
            </a:br>
            <a:r>
              <a:rPr lang="en-US" dirty="0" smtClean="0"/>
              <a:t>week</a:t>
            </a:r>
          </a:p>
          <a:p>
            <a:r>
              <a:rPr lang="en-US" dirty="0" smtClean="0"/>
              <a:t>FELIX readout can be moved as </a:t>
            </a:r>
            <a:br>
              <a:rPr lang="en-US" dirty="0" smtClean="0"/>
            </a:br>
            <a:r>
              <a:rPr lang="en-US" dirty="0" smtClean="0"/>
              <a:t>soon as WIB ready</a:t>
            </a:r>
          </a:p>
          <a:p>
            <a:r>
              <a:rPr lang="en-US" dirty="0" smtClean="0"/>
              <a:t>Enough compute power in place </a:t>
            </a:r>
            <a:br>
              <a:rPr lang="en-US" dirty="0" smtClean="0"/>
            </a:br>
            <a:r>
              <a:rPr lang="en-US" dirty="0" smtClean="0"/>
              <a:t>for cold-box </a:t>
            </a:r>
          </a:p>
          <a:p>
            <a:r>
              <a:rPr lang="en-US" dirty="0" smtClean="0"/>
              <a:t>Fibers towards cold-box ready to be</a:t>
            </a:r>
            <a:br>
              <a:rPr lang="en-US" dirty="0" smtClean="0"/>
            </a:br>
            <a:r>
              <a:rPr lang="en-US" dirty="0" smtClean="0"/>
              <a:t> installed</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26</a:t>
            </a:fld>
            <a:endParaRPr lang="en-US" dirty="0"/>
          </a:p>
        </p:txBody>
      </p:sp>
      <p:pic>
        <p:nvPicPr>
          <p:cNvPr id="2" name="Picture 1" descr="IMG_3312.JPG"/>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rot="5400000">
            <a:off x="5166651" y="829904"/>
            <a:ext cx="4264328" cy="3198246"/>
          </a:xfrm>
          <a:prstGeom prst="rect">
            <a:avLst/>
          </a:prstGeom>
        </p:spPr>
      </p:pic>
      <p:pic>
        <p:nvPicPr>
          <p:cNvPr id="6" name="Picture 5" descr="IMG_3313.JP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rot="5400000">
            <a:off x="4760237" y="4310527"/>
            <a:ext cx="2155669" cy="1616752"/>
          </a:xfrm>
          <a:prstGeom prst="rect">
            <a:avLst/>
          </a:prstGeom>
        </p:spPr>
      </p:pic>
    </p:spTree>
    <p:extLst>
      <p:ext uri="{BB962C8B-B14F-4D97-AF65-F5344CB8AC3E}">
        <p14:creationId xmlns:p14="http://schemas.microsoft.com/office/powerpoint/2010/main" val="2894896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since Last Review</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27</a:t>
            </a:fld>
            <a:endParaRPr lang="en-US" dirty="0"/>
          </a:p>
        </p:txBody>
      </p:sp>
      <p:sp>
        <p:nvSpPr>
          <p:cNvPr id="6" name="Content Placeholder 5"/>
          <p:cNvSpPr>
            <a:spLocks noGrp="1"/>
          </p:cNvSpPr>
          <p:nvPr>
            <p:ph idx="11"/>
          </p:nvPr>
        </p:nvSpPr>
        <p:spPr/>
        <p:txBody>
          <a:bodyPr/>
          <a:lstStyle/>
          <a:p>
            <a:r>
              <a:rPr lang="en-US" dirty="0" smtClean="0"/>
              <a:t>MW4 (26.6. </a:t>
            </a:r>
            <a:r>
              <a:rPr lang="mr-IN" dirty="0" smtClean="0"/>
              <a:t>–</a:t>
            </a:r>
            <a:r>
              <a:rPr lang="en-US" dirty="0" smtClean="0"/>
              <a:t> 30.6.) PLAN</a:t>
            </a:r>
          </a:p>
          <a:p>
            <a:pPr lvl="1"/>
            <a:r>
              <a:rPr lang="en-US" dirty="0" smtClean="0"/>
              <a:t>Final commissioning at EHN1, ready for cold box DAQ</a:t>
            </a:r>
          </a:p>
          <a:p>
            <a:pPr lvl="1"/>
            <a:r>
              <a:rPr lang="en-US" dirty="0" smtClean="0"/>
              <a:t>Test </a:t>
            </a:r>
            <a:r>
              <a:rPr lang="en-US" dirty="0" err="1" smtClean="0"/>
              <a:t>sw</a:t>
            </a:r>
            <a:r>
              <a:rPr lang="en-US" dirty="0" smtClean="0"/>
              <a:t> packaging, release management</a:t>
            </a:r>
            <a:endParaRPr lang="en-US" dirty="0"/>
          </a:p>
        </p:txBody>
      </p:sp>
      <p:sp>
        <p:nvSpPr>
          <p:cNvPr id="7" name="Content Placeholder 6"/>
          <p:cNvSpPr>
            <a:spLocks noGrp="1"/>
          </p:cNvSpPr>
          <p:nvPr>
            <p:ph idx="12"/>
          </p:nvPr>
        </p:nvSpPr>
        <p:spPr/>
        <p:txBody>
          <a:bodyPr>
            <a:normAutofit lnSpcReduction="10000"/>
          </a:bodyPr>
          <a:lstStyle/>
          <a:p>
            <a:r>
              <a:rPr lang="en-US" dirty="0" smtClean="0"/>
              <a:t>MW4 PLAN</a:t>
            </a:r>
          </a:p>
          <a:p>
            <a:pPr lvl="1"/>
            <a:r>
              <a:rPr lang="en-US" dirty="0" smtClean="0"/>
              <a:t>First commissioning of equipment at EHN1</a:t>
            </a:r>
          </a:p>
          <a:p>
            <a:pPr lvl="2"/>
            <a:r>
              <a:rPr lang="en-US" dirty="0" smtClean="0"/>
              <a:t>Installing now</a:t>
            </a:r>
            <a:r>
              <a:rPr lang="mr-IN" dirty="0" smtClean="0"/>
              <a:t>…</a:t>
            </a:r>
            <a:endParaRPr lang="en-US" dirty="0" smtClean="0"/>
          </a:p>
          <a:p>
            <a:pPr lvl="1"/>
            <a:r>
              <a:rPr lang="en-US" dirty="0" err="1" smtClean="0"/>
              <a:t>Sw</a:t>
            </a:r>
            <a:r>
              <a:rPr lang="en-US" dirty="0" smtClean="0"/>
              <a:t> packaging and release management complete for </a:t>
            </a:r>
            <a:r>
              <a:rPr lang="en-US" dirty="0" err="1" smtClean="0"/>
              <a:t>artDAQ</a:t>
            </a:r>
            <a:endParaRPr lang="en-US" dirty="0" smtClean="0"/>
          </a:p>
          <a:p>
            <a:pPr lvl="2"/>
            <a:r>
              <a:rPr lang="en-US" dirty="0" smtClean="0"/>
              <a:t>Still to add ancillary packages and JCOP management</a:t>
            </a:r>
          </a:p>
          <a:p>
            <a:pPr lvl="1"/>
            <a:r>
              <a:rPr lang="en-US" dirty="0" smtClean="0"/>
              <a:t>Hopefully first </a:t>
            </a:r>
            <a:r>
              <a:rPr lang="en-US" dirty="0" err="1" smtClean="0"/>
              <a:t>ProtoDUNE</a:t>
            </a:r>
            <a:r>
              <a:rPr lang="en-US" dirty="0" smtClean="0"/>
              <a:t> WIB integration</a:t>
            </a:r>
          </a:p>
          <a:p>
            <a:pPr lvl="1"/>
            <a:r>
              <a:rPr lang="en-US" dirty="0"/>
              <a:t>C</a:t>
            </a:r>
            <a:r>
              <a:rPr lang="en-US" dirty="0" smtClean="0"/>
              <a:t>ompletion of SSP integration</a:t>
            </a:r>
          </a:p>
          <a:p>
            <a:pPr lvl="1"/>
            <a:r>
              <a:rPr lang="en-US" dirty="0" smtClean="0"/>
              <a:t>Online monitoring integration</a:t>
            </a:r>
            <a:endParaRPr lang="en-US" dirty="0"/>
          </a:p>
        </p:txBody>
      </p:sp>
    </p:spTree>
    <p:extLst>
      <p:ext uri="{BB962C8B-B14F-4D97-AF65-F5344CB8AC3E}">
        <p14:creationId xmlns:p14="http://schemas.microsoft.com/office/powerpoint/2010/main" val="37690251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Topics to follow closely </a:t>
            </a:r>
            <a:r>
              <a:rPr lang="en-US" dirty="0" smtClean="0"/>
              <a:t>from last review</a:t>
            </a:r>
            <a:endParaRPr lang="en-US" dirty="0"/>
          </a:p>
        </p:txBody>
      </p:sp>
      <p:sp>
        <p:nvSpPr>
          <p:cNvPr id="9" name="Content Placeholder 8"/>
          <p:cNvSpPr>
            <a:spLocks noGrp="1"/>
          </p:cNvSpPr>
          <p:nvPr>
            <p:ph idx="11"/>
          </p:nvPr>
        </p:nvSpPr>
        <p:spPr>
          <a:xfrm>
            <a:off x="454029" y="1574440"/>
            <a:ext cx="8232771" cy="4703632"/>
          </a:xfrm>
        </p:spPr>
        <p:txBody>
          <a:bodyPr>
            <a:normAutofit fontScale="55000" lnSpcReduction="20000"/>
          </a:bodyPr>
          <a:lstStyle/>
          <a:p>
            <a:endParaRPr lang="en-US" dirty="0"/>
          </a:p>
          <a:p>
            <a:pPr marL="457200" indent="-457200">
              <a:buAutoNum type="arabicParenR"/>
            </a:pPr>
            <a:r>
              <a:rPr lang="en-US" dirty="0" smtClean="0"/>
              <a:t>Integration </a:t>
            </a:r>
            <a:r>
              <a:rPr lang="en-US" dirty="0"/>
              <a:t>of the DAQ with the two main detectors through their electronics (SSP, WIB) is a very important step to assess the overall readiness of the DAQ system. It is essential to be able to start integration tests at the latest in May, in order to have ample time for debugging and </a:t>
            </a:r>
            <a:r>
              <a:rPr lang="en-US" dirty="0" smtClean="0"/>
              <a:t>consolidation.</a:t>
            </a:r>
            <a:br>
              <a:rPr lang="en-US" dirty="0" smtClean="0"/>
            </a:br>
            <a:r>
              <a:rPr lang="en-US" dirty="0" smtClean="0"/>
              <a:t/>
            </a:r>
            <a:br>
              <a:rPr lang="en-US" dirty="0" smtClean="0"/>
            </a:br>
            <a:r>
              <a:rPr lang="en-US" b="1" dirty="0" smtClean="0"/>
              <a:t>WIB </a:t>
            </a:r>
            <a:r>
              <a:rPr lang="en-US" b="1" dirty="0"/>
              <a:t>delayed to June</a:t>
            </a:r>
            <a:r>
              <a:rPr lang="en-US" dirty="0"/>
              <a:t>; SSP on schedule and </a:t>
            </a:r>
            <a:r>
              <a:rPr lang="en-US" dirty="0" smtClean="0"/>
              <a:t>initial tests successful.</a:t>
            </a:r>
            <a:endParaRPr lang="en-US" dirty="0"/>
          </a:p>
          <a:p>
            <a:pPr marL="457200" indent="-457200">
              <a:buAutoNum type="arabicParenR"/>
            </a:pPr>
            <a:r>
              <a:rPr lang="en-US" dirty="0" smtClean="0"/>
              <a:t> </a:t>
            </a:r>
            <a:r>
              <a:rPr lang="en-US" dirty="0"/>
              <a:t>Other detectors will be integrated into the DAQ (e.g. </a:t>
            </a:r>
            <a:r>
              <a:rPr lang="en-US" dirty="0" err="1"/>
              <a:t>ToF</a:t>
            </a:r>
            <a:r>
              <a:rPr lang="en-US" dirty="0"/>
              <a:t> of the beam instrumentation). Though these systems are expected to not be very challenging from a DAQ point of view, it is important that early communication with the relevant groups is established, in order to ensure that the readout of those detectors will be easy to integrate</a:t>
            </a:r>
            <a:r>
              <a:rPr lang="en-US" dirty="0" smtClean="0"/>
              <a:t>.</a:t>
            </a:r>
            <a:br>
              <a:rPr lang="en-US" dirty="0" smtClean="0"/>
            </a:br>
            <a:r>
              <a:rPr lang="en-US" dirty="0" smtClean="0"/>
              <a:t/>
            </a:r>
            <a:br>
              <a:rPr lang="en-US" dirty="0" smtClean="0"/>
            </a:br>
            <a:r>
              <a:rPr lang="en-US" dirty="0" smtClean="0"/>
              <a:t>Several </a:t>
            </a:r>
            <a:r>
              <a:rPr lang="en-US" b="1" dirty="0" smtClean="0"/>
              <a:t>discussions</a:t>
            </a:r>
            <a:r>
              <a:rPr lang="en-US" dirty="0" smtClean="0"/>
              <a:t> with CRT and </a:t>
            </a:r>
            <a:r>
              <a:rPr lang="en-US" dirty="0" err="1" smtClean="0"/>
              <a:t>ToF</a:t>
            </a:r>
            <a:r>
              <a:rPr lang="en-US" dirty="0" smtClean="0"/>
              <a:t> to identify mechanisms for synchronizing these detectors and integrating them have taken place in the last month.</a:t>
            </a:r>
            <a:endParaRPr lang="en-US" dirty="0"/>
          </a:p>
          <a:p>
            <a:pPr marL="457200" indent="-457200">
              <a:buAutoNum type="arabicParenR"/>
            </a:pPr>
            <a:r>
              <a:rPr lang="en-US" dirty="0" smtClean="0"/>
              <a:t>Sufficient </a:t>
            </a:r>
            <a:r>
              <a:rPr lang="en-US" dirty="0"/>
              <a:t>effort (people) from the DAQ group will need to be available at CERN in spring/summer to participate to the installation and commissioning of the DAQ for the cold-box</a:t>
            </a:r>
            <a:r>
              <a:rPr lang="en-US" dirty="0" smtClean="0"/>
              <a:t>.</a:t>
            </a:r>
            <a:br>
              <a:rPr lang="en-US" dirty="0" smtClean="0"/>
            </a:br>
            <a:r>
              <a:rPr lang="en-US" dirty="0" smtClean="0"/>
              <a:t/>
            </a:r>
            <a:br>
              <a:rPr lang="en-US" dirty="0" smtClean="0"/>
            </a:br>
            <a:r>
              <a:rPr lang="en-US" b="1" dirty="0" smtClean="0"/>
              <a:t>Response from team very positive </a:t>
            </a:r>
            <a:r>
              <a:rPr lang="en-US" dirty="0" smtClean="0"/>
              <a:t>so far (M-weeks). July/August will be very important for the integration with the cold-box electronics.</a:t>
            </a:r>
            <a:endParaRPr lang="en-US" dirty="0"/>
          </a:p>
          <a:p>
            <a:pPr marL="457200" indent="-457200">
              <a:buAutoNum type="arabicParenR"/>
            </a:pPr>
            <a:r>
              <a:rPr lang="en-US" dirty="0" smtClean="0"/>
              <a:t>Higher </a:t>
            </a:r>
            <a:r>
              <a:rPr lang="en-US" dirty="0"/>
              <a:t>level DAQ functions, such as monitoring, are still at an embryonic stage. While the infrastructural and technical aspects of the monitoring chain will be available for the beginning of the cold-box test, we expect that this is an area that will have several iterations before being ready for the experiment. It is important that sufficient effort be dedicated to evolving monitoring algorithms and tools throughout 2017. </a:t>
            </a:r>
            <a:r>
              <a:rPr lang="en-US" dirty="0" smtClean="0"/>
              <a:t/>
            </a:r>
            <a:br>
              <a:rPr lang="en-US" dirty="0" smtClean="0"/>
            </a:br>
            <a:r>
              <a:rPr lang="en-US" dirty="0" smtClean="0"/>
              <a:t/>
            </a:r>
            <a:br>
              <a:rPr lang="en-US" dirty="0" smtClean="0"/>
            </a:br>
            <a:r>
              <a:rPr lang="en-US" dirty="0" smtClean="0"/>
              <a:t>A </a:t>
            </a:r>
            <a:r>
              <a:rPr lang="en-US" dirty="0"/>
              <a:t>skeleton monitoring chain is in </a:t>
            </a:r>
            <a:r>
              <a:rPr lang="en-US" dirty="0" smtClean="0"/>
              <a:t>place but more effort will be needed in this area especially from August onwards. (</a:t>
            </a:r>
            <a:r>
              <a:rPr lang="en-US" b="1" dirty="0" smtClean="0"/>
              <a:t>1 additional FTE </a:t>
            </a:r>
            <a:r>
              <a:rPr lang="en-US" dirty="0" smtClean="0"/>
              <a:t>joining from July)</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28</a:t>
            </a:fld>
            <a:endParaRPr lang="en-US" dirty="0"/>
          </a:p>
        </p:txBody>
      </p:sp>
    </p:spTree>
    <p:extLst>
      <p:ext uri="{BB962C8B-B14F-4D97-AF65-F5344CB8AC3E}">
        <p14:creationId xmlns:p14="http://schemas.microsoft.com/office/powerpoint/2010/main" val="39493195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1"/>
          </p:nvPr>
        </p:nvSpPr>
        <p:spPr/>
        <p:txBody>
          <a:bodyPr>
            <a:normAutofit fontScale="70000" lnSpcReduction="20000"/>
          </a:bodyPr>
          <a:lstStyle/>
          <a:p>
            <a:r>
              <a:rPr lang="en-GB" dirty="0" smtClean="0"/>
              <a:t>A complete design of the DAQ system exists</a:t>
            </a:r>
          </a:p>
          <a:p>
            <a:pPr lvl="1"/>
            <a:r>
              <a:rPr lang="en-GB" dirty="0" smtClean="0"/>
              <a:t>Interfaces, components model, interactions and data flow</a:t>
            </a:r>
          </a:p>
          <a:p>
            <a:r>
              <a:rPr lang="en-GB" dirty="0" smtClean="0"/>
              <a:t>The firmware and software components of the DAQ are in an advanced stage of development</a:t>
            </a:r>
          </a:p>
          <a:p>
            <a:pPr lvl="1"/>
            <a:r>
              <a:rPr lang="en-GB" dirty="0" smtClean="0"/>
              <a:t>Still pending: data compression (not for cold box!), complete data quality monitoring</a:t>
            </a:r>
          </a:p>
          <a:p>
            <a:r>
              <a:rPr lang="en-GB" dirty="0" smtClean="0"/>
              <a:t>All hardware components required for the DAQ available</a:t>
            </a:r>
          </a:p>
          <a:p>
            <a:pPr lvl="1"/>
            <a:r>
              <a:rPr lang="en-GB" dirty="0"/>
              <a:t>S</a:t>
            </a:r>
            <a:r>
              <a:rPr lang="en-GB" dirty="0" smtClean="0"/>
              <a:t>ervers, switches, interconnects (not a large system!), storage solution, ATCA based SLAC solution, FELIX </a:t>
            </a:r>
            <a:r>
              <a:rPr lang="en-GB" dirty="0" err="1" smtClean="0"/>
              <a:t>PCIe</a:t>
            </a:r>
            <a:r>
              <a:rPr lang="en-GB" dirty="0" smtClean="0"/>
              <a:t> cards, Timing units, Central Trigger board</a:t>
            </a:r>
          </a:p>
          <a:p>
            <a:pPr lvl="1"/>
            <a:r>
              <a:rPr lang="en-GB" dirty="0" smtClean="0"/>
              <a:t>The DAQ hardware for the cold-box is already at EHN1</a:t>
            </a:r>
          </a:p>
          <a:p>
            <a:r>
              <a:rPr lang="en-GB" dirty="0" smtClean="0"/>
              <a:t>Minor delays have been experienced with the installation into EHN1, but we are well ahead of the cold-box</a:t>
            </a:r>
          </a:p>
          <a:p>
            <a:r>
              <a:rPr lang="en-GB" dirty="0" smtClean="0"/>
              <a:t>Integration with the WIB is our main goal </a:t>
            </a:r>
            <a:r>
              <a:rPr lang="en-GB" smtClean="0"/>
              <a:t>and concern</a:t>
            </a:r>
          </a:p>
          <a:p>
            <a:r>
              <a:rPr lang="en-GB" dirty="0" smtClean="0"/>
              <a:t>User </a:t>
            </a:r>
            <a:r>
              <a:rPr lang="en-GB" dirty="0" smtClean="0">
                <a:hlinkClick r:id="rId2"/>
              </a:rPr>
              <a:t>documentation </a:t>
            </a:r>
            <a:r>
              <a:rPr lang="en-GB" dirty="0" smtClean="0"/>
              <a:t>is being written and updated for each MW</a:t>
            </a:r>
          </a:p>
          <a:p>
            <a:r>
              <a:rPr lang="en-GB" dirty="0" smtClean="0"/>
              <a:t>Once the cold-box setup will be up and running the team will re-focus towards the final implementation of the system</a:t>
            </a:r>
          </a:p>
          <a:p>
            <a:pPr lvl="1"/>
            <a:r>
              <a:rPr lang="en-GB" dirty="0" smtClean="0"/>
              <a:t>Introduction of trigger system, optimization of performance, resources utilization, </a:t>
            </a:r>
            <a:r>
              <a:rPr lang="en-GB" dirty="0" err="1" smtClean="0"/>
              <a:t>etc</a:t>
            </a:r>
            <a:r>
              <a:rPr lang="en-GB" dirty="0" smtClean="0"/>
              <a:t/>
            </a:r>
            <a:br>
              <a:rPr lang="en-GB" dirty="0" smtClean="0"/>
            </a:br>
            <a:endParaRPr lang="en-GB" dirty="0" smtClean="0"/>
          </a:p>
          <a:p>
            <a:endParaRPr lang="en-GB" dirty="0" smtClean="0"/>
          </a:p>
          <a:p>
            <a:pPr lvl="1"/>
            <a:endParaRPr lang="en-GB" dirty="0"/>
          </a:p>
          <a:p>
            <a:endParaRPr lang="en-GB" dirty="0"/>
          </a:p>
        </p:txBody>
      </p:sp>
      <p:sp>
        <p:nvSpPr>
          <p:cNvPr id="7" name="Date Placeholder 6"/>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8" name="Footer Placeholder 7"/>
          <p:cNvSpPr>
            <a:spLocks noGrp="1"/>
          </p:cNvSpPr>
          <p:nvPr>
            <p:ph type="ftr" sz="quarter" idx="3"/>
          </p:nvPr>
        </p:nvSpPr>
        <p:spPr/>
        <p:txBody>
          <a:bodyPr/>
          <a:lstStyle/>
          <a:p>
            <a:pPr>
              <a:defRPr/>
            </a:pPr>
            <a:r>
              <a:rPr lang="de-DE" smtClean="0"/>
              <a:t>G. Lehmann Miotto | LBNC DAQ Review</a:t>
            </a:r>
            <a:endParaRPr lang="en-US" dirty="0"/>
          </a:p>
        </p:txBody>
      </p:sp>
      <p:sp>
        <p:nvSpPr>
          <p:cNvPr id="9" name="Slide Number Placeholder 8"/>
          <p:cNvSpPr>
            <a:spLocks noGrp="1"/>
          </p:cNvSpPr>
          <p:nvPr>
            <p:ph type="sldNum" sz="quarter" idx="4"/>
          </p:nvPr>
        </p:nvSpPr>
        <p:spPr/>
        <p:txBody>
          <a:bodyPr/>
          <a:lstStyle/>
          <a:p>
            <a:pPr>
              <a:defRPr/>
            </a:pPr>
            <a:fld id="{0C39C72E-2A13-EB4D-AD45-6D4E6ACAED8D}" type="slidenum">
              <a:rPr lang="en-US" smtClean="0"/>
              <a:pPr>
                <a:defRPr/>
              </a:pPr>
              <a:t>29</a:t>
            </a:fld>
            <a:endParaRPr lang="en-US" dirty="0"/>
          </a:p>
        </p:txBody>
      </p:sp>
    </p:spTree>
    <p:extLst>
      <p:ext uri="{BB962C8B-B14F-4D97-AF65-F5344CB8AC3E}">
        <p14:creationId xmlns:p14="http://schemas.microsoft.com/office/powerpoint/2010/main" val="40069985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Scope of the </a:t>
            </a:r>
            <a:r>
              <a:rPr lang="en-US" dirty="0" err="1" smtClean="0"/>
              <a:t>ProtoDUNE</a:t>
            </a:r>
            <a:r>
              <a:rPr lang="en-US" dirty="0" smtClean="0"/>
              <a:t> DAQ</a:t>
            </a:r>
            <a:endParaRPr lang="en-US" dirty="0"/>
          </a:p>
        </p:txBody>
      </p:sp>
      <p:sp>
        <p:nvSpPr>
          <p:cNvPr id="8" name="Content Placeholder 7"/>
          <p:cNvSpPr>
            <a:spLocks noGrp="1"/>
          </p:cNvSpPr>
          <p:nvPr>
            <p:ph idx="11"/>
          </p:nvPr>
        </p:nvSpPr>
        <p:spPr/>
        <p:txBody>
          <a:bodyPr/>
          <a:lstStyle/>
          <a:p>
            <a:r>
              <a:rPr lang="en-US" dirty="0"/>
              <a:t>Provide service to the detector/electronics validation</a:t>
            </a:r>
          </a:p>
          <a:p>
            <a:pPr lvl="1"/>
            <a:r>
              <a:rPr lang="en-US" dirty="0"/>
              <a:t>Take and store data safely and efficiently</a:t>
            </a:r>
          </a:p>
          <a:p>
            <a:pPr lvl="1"/>
            <a:r>
              <a:rPr lang="en-US" dirty="0"/>
              <a:t>Reuse existing components, experience, </a:t>
            </a:r>
            <a:r>
              <a:rPr lang="is-IS" dirty="0"/>
              <a:t>…</a:t>
            </a:r>
            <a:endParaRPr lang="en-US" dirty="0"/>
          </a:p>
          <a:p>
            <a:r>
              <a:rPr lang="en-US" dirty="0"/>
              <a:t>Evaluate DAQ solutions and technologies that may be suitable for DUNE</a:t>
            </a:r>
          </a:p>
          <a:p>
            <a:pPr lvl="1"/>
            <a:r>
              <a:rPr lang="en-US" dirty="0"/>
              <a:t>TPC readout system</a:t>
            </a:r>
          </a:p>
          <a:p>
            <a:pPr lvl="1"/>
            <a:r>
              <a:rPr lang="en-US" dirty="0"/>
              <a:t>Data storage</a:t>
            </a:r>
          </a:p>
          <a:p>
            <a:pPr lvl="1"/>
            <a:r>
              <a:rPr lang="en-US" dirty="0"/>
              <a:t>Dataflow software (hardware fully COTs servers + switches)</a:t>
            </a:r>
          </a:p>
          <a:p>
            <a:pPr lvl="1"/>
            <a:r>
              <a:rPr lang="en-US" dirty="0"/>
              <a:t>Control and monitoring </a:t>
            </a:r>
            <a:r>
              <a:rPr lang="en-US" dirty="0" smtClean="0"/>
              <a:t>software</a:t>
            </a:r>
            <a:endParaRPr lang="en-US" dirty="0"/>
          </a:p>
        </p:txBody>
      </p:sp>
      <p:sp>
        <p:nvSpPr>
          <p:cNvPr id="2" name="Date Placeholder 1"/>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3" name="Footer Placeholder 2"/>
          <p:cNvSpPr>
            <a:spLocks noGrp="1"/>
          </p:cNvSpPr>
          <p:nvPr>
            <p:ph type="ftr" sz="quarter" idx="3"/>
          </p:nvPr>
        </p:nvSpPr>
        <p:spPr/>
        <p:txBody>
          <a:bodyPr/>
          <a:lstStyle/>
          <a:p>
            <a:pPr>
              <a:defRPr/>
            </a:pPr>
            <a:r>
              <a:rPr lang="de-DE" smtClean="0"/>
              <a:t>G. Lehmann Miotto | LBNC DAQ Review</a:t>
            </a:r>
            <a:endParaRPr lang="en-US" dirty="0"/>
          </a:p>
        </p:txBody>
      </p:sp>
      <p:sp>
        <p:nvSpPr>
          <p:cNvPr id="9" name="Slide Number Placeholder 8"/>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spTree>
    <p:extLst>
      <p:ext uri="{BB962C8B-B14F-4D97-AF65-F5344CB8AC3E}">
        <p14:creationId xmlns:p14="http://schemas.microsoft.com/office/powerpoint/2010/main" val="16408498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63631" y="979714"/>
            <a:ext cx="2780369" cy="3454924"/>
          </a:xfrm>
          <a:prstGeom prst="rect">
            <a:avLst/>
          </a:prstGeom>
        </p:spPr>
      </p:pic>
      <p:sp>
        <p:nvSpPr>
          <p:cNvPr id="7" name="Title 6"/>
          <p:cNvSpPr>
            <a:spLocks noGrp="1"/>
          </p:cNvSpPr>
          <p:nvPr>
            <p:ph type="title"/>
          </p:nvPr>
        </p:nvSpPr>
        <p:spPr/>
        <p:txBody>
          <a:bodyPr/>
          <a:lstStyle/>
          <a:p>
            <a:r>
              <a:rPr lang="en-US" dirty="0" err="1" smtClean="0"/>
              <a:t>ProtoDUNE</a:t>
            </a:r>
            <a:r>
              <a:rPr lang="en-US" dirty="0" smtClean="0"/>
              <a:t> SP environment</a:t>
            </a:r>
            <a:endParaRPr lang="en-US" dirty="0"/>
          </a:p>
        </p:txBody>
      </p:sp>
      <p:sp>
        <p:nvSpPr>
          <p:cNvPr id="8" name="Content Placeholder 7"/>
          <p:cNvSpPr>
            <a:spLocks noGrp="1"/>
          </p:cNvSpPr>
          <p:nvPr>
            <p:ph idx="11"/>
          </p:nvPr>
        </p:nvSpPr>
        <p:spPr/>
        <p:txBody>
          <a:bodyPr/>
          <a:lstStyle/>
          <a:p>
            <a:r>
              <a:rPr lang="en-US" dirty="0" smtClean="0"/>
              <a:t>Detector</a:t>
            </a:r>
          </a:p>
          <a:p>
            <a:pPr lvl="1"/>
            <a:r>
              <a:rPr lang="en-US" dirty="0"/>
              <a:t>6 Anode Plane Assemblies </a:t>
            </a:r>
            <a:endParaRPr lang="en-US" dirty="0" smtClean="0"/>
          </a:p>
          <a:p>
            <a:pPr lvl="1"/>
            <a:r>
              <a:rPr lang="en-US" dirty="0" smtClean="0"/>
              <a:t>TPC (15kCh </a:t>
            </a:r>
            <a:r>
              <a:rPr lang="en-US" dirty="0"/>
              <a:t>@ 2 </a:t>
            </a:r>
            <a:r>
              <a:rPr lang="en-US" dirty="0" smtClean="0"/>
              <a:t>MHz) + Photon detectors </a:t>
            </a:r>
            <a:br>
              <a:rPr lang="en-US" dirty="0" smtClean="0"/>
            </a:br>
            <a:r>
              <a:rPr lang="en-US" dirty="0" smtClean="0"/>
              <a:t>(</a:t>
            </a:r>
            <a:r>
              <a:rPr lang="en-US" dirty="0"/>
              <a:t>720 </a:t>
            </a:r>
            <a:r>
              <a:rPr lang="en-US" dirty="0" err="1"/>
              <a:t>SiPM</a:t>
            </a:r>
            <a:r>
              <a:rPr lang="en-US" dirty="0"/>
              <a:t>/ 240 </a:t>
            </a:r>
            <a:r>
              <a:rPr lang="en-US" dirty="0" err="1"/>
              <a:t>ch</a:t>
            </a:r>
            <a:r>
              <a:rPr lang="en-US" dirty="0" smtClean="0"/>
              <a:t>) </a:t>
            </a:r>
          </a:p>
          <a:p>
            <a:r>
              <a:rPr lang="en-US" dirty="0" smtClean="0"/>
              <a:t>On surface</a:t>
            </a:r>
          </a:p>
          <a:p>
            <a:pPr lvl="1"/>
            <a:r>
              <a:rPr lang="en-US" dirty="0" smtClean="0"/>
              <a:t>High flux of cosmic ray particles</a:t>
            </a:r>
          </a:p>
          <a:p>
            <a:r>
              <a:rPr lang="en-US" dirty="0" smtClean="0"/>
              <a:t>On SPS beam line</a:t>
            </a:r>
          </a:p>
          <a:p>
            <a:pPr lvl="1"/>
            <a:r>
              <a:rPr lang="en-US" b="1" dirty="0"/>
              <a:t>charged particles </a:t>
            </a:r>
            <a:r>
              <a:rPr lang="en-US" dirty="0"/>
              <a:t>0.5 – 7 </a:t>
            </a:r>
            <a:r>
              <a:rPr lang="en-US" dirty="0" err="1"/>
              <a:t>Gev</a:t>
            </a:r>
            <a:r>
              <a:rPr lang="en-US" dirty="0"/>
              <a:t>/</a:t>
            </a:r>
            <a:r>
              <a:rPr lang="en-US" dirty="0" smtClean="0"/>
              <a:t>c</a:t>
            </a:r>
          </a:p>
          <a:p>
            <a:r>
              <a:rPr lang="en-US" dirty="0"/>
              <a:t>The </a:t>
            </a:r>
            <a:r>
              <a:rPr lang="en-US" b="1" dirty="0"/>
              <a:t>rate and volume of data </a:t>
            </a:r>
            <a:r>
              <a:rPr lang="en-US" b="1" dirty="0" smtClean="0"/>
              <a:t/>
            </a:r>
            <a:br>
              <a:rPr lang="en-US" b="1" dirty="0" smtClean="0"/>
            </a:br>
            <a:r>
              <a:rPr lang="en-US" dirty="0" smtClean="0"/>
              <a:t>produced </a:t>
            </a:r>
            <a:r>
              <a:rPr lang="en-US" dirty="0"/>
              <a:t>by these detectors will </a:t>
            </a:r>
            <a:r>
              <a:rPr lang="en-US" dirty="0" smtClean="0"/>
              <a:t/>
            </a:r>
            <a:br>
              <a:rPr lang="en-US" dirty="0" smtClean="0"/>
            </a:br>
            <a:r>
              <a:rPr lang="en-US" dirty="0" smtClean="0"/>
              <a:t>be </a:t>
            </a:r>
            <a:r>
              <a:rPr lang="en-US" b="1" dirty="0"/>
              <a:t>substantial </a:t>
            </a:r>
            <a:r>
              <a:rPr lang="en-US" dirty="0"/>
              <a:t>(</a:t>
            </a:r>
            <a:r>
              <a:rPr lang="en-US" i="1" dirty="0"/>
              <a:t>O</a:t>
            </a:r>
            <a:r>
              <a:rPr lang="en-US" dirty="0"/>
              <a:t>(Tb/s))</a:t>
            </a:r>
          </a:p>
          <a:p>
            <a:endParaRPr lang="en-US" dirty="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9381" y="4206191"/>
            <a:ext cx="2815429" cy="2120261"/>
          </a:xfrm>
          <a:prstGeom prst="rect">
            <a:avLst/>
          </a:prstGeom>
        </p:spPr>
      </p:pic>
      <p:sp>
        <p:nvSpPr>
          <p:cNvPr id="2" name="Date Placeholder 1"/>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3" name="Footer Placeholder 2"/>
          <p:cNvSpPr>
            <a:spLocks noGrp="1"/>
          </p:cNvSpPr>
          <p:nvPr>
            <p:ph type="ftr" sz="quarter" idx="3"/>
          </p:nvPr>
        </p:nvSpPr>
        <p:spPr/>
        <p:txBody>
          <a:bodyPr/>
          <a:lstStyle/>
          <a:p>
            <a:pPr>
              <a:defRPr/>
            </a:pPr>
            <a:r>
              <a:rPr lang="de-DE" smtClean="0"/>
              <a:t>G. Lehmann Miotto | LBNC DAQ Review</a:t>
            </a:r>
            <a:endParaRPr lang="en-US" dirty="0"/>
          </a:p>
        </p:txBody>
      </p:sp>
      <p:sp>
        <p:nvSpPr>
          <p:cNvPr id="11" name="Slide Number Placeholder 10"/>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spTree>
    <p:extLst>
      <p:ext uri="{BB962C8B-B14F-4D97-AF65-F5344CB8AC3E}">
        <p14:creationId xmlns:p14="http://schemas.microsoft.com/office/powerpoint/2010/main" val="908003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DAQ in Numbers</a:t>
            </a:r>
            <a:endParaRPr lang="en-US" dirty="0"/>
          </a:p>
        </p:txBody>
      </p:sp>
      <p:sp>
        <p:nvSpPr>
          <p:cNvPr id="7" name="Content Placeholder 6"/>
          <p:cNvSpPr>
            <a:spLocks noGrp="1"/>
          </p:cNvSpPr>
          <p:nvPr>
            <p:ph idx="11"/>
          </p:nvPr>
        </p:nvSpPr>
        <p:spPr/>
        <p:txBody>
          <a:bodyPr>
            <a:normAutofit fontScale="92500" lnSpcReduction="10000"/>
          </a:bodyPr>
          <a:lstStyle/>
          <a:p>
            <a:r>
              <a:rPr lang="en-US" dirty="0" smtClean="0"/>
              <a:t>Data Production at Detector ≈ 430 Gb/s</a:t>
            </a:r>
          </a:p>
          <a:p>
            <a:r>
              <a:rPr lang="en-US" dirty="0" smtClean="0"/>
              <a:t>Readout to DAQ </a:t>
            </a:r>
            <a:r>
              <a:rPr lang="en-US" dirty="0"/>
              <a:t>≈ 430 Gb/s</a:t>
            </a:r>
          </a:p>
          <a:p>
            <a:r>
              <a:rPr lang="en-US" dirty="0" smtClean="0"/>
              <a:t>If continuous readout:</a:t>
            </a:r>
          </a:p>
          <a:p>
            <a:pPr lvl="1"/>
            <a:r>
              <a:rPr lang="en-US" dirty="0" smtClean="0"/>
              <a:t>Averaged bandwidth over SPS </a:t>
            </a:r>
            <a:r>
              <a:rPr lang="en-US" dirty="0"/>
              <a:t>c</a:t>
            </a:r>
            <a:r>
              <a:rPr lang="en-US" dirty="0" smtClean="0"/>
              <a:t>ycle (and if no data when no beam) </a:t>
            </a:r>
            <a:br>
              <a:rPr lang="en-US" dirty="0" smtClean="0"/>
            </a:br>
            <a:r>
              <a:rPr lang="en-US" dirty="0" smtClean="0"/>
              <a:t>≈ 85 Gb/s</a:t>
            </a:r>
          </a:p>
          <a:p>
            <a:pPr lvl="1"/>
            <a:r>
              <a:rPr lang="en-US" dirty="0" smtClean="0"/>
              <a:t>Expected DAQ compression capacity ≈ x 4</a:t>
            </a:r>
          </a:p>
          <a:p>
            <a:pPr lvl="1"/>
            <a:r>
              <a:rPr lang="en-US" dirty="0" smtClean="0"/>
              <a:t>Average storage bandwidth ≈ 21 Gb/s</a:t>
            </a:r>
          </a:p>
          <a:p>
            <a:r>
              <a:rPr lang="en-US" u="sng" dirty="0" smtClean="0"/>
              <a:t>Triggered readout</a:t>
            </a:r>
            <a:r>
              <a:rPr lang="en-US" dirty="0" smtClean="0"/>
              <a:t> to control bandwidth and take selected data instead of any data</a:t>
            </a:r>
          </a:p>
          <a:p>
            <a:pPr lvl="1"/>
            <a:r>
              <a:rPr lang="en-US" dirty="0" smtClean="0"/>
              <a:t>Design figure =&gt; min 25 Hz [max 100 Hz] of triggers during spill</a:t>
            </a:r>
          </a:p>
          <a:p>
            <a:pPr lvl="1"/>
            <a:r>
              <a:rPr lang="en-US" dirty="0" smtClean="0"/>
              <a:t>Corresponds to 10 Gb/s [40 Gb/s] of average storage bandwidth (2.5 Gb/s [10 Gb/s] with x4 compression)</a:t>
            </a:r>
          </a:p>
          <a:p>
            <a:pPr lvl="2"/>
            <a:r>
              <a:rPr lang="en-US" dirty="0" smtClean="0"/>
              <a:t>Peak ≈ 54 Gb/s [220 Gb/s] (14 Gb/s [56 Gb/s] with x4 compression)</a:t>
            </a:r>
          </a:p>
          <a:p>
            <a:endParaRPr lang="en-US" dirty="0" smtClean="0"/>
          </a:p>
          <a:p>
            <a:endParaRPr lang="en-US" dirty="0"/>
          </a:p>
        </p:txBody>
      </p:sp>
      <p:sp>
        <p:nvSpPr>
          <p:cNvPr id="4" name="Date Placeholder 3"/>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de-DE" smtClean="0"/>
              <a:t>G. Lehmann Miotto | LBNC DAQ Review</a:t>
            </a:r>
            <a:endParaRPr lang="en-US"/>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5</a:t>
            </a:fld>
            <a:endParaRPr lang="en-US" dirty="0"/>
          </a:p>
        </p:txBody>
      </p:sp>
    </p:spTree>
    <p:extLst>
      <p:ext uri="{BB962C8B-B14F-4D97-AF65-F5344CB8AC3E}">
        <p14:creationId xmlns:p14="http://schemas.microsoft.com/office/powerpoint/2010/main" val="25744844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4400" dirty="0"/>
              <a:t>Interfaces</a:t>
            </a:r>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6" name="Footer Placeholder 5"/>
          <p:cNvSpPr>
            <a:spLocks noGrp="1"/>
          </p:cNvSpPr>
          <p:nvPr>
            <p:ph type="ftr" sz="quarter" idx="3"/>
          </p:nvPr>
        </p:nvSpPr>
        <p:spPr/>
        <p:txBody>
          <a:bodyPr/>
          <a:lstStyle/>
          <a:p>
            <a:pPr>
              <a:defRPr/>
            </a:pPr>
            <a:r>
              <a:rPr lang="de-DE" smtClean="0"/>
              <a:t>G. Lehmann Miotto | LBNC DAQ Review</a:t>
            </a:r>
            <a:endParaRPr lang="en-US" dirty="0"/>
          </a:p>
        </p:txBody>
      </p:sp>
      <p:sp>
        <p:nvSpPr>
          <p:cNvPr id="7" name="Slide Number Placeholder 6"/>
          <p:cNvSpPr>
            <a:spLocks noGrp="1"/>
          </p:cNvSpPr>
          <p:nvPr>
            <p:ph type="sldNum" sz="quarter" idx="4"/>
          </p:nvPr>
        </p:nvSpPr>
        <p:spPr/>
        <p:txBody>
          <a:bodyPr/>
          <a:lstStyle/>
          <a:p>
            <a:pPr>
              <a:defRPr/>
            </a:pPr>
            <a:fld id="{0C39C72E-2A13-EB4D-AD45-6D4E6ACAED8D}" type="slidenum">
              <a:rPr lang="en-US" smtClean="0"/>
              <a:pPr>
                <a:defRPr/>
              </a:pPr>
              <a:t>6</a:t>
            </a:fld>
            <a:endParaRPr lang="en-US" dirty="0"/>
          </a:p>
        </p:txBody>
      </p:sp>
      <p:sp>
        <p:nvSpPr>
          <p:cNvPr id="8" name="Oval 7"/>
          <p:cNvSpPr/>
          <p:nvPr/>
        </p:nvSpPr>
        <p:spPr>
          <a:xfrm>
            <a:off x="3613727" y="3117173"/>
            <a:ext cx="1339273" cy="946727"/>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DAQ</a:t>
            </a:r>
            <a:endParaRPr lang="en-US" dirty="0"/>
          </a:p>
        </p:txBody>
      </p:sp>
      <p:sp>
        <p:nvSpPr>
          <p:cNvPr id="9" name="Rectangle 8"/>
          <p:cNvSpPr/>
          <p:nvPr/>
        </p:nvSpPr>
        <p:spPr>
          <a:xfrm>
            <a:off x="6562437" y="2522682"/>
            <a:ext cx="2124363" cy="4964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Photon Detectors (SSP)</a:t>
            </a:r>
            <a:endParaRPr lang="en-US" dirty="0"/>
          </a:p>
        </p:txBody>
      </p:sp>
      <p:sp>
        <p:nvSpPr>
          <p:cNvPr id="10" name="Rectangle 9"/>
          <p:cNvSpPr/>
          <p:nvPr/>
        </p:nvSpPr>
        <p:spPr>
          <a:xfrm>
            <a:off x="4599711" y="1281545"/>
            <a:ext cx="2124363" cy="4964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TPC (</a:t>
            </a:r>
            <a:r>
              <a:rPr lang="en-US" dirty="0" err="1" smtClean="0"/>
              <a:t>WiB</a:t>
            </a:r>
            <a:r>
              <a:rPr lang="en-US" dirty="0" smtClean="0"/>
              <a:t>)</a:t>
            </a:r>
            <a:endParaRPr lang="en-US" dirty="0"/>
          </a:p>
        </p:txBody>
      </p:sp>
      <p:sp>
        <p:nvSpPr>
          <p:cNvPr id="11" name="Rectangle 10"/>
          <p:cNvSpPr/>
          <p:nvPr/>
        </p:nvSpPr>
        <p:spPr>
          <a:xfrm>
            <a:off x="549565" y="3273038"/>
            <a:ext cx="2124363" cy="6407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Beam Instrumentation</a:t>
            </a:r>
            <a:endParaRPr lang="en-US" dirty="0"/>
          </a:p>
        </p:txBody>
      </p:sp>
      <p:sp>
        <p:nvSpPr>
          <p:cNvPr id="12" name="Rectangle 11"/>
          <p:cNvSpPr/>
          <p:nvPr/>
        </p:nvSpPr>
        <p:spPr>
          <a:xfrm>
            <a:off x="588818" y="5411354"/>
            <a:ext cx="2124363" cy="6407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CRT</a:t>
            </a:r>
            <a:endParaRPr lang="en-US" dirty="0"/>
          </a:p>
        </p:txBody>
      </p:sp>
      <p:sp>
        <p:nvSpPr>
          <p:cNvPr id="13" name="Rectangle 12"/>
          <p:cNvSpPr/>
          <p:nvPr/>
        </p:nvSpPr>
        <p:spPr>
          <a:xfrm>
            <a:off x="549565" y="1581727"/>
            <a:ext cx="1101435" cy="6407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SPS</a:t>
            </a:r>
            <a:endParaRPr lang="en-US" dirty="0"/>
          </a:p>
        </p:txBody>
      </p:sp>
      <p:sp>
        <p:nvSpPr>
          <p:cNvPr id="14" name="Rectangle 13"/>
          <p:cNvSpPr/>
          <p:nvPr/>
        </p:nvSpPr>
        <p:spPr>
          <a:xfrm>
            <a:off x="6227096" y="5411354"/>
            <a:ext cx="2124363" cy="6407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Offline Computing</a:t>
            </a:r>
            <a:endParaRPr lang="en-US" dirty="0"/>
          </a:p>
        </p:txBody>
      </p:sp>
      <p:cxnSp>
        <p:nvCxnSpPr>
          <p:cNvPr id="16" name="Straight Arrow Connector 15"/>
          <p:cNvCxnSpPr>
            <a:stCxn id="8" idx="6"/>
            <a:endCxn id="9" idx="1"/>
          </p:cNvCxnSpPr>
          <p:nvPr/>
        </p:nvCxnSpPr>
        <p:spPr>
          <a:xfrm flipV="1">
            <a:off x="4953000" y="2770910"/>
            <a:ext cx="1609437" cy="81962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2"/>
            <a:endCxn id="8" idx="7"/>
          </p:cNvCxnSpPr>
          <p:nvPr/>
        </p:nvCxnSpPr>
        <p:spPr>
          <a:xfrm flipH="1">
            <a:off x="4756868" y="1778000"/>
            <a:ext cx="905025" cy="147781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1" idx="3"/>
            <a:endCxn id="8" idx="2"/>
          </p:cNvCxnSpPr>
          <p:nvPr/>
        </p:nvCxnSpPr>
        <p:spPr>
          <a:xfrm flipV="1">
            <a:off x="2673928" y="3590537"/>
            <a:ext cx="939799" cy="2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2" idx="0"/>
            <a:endCxn id="8" idx="3"/>
          </p:cNvCxnSpPr>
          <p:nvPr/>
        </p:nvCxnSpPr>
        <p:spPr>
          <a:xfrm flipV="1">
            <a:off x="1651000" y="3925255"/>
            <a:ext cx="2158859" cy="14860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8" idx="5"/>
            <a:endCxn id="14" idx="1"/>
          </p:cNvCxnSpPr>
          <p:nvPr/>
        </p:nvCxnSpPr>
        <p:spPr>
          <a:xfrm>
            <a:off x="4756868" y="3925255"/>
            <a:ext cx="1470228" cy="18064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3" idx="3"/>
            <a:endCxn id="8" idx="1"/>
          </p:cNvCxnSpPr>
          <p:nvPr/>
        </p:nvCxnSpPr>
        <p:spPr>
          <a:xfrm>
            <a:off x="1651000" y="1902114"/>
            <a:ext cx="2158859" cy="13537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125370" y="1913595"/>
            <a:ext cx="1175622" cy="369332"/>
          </a:xfrm>
          <a:prstGeom prst="rect">
            <a:avLst/>
          </a:prstGeom>
          <a:noFill/>
        </p:spPr>
        <p:txBody>
          <a:bodyPr wrap="none" rtlCol="0">
            <a:spAutoFit/>
          </a:bodyPr>
          <a:lstStyle/>
          <a:p>
            <a:r>
              <a:rPr lang="en-US" dirty="0" smtClean="0"/>
              <a:t>Spill Signal</a:t>
            </a:r>
            <a:endParaRPr lang="en-US" dirty="0"/>
          </a:p>
        </p:txBody>
      </p:sp>
      <p:sp>
        <p:nvSpPr>
          <p:cNvPr id="5" name="TextBox 4"/>
          <p:cNvSpPr txBox="1"/>
          <p:nvPr/>
        </p:nvSpPr>
        <p:spPr>
          <a:xfrm>
            <a:off x="1877786" y="4063900"/>
            <a:ext cx="717902" cy="369332"/>
          </a:xfrm>
          <a:prstGeom prst="rect">
            <a:avLst/>
          </a:prstGeom>
          <a:noFill/>
        </p:spPr>
        <p:txBody>
          <a:bodyPr wrap="none" rtlCol="0">
            <a:spAutoFit/>
          </a:bodyPr>
          <a:lstStyle/>
          <a:p>
            <a:r>
              <a:rPr lang="en-US" dirty="0" err="1" smtClean="0"/>
              <a:t>Trg</a:t>
            </a:r>
            <a:r>
              <a:rPr lang="en-US" dirty="0" smtClean="0"/>
              <a:t> In</a:t>
            </a:r>
            <a:endParaRPr lang="en-US" dirty="0"/>
          </a:p>
        </p:txBody>
      </p:sp>
      <p:sp>
        <p:nvSpPr>
          <p:cNvPr id="21" name="TextBox 20"/>
          <p:cNvSpPr txBox="1"/>
          <p:nvPr/>
        </p:nvSpPr>
        <p:spPr>
          <a:xfrm>
            <a:off x="5546832" y="3287286"/>
            <a:ext cx="717902" cy="369332"/>
          </a:xfrm>
          <a:prstGeom prst="rect">
            <a:avLst/>
          </a:prstGeom>
          <a:noFill/>
        </p:spPr>
        <p:txBody>
          <a:bodyPr wrap="none" rtlCol="0">
            <a:spAutoFit/>
          </a:bodyPr>
          <a:lstStyle/>
          <a:p>
            <a:r>
              <a:rPr lang="en-US" dirty="0" err="1" smtClean="0"/>
              <a:t>Trg</a:t>
            </a:r>
            <a:r>
              <a:rPr lang="en-US" dirty="0" smtClean="0"/>
              <a:t> In</a:t>
            </a:r>
            <a:endParaRPr lang="en-US" dirty="0"/>
          </a:p>
        </p:txBody>
      </p:sp>
      <p:sp>
        <p:nvSpPr>
          <p:cNvPr id="15" name="TextBox 14"/>
          <p:cNvSpPr txBox="1"/>
          <p:nvPr/>
        </p:nvSpPr>
        <p:spPr>
          <a:xfrm>
            <a:off x="5546832" y="2098261"/>
            <a:ext cx="1710888" cy="369332"/>
          </a:xfrm>
          <a:prstGeom prst="rect">
            <a:avLst/>
          </a:prstGeom>
          <a:noFill/>
        </p:spPr>
        <p:txBody>
          <a:bodyPr wrap="none" rtlCol="0">
            <a:spAutoFit/>
          </a:bodyPr>
          <a:lstStyle/>
          <a:p>
            <a:r>
              <a:rPr lang="en-US" dirty="0" smtClean="0"/>
              <a:t>Timing + </a:t>
            </a:r>
            <a:r>
              <a:rPr lang="en-US" dirty="0" err="1" smtClean="0"/>
              <a:t>Trg</a:t>
            </a:r>
            <a:r>
              <a:rPr lang="en-US" dirty="0" smtClean="0"/>
              <a:t> out</a:t>
            </a:r>
            <a:endParaRPr lang="en-US" dirty="0"/>
          </a:p>
        </p:txBody>
      </p:sp>
      <p:sp>
        <p:nvSpPr>
          <p:cNvPr id="17" name="TextBox 16"/>
          <p:cNvSpPr txBox="1"/>
          <p:nvPr/>
        </p:nvSpPr>
        <p:spPr>
          <a:xfrm>
            <a:off x="5157304" y="2770911"/>
            <a:ext cx="625141" cy="369332"/>
          </a:xfrm>
          <a:prstGeom prst="rect">
            <a:avLst/>
          </a:prstGeom>
          <a:noFill/>
        </p:spPr>
        <p:txBody>
          <a:bodyPr wrap="none" rtlCol="0">
            <a:spAutoFit/>
          </a:bodyPr>
          <a:lstStyle/>
          <a:p>
            <a:r>
              <a:rPr lang="en-US" dirty="0" smtClean="0"/>
              <a:t>Data</a:t>
            </a:r>
            <a:endParaRPr lang="en-US" dirty="0"/>
          </a:p>
        </p:txBody>
      </p:sp>
      <p:sp>
        <p:nvSpPr>
          <p:cNvPr id="25" name="TextBox 24"/>
          <p:cNvSpPr txBox="1"/>
          <p:nvPr/>
        </p:nvSpPr>
        <p:spPr>
          <a:xfrm>
            <a:off x="5668386" y="4433232"/>
            <a:ext cx="2183824" cy="369332"/>
          </a:xfrm>
          <a:prstGeom prst="rect">
            <a:avLst/>
          </a:prstGeom>
          <a:noFill/>
        </p:spPr>
        <p:txBody>
          <a:bodyPr wrap="none" rtlCol="0">
            <a:spAutoFit/>
          </a:bodyPr>
          <a:lstStyle/>
          <a:p>
            <a:r>
              <a:rPr lang="en-US" dirty="0" smtClean="0"/>
              <a:t>Data files + metadata</a:t>
            </a:r>
            <a:endParaRPr lang="en-US" dirty="0"/>
          </a:p>
        </p:txBody>
      </p:sp>
    </p:spTree>
    <p:extLst>
      <p:ext uri="{BB962C8B-B14F-4D97-AF65-F5344CB8AC3E}">
        <p14:creationId xmlns:p14="http://schemas.microsoft.com/office/powerpoint/2010/main" val="2696143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21" grpId="0"/>
      <p:bldP spid="15" grpId="1"/>
      <p:bldP spid="17"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Constraints</a:t>
            </a:r>
            <a:endParaRPr lang="en-US" dirty="0"/>
          </a:p>
        </p:txBody>
      </p:sp>
      <p:sp>
        <p:nvSpPr>
          <p:cNvPr id="7" name="Content Placeholder 6"/>
          <p:cNvSpPr>
            <a:spLocks noGrp="1"/>
          </p:cNvSpPr>
          <p:nvPr>
            <p:ph idx="11"/>
          </p:nvPr>
        </p:nvSpPr>
        <p:spPr/>
        <p:txBody>
          <a:bodyPr/>
          <a:lstStyle/>
          <a:p>
            <a:r>
              <a:rPr lang="en-US" dirty="0" smtClean="0"/>
              <a:t>Decoupling</a:t>
            </a:r>
          </a:p>
          <a:p>
            <a:pPr lvl="1"/>
            <a:r>
              <a:rPr lang="en-US" dirty="0" smtClean="0"/>
              <a:t>The DAQ needs to ensure a proper decoupling between the “online” and the “offline” worlds</a:t>
            </a:r>
          </a:p>
          <a:p>
            <a:pPr lvl="2"/>
            <a:r>
              <a:rPr lang="en-US" dirty="0" smtClean="0"/>
              <a:t>Sufficient storage space for raw data files on the DAQ side should be available to store up to 3 days worth of data taking.</a:t>
            </a:r>
          </a:p>
          <a:p>
            <a:r>
              <a:rPr lang="en-US" dirty="0" smtClean="0"/>
              <a:t>Grounding</a:t>
            </a:r>
          </a:p>
          <a:p>
            <a:pPr lvl="1"/>
            <a:r>
              <a:rPr lang="en-US" dirty="0"/>
              <a:t>K</a:t>
            </a:r>
            <a:r>
              <a:rPr lang="en-US" dirty="0" smtClean="0"/>
              <a:t>eep all DAQ equipment on building ground</a:t>
            </a:r>
          </a:p>
          <a:p>
            <a:pPr lvl="1"/>
            <a:r>
              <a:rPr lang="en-US" dirty="0" smtClean="0"/>
              <a:t>Any link connecting the detector must be isolated -&gt; optical</a:t>
            </a:r>
          </a:p>
          <a:p>
            <a:pPr lvl="2"/>
            <a:r>
              <a:rPr lang="en-US" dirty="0" smtClean="0"/>
              <a:t>Direct impact on readout, timing, trigger</a:t>
            </a:r>
          </a:p>
          <a:p>
            <a:endParaRPr lang="en-US" dirty="0" smtClean="0"/>
          </a:p>
          <a:p>
            <a:pPr lvl="1"/>
            <a:endParaRPr lang="en-US" dirty="0"/>
          </a:p>
        </p:txBody>
      </p:sp>
      <p:sp>
        <p:nvSpPr>
          <p:cNvPr id="2" name="Date Placeholder 1"/>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8" name="Footer Placeholder 7"/>
          <p:cNvSpPr>
            <a:spLocks noGrp="1"/>
          </p:cNvSpPr>
          <p:nvPr>
            <p:ph type="ftr" sz="quarter" idx="3"/>
          </p:nvPr>
        </p:nvSpPr>
        <p:spPr/>
        <p:txBody>
          <a:bodyPr/>
          <a:lstStyle/>
          <a:p>
            <a:pPr>
              <a:defRPr/>
            </a:pPr>
            <a:r>
              <a:rPr lang="de-DE" smtClean="0"/>
              <a:t>G. Lehmann Miotto | LBNC DAQ Review</a:t>
            </a:r>
            <a:endParaRPr lang="en-US" dirty="0"/>
          </a:p>
        </p:txBody>
      </p:sp>
      <p:sp>
        <p:nvSpPr>
          <p:cNvPr id="9" name="Slide Number Placeholder 8"/>
          <p:cNvSpPr>
            <a:spLocks noGrp="1"/>
          </p:cNvSpPr>
          <p:nvPr>
            <p:ph type="sldNum" sz="quarter" idx="4"/>
          </p:nvPr>
        </p:nvSpPr>
        <p:spPr/>
        <p:txBody>
          <a:bodyPr/>
          <a:lstStyle/>
          <a:p>
            <a:pPr>
              <a:defRPr/>
            </a:pPr>
            <a:fld id="{0C39C72E-2A13-EB4D-AD45-6D4E6ACAED8D}" type="slidenum">
              <a:rPr lang="en-US" smtClean="0"/>
              <a:pPr>
                <a:defRPr/>
              </a:pPr>
              <a:t>7</a:t>
            </a:fld>
            <a:endParaRPr lang="en-US" dirty="0"/>
          </a:p>
        </p:txBody>
      </p:sp>
    </p:spTree>
    <p:extLst>
      <p:ext uri="{BB962C8B-B14F-4D97-AF65-F5344CB8AC3E}">
        <p14:creationId xmlns:p14="http://schemas.microsoft.com/office/powerpoint/2010/main" val="20064602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Grounding Isolation</a:t>
            </a:r>
            <a:endParaRPr lang="en-US"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de-DE" smtClean="0"/>
              <a:t>G. Lehmann Miotto | LBNC DAQ Review</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8</a:t>
            </a:fld>
            <a:endParaRPr lang="en-US" dirty="0"/>
          </a:p>
        </p:txBody>
      </p:sp>
      <p:sp>
        <p:nvSpPr>
          <p:cNvPr id="11" name="TextBox 10"/>
          <p:cNvSpPr txBox="1"/>
          <p:nvPr/>
        </p:nvSpPr>
        <p:spPr>
          <a:xfrm>
            <a:off x="1363579" y="1239174"/>
            <a:ext cx="1010839"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ea typeface="+mn-ea"/>
                <a:cs typeface="+mn-cs"/>
              </a:rPr>
              <a:t>Detector</a:t>
            </a:r>
            <a:endParaRPr lang="en-US" dirty="0">
              <a:solidFill>
                <a:prstClr val="black"/>
              </a:solidFill>
              <a:latin typeface="Calibri"/>
              <a:ea typeface="+mn-ea"/>
              <a:cs typeface="+mn-cs"/>
            </a:endParaRPr>
          </a:p>
        </p:txBody>
      </p:sp>
      <p:sp>
        <p:nvSpPr>
          <p:cNvPr id="12" name="TextBox 11"/>
          <p:cNvSpPr txBox="1"/>
          <p:nvPr/>
        </p:nvSpPr>
        <p:spPr>
          <a:xfrm>
            <a:off x="6743023" y="1239174"/>
            <a:ext cx="94163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ea typeface="+mn-ea"/>
                <a:cs typeface="+mn-cs"/>
              </a:rPr>
              <a:t>Building</a:t>
            </a:r>
            <a:endParaRPr lang="en-US" dirty="0">
              <a:solidFill>
                <a:prstClr val="black"/>
              </a:solidFill>
              <a:latin typeface="Calibri"/>
              <a:ea typeface="+mn-ea"/>
              <a:cs typeface="+mn-cs"/>
            </a:endParaRPr>
          </a:p>
        </p:txBody>
      </p:sp>
      <p:sp>
        <p:nvSpPr>
          <p:cNvPr id="13" name="Rectangle 12"/>
          <p:cNvSpPr/>
          <p:nvPr/>
        </p:nvSpPr>
        <p:spPr>
          <a:xfrm>
            <a:off x="5186279" y="5079245"/>
            <a:ext cx="1256632" cy="6015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Calibri"/>
              </a:rPr>
              <a:t>Timing</a:t>
            </a:r>
            <a:endParaRPr lang="en-US" dirty="0">
              <a:solidFill>
                <a:prstClr val="white"/>
              </a:solidFill>
              <a:latin typeface="Calibri"/>
            </a:endParaRPr>
          </a:p>
        </p:txBody>
      </p:sp>
      <p:sp>
        <p:nvSpPr>
          <p:cNvPr id="14" name="Rectangle 13"/>
          <p:cNvSpPr/>
          <p:nvPr/>
        </p:nvSpPr>
        <p:spPr>
          <a:xfrm>
            <a:off x="5173579" y="3963646"/>
            <a:ext cx="1256632" cy="6015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Calibri"/>
              </a:rPr>
              <a:t>Trigger Board</a:t>
            </a:r>
            <a:endParaRPr lang="en-US" dirty="0">
              <a:solidFill>
                <a:prstClr val="white"/>
              </a:solidFill>
              <a:latin typeface="Calibri"/>
            </a:endParaRPr>
          </a:p>
        </p:txBody>
      </p:sp>
      <p:sp>
        <p:nvSpPr>
          <p:cNvPr id="15" name="Rectangle 14"/>
          <p:cNvSpPr/>
          <p:nvPr/>
        </p:nvSpPr>
        <p:spPr>
          <a:xfrm>
            <a:off x="5415296" y="2051964"/>
            <a:ext cx="1778000" cy="8315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Calibri"/>
              </a:rPr>
              <a:t>DAQ Readout &amp; Control</a:t>
            </a:r>
            <a:endParaRPr lang="en-US" dirty="0">
              <a:solidFill>
                <a:prstClr val="white"/>
              </a:solidFill>
              <a:latin typeface="Calibri"/>
            </a:endParaRPr>
          </a:p>
        </p:txBody>
      </p:sp>
      <p:sp>
        <p:nvSpPr>
          <p:cNvPr id="16" name="Rectangle 15"/>
          <p:cNvSpPr/>
          <p:nvPr/>
        </p:nvSpPr>
        <p:spPr>
          <a:xfrm>
            <a:off x="7029107" y="3474361"/>
            <a:ext cx="1831466" cy="60157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Calibri"/>
              </a:rPr>
              <a:t>Beam Instrumentation</a:t>
            </a:r>
            <a:endParaRPr lang="en-US" dirty="0">
              <a:solidFill>
                <a:prstClr val="white"/>
              </a:solidFill>
              <a:latin typeface="Calibri"/>
            </a:endParaRPr>
          </a:p>
        </p:txBody>
      </p:sp>
      <p:sp>
        <p:nvSpPr>
          <p:cNvPr id="17" name="Rectangle 16"/>
          <p:cNvSpPr/>
          <p:nvPr/>
        </p:nvSpPr>
        <p:spPr>
          <a:xfrm>
            <a:off x="6895423" y="5063202"/>
            <a:ext cx="1831466" cy="60157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Calibri"/>
              </a:rPr>
              <a:t>CRT</a:t>
            </a:r>
            <a:endParaRPr lang="en-US" dirty="0">
              <a:solidFill>
                <a:prstClr val="white"/>
              </a:solidFill>
              <a:latin typeface="Calibri"/>
            </a:endParaRPr>
          </a:p>
        </p:txBody>
      </p:sp>
      <p:sp>
        <p:nvSpPr>
          <p:cNvPr id="18" name="Rectangle 17"/>
          <p:cNvSpPr/>
          <p:nvPr/>
        </p:nvSpPr>
        <p:spPr>
          <a:xfrm>
            <a:off x="1458685" y="3964985"/>
            <a:ext cx="1831466" cy="60157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Calibri"/>
              </a:rPr>
              <a:t>SSP</a:t>
            </a:r>
            <a:endParaRPr lang="en-US" dirty="0">
              <a:solidFill>
                <a:prstClr val="white"/>
              </a:solidFill>
              <a:latin typeface="Calibri"/>
            </a:endParaRPr>
          </a:p>
        </p:txBody>
      </p:sp>
      <p:sp>
        <p:nvSpPr>
          <p:cNvPr id="19" name="Rectangle 18"/>
          <p:cNvSpPr/>
          <p:nvPr/>
        </p:nvSpPr>
        <p:spPr>
          <a:xfrm>
            <a:off x="1471385" y="5702879"/>
            <a:ext cx="1831466" cy="60157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Calibri"/>
              </a:rPr>
              <a:t>WIB</a:t>
            </a:r>
            <a:endParaRPr lang="en-US" dirty="0">
              <a:solidFill>
                <a:prstClr val="white"/>
              </a:solidFill>
              <a:latin typeface="Calibri"/>
            </a:endParaRPr>
          </a:p>
        </p:txBody>
      </p:sp>
      <p:cxnSp>
        <p:nvCxnSpPr>
          <p:cNvPr id="21" name="Elbow Connector 20"/>
          <p:cNvCxnSpPr>
            <a:stCxn id="18" idx="2"/>
            <a:endCxn id="13" idx="1"/>
          </p:cNvCxnSpPr>
          <p:nvPr/>
        </p:nvCxnSpPr>
        <p:spPr>
          <a:xfrm rot="16200000" flipH="1">
            <a:off x="3373613" y="3567368"/>
            <a:ext cx="813471" cy="281186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13" idx="1"/>
            <a:endCxn id="19" idx="3"/>
          </p:cNvCxnSpPr>
          <p:nvPr/>
        </p:nvCxnSpPr>
        <p:spPr>
          <a:xfrm rot="10800000" flipV="1">
            <a:off x="3302851" y="5380035"/>
            <a:ext cx="1883428" cy="623634"/>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13" idx="3"/>
            <a:endCxn id="14" idx="2"/>
          </p:cNvCxnSpPr>
          <p:nvPr/>
        </p:nvCxnSpPr>
        <p:spPr>
          <a:xfrm flipH="1" flipV="1">
            <a:off x="5801895" y="4565225"/>
            <a:ext cx="641016" cy="814810"/>
          </a:xfrm>
          <a:prstGeom prst="bentConnector4">
            <a:avLst>
              <a:gd name="adj1" fmla="val -35662"/>
              <a:gd name="adj2" fmla="val 68458"/>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0"/>
            <a:endCxn id="15" idx="1"/>
          </p:cNvCxnSpPr>
          <p:nvPr/>
        </p:nvCxnSpPr>
        <p:spPr>
          <a:xfrm rot="5400000" flipH="1" flipV="1">
            <a:off x="3146226" y="1695915"/>
            <a:ext cx="1497262" cy="3040878"/>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6" idx="1"/>
            <a:endCxn id="14" idx="3"/>
          </p:cNvCxnSpPr>
          <p:nvPr/>
        </p:nvCxnSpPr>
        <p:spPr>
          <a:xfrm rot="10800000" flipV="1">
            <a:off x="6430211" y="3775150"/>
            <a:ext cx="598896" cy="489285"/>
          </a:xfrm>
          <a:prstGeom prst="bentConnector3">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14" idx="3"/>
            <a:endCxn id="17" idx="0"/>
          </p:cNvCxnSpPr>
          <p:nvPr/>
        </p:nvCxnSpPr>
        <p:spPr>
          <a:xfrm>
            <a:off x="6430211" y="4264436"/>
            <a:ext cx="1380945" cy="798766"/>
          </a:xfrm>
          <a:prstGeom prst="bentConnector2">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9" idx="1"/>
            <a:endCxn id="15" idx="0"/>
          </p:cNvCxnSpPr>
          <p:nvPr/>
        </p:nvCxnSpPr>
        <p:spPr>
          <a:xfrm rot="10800000" flipH="1">
            <a:off x="1471384" y="2051965"/>
            <a:ext cx="4832911" cy="3951705"/>
          </a:xfrm>
          <a:prstGeom prst="bentConnector4">
            <a:avLst>
              <a:gd name="adj1" fmla="val -16436"/>
              <a:gd name="adj2" fmla="val 105785"/>
            </a:avLst>
          </a:prstGeom>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15" idx="2"/>
            <a:endCxn id="14" idx="0"/>
          </p:cNvCxnSpPr>
          <p:nvPr/>
        </p:nvCxnSpPr>
        <p:spPr>
          <a:xfrm rot="5400000">
            <a:off x="5513014" y="3172363"/>
            <a:ext cx="1080165" cy="502401"/>
          </a:xfrm>
          <a:prstGeom prst="bentConnector3">
            <a:avLst/>
          </a:prstGeom>
          <a:ln>
            <a:solidFill>
              <a:srgbClr val="C0504D"/>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514838" y="1239174"/>
            <a:ext cx="0" cy="5097458"/>
          </a:xfrm>
          <a:prstGeom prst="line">
            <a:avLst/>
          </a:prstGeom>
          <a:ln>
            <a:solidFill>
              <a:srgbClr val="008000"/>
            </a:solidFill>
            <a:prstDash val="dot"/>
          </a:ln>
        </p:spPr>
        <p:style>
          <a:lnRef idx="2">
            <a:schemeClr val="accent1"/>
          </a:lnRef>
          <a:fillRef idx="0">
            <a:schemeClr val="accent1"/>
          </a:fillRef>
          <a:effectRef idx="1">
            <a:schemeClr val="accent1"/>
          </a:effectRef>
          <a:fontRef idx="minor">
            <a:schemeClr val="tx1"/>
          </a:fontRef>
        </p:style>
      </p:cxnSp>
      <p:cxnSp>
        <p:nvCxnSpPr>
          <p:cNvPr id="36" name="Elbow Connector 35"/>
          <p:cNvCxnSpPr>
            <a:stCxn id="18" idx="3"/>
            <a:endCxn id="14" idx="1"/>
          </p:cNvCxnSpPr>
          <p:nvPr/>
        </p:nvCxnSpPr>
        <p:spPr>
          <a:xfrm flipV="1">
            <a:off x="3290151" y="4264436"/>
            <a:ext cx="1883428" cy="1339"/>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98169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t>
            </a:r>
            <a:r>
              <a:rPr lang="en-US" dirty="0" err="1" smtClean="0"/>
              <a:t>ProtoDUNE</a:t>
            </a:r>
            <a:r>
              <a:rPr lang="en-US" dirty="0" smtClean="0"/>
              <a:t> DAQ</a:t>
            </a:r>
            <a:endParaRPr lang="en-US" dirty="0"/>
          </a:p>
        </p:txBody>
      </p:sp>
      <p:sp>
        <p:nvSpPr>
          <p:cNvPr id="4" name="Date Placeholder 3"/>
          <p:cNvSpPr>
            <a:spLocks noGrp="1"/>
          </p:cNvSpPr>
          <p:nvPr>
            <p:ph type="dt" sz="half" idx="2"/>
          </p:nvPr>
        </p:nvSpPr>
        <p:spPr/>
        <p:txBody>
          <a:bodyPr/>
          <a:lstStyle/>
          <a:p>
            <a:pPr>
              <a:defRPr/>
            </a:pPr>
            <a:r>
              <a:rPr lang="en-US" smtClean="0">
                <a:latin typeface="Helvetica"/>
                <a:cs typeface="Helvetica"/>
              </a:rPr>
              <a:t>23.06.2017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de-DE" smtClean="0"/>
              <a:t>G. Lehmann Miotto | LBNC DAQ Review</a:t>
            </a:r>
            <a:endParaRPr lang="en-US"/>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9</a:t>
            </a:fld>
            <a:endParaRPr lang="en-US" dirty="0"/>
          </a:p>
        </p:txBody>
      </p:sp>
      <p:sp>
        <p:nvSpPr>
          <p:cNvPr id="7" name="TextBox 6"/>
          <p:cNvSpPr txBox="1"/>
          <p:nvPr/>
        </p:nvSpPr>
        <p:spPr>
          <a:xfrm rot="16200000">
            <a:off x="602890" y="2373196"/>
            <a:ext cx="624690" cy="369332"/>
          </a:xfrm>
          <a:prstGeom prst="rect">
            <a:avLst/>
          </a:prstGeom>
          <a:noFill/>
          <a:ln>
            <a:solidFill>
              <a:srgbClr val="073779"/>
            </a:solidFill>
          </a:ln>
        </p:spPr>
        <p:txBody>
          <a:bodyPr wrap="none" rtlCol="0">
            <a:spAutoFit/>
          </a:bodyPr>
          <a:lstStyle/>
          <a:p>
            <a:pPr fontAlgn="auto">
              <a:spcBef>
                <a:spcPts val="0"/>
              </a:spcBef>
              <a:spcAft>
                <a:spcPts val="0"/>
              </a:spcAft>
            </a:pPr>
            <a:r>
              <a:rPr lang="en-US" dirty="0" smtClean="0">
                <a:solidFill>
                  <a:prstClr val="black"/>
                </a:solidFill>
                <a:latin typeface="Rockwell"/>
                <a:ea typeface="+mn-ea"/>
                <a:cs typeface="+mn-cs"/>
              </a:rPr>
              <a:t>TPC</a:t>
            </a:r>
            <a:endParaRPr lang="en-US" dirty="0">
              <a:solidFill>
                <a:prstClr val="black"/>
              </a:solidFill>
              <a:latin typeface="Rockwell"/>
              <a:ea typeface="+mn-ea"/>
              <a:cs typeface="+mn-cs"/>
            </a:endParaRPr>
          </a:p>
        </p:txBody>
      </p:sp>
      <p:sp>
        <p:nvSpPr>
          <p:cNvPr id="8" name="TextBox 7"/>
          <p:cNvSpPr txBox="1"/>
          <p:nvPr/>
        </p:nvSpPr>
        <p:spPr>
          <a:xfrm>
            <a:off x="1683063" y="1199995"/>
            <a:ext cx="3241618" cy="1754327"/>
          </a:xfrm>
          <a:prstGeom prst="rect">
            <a:avLst/>
          </a:prstGeom>
          <a:solidFill>
            <a:srgbClr val="8FD9FB"/>
          </a:solidFill>
          <a:ln>
            <a:solidFill>
              <a:srgbClr val="073779"/>
            </a:solidFill>
          </a:ln>
        </p:spPr>
        <p:txBody>
          <a:bodyPr wrap="none" rtlCol="0">
            <a:spAutoFit/>
          </a:bodyPr>
          <a:lstStyle/>
          <a:p>
            <a:pPr fontAlgn="auto">
              <a:spcBef>
                <a:spcPts val="0"/>
              </a:spcBef>
              <a:spcAft>
                <a:spcPts val="0"/>
              </a:spcAft>
            </a:pPr>
            <a:r>
              <a:rPr lang="en-US" dirty="0" smtClean="0">
                <a:solidFill>
                  <a:prstClr val="black"/>
                </a:solidFill>
                <a:latin typeface="Rockwell"/>
                <a:ea typeface="+mn-ea"/>
                <a:cs typeface="+mn-cs"/>
              </a:rPr>
              <a:t>Off detector readout systems</a:t>
            </a:r>
          </a:p>
          <a:p>
            <a:pPr fontAlgn="auto">
              <a:spcBef>
                <a:spcPts val="0"/>
              </a:spcBef>
              <a:spcAft>
                <a:spcPts val="0"/>
              </a:spcAft>
            </a:pPr>
            <a:endParaRPr lang="en-US" dirty="0">
              <a:solidFill>
                <a:prstClr val="black"/>
              </a:solidFill>
              <a:latin typeface="Rockwell"/>
              <a:ea typeface="+mn-ea"/>
              <a:cs typeface="+mn-cs"/>
            </a:endParaRPr>
          </a:p>
          <a:p>
            <a:pPr fontAlgn="auto">
              <a:spcBef>
                <a:spcPts val="0"/>
              </a:spcBef>
              <a:spcAft>
                <a:spcPts val="0"/>
              </a:spcAft>
            </a:pPr>
            <a:endParaRPr lang="en-US" dirty="0">
              <a:solidFill>
                <a:prstClr val="black"/>
              </a:solidFill>
              <a:latin typeface="Rockwell"/>
              <a:ea typeface="+mn-ea"/>
              <a:cs typeface="+mn-cs"/>
            </a:endParaRPr>
          </a:p>
          <a:p>
            <a:pPr fontAlgn="auto">
              <a:spcBef>
                <a:spcPts val="0"/>
              </a:spcBef>
              <a:spcAft>
                <a:spcPts val="0"/>
              </a:spcAft>
            </a:pPr>
            <a:endParaRPr lang="en-US" dirty="0" smtClean="0">
              <a:solidFill>
                <a:prstClr val="black"/>
              </a:solidFill>
              <a:latin typeface="Rockwell"/>
              <a:ea typeface="+mn-ea"/>
              <a:cs typeface="+mn-cs"/>
            </a:endParaRPr>
          </a:p>
          <a:p>
            <a:pPr fontAlgn="auto">
              <a:spcBef>
                <a:spcPts val="0"/>
              </a:spcBef>
              <a:spcAft>
                <a:spcPts val="0"/>
              </a:spcAft>
            </a:pPr>
            <a:endParaRPr lang="en-US" dirty="0" smtClean="0">
              <a:solidFill>
                <a:prstClr val="black"/>
              </a:solidFill>
              <a:latin typeface="Rockwell"/>
              <a:ea typeface="+mn-ea"/>
              <a:cs typeface="+mn-cs"/>
            </a:endParaRPr>
          </a:p>
          <a:p>
            <a:pPr fontAlgn="auto">
              <a:spcBef>
                <a:spcPts val="0"/>
              </a:spcBef>
              <a:spcAft>
                <a:spcPts val="0"/>
              </a:spcAft>
            </a:pPr>
            <a:endParaRPr lang="en-US" dirty="0">
              <a:solidFill>
                <a:prstClr val="black"/>
              </a:solidFill>
              <a:latin typeface="Rockwell"/>
              <a:ea typeface="+mn-ea"/>
              <a:cs typeface="+mn-cs"/>
            </a:endParaRPr>
          </a:p>
        </p:txBody>
      </p:sp>
      <p:sp>
        <p:nvSpPr>
          <p:cNvPr id="9" name="TextBox 8"/>
          <p:cNvSpPr txBox="1"/>
          <p:nvPr/>
        </p:nvSpPr>
        <p:spPr>
          <a:xfrm>
            <a:off x="2616407" y="1908743"/>
            <a:ext cx="1361708" cy="369332"/>
          </a:xfrm>
          <a:prstGeom prst="rect">
            <a:avLst/>
          </a:prstGeom>
          <a:solidFill>
            <a:schemeClr val="bg1"/>
          </a:solidFill>
          <a:ln>
            <a:solidFill>
              <a:srgbClr val="073779"/>
            </a:solidFill>
          </a:ln>
        </p:spPr>
        <p:txBody>
          <a:bodyPr wrap="none" rtlCol="0">
            <a:spAutoFit/>
          </a:bodyPr>
          <a:lstStyle/>
          <a:p>
            <a:pPr fontAlgn="auto">
              <a:spcBef>
                <a:spcPts val="0"/>
              </a:spcBef>
              <a:spcAft>
                <a:spcPts val="0"/>
              </a:spcAft>
            </a:pPr>
            <a:r>
              <a:rPr lang="en-US" dirty="0" smtClean="0">
                <a:solidFill>
                  <a:prstClr val="black"/>
                </a:solidFill>
                <a:latin typeface="Rockwell"/>
                <a:ea typeface="+mn-ea"/>
                <a:cs typeface="+mn-cs"/>
              </a:rPr>
              <a:t>Ring Buffer</a:t>
            </a:r>
            <a:endParaRPr lang="en-US" dirty="0">
              <a:solidFill>
                <a:prstClr val="black"/>
              </a:solidFill>
              <a:latin typeface="Rockwell"/>
              <a:ea typeface="+mn-ea"/>
              <a:cs typeface="+mn-cs"/>
            </a:endParaRPr>
          </a:p>
        </p:txBody>
      </p:sp>
      <p:sp>
        <p:nvSpPr>
          <p:cNvPr id="10" name="TextBox 9"/>
          <p:cNvSpPr txBox="1"/>
          <p:nvPr/>
        </p:nvSpPr>
        <p:spPr>
          <a:xfrm>
            <a:off x="6139578" y="2769656"/>
            <a:ext cx="1727907" cy="369332"/>
          </a:xfrm>
          <a:prstGeom prst="rect">
            <a:avLst/>
          </a:prstGeom>
          <a:solidFill>
            <a:schemeClr val="accent6">
              <a:lumMod val="20000"/>
              <a:lumOff val="80000"/>
            </a:schemeClr>
          </a:solidFill>
          <a:ln>
            <a:solidFill>
              <a:srgbClr val="073779"/>
            </a:solidFill>
          </a:ln>
        </p:spPr>
        <p:txBody>
          <a:bodyPr wrap="none" rtlCol="0">
            <a:spAutoFit/>
          </a:bodyPr>
          <a:lstStyle/>
          <a:p>
            <a:pPr algn="ctr" fontAlgn="auto">
              <a:spcBef>
                <a:spcPts val="0"/>
              </a:spcBef>
              <a:spcAft>
                <a:spcPts val="0"/>
              </a:spcAft>
            </a:pPr>
            <a:r>
              <a:rPr lang="en-US" dirty="0" smtClean="0">
                <a:solidFill>
                  <a:prstClr val="black"/>
                </a:solidFill>
                <a:latin typeface="Rockwell"/>
                <a:ea typeface="+mn-ea"/>
                <a:cs typeface="+mn-cs"/>
              </a:rPr>
              <a:t>Event Building</a:t>
            </a:r>
          </a:p>
        </p:txBody>
      </p:sp>
      <p:sp>
        <p:nvSpPr>
          <p:cNvPr id="11" name="Can 10"/>
          <p:cNvSpPr/>
          <p:nvPr/>
        </p:nvSpPr>
        <p:spPr>
          <a:xfrm>
            <a:off x="6236800" y="4271063"/>
            <a:ext cx="1532871" cy="79337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Rockwell"/>
              </a:rPr>
              <a:t>Temporary Storage</a:t>
            </a:r>
            <a:endParaRPr lang="en-US" dirty="0">
              <a:solidFill>
                <a:prstClr val="white"/>
              </a:solidFill>
              <a:latin typeface="Rockwell"/>
            </a:endParaRPr>
          </a:p>
        </p:txBody>
      </p:sp>
      <p:sp>
        <p:nvSpPr>
          <p:cNvPr id="12" name="TextBox 11"/>
          <p:cNvSpPr txBox="1"/>
          <p:nvPr/>
        </p:nvSpPr>
        <p:spPr>
          <a:xfrm>
            <a:off x="291443" y="5776025"/>
            <a:ext cx="4507927" cy="369332"/>
          </a:xfrm>
          <a:prstGeom prst="rect">
            <a:avLst/>
          </a:prstGeom>
          <a:noFill/>
          <a:ln>
            <a:solidFill>
              <a:srgbClr val="073779"/>
            </a:solidFill>
          </a:ln>
        </p:spPr>
        <p:txBody>
          <a:bodyPr wrap="none" rtlCol="0">
            <a:spAutoFit/>
          </a:bodyPr>
          <a:lstStyle/>
          <a:p>
            <a:pPr fontAlgn="auto">
              <a:spcBef>
                <a:spcPts val="0"/>
              </a:spcBef>
              <a:spcAft>
                <a:spcPts val="0"/>
              </a:spcAft>
            </a:pPr>
            <a:r>
              <a:rPr lang="en-US" dirty="0" smtClean="0">
                <a:solidFill>
                  <a:prstClr val="black"/>
                </a:solidFill>
                <a:latin typeface="Rockwell"/>
                <a:ea typeface="+mn-ea"/>
                <a:cs typeface="+mn-cs"/>
              </a:rPr>
              <a:t>Beam Instrumentation, cosmic ray tagger</a:t>
            </a:r>
            <a:endParaRPr lang="en-US" dirty="0">
              <a:solidFill>
                <a:prstClr val="black"/>
              </a:solidFill>
              <a:latin typeface="Rockwell"/>
              <a:ea typeface="+mn-ea"/>
              <a:cs typeface="+mn-cs"/>
            </a:endParaRPr>
          </a:p>
        </p:txBody>
      </p:sp>
      <p:sp>
        <p:nvSpPr>
          <p:cNvPr id="13" name="TextBox 12"/>
          <p:cNvSpPr txBox="1"/>
          <p:nvPr/>
        </p:nvSpPr>
        <p:spPr>
          <a:xfrm>
            <a:off x="2604289" y="4975188"/>
            <a:ext cx="1448045" cy="369332"/>
          </a:xfrm>
          <a:prstGeom prst="rect">
            <a:avLst/>
          </a:prstGeom>
          <a:solidFill>
            <a:schemeClr val="accent4">
              <a:lumMod val="40000"/>
              <a:lumOff val="60000"/>
            </a:schemeClr>
          </a:solidFill>
          <a:ln>
            <a:solidFill>
              <a:srgbClr val="073779"/>
            </a:solidFill>
          </a:ln>
        </p:spPr>
        <p:txBody>
          <a:bodyPr wrap="none" rtlCol="0">
            <a:spAutoFit/>
          </a:bodyPr>
          <a:lstStyle/>
          <a:p>
            <a:pPr fontAlgn="auto">
              <a:spcBef>
                <a:spcPts val="0"/>
              </a:spcBef>
              <a:spcAft>
                <a:spcPts val="0"/>
              </a:spcAft>
            </a:pPr>
            <a:r>
              <a:rPr lang="en-US" dirty="0" err="1" smtClean="0">
                <a:solidFill>
                  <a:prstClr val="black"/>
                </a:solidFill>
                <a:latin typeface="Rockwell"/>
                <a:ea typeface="+mn-ea"/>
                <a:cs typeface="+mn-cs"/>
              </a:rPr>
              <a:t>Trg+Timing</a:t>
            </a:r>
            <a:endParaRPr lang="en-US" dirty="0">
              <a:solidFill>
                <a:prstClr val="black"/>
              </a:solidFill>
              <a:latin typeface="Rockwell"/>
              <a:ea typeface="+mn-ea"/>
              <a:cs typeface="+mn-cs"/>
            </a:endParaRPr>
          </a:p>
        </p:txBody>
      </p:sp>
      <p:sp>
        <p:nvSpPr>
          <p:cNvPr id="14" name="TextBox 13"/>
          <p:cNvSpPr txBox="1"/>
          <p:nvPr/>
        </p:nvSpPr>
        <p:spPr>
          <a:xfrm rot="16200000">
            <a:off x="-104501" y="3855087"/>
            <a:ext cx="2049359" cy="369332"/>
          </a:xfrm>
          <a:prstGeom prst="rect">
            <a:avLst/>
          </a:prstGeom>
          <a:noFill/>
          <a:ln>
            <a:solidFill>
              <a:srgbClr val="073779"/>
            </a:solidFill>
          </a:ln>
        </p:spPr>
        <p:txBody>
          <a:bodyPr wrap="none" rtlCol="0">
            <a:spAutoFit/>
          </a:bodyPr>
          <a:lstStyle/>
          <a:p>
            <a:pPr fontAlgn="auto">
              <a:spcBef>
                <a:spcPts val="0"/>
              </a:spcBef>
              <a:spcAft>
                <a:spcPts val="0"/>
              </a:spcAft>
            </a:pPr>
            <a:r>
              <a:rPr lang="en-US" dirty="0" smtClean="0">
                <a:solidFill>
                  <a:prstClr val="black"/>
                </a:solidFill>
                <a:latin typeface="Rockwell"/>
                <a:ea typeface="+mn-ea"/>
                <a:cs typeface="+mn-cs"/>
              </a:rPr>
              <a:t>Photon Detectors</a:t>
            </a:r>
            <a:endParaRPr lang="en-US" dirty="0">
              <a:solidFill>
                <a:prstClr val="black"/>
              </a:solidFill>
              <a:latin typeface="Rockwell"/>
              <a:ea typeface="+mn-ea"/>
              <a:cs typeface="+mn-cs"/>
            </a:endParaRPr>
          </a:p>
        </p:txBody>
      </p:sp>
      <p:grpSp>
        <p:nvGrpSpPr>
          <p:cNvPr id="15" name="Group 14"/>
          <p:cNvGrpSpPr/>
          <p:nvPr/>
        </p:nvGrpSpPr>
        <p:grpSpPr>
          <a:xfrm>
            <a:off x="1683063" y="3660719"/>
            <a:ext cx="3135895" cy="923330"/>
            <a:chOff x="1683063" y="3660719"/>
            <a:chExt cx="3135895" cy="923330"/>
          </a:xfrm>
        </p:grpSpPr>
        <p:sp>
          <p:nvSpPr>
            <p:cNvPr id="16" name="TextBox 15"/>
            <p:cNvSpPr txBox="1"/>
            <p:nvPr/>
          </p:nvSpPr>
          <p:spPr>
            <a:xfrm>
              <a:off x="1683063" y="3660719"/>
              <a:ext cx="3135895" cy="923330"/>
            </a:xfrm>
            <a:prstGeom prst="rect">
              <a:avLst/>
            </a:prstGeom>
            <a:solidFill>
              <a:srgbClr val="8FD9FB"/>
            </a:solidFill>
            <a:ln>
              <a:solidFill>
                <a:srgbClr val="073779"/>
              </a:solidFill>
            </a:ln>
          </p:spPr>
          <p:txBody>
            <a:bodyPr wrap="none" rtlCol="0">
              <a:spAutoFit/>
            </a:bodyPr>
            <a:lstStyle/>
            <a:p>
              <a:pPr fontAlgn="auto">
                <a:spcBef>
                  <a:spcPts val="0"/>
                </a:spcBef>
                <a:spcAft>
                  <a:spcPts val="0"/>
                </a:spcAft>
              </a:pPr>
              <a:r>
                <a:rPr lang="en-US" dirty="0" smtClean="0">
                  <a:solidFill>
                    <a:prstClr val="black"/>
                  </a:solidFill>
                  <a:latin typeface="Rockwell"/>
                  <a:ea typeface="+mn-ea"/>
                  <a:cs typeface="+mn-cs"/>
                </a:rPr>
                <a:t>Off detector readout system  </a:t>
              </a:r>
            </a:p>
            <a:p>
              <a:pPr fontAlgn="auto">
                <a:spcBef>
                  <a:spcPts val="0"/>
                </a:spcBef>
                <a:spcAft>
                  <a:spcPts val="0"/>
                </a:spcAft>
              </a:pPr>
              <a:endParaRPr lang="en-US" dirty="0">
                <a:solidFill>
                  <a:prstClr val="black"/>
                </a:solidFill>
                <a:latin typeface="Rockwell"/>
                <a:ea typeface="+mn-ea"/>
                <a:cs typeface="+mn-cs"/>
              </a:endParaRPr>
            </a:p>
            <a:p>
              <a:pPr fontAlgn="auto">
                <a:spcBef>
                  <a:spcPts val="0"/>
                </a:spcBef>
                <a:spcAft>
                  <a:spcPts val="0"/>
                </a:spcAft>
              </a:pPr>
              <a:endParaRPr lang="en-US" dirty="0" smtClean="0">
                <a:solidFill>
                  <a:prstClr val="black"/>
                </a:solidFill>
                <a:latin typeface="Rockwell"/>
                <a:ea typeface="+mn-ea"/>
                <a:cs typeface="+mn-cs"/>
              </a:endParaRPr>
            </a:p>
          </p:txBody>
        </p:sp>
        <p:sp>
          <p:nvSpPr>
            <p:cNvPr id="17" name="TextBox 16"/>
            <p:cNvSpPr txBox="1"/>
            <p:nvPr/>
          </p:nvSpPr>
          <p:spPr>
            <a:xfrm>
              <a:off x="2143407" y="4073275"/>
              <a:ext cx="1655434" cy="369332"/>
            </a:xfrm>
            <a:prstGeom prst="rect">
              <a:avLst/>
            </a:prstGeom>
            <a:solidFill>
              <a:schemeClr val="bg1"/>
            </a:solidFill>
            <a:ln>
              <a:solidFill>
                <a:srgbClr val="073779"/>
              </a:solidFill>
            </a:ln>
          </p:spPr>
          <p:txBody>
            <a:bodyPr wrap="none" rtlCol="0">
              <a:spAutoFit/>
            </a:bodyPr>
            <a:lstStyle/>
            <a:p>
              <a:pPr fontAlgn="auto">
                <a:spcBef>
                  <a:spcPts val="0"/>
                </a:spcBef>
                <a:spcAft>
                  <a:spcPts val="0"/>
                </a:spcAft>
              </a:pPr>
              <a:r>
                <a:rPr lang="en-US" dirty="0" smtClean="0">
                  <a:solidFill>
                    <a:prstClr val="black"/>
                  </a:solidFill>
                  <a:latin typeface="Rockwell"/>
                  <a:ea typeface="+mn-ea"/>
                  <a:cs typeface="+mn-cs"/>
                </a:rPr>
                <a:t>Summary Info</a:t>
              </a:r>
              <a:endParaRPr lang="en-US" dirty="0">
                <a:solidFill>
                  <a:prstClr val="black"/>
                </a:solidFill>
                <a:latin typeface="Rockwell"/>
                <a:ea typeface="+mn-ea"/>
                <a:cs typeface="+mn-cs"/>
              </a:endParaRPr>
            </a:p>
          </p:txBody>
        </p:sp>
      </p:grpSp>
      <p:cxnSp>
        <p:nvCxnSpPr>
          <p:cNvPr id="18" name="Elbow Connector 17"/>
          <p:cNvCxnSpPr>
            <a:stCxn id="7" idx="2"/>
            <a:endCxn id="9" idx="1"/>
          </p:cNvCxnSpPr>
          <p:nvPr/>
        </p:nvCxnSpPr>
        <p:spPr>
          <a:xfrm flipV="1">
            <a:off x="1099901" y="2093409"/>
            <a:ext cx="1516506" cy="464453"/>
          </a:xfrm>
          <a:prstGeom prst="bentConnector3">
            <a:avLst>
              <a:gd name="adj1" fmla="val 3354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14" idx="2"/>
            <a:endCxn id="17" idx="1"/>
          </p:cNvCxnSpPr>
          <p:nvPr/>
        </p:nvCxnSpPr>
        <p:spPr>
          <a:xfrm>
            <a:off x="1104845" y="4039753"/>
            <a:ext cx="1038562" cy="21818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14" idx="1"/>
            <a:endCxn id="13" idx="1"/>
          </p:cNvCxnSpPr>
          <p:nvPr/>
        </p:nvCxnSpPr>
        <p:spPr>
          <a:xfrm rot="16200000" flipH="1">
            <a:off x="1714524" y="4270088"/>
            <a:ext cx="95421" cy="1684110"/>
          </a:xfrm>
          <a:prstGeom prst="bentConnector2">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a:stCxn id="12" idx="0"/>
            <a:endCxn id="13" idx="2"/>
          </p:cNvCxnSpPr>
          <p:nvPr/>
        </p:nvCxnSpPr>
        <p:spPr>
          <a:xfrm rot="5400000" flipH="1" flipV="1">
            <a:off x="2721107" y="5168821"/>
            <a:ext cx="431505" cy="782905"/>
          </a:xfrm>
          <a:prstGeom prst="bentConnector3">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2" name="Elbow Connector 21"/>
          <p:cNvCxnSpPr>
            <a:stCxn id="13" idx="0"/>
            <a:endCxn id="16" idx="2"/>
          </p:cNvCxnSpPr>
          <p:nvPr/>
        </p:nvCxnSpPr>
        <p:spPr>
          <a:xfrm rot="16200000" flipV="1">
            <a:off x="3094093" y="4740968"/>
            <a:ext cx="391139" cy="77301"/>
          </a:xfrm>
          <a:prstGeom prst="bent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rot="5400000">
            <a:off x="3363088" y="5476241"/>
            <a:ext cx="431504" cy="168066"/>
          </a:xfrm>
          <a:prstGeom prst="bentConnector3">
            <a:avLst/>
          </a:prstGeom>
          <a:ln>
            <a:solidFill>
              <a:srgbClr val="FF0000"/>
            </a:solidFill>
            <a:prstDash val="dot"/>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1099902" y="5009210"/>
            <a:ext cx="148529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13" idx="3"/>
            <a:endCxn id="8" idx="2"/>
          </p:cNvCxnSpPr>
          <p:nvPr/>
        </p:nvCxnSpPr>
        <p:spPr>
          <a:xfrm flipH="1" flipV="1">
            <a:off x="3303872" y="2954322"/>
            <a:ext cx="748462" cy="2205532"/>
          </a:xfrm>
          <a:prstGeom prst="bentConnector4">
            <a:avLst>
              <a:gd name="adj1" fmla="val -132352"/>
              <a:gd name="adj2" fmla="val 79222"/>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8" idx="3"/>
            <a:endCxn id="10" idx="1"/>
          </p:cNvCxnSpPr>
          <p:nvPr/>
        </p:nvCxnSpPr>
        <p:spPr>
          <a:xfrm>
            <a:off x="4924681" y="2077159"/>
            <a:ext cx="1214897" cy="877163"/>
          </a:xfrm>
          <a:prstGeom prst="bentConnector3">
            <a:avLst>
              <a:gd name="adj1" fmla="val 50000"/>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6" idx="3"/>
            <a:endCxn id="10" idx="1"/>
          </p:cNvCxnSpPr>
          <p:nvPr/>
        </p:nvCxnSpPr>
        <p:spPr>
          <a:xfrm flipV="1">
            <a:off x="4818958" y="2954322"/>
            <a:ext cx="1320620" cy="1168062"/>
          </a:xfrm>
          <a:prstGeom prst="bentConnector3">
            <a:avLst>
              <a:gd name="adj1" fmla="val 50000"/>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10" idx="2"/>
            <a:endCxn id="11" idx="1"/>
          </p:cNvCxnSpPr>
          <p:nvPr/>
        </p:nvCxnSpPr>
        <p:spPr>
          <a:xfrm rot="5400000">
            <a:off x="6437347" y="3704877"/>
            <a:ext cx="1132075" cy="296"/>
          </a:xfrm>
          <a:prstGeom prst="bentConnector3">
            <a:avLst/>
          </a:prstGeom>
          <a:ln>
            <a:solidFill>
              <a:srgbClr val="8064A2"/>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273248" y="2459729"/>
            <a:ext cx="2205013"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Rockwell"/>
                <a:ea typeface="+mn-ea"/>
                <a:cs typeface="+mn-cs"/>
              </a:rPr>
              <a:t>Data Compression</a:t>
            </a:r>
            <a:endParaRPr lang="en-US" dirty="0">
              <a:solidFill>
                <a:prstClr val="black"/>
              </a:solidFill>
              <a:latin typeface="Rockwell"/>
              <a:ea typeface="+mn-ea"/>
              <a:cs typeface="+mn-cs"/>
            </a:endParaRPr>
          </a:p>
        </p:txBody>
      </p:sp>
      <p:sp>
        <p:nvSpPr>
          <p:cNvPr id="30" name="TextBox 29"/>
          <p:cNvSpPr txBox="1"/>
          <p:nvPr/>
        </p:nvSpPr>
        <p:spPr>
          <a:xfrm>
            <a:off x="1196825" y="3021078"/>
            <a:ext cx="972476" cy="307777"/>
          </a:xfrm>
          <a:prstGeom prst="rect">
            <a:avLst/>
          </a:prstGeom>
          <a:noFill/>
        </p:spPr>
        <p:txBody>
          <a:bodyPr wrap="none" rtlCol="0">
            <a:spAutoFit/>
          </a:bodyPr>
          <a:lstStyle/>
          <a:p>
            <a:pPr fontAlgn="auto">
              <a:spcBef>
                <a:spcPts val="0"/>
              </a:spcBef>
              <a:spcAft>
                <a:spcPts val="0"/>
              </a:spcAft>
            </a:pPr>
            <a:r>
              <a:rPr lang="en-US" sz="1400" i="1" dirty="0" smtClean="0">
                <a:solidFill>
                  <a:prstClr val="black"/>
                </a:solidFill>
                <a:latin typeface="Rockwell"/>
                <a:ea typeface="+mn-ea"/>
                <a:cs typeface="+mn-cs"/>
              </a:rPr>
              <a:t>430 Gb/s</a:t>
            </a:r>
            <a:endParaRPr lang="en-US" sz="1400" i="1" dirty="0">
              <a:solidFill>
                <a:prstClr val="black"/>
              </a:solidFill>
              <a:latin typeface="Rockwell"/>
              <a:ea typeface="+mn-ea"/>
              <a:cs typeface="+mn-cs"/>
            </a:endParaRPr>
          </a:p>
        </p:txBody>
      </p:sp>
      <p:sp>
        <p:nvSpPr>
          <p:cNvPr id="32" name="TextBox 31"/>
          <p:cNvSpPr txBox="1"/>
          <p:nvPr/>
        </p:nvSpPr>
        <p:spPr>
          <a:xfrm>
            <a:off x="3803428" y="4639334"/>
            <a:ext cx="1313547" cy="307777"/>
          </a:xfrm>
          <a:prstGeom prst="rect">
            <a:avLst/>
          </a:prstGeom>
          <a:noFill/>
        </p:spPr>
        <p:txBody>
          <a:bodyPr wrap="none" rtlCol="0">
            <a:spAutoFit/>
          </a:bodyPr>
          <a:lstStyle/>
          <a:p>
            <a:pPr fontAlgn="auto">
              <a:spcBef>
                <a:spcPts val="0"/>
              </a:spcBef>
              <a:spcAft>
                <a:spcPts val="0"/>
              </a:spcAft>
            </a:pPr>
            <a:r>
              <a:rPr lang="en-US" sz="1400" i="1" dirty="0" smtClean="0">
                <a:solidFill>
                  <a:prstClr val="black"/>
                </a:solidFill>
                <a:latin typeface="Rockwell"/>
                <a:ea typeface="+mn-ea"/>
                <a:cs typeface="+mn-cs"/>
              </a:rPr>
              <a:t>25 Hz in burst</a:t>
            </a:r>
            <a:endParaRPr lang="en-US" sz="1400" i="1" dirty="0">
              <a:solidFill>
                <a:prstClr val="black"/>
              </a:solidFill>
              <a:latin typeface="Rockwell"/>
              <a:ea typeface="+mn-ea"/>
              <a:cs typeface="+mn-cs"/>
            </a:endParaRPr>
          </a:p>
        </p:txBody>
      </p:sp>
      <p:sp>
        <p:nvSpPr>
          <p:cNvPr id="33" name="Can 32"/>
          <p:cNvSpPr/>
          <p:nvPr/>
        </p:nvSpPr>
        <p:spPr>
          <a:xfrm>
            <a:off x="7769671" y="5564006"/>
            <a:ext cx="836332" cy="79337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Rockwell"/>
              </a:rPr>
              <a:t>EOS</a:t>
            </a:r>
            <a:endParaRPr lang="en-US" dirty="0">
              <a:solidFill>
                <a:prstClr val="white"/>
              </a:solidFill>
              <a:latin typeface="Rockwell"/>
            </a:endParaRPr>
          </a:p>
        </p:txBody>
      </p:sp>
      <p:cxnSp>
        <p:nvCxnSpPr>
          <p:cNvPr id="34" name="Elbow Connector 33"/>
          <p:cNvCxnSpPr>
            <a:stCxn id="11" idx="3"/>
            <a:endCxn id="33" idx="2"/>
          </p:cNvCxnSpPr>
          <p:nvPr/>
        </p:nvCxnSpPr>
        <p:spPr>
          <a:xfrm rot="16200000" flipH="1">
            <a:off x="6938324" y="5129344"/>
            <a:ext cx="896258" cy="766435"/>
          </a:xfrm>
          <a:prstGeom prst="bentConnector2">
            <a:avLst/>
          </a:prstGeom>
          <a:ln>
            <a:solidFill>
              <a:srgbClr val="8064A2"/>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052535" y="5247522"/>
            <a:ext cx="1260453" cy="307777"/>
          </a:xfrm>
          <a:prstGeom prst="rect">
            <a:avLst/>
          </a:prstGeom>
          <a:noFill/>
        </p:spPr>
        <p:txBody>
          <a:bodyPr wrap="none" rtlCol="0">
            <a:spAutoFit/>
          </a:bodyPr>
          <a:lstStyle/>
          <a:p>
            <a:pPr fontAlgn="auto">
              <a:spcBef>
                <a:spcPts val="0"/>
              </a:spcBef>
              <a:spcAft>
                <a:spcPts val="0"/>
              </a:spcAft>
            </a:pPr>
            <a:r>
              <a:rPr lang="en-US" sz="1400" i="1" dirty="0" smtClean="0">
                <a:solidFill>
                  <a:prstClr val="black"/>
                </a:solidFill>
                <a:latin typeface="Rockwell"/>
                <a:ea typeface="+mn-ea"/>
                <a:cs typeface="+mn-cs"/>
              </a:rPr>
              <a:t>Max 20 Gb/s</a:t>
            </a:r>
            <a:endParaRPr lang="en-US" sz="1400" i="1" dirty="0">
              <a:solidFill>
                <a:prstClr val="black"/>
              </a:solidFill>
              <a:latin typeface="Rockwell"/>
              <a:ea typeface="+mn-ea"/>
              <a:cs typeface="+mn-cs"/>
            </a:endParaRPr>
          </a:p>
        </p:txBody>
      </p:sp>
      <p:sp>
        <p:nvSpPr>
          <p:cNvPr id="36" name="TextBox 35"/>
          <p:cNvSpPr txBox="1"/>
          <p:nvPr/>
        </p:nvSpPr>
        <p:spPr>
          <a:xfrm>
            <a:off x="5810079" y="1953129"/>
            <a:ext cx="3063559" cy="584776"/>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Rockwell"/>
                <a:ea typeface="+mn-ea"/>
                <a:cs typeface="+mn-cs"/>
              </a:rPr>
              <a:t>Event size ~ 60 MB </a:t>
            </a:r>
            <a:br>
              <a:rPr lang="en-US" sz="1600" dirty="0" smtClean="0">
                <a:solidFill>
                  <a:prstClr val="black"/>
                </a:solidFill>
                <a:latin typeface="Rockwell"/>
                <a:ea typeface="+mn-ea"/>
                <a:cs typeface="+mn-cs"/>
              </a:rPr>
            </a:br>
            <a:r>
              <a:rPr lang="en-US" sz="1600" dirty="0" smtClean="0">
                <a:solidFill>
                  <a:prstClr val="black"/>
                </a:solidFill>
                <a:latin typeface="Rockwell"/>
                <a:ea typeface="+mn-ea"/>
                <a:cs typeface="+mn-cs"/>
              </a:rPr>
              <a:t>(5ms window, x4 compression)</a:t>
            </a:r>
            <a:endParaRPr lang="en-US" sz="1600" dirty="0">
              <a:solidFill>
                <a:prstClr val="black"/>
              </a:solidFill>
              <a:latin typeface="Rockwell"/>
              <a:ea typeface="+mn-ea"/>
              <a:cs typeface="+mn-cs"/>
            </a:endParaRPr>
          </a:p>
        </p:txBody>
      </p:sp>
      <p:sp>
        <p:nvSpPr>
          <p:cNvPr id="37" name="Can 36"/>
          <p:cNvSpPr/>
          <p:nvPr/>
        </p:nvSpPr>
        <p:spPr>
          <a:xfrm>
            <a:off x="5994502" y="5380317"/>
            <a:ext cx="836332" cy="79337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r>
              <a:rPr lang="en-US" dirty="0" smtClean="0">
                <a:solidFill>
                  <a:prstClr val="white"/>
                </a:solidFill>
                <a:latin typeface="Rockwell"/>
              </a:rPr>
              <a:t>DB</a:t>
            </a:r>
            <a:endParaRPr lang="en-US" dirty="0">
              <a:solidFill>
                <a:prstClr val="white"/>
              </a:solidFill>
              <a:latin typeface="Rockwell"/>
            </a:endParaRPr>
          </a:p>
        </p:txBody>
      </p:sp>
      <p:cxnSp>
        <p:nvCxnSpPr>
          <p:cNvPr id="38" name="Elbow Connector 37"/>
          <p:cNvCxnSpPr/>
          <p:nvPr/>
        </p:nvCxnSpPr>
        <p:spPr>
          <a:xfrm flipV="1">
            <a:off x="4799370" y="5885857"/>
            <a:ext cx="1195132" cy="183689"/>
          </a:xfrm>
          <a:prstGeom prst="bentConnector3">
            <a:avLst>
              <a:gd name="adj1" fmla="val 7530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Curved Right Arrow 38"/>
          <p:cNvSpPr/>
          <p:nvPr/>
        </p:nvSpPr>
        <p:spPr>
          <a:xfrm>
            <a:off x="498473" y="4039753"/>
            <a:ext cx="232095" cy="608075"/>
          </a:xfrm>
          <a:prstGeom prst="curvedRightArrow">
            <a:avLst>
              <a:gd name="adj1" fmla="val 25000"/>
              <a:gd name="adj2" fmla="val 50000"/>
              <a:gd name="adj3" fmla="val 2307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latin typeface="Rockwell"/>
            </a:endParaRPr>
          </a:p>
        </p:txBody>
      </p:sp>
      <p:cxnSp>
        <p:nvCxnSpPr>
          <p:cNvPr id="50" name="Elbow Connector 49"/>
          <p:cNvCxnSpPr>
            <a:stCxn id="13" idx="3"/>
            <a:endCxn id="10" idx="1"/>
          </p:cNvCxnSpPr>
          <p:nvPr/>
        </p:nvCxnSpPr>
        <p:spPr>
          <a:xfrm flipV="1">
            <a:off x="4052334" y="2954322"/>
            <a:ext cx="2087244" cy="2205532"/>
          </a:xfrm>
          <a:prstGeom prst="bentConnector3">
            <a:avLst>
              <a:gd name="adj1" fmla="val 67964"/>
            </a:avLst>
          </a:prstGeom>
          <a:ln>
            <a:solidFill>
              <a:srgbClr val="8064A2"/>
            </a:solidFill>
            <a:tailEnd type="arrow"/>
          </a:ln>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12" idx="3"/>
            <a:endCxn id="10" idx="1"/>
          </p:cNvCxnSpPr>
          <p:nvPr/>
        </p:nvCxnSpPr>
        <p:spPr>
          <a:xfrm flipV="1">
            <a:off x="4799370" y="2954322"/>
            <a:ext cx="1340208" cy="3006369"/>
          </a:xfrm>
          <a:prstGeom prst="bentConnector3">
            <a:avLst>
              <a:gd name="adj1" fmla="val 50000"/>
            </a:avLst>
          </a:prstGeom>
          <a:ln>
            <a:solidFill>
              <a:srgbClr val="8064A2"/>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7508097" y="3506652"/>
            <a:ext cx="1365541" cy="369332"/>
          </a:xfrm>
          <a:prstGeom prst="rect">
            <a:avLst/>
          </a:prstGeom>
          <a:solidFill>
            <a:schemeClr val="bg2">
              <a:lumMod val="90000"/>
            </a:schemeClr>
          </a:solidFill>
          <a:ln>
            <a:solidFill>
              <a:srgbClr val="073779"/>
            </a:solidFill>
          </a:ln>
        </p:spPr>
        <p:txBody>
          <a:bodyPr wrap="none" rtlCol="0">
            <a:spAutoFit/>
          </a:bodyPr>
          <a:lstStyle/>
          <a:p>
            <a:pPr algn="ctr" fontAlgn="auto">
              <a:spcBef>
                <a:spcPts val="0"/>
              </a:spcBef>
              <a:spcAft>
                <a:spcPts val="0"/>
              </a:spcAft>
            </a:pPr>
            <a:r>
              <a:rPr lang="en-US" dirty="0" smtClean="0">
                <a:solidFill>
                  <a:prstClr val="black"/>
                </a:solidFill>
                <a:latin typeface="Rockwell"/>
                <a:ea typeface="+mn-ea"/>
                <a:cs typeface="+mn-cs"/>
              </a:rPr>
              <a:t>Monitoring</a:t>
            </a:r>
          </a:p>
        </p:txBody>
      </p:sp>
      <p:cxnSp>
        <p:nvCxnSpPr>
          <p:cNvPr id="58" name="Elbow Connector 57"/>
          <p:cNvCxnSpPr>
            <a:stCxn id="10" idx="2"/>
            <a:endCxn id="51" idx="1"/>
          </p:cNvCxnSpPr>
          <p:nvPr/>
        </p:nvCxnSpPr>
        <p:spPr>
          <a:xfrm rot="16200000" flipH="1">
            <a:off x="6979649" y="3162870"/>
            <a:ext cx="552330" cy="504565"/>
          </a:xfrm>
          <a:prstGeom prst="bentConnector2">
            <a:avLst/>
          </a:prstGeom>
          <a:ln>
            <a:solidFill>
              <a:srgbClr val="8064A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4397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6" grpId="0"/>
    </p:bldLst>
  </p:timing>
</p:sld>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6925</TotalTime>
  <Words>1591</Words>
  <Application>Microsoft Macintosh PowerPoint</Application>
  <PresentationFormat>On-screen Show (4:3)</PresentationFormat>
  <Paragraphs>376</Paragraphs>
  <Slides>29</Slides>
  <Notes>0</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Dune Template_051215</vt:lpstr>
      <vt:lpstr>LBNF Content-Footer Theme</vt:lpstr>
      <vt:lpstr>ProtoDUNE SP (NP04) DAQ</vt:lpstr>
      <vt:lpstr>Introduction</vt:lpstr>
      <vt:lpstr>Scope of the ProtoDUNE DAQ</vt:lpstr>
      <vt:lpstr>ProtoDUNE SP environment</vt:lpstr>
      <vt:lpstr>DAQ in Numbers</vt:lpstr>
      <vt:lpstr>Interfaces</vt:lpstr>
      <vt:lpstr>Constraints</vt:lpstr>
      <vt:lpstr>Grounding Isolation</vt:lpstr>
      <vt:lpstr>The ProtoDUNE DAQ</vt:lpstr>
      <vt:lpstr>ProtoDUNE Software</vt:lpstr>
      <vt:lpstr>Readout of Detectors</vt:lpstr>
      <vt:lpstr>Timing and Trigger distribution</vt:lpstr>
      <vt:lpstr>ProtoDUNE Data Flow</vt:lpstr>
      <vt:lpstr>ProtoDUNE Trigger Throttling</vt:lpstr>
      <vt:lpstr>From Design to Implementation</vt:lpstr>
      <vt:lpstr>Progress since Last Review</vt:lpstr>
      <vt:lpstr>Progress since Last Review</vt:lpstr>
      <vt:lpstr>Results highlights</vt:lpstr>
      <vt:lpstr>DAQ Components Status</vt:lpstr>
      <vt:lpstr>Installation at EHN1</vt:lpstr>
      <vt:lpstr>Water Cooled Racks</vt:lpstr>
      <vt:lpstr>Infrastructure</vt:lpstr>
      <vt:lpstr>Equipment Installation</vt:lpstr>
      <vt:lpstr>Commissioning of Water Cooled Racks</vt:lpstr>
      <vt:lpstr>EHN1 Layout</vt:lpstr>
      <vt:lpstr>Status at EHN1</vt:lpstr>
      <vt:lpstr>Evolution since Last Review</vt:lpstr>
      <vt:lpstr>Topics to follow closely from last review</vt:lpstr>
      <vt:lpstr>Summary</vt:lpstr>
    </vt:vector>
  </TitlesOfParts>
  <Manager/>
  <Company>Sandbox Studio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DUNE PowerPoint Presentation</dc:title>
  <dc:subject/>
  <dc:creator>Sandbox Studio</dc:creator>
  <cp:keywords/>
  <dc:description>Modified by A. Weber</dc:description>
  <cp:lastModifiedBy>Office 2004 Test Drive User</cp:lastModifiedBy>
  <cp:revision>208</cp:revision>
  <dcterms:created xsi:type="dcterms:W3CDTF">2015-04-30T14:29:22Z</dcterms:created>
  <dcterms:modified xsi:type="dcterms:W3CDTF">2017-06-23T09:17:36Z</dcterms:modified>
  <cp:category/>
</cp:coreProperties>
</file>