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  <p:sldMasterId id="2147484106" r:id="rId3"/>
    <p:sldMasterId id="2147484119" r:id="rId4"/>
  </p:sldMasterIdLst>
  <p:notesMasterIdLst>
    <p:notesMasterId r:id="rId10"/>
  </p:notesMasterIdLst>
  <p:handoutMasterIdLst>
    <p:handoutMasterId r:id="rId11"/>
  </p:handoutMasterIdLst>
  <p:sldIdLst>
    <p:sldId id="270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6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7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5693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1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404040"/>
                </a:solidFill>
              </a:defRPr>
            </a:lvl1pPr>
            <a:lvl2pPr>
              <a:defRPr sz="165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accent3"/>
                </a:solidFill>
              </a:defRPr>
            </a:lvl3pPr>
            <a:lvl4pPr>
              <a:defRPr sz="1350">
                <a:solidFill>
                  <a:schemeClr val="accent4"/>
                </a:solidFill>
              </a:defRPr>
            </a:lvl4pPr>
            <a:lvl5pPr marL="1543050" indent="-171450">
              <a:buFont typeface="Arial"/>
              <a:buChar char="•"/>
              <a:defRPr sz="135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28601" y="6315146"/>
            <a:ext cx="8677275" cy="0"/>
          </a:xfrm>
          <a:prstGeom prst="line">
            <a:avLst/>
          </a:prstGeom>
          <a:ln w="28575" cmpd="sng">
            <a:solidFill>
              <a:srgbClr val="99D6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488691" y="6478730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1181" y="6478732"/>
            <a:ext cx="5474355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PIP-II Risk Management</a:t>
            </a: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495484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fld id="{B48BE3EC-5D0D-4548-9998-AF478035D524}" type="datetime1">
              <a:rPr lang="en-US" altLang="en-US" smtClean="0"/>
              <a:pPr/>
              <a:t>4/10/2017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b="1"/>
              <a:t>Weekly Lab Status for MSD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205FA-A580-4FB2-8E99-244EC8430E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/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A3D6152E-7A2D-48F3-833E-019C22CA253E}" type="datetime1">
              <a:rPr lang="en-US" altLang="en-US" smtClean="0"/>
              <a:pPr/>
              <a:t>4/10/2017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Weekly Lab Status for MSD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3B445C54-045E-4966-A206-9E6DEA5094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/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5CE56065-E548-4586-B873-7A0DB1626A9F}" type="datetime1">
              <a:rPr lang="en-US" altLang="en-US" smtClean="0"/>
              <a:pPr/>
              <a:t>4/10/2017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Weekly Lab Status for MSD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9534D94-932F-4BEB-9316-9551F1FBA6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/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30EF97-56CA-4590-BA19-45F36DE4109B}" type="datetime1">
              <a:rPr lang="en-US" altLang="en-US" smtClean="0"/>
              <a:pPr/>
              <a:t>4/10/2017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Weekly Lab Status for MSD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DB7B7-F283-4DD0-8B51-AB7390FFC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4/10/2017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7717E8C-B8A7-4A99-B3BB-BD18682389F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4/10/2017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7BA0791-9E5C-46BE-A430-B39C04FC99A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82612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  <p:sldLayoutId id="214748411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28B882D0-6702-4850-9D5B-AA18064C0B66}" type="datetime1">
              <a:rPr lang="en-US" altLang="en-US" smtClean="0">
                <a:ea typeface="MS PGothic" panose="020B0600070205080204" pitchFamily="34" charset="-128"/>
              </a:rPr>
              <a:pPr/>
              <a:t>4/10/2017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/>
              <a:t>Weekly Lab Status for MSD 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E13389B-91D9-4744-8FA3-38F946C7B56B}" type="slidenum">
              <a:rPr lang="en-US" altLang="en-US">
                <a:ea typeface="MS PGothic" panose="020B0600070205080204" pitchFamily="34" charset="-128"/>
              </a:rPr>
              <a:pPr/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7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</p:sldLayoutIdLst>
  <p:hf sldNum="0"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56500" cy="11398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2"/>
                </a:solidFill>
                <a:latin typeface="Helvetica" charset="0"/>
              </a:rPr>
              <a:t>Lab Status Meeting, Technical Division</a:t>
            </a:r>
            <a:endParaRPr lang="en-US" dirty="0">
              <a:solidFill>
                <a:schemeClr val="tx2"/>
              </a:solidFill>
              <a:latin typeface="Helvetica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56500" cy="14890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Anna Grassellino </a:t>
            </a:r>
          </a:p>
          <a:p>
            <a:r>
              <a:rPr lang="en-US" dirty="0" smtClean="0"/>
              <a:t>April 10</a:t>
            </a:r>
            <a:r>
              <a:rPr lang="en-US" baseline="30000" dirty="0" smtClean="0"/>
              <a:t>th</a:t>
            </a:r>
            <a:r>
              <a:rPr lang="en-US" dirty="0" smtClean="0"/>
              <a:t> 2017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05737" y="168453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6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SRF Sector Update 2017-04-10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114758"/>
            <a:ext cx="8823960" cy="54003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1800" dirty="0" smtClean="0">
                <a:latin typeface="Helvetica" panose="020B0604020202020204" pitchFamily="34" charset="0"/>
                <a:ea typeface="Geneva" pitchFamily="121" charset="-128"/>
              </a:rPr>
              <a:t>R&amp;D: towards higher accelerating gradient, higher Q, exploration of different frequencies (more than 10 cavities processed and/or tested last week)</a:t>
            </a:r>
          </a:p>
          <a:p>
            <a:pPr lvl="1"/>
            <a:r>
              <a:rPr lang="en-US" altLang="en-US" sz="1600" dirty="0" smtClean="0">
                <a:latin typeface="Helvetica" panose="020B0604020202020204" pitchFamily="34" charset="0"/>
                <a:ea typeface="Geneva" pitchFamily="121" charset="-128"/>
              </a:rPr>
              <a:t>Understanding of effect of nitrogen doping at different frequency (650 MHz)</a:t>
            </a:r>
          </a:p>
          <a:p>
            <a:pPr lvl="1"/>
            <a:r>
              <a:rPr lang="en-US" altLang="en-US" sz="1600" dirty="0" smtClean="0">
                <a:latin typeface="Helvetica" panose="020B0604020202020204" pitchFamily="34" charset="0"/>
                <a:ea typeface="Geneva" pitchFamily="121" charset="-128"/>
              </a:rPr>
              <a:t>First coated Nb3Sn cavity – effect of cooldown</a:t>
            </a:r>
            <a:endParaRPr lang="en-US" altLang="en-US" sz="16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1800" dirty="0" smtClean="0">
                <a:latin typeface="Helvetica" panose="020B0604020202020204" pitchFamily="34" charset="0"/>
                <a:ea typeface="Geneva" pitchFamily="121" charset="-128"/>
              </a:rPr>
              <a:t>LCLS-II</a:t>
            </a:r>
            <a:endParaRPr lang="en-US" altLang="en-US" sz="18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sz="1800" dirty="0" smtClean="0">
                <a:latin typeface="Helvetica" panose="020B0604020202020204" pitchFamily="34" charset="0"/>
                <a:ea typeface="Geneva" pitchFamily="121" charset="-128"/>
              </a:rPr>
              <a:t>Four </a:t>
            </a:r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cavities were vertical tested</a:t>
            </a:r>
          </a:p>
          <a:p>
            <a:pPr lvl="2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Two 3.9 GHz 9-cell cavities were qualified. That validated baseline process and confirmed adequate magnetic shield specification</a:t>
            </a:r>
          </a:p>
          <a:p>
            <a:pPr lvl="2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One 1.3 GHz cavity was </a:t>
            </a:r>
            <a:r>
              <a:rPr lang="en-US" altLang="en-US" sz="1600" dirty="0" smtClean="0">
                <a:latin typeface="Helvetica" panose="020B0604020202020204" pitchFamily="34" charset="0"/>
                <a:ea typeface="Geneva" pitchFamily="121" charset="-128"/>
              </a:rPr>
              <a:t>qualified</a:t>
            </a:r>
          </a:p>
          <a:p>
            <a:pPr lvl="1"/>
            <a:r>
              <a:rPr lang="en-US" altLang="en-US" sz="1800" dirty="0" smtClean="0">
                <a:latin typeface="Helvetica" panose="020B0604020202020204" pitchFamily="34" charset="0"/>
                <a:ea typeface="Geneva" pitchFamily="121" charset="-128"/>
              </a:rPr>
              <a:t>5 </a:t>
            </a:r>
            <a:r>
              <a:rPr lang="en-US" altLang="en-US" sz="1800" dirty="0" err="1" smtClean="0">
                <a:latin typeface="Helvetica" panose="020B0604020202020204" pitchFamily="34" charset="0"/>
                <a:ea typeface="Geneva" pitchFamily="121" charset="-128"/>
              </a:rPr>
              <a:t>cryomodules</a:t>
            </a:r>
            <a:r>
              <a:rPr lang="en-US" altLang="en-US" sz="1800" dirty="0" smtClean="0">
                <a:latin typeface="Helvetica" panose="020B0604020202020204" pitchFamily="34" charset="0"/>
                <a:ea typeface="Geneva" pitchFamily="121" charset="-128"/>
              </a:rPr>
              <a:t> in play at different stages of production</a:t>
            </a:r>
            <a:endParaRPr lang="en-US" altLang="en-US" sz="18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PIP-II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One 650 MHz cavity was assembled in clean room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One spoke cavity was BCP processed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One 650 MHz cavity was vertical tested (RRCAT collaboration, baseline test)</a:t>
            </a:r>
          </a:p>
          <a:p>
            <a:pPr lvl="2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Slightly below specification </a:t>
            </a:r>
          </a:p>
          <a:p>
            <a:pPr lvl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One spoke cavity was horizontal tested (needs re-process)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4/10/2017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Cryogenic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Organization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Completed initial phase of Cryogenic Expertize consolidation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Initiated work with PPD for to complete the consolidation by the end of FY17</a:t>
            </a:r>
          </a:p>
          <a:p>
            <a:r>
              <a:rPr lang="en-US" sz="2800" dirty="0"/>
              <a:t>Operations</a:t>
            </a:r>
          </a:p>
          <a:p>
            <a:pPr lvl="1"/>
            <a:r>
              <a:rPr lang="en-US" sz="2400" dirty="0"/>
              <a:t>CMTF is getting ready for the LCLS-II CM2 testing</a:t>
            </a:r>
          </a:p>
          <a:p>
            <a:pPr lvl="1"/>
            <a:r>
              <a:rPr lang="en-US" sz="2400" dirty="0"/>
              <a:t>NML is being prepared for cooldown</a:t>
            </a:r>
          </a:p>
          <a:p>
            <a:r>
              <a:rPr lang="en-US" sz="2800" dirty="0"/>
              <a:t>Projects</a:t>
            </a:r>
          </a:p>
          <a:p>
            <a:pPr lvl="1"/>
            <a:r>
              <a:rPr lang="en-US" sz="2400" dirty="0"/>
              <a:t>LCLS CDS – initiated Surface Transferline contract</a:t>
            </a:r>
          </a:p>
          <a:p>
            <a:pPr lvl="1"/>
            <a:r>
              <a:rPr lang="en-US" sz="2400" dirty="0"/>
              <a:t>PIP-II – preparing for the PMAC</a:t>
            </a:r>
          </a:p>
          <a:p>
            <a:pPr lvl="1"/>
            <a:r>
              <a:rPr lang="en-US" sz="2400"/>
              <a:t>Infrastructure upgrades </a:t>
            </a:r>
            <a:endParaRPr lang="en-US" sz="2400" dirty="0"/>
          </a:p>
          <a:p>
            <a:r>
              <a:rPr lang="en-US" sz="2800" dirty="0"/>
              <a:t>Safety</a:t>
            </a:r>
          </a:p>
          <a:p>
            <a:pPr lvl="1"/>
            <a:r>
              <a:rPr lang="en-US" sz="2250" dirty="0"/>
              <a:t>Completed PPMS (MSL) ORC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Technical Division – weekly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08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i="1" dirty="0">
                <a:solidFill>
                  <a:schemeClr val="tx2">
                    <a:lumMod val="75000"/>
                  </a:schemeClr>
                </a:solidFill>
              </a:rPr>
              <a:t>Weekly Lab Status for </a:t>
            </a:r>
            <a:r>
              <a:rPr lang="en-US" sz="1800" i="1" smtClean="0">
                <a:solidFill>
                  <a:schemeClr val="tx2">
                    <a:lumMod val="75000"/>
                  </a:schemeClr>
                </a:solidFill>
              </a:rPr>
              <a:t>Magnets Sector </a:t>
            </a:r>
            <a:r>
              <a:rPr lang="en-US" sz="1800" i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18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1800" i="1" dirty="0">
                <a:solidFill>
                  <a:schemeClr val="tx2">
                    <a:lumMod val="75000"/>
                  </a:schemeClr>
                </a:solidFill>
              </a:rPr>
              <a:t>Summary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6544" y="14653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4C97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901758"/>
            <a:ext cx="9053513" cy="510993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901758"/>
            <a:ext cx="8672513" cy="5848927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901758"/>
            <a:ext cx="8420879" cy="549306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anose="020B0600070205080204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r>
              <a:rPr lang="en-US" sz="1800" b="1" dirty="0">
                <a:latin typeface="Helvetica" panose="020B0604020202020204" pitchFamily="34" charset="0"/>
                <a:cs typeface="Helvetica" panose="020B0604020202020204" pitchFamily="34" charset="0"/>
              </a:rPr>
              <a:t>LCLS II 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–  </a:t>
            </a:r>
            <a:endParaRPr lang="en-US" sz="14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71500" lvl="1" indent="-171450"/>
            <a:r>
              <a:rPr lang="en-US" sz="1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400" dirty="0"/>
              <a:t>SPQA104 split-quad will be shipped to Jefferson Lab next Tuesday, SPQA105 in preparation for magnetic </a:t>
            </a:r>
            <a:r>
              <a:rPr lang="en-US" sz="1400" dirty="0" smtClean="0"/>
              <a:t>measurements.  </a:t>
            </a:r>
          </a:p>
          <a:p>
            <a:pPr marL="571500" lvl="1" indent="-171450"/>
            <a:r>
              <a:rPr lang="en-US" sz="1400" dirty="0" smtClean="0"/>
              <a:t>New (second) top   plate assembly  is in progress.  It will  double the  testing capabilities for LCLS II  quads. 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71450" indent="-171450"/>
            <a:r>
              <a:rPr lang="en-US" sz="1800" b="1" dirty="0">
                <a:latin typeface="Helvetica" panose="020B0604020202020204" pitchFamily="34" charset="0"/>
                <a:cs typeface="Helvetica" panose="020B0604020202020204" pitchFamily="34" charset="0"/>
              </a:rPr>
              <a:t>LARP </a:t>
            </a:r>
          </a:p>
          <a:p>
            <a:pPr lvl="1"/>
            <a:r>
              <a:rPr lang="en-US" sz="1400" b="1" dirty="0"/>
              <a:t>Coil fabrication: </a:t>
            </a:r>
            <a:r>
              <a:rPr lang="en-US" sz="1400" dirty="0"/>
              <a:t>The 3 major coil fabrication phases are in progress; winding (QXFA05), reaction (QXFA04), and  impregnation (QXFA01).</a:t>
            </a:r>
            <a:endParaRPr lang="en-US" sz="1400" b="1" dirty="0"/>
          </a:p>
          <a:p>
            <a:pPr lvl="1"/>
            <a:r>
              <a:rPr lang="en-US" sz="1400" b="1" dirty="0"/>
              <a:t>LARP Magnet Tests: </a:t>
            </a:r>
            <a:r>
              <a:rPr lang="en-US" sz="1400" dirty="0"/>
              <a:t> MQXFS1c test preparation in </a:t>
            </a:r>
            <a:r>
              <a:rPr lang="en-US" sz="1400" dirty="0" smtClean="0"/>
              <a:t>progress, test is expected at late April</a:t>
            </a:r>
          </a:p>
          <a:p>
            <a:pPr lvl="1"/>
            <a:r>
              <a:rPr lang="en-US" sz="1400" b="1" dirty="0" smtClean="0"/>
              <a:t>Stand4</a:t>
            </a:r>
            <a:r>
              <a:rPr lang="en-US" sz="1400" dirty="0" smtClean="0"/>
              <a:t>:  (long quadrupole testing stand), starting the disassembly of  the  feed box </a:t>
            </a:r>
            <a:endParaRPr lang="en-US" sz="1400" dirty="0"/>
          </a:p>
          <a:p>
            <a:pPr lvl="1"/>
            <a:r>
              <a:rPr lang="en-US" sz="1400" b="1" dirty="0"/>
              <a:t>LARP Management: </a:t>
            </a:r>
            <a:r>
              <a:rPr lang="en-US" sz="1400" dirty="0"/>
              <a:t>Collaboration meeting on Apr. 24-</a:t>
            </a:r>
            <a:r>
              <a:rPr lang="en-US" sz="1400" dirty="0" smtClean="0"/>
              <a:t>2</a:t>
            </a:r>
            <a:endParaRPr lang="en-US" sz="1400" b="1" dirty="0"/>
          </a:p>
          <a:p>
            <a:r>
              <a:rPr lang="en-US" sz="2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Accelerator Support (AS) </a:t>
            </a:r>
            <a:r>
              <a:rPr lang="en-US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– </a:t>
            </a:r>
            <a:r>
              <a:rPr lang="en-US" sz="1400" dirty="0"/>
              <a:t>Coil winding completed for the Muon g-2 EDWA magnet. RKE kicker assembly started for LBNF. Assembly of refurbished MI IQB quadrupole in </a:t>
            </a:r>
            <a:r>
              <a:rPr lang="en-US" sz="1400" dirty="0" smtClean="0"/>
              <a:t>progress</a:t>
            </a:r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Mu2e </a:t>
            </a:r>
            <a:r>
              <a:rPr lang="en-US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– </a:t>
            </a:r>
            <a:r>
              <a:rPr lang="en-US" sz="1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400" dirty="0" smtClean="0">
                <a:cs typeface="Helvetica" panose="020B0604020202020204" pitchFamily="34" charset="0"/>
              </a:rPr>
              <a:t>M</a:t>
            </a:r>
            <a:r>
              <a:rPr lang="en-US" sz="1400" dirty="0" smtClean="0"/>
              <a:t>aking steady progress on the TS coil module test facility. All major components are in place. TS coil module prototype will be re-tested to commission the system</a:t>
            </a:r>
            <a:r>
              <a:rPr lang="en-US" sz="1400" dirty="0"/>
              <a:t>. TS prototype magnet mounted, leads spliced to Dished Head A; finishing electrical </a:t>
            </a:r>
            <a:r>
              <a:rPr lang="en-US" sz="1400" dirty="0" smtClean="0"/>
              <a:t>check. Plan</a:t>
            </a:r>
            <a:r>
              <a:rPr lang="en-US" sz="1400" dirty="0"/>
              <a:t>/hope to move into vacuum vessel next </a:t>
            </a:r>
            <a:r>
              <a:rPr lang="en-US" sz="1400" dirty="0" smtClean="0"/>
              <a:t>week.  </a:t>
            </a:r>
            <a:r>
              <a:rPr lang="en-US" sz="1400" dirty="0"/>
              <a:t>Completed instrumentation master list, working on </a:t>
            </a:r>
            <a:r>
              <a:rPr lang="en-US" sz="1400" dirty="0" smtClean="0"/>
              <a:t>point-</a:t>
            </a:r>
            <a:r>
              <a:rPr lang="en-US" sz="1400" dirty="0"/>
              <a:t>to-</a:t>
            </a:r>
            <a:r>
              <a:rPr lang="en-US" sz="1400" dirty="0" smtClean="0"/>
              <a:t>point documentation.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800" b="1" dirty="0"/>
              <a:t>G-2 </a:t>
            </a:r>
            <a:r>
              <a:rPr lang="en-US" sz="1400" dirty="0"/>
              <a:t>–  started preparation of winding table and tooling in IB2 for Inflector winding; finished fabrication of the </a:t>
            </a:r>
            <a:r>
              <a:rPr lang="en-US" sz="1400" dirty="0" smtClean="0"/>
              <a:t>NbTi SC  </a:t>
            </a:r>
            <a:r>
              <a:rPr lang="en-US" sz="1400" dirty="0"/>
              <a:t>shield material in Japan</a:t>
            </a:r>
            <a:r>
              <a:rPr lang="en-US" sz="1400" dirty="0" smtClean="0"/>
              <a:t>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800" b="1" dirty="0" smtClean="0"/>
              <a:t>15T  dipole  R&amp;D </a:t>
            </a:r>
            <a:r>
              <a:rPr lang="en-US" sz="1400" b="1" dirty="0" smtClean="0"/>
              <a:t>- </a:t>
            </a:r>
            <a:r>
              <a:rPr lang="en-US" sz="1400" dirty="0"/>
              <a:t>Coil fabrication: </a:t>
            </a:r>
            <a:r>
              <a:rPr lang="en-US" sz="1400" dirty="0" smtClean="0"/>
              <a:t>winding of the layers  3 and 4  from the first coil  is progress.   </a:t>
            </a:r>
            <a:endParaRPr lang="en-US" sz="1400" b="1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en-US" sz="1400" dirty="0"/>
          </a:p>
          <a:p>
            <a:pPr lvl="1"/>
            <a:endParaRPr lang="en-US" sz="1400" baseline="30000" dirty="0"/>
          </a:p>
          <a:p>
            <a:endParaRPr lang="en-US" sz="1400" dirty="0"/>
          </a:p>
          <a:p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en-US" sz="1200" dirty="0"/>
          </a:p>
          <a:p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6515100"/>
            <a:ext cx="5951538" cy="24130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Weekly Lab Status for </a:t>
            </a:r>
            <a:r>
              <a:rPr lang="en-US" b="1" dirty="0" smtClean="0"/>
              <a:t>Magnets Sector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9780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Shop, Quality Material Department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Machine Shop </a:t>
            </a:r>
          </a:p>
          <a:p>
            <a:pPr lvl="1"/>
            <a:r>
              <a:rPr lang="en-US" sz="1600" dirty="0" smtClean="0"/>
              <a:t>25 </a:t>
            </a:r>
            <a:r>
              <a:rPr lang="en-US" sz="1600" dirty="0"/>
              <a:t>jobs in the past week with a majority being Accelerator Division work preparing for the upcoming </a:t>
            </a:r>
            <a:r>
              <a:rPr lang="en-US" sz="1600" dirty="0" smtClean="0"/>
              <a:t>shutdown</a:t>
            </a:r>
            <a:endParaRPr lang="en-US" sz="1600" dirty="0"/>
          </a:p>
          <a:p>
            <a:pPr lvl="1"/>
            <a:r>
              <a:rPr lang="en-US" sz="1600" dirty="0"/>
              <a:t>P</a:t>
            </a:r>
            <a:r>
              <a:rPr lang="en-US" sz="1600" dirty="0" smtClean="0"/>
              <a:t>rogressing </a:t>
            </a:r>
            <a:r>
              <a:rPr lang="en-US" sz="1600" dirty="0"/>
              <a:t>at a face pace to meet a mid-April deadline for LCLS II Instrumentation flanges where we have instituted new drilling </a:t>
            </a:r>
            <a:r>
              <a:rPr lang="en-US" sz="1600" dirty="0" smtClean="0"/>
              <a:t>technologies</a:t>
            </a:r>
          </a:p>
          <a:p>
            <a:pPr lvl="1"/>
            <a:r>
              <a:rPr lang="en-US" sz="1600" dirty="0"/>
              <a:t>P</a:t>
            </a:r>
            <a:r>
              <a:rPr lang="en-US" sz="1600" dirty="0" smtClean="0"/>
              <a:t>rogressing </a:t>
            </a:r>
            <a:r>
              <a:rPr lang="en-US" sz="1600" dirty="0"/>
              <a:t>on 6 </a:t>
            </a:r>
            <a:r>
              <a:rPr lang="en-US" sz="1600" dirty="0" err="1"/>
              <a:t>Ghz</a:t>
            </a:r>
            <a:r>
              <a:rPr lang="en-US" sz="1600" dirty="0"/>
              <a:t> and 9 </a:t>
            </a:r>
            <a:r>
              <a:rPr lang="en-US" sz="1600" dirty="0" err="1"/>
              <a:t>Ghz</a:t>
            </a:r>
            <a:r>
              <a:rPr lang="en-US" sz="1600" dirty="0"/>
              <a:t> single cell complete cavities for TD SRF Departments testing.  </a:t>
            </a:r>
            <a:endParaRPr lang="en-US" sz="1600" dirty="0" smtClean="0"/>
          </a:p>
          <a:p>
            <a:pPr lvl="1"/>
            <a:r>
              <a:rPr lang="en-US" sz="1600" dirty="0" smtClean="0"/>
              <a:t>busy </a:t>
            </a:r>
            <a:r>
              <a:rPr lang="en-US" sz="1600" dirty="0"/>
              <a:t>right now but we are always open to any new work the Laboratory </a:t>
            </a:r>
            <a:r>
              <a:rPr lang="en-US" sz="1600" dirty="0" smtClean="0"/>
              <a:t>needs</a:t>
            </a:r>
          </a:p>
          <a:p>
            <a:r>
              <a:rPr lang="en-US" sz="1800" dirty="0"/>
              <a:t>N</a:t>
            </a:r>
            <a:r>
              <a:rPr lang="en-US" sz="1800" dirty="0" smtClean="0"/>
              <a:t>umbers </a:t>
            </a:r>
            <a:r>
              <a:rPr lang="en-US" sz="1800" dirty="0"/>
              <a:t>for QMD/DD for March </a:t>
            </a:r>
            <a:r>
              <a:rPr lang="en-US" sz="1800" dirty="0" smtClean="0"/>
              <a:t>2017</a:t>
            </a:r>
          </a:p>
          <a:p>
            <a:pPr lvl="1"/>
            <a:r>
              <a:rPr lang="en-US" sz="1600" dirty="0" smtClean="0"/>
              <a:t>166 </a:t>
            </a:r>
            <a:r>
              <a:rPr lang="en-US" sz="1600" dirty="0"/>
              <a:t>Routings </a:t>
            </a:r>
            <a:r>
              <a:rPr lang="en-US" sz="1600" dirty="0" smtClean="0"/>
              <a:t>received</a:t>
            </a:r>
          </a:p>
          <a:p>
            <a:pPr lvl="1"/>
            <a:r>
              <a:rPr lang="en-US" sz="1600" dirty="0" smtClean="0"/>
              <a:t>95 </a:t>
            </a:r>
            <a:r>
              <a:rPr lang="en-US" sz="1600" dirty="0"/>
              <a:t>Receipt Inspections </a:t>
            </a:r>
            <a:r>
              <a:rPr lang="en-US" sz="1600" dirty="0" smtClean="0"/>
              <a:t>completed</a:t>
            </a:r>
          </a:p>
          <a:p>
            <a:pPr lvl="1"/>
            <a:r>
              <a:rPr lang="en-US" sz="1600" dirty="0" smtClean="0"/>
              <a:t>360 </a:t>
            </a:r>
            <a:r>
              <a:rPr lang="en-US" sz="1600" dirty="0"/>
              <a:t>travelers issued</a:t>
            </a:r>
          </a:p>
          <a:p>
            <a:pPr lvl="1" fontAlgn="ctr"/>
            <a:r>
              <a:rPr lang="en-US" sz="1600" dirty="0" smtClean="0"/>
              <a:t>149 </a:t>
            </a:r>
            <a:r>
              <a:rPr lang="en-US" sz="1600" dirty="0"/>
              <a:t>Purchase </a:t>
            </a:r>
            <a:r>
              <a:rPr lang="en-US" sz="1600" dirty="0" err="1"/>
              <a:t>Reqs</a:t>
            </a:r>
            <a:r>
              <a:rPr lang="en-US" sz="1600" dirty="0"/>
              <a:t> processed, totaling $2.1M</a:t>
            </a:r>
          </a:p>
          <a:p>
            <a:pPr lvl="1" fontAlgn="ctr"/>
            <a:r>
              <a:rPr lang="en-US" sz="1600" dirty="0" smtClean="0"/>
              <a:t>94 </a:t>
            </a:r>
            <a:r>
              <a:rPr lang="en-US" sz="1600" dirty="0" err="1"/>
              <a:t>eMarketplace</a:t>
            </a:r>
            <a:r>
              <a:rPr lang="en-US" sz="1600" dirty="0"/>
              <a:t> orders placed, totaling $14.4k</a:t>
            </a:r>
          </a:p>
          <a:p>
            <a:pPr lvl="1" fontAlgn="ctr"/>
            <a:r>
              <a:rPr lang="en-US" sz="1600" dirty="0" smtClean="0"/>
              <a:t>33 </a:t>
            </a:r>
            <a:r>
              <a:rPr lang="en-US" sz="1600" dirty="0" err="1"/>
              <a:t>ProCard</a:t>
            </a:r>
            <a:r>
              <a:rPr lang="en-US" sz="1600" dirty="0"/>
              <a:t> orders placed, totaling $21.4k</a:t>
            </a:r>
          </a:p>
          <a:p>
            <a:pPr lvl="1" fontAlgn="ctr"/>
            <a:r>
              <a:rPr lang="en-US" sz="1600" dirty="0" smtClean="0"/>
              <a:t>Design/Drafting </a:t>
            </a:r>
            <a:r>
              <a:rPr lang="en-US" sz="1600" dirty="0"/>
              <a:t>work requests: received 53, worked on 78, and completed </a:t>
            </a:r>
            <a:r>
              <a:rPr lang="en-US" sz="1600" dirty="0" smtClean="0"/>
              <a:t>46</a:t>
            </a:r>
            <a:r>
              <a:rPr lang="en-US" sz="1600" dirty="0"/>
              <a:t> </a:t>
            </a:r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Weekly Lab Status for MSD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945124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113</TotalTime>
  <Words>557</Words>
  <Application>Microsoft Office PowerPoint</Application>
  <PresentationFormat>On-screen Show (4:3)</PresentationFormat>
  <Paragraphs>73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Calibri Light</vt:lpstr>
      <vt:lpstr>Geneva</vt:lpstr>
      <vt:lpstr>Helvetica</vt:lpstr>
      <vt:lpstr>Wingdings</vt:lpstr>
      <vt:lpstr>FNAL_TemplateMac_060514</vt:lpstr>
      <vt:lpstr>Fermilab: Footer Only</vt:lpstr>
      <vt:lpstr>Office Theme</vt:lpstr>
      <vt:lpstr>1_FNAL_TemplateMac_060514</vt:lpstr>
      <vt:lpstr>Lab Status Meeting, Technical Division</vt:lpstr>
      <vt:lpstr>SRF Sector Update 2017-04-10</vt:lpstr>
      <vt:lpstr>Cryogenic Sector</vt:lpstr>
      <vt:lpstr>Weekly Lab Status for Magnets Sector  Summary </vt:lpstr>
      <vt:lpstr>Machine Shop, Quality Material Department </vt:lpstr>
    </vt:vector>
  </TitlesOfParts>
  <Company>Sandbox 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SRF Sector Update</dc:title>
  <dc:creator>Genfa Wu</dc:creator>
  <cp:lastModifiedBy>Kayla Decker x 34402N</cp:lastModifiedBy>
  <cp:revision>10</cp:revision>
  <cp:lastPrinted>2014-01-20T19:40:21Z</cp:lastPrinted>
  <dcterms:created xsi:type="dcterms:W3CDTF">2017-04-10T16:18:09Z</dcterms:created>
  <dcterms:modified xsi:type="dcterms:W3CDTF">2017-04-10T20:05:13Z</dcterms:modified>
</cp:coreProperties>
</file>