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880" r:id="rId2"/>
    <p:sldId id="938" r:id="rId3"/>
    <p:sldId id="939" r:id="rId4"/>
    <p:sldId id="990" r:id="rId5"/>
    <p:sldId id="940" r:id="rId6"/>
    <p:sldId id="941" r:id="rId7"/>
    <p:sldId id="942" r:id="rId8"/>
    <p:sldId id="943" r:id="rId9"/>
    <p:sldId id="944" r:id="rId10"/>
    <p:sldId id="946" r:id="rId11"/>
    <p:sldId id="947" r:id="rId12"/>
    <p:sldId id="988" r:id="rId13"/>
    <p:sldId id="948" r:id="rId14"/>
    <p:sldId id="949" r:id="rId15"/>
    <p:sldId id="951" r:id="rId16"/>
    <p:sldId id="952" r:id="rId17"/>
    <p:sldId id="956" r:id="rId18"/>
    <p:sldId id="953" r:id="rId19"/>
    <p:sldId id="992" r:id="rId20"/>
    <p:sldId id="993" r:id="rId21"/>
    <p:sldId id="995" r:id="rId22"/>
    <p:sldId id="991" r:id="rId23"/>
    <p:sldId id="996" r:id="rId24"/>
    <p:sldId id="959" r:id="rId25"/>
    <p:sldId id="989" r:id="rId26"/>
    <p:sldId id="954" r:id="rId27"/>
    <p:sldId id="955" r:id="rId28"/>
    <p:sldId id="960" r:id="rId29"/>
    <p:sldId id="945" r:id="rId30"/>
    <p:sldId id="961" r:id="rId31"/>
    <p:sldId id="962" r:id="rId32"/>
    <p:sldId id="963" r:id="rId33"/>
    <p:sldId id="965" r:id="rId34"/>
    <p:sldId id="966" r:id="rId35"/>
    <p:sldId id="967" r:id="rId36"/>
    <p:sldId id="968" r:id="rId37"/>
    <p:sldId id="969" r:id="rId38"/>
    <p:sldId id="970" r:id="rId39"/>
    <p:sldId id="971" r:id="rId40"/>
    <p:sldId id="975" r:id="rId41"/>
    <p:sldId id="976" r:id="rId42"/>
    <p:sldId id="977" r:id="rId43"/>
    <p:sldId id="978" r:id="rId44"/>
    <p:sldId id="982" r:id="rId45"/>
    <p:sldId id="983" r:id="rId46"/>
    <p:sldId id="984" r:id="rId47"/>
    <p:sldId id="985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7" autoAdjust="0"/>
    <p:restoredTop sz="94607" autoAdjust="0"/>
  </p:normalViewPr>
  <p:slideViewPr>
    <p:cSldViewPr snapToGrid="0" snapToObjects="1">
      <p:cViewPr varScale="1">
        <p:scale>
          <a:sx n="127" d="100"/>
          <a:sy n="127" d="100"/>
        </p:scale>
        <p:origin x="-7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8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HD:Users:hurh:Documents:Passat:Future%20Target%20Stuff:HPT%20R&amp;D%20program:Strategy%20HPT%202016:beam%20intensity%20numb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HD:Users:hurh:Documents:Passat:DUSEL:Work%20packages:Irradiation%20Studies:Testing:LBNE_HotCELL:Tensile%20data:Tensile%20Data%20for%20Nu16%20tal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HD:Users:hurh:Documents:Passat:Future%20Target%20Stuff:HPT%20R&amp;D%20program:Strategy%20HPT%202016:beam%20intensity%20numb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Service</c:v>
          </c:tx>
          <c:spPr>
            <a:ln w="47625">
              <a:noFill/>
            </a:ln>
          </c:spPr>
          <c:xVal>
            <c:numRef>
              <c:f>Sheet2!$J$2:$J$4</c:f>
              <c:numCache>
                <c:formatCode>General</c:formatCode>
                <c:ptCount val="3"/>
                <c:pt idx="0">
                  <c:v>6.02001164240437E20</c:v>
                </c:pt>
                <c:pt idx="1">
                  <c:v>8.02351366000464E21</c:v>
                </c:pt>
                <c:pt idx="2">
                  <c:v>8.60735916721475E21</c:v>
                </c:pt>
              </c:numCache>
            </c:numRef>
          </c:xVal>
          <c:yVal>
            <c:numRef>
              <c:f>Sheet2!$K$2:$K$4</c:f>
              <c:numCache>
                <c:formatCode>0.00E+00</c:formatCode>
                <c:ptCount val="3"/>
                <c:pt idx="0">
                  <c:v>1.7705916595307E14</c:v>
                </c:pt>
                <c:pt idx="1">
                  <c:v>5.26132043278993E14</c:v>
                </c:pt>
                <c:pt idx="2">
                  <c:v>3.89767207571989E14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0B0-4E1E-A404-61D1C3CB5B41}"/>
            </c:ext>
          </c:extLst>
        </c:ser>
        <c:ser>
          <c:idx val="2"/>
          <c:order val="1"/>
          <c:tx>
            <c:v>Future</c:v>
          </c:tx>
          <c:spPr>
            <a:ln w="47625">
              <a:noFill/>
            </a:ln>
          </c:spPr>
          <c:xVal>
            <c:numRef>
              <c:f>Sheet2!$J$11:$J$12</c:f>
              <c:numCache>
                <c:formatCode>General</c:formatCode>
                <c:ptCount val="2"/>
                <c:pt idx="0">
                  <c:v>1.08544772606964E22</c:v>
                </c:pt>
                <c:pt idx="1">
                  <c:v>2.17089545213928E22</c:v>
                </c:pt>
              </c:numCache>
            </c:numRef>
          </c:xVal>
          <c:yVal>
            <c:numRef>
              <c:f>Sheet2!$K$11:$K$12</c:f>
              <c:numCache>
                <c:formatCode>0.00E+00</c:formatCode>
                <c:ptCount val="2"/>
                <c:pt idx="0">
                  <c:v>4.13031859235022E14</c:v>
                </c:pt>
                <c:pt idx="1">
                  <c:v>8.26063718470045E14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0B0-4E1E-A404-61D1C3CB5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2127736"/>
        <c:axId val="-2032130856"/>
      </c:scatterChart>
      <c:valAx>
        <c:axId val="-2032127736"/>
        <c:scaling>
          <c:logBase val="10.0"/>
          <c:orientation val="minMax"/>
          <c:max val="1.0E23"/>
          <c:min val="1.0E20"/>
        </c:scaling>
        <c:delete val="0"/>
        <c:axPos val="b"/>
        <c:numFmt formatCode="0.0E+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32130856"/>
        <c:crossesAt val="1.0E12"/>
        <c:crossBetween val="midCat"/>
        <c:majorUnit val="10.0"/>
        <c:minorUnit val="10.0"/>
      </c:valAx>
      <c:valAx>
        <c:axId val="-2032130856"/>
        <c:scaling>
          <c:logBase val="10.0"/>
          <c:orientation val="minMax"/>
          <c:max val="1.0E16"/>
          <c:min val="1.0E12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32127736"/>
        <c:crossesAt val="1.0E20"/>
        <c:crossBetween val="midCat"/>
        <c:majorUnit val="10.0"/>
        <c:minorUnit val="10.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907270525610528"/>
          <c:y val="0.793995157384988"/>
          <c:w val="0.0802392323910331"/>
          <c:h val="0.13840174639187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279176522688"/>
          <c:y val="0.0319703002904105"/>
          <c:w val="0.822047578684392"/>
          <c:h val="0.810714050477531"/>
        </c:manualLayout>
      </c:layout>
      <c:scatterChart>
        <c:scatterStyle val="lineMarker"/>
        <c:varyColors val="0"/>
        <c:ser>
          <c:idx val="0"/>
          <c:order val="0"/>
          <c:tx>
            <c:v>0.056DPA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'IG430'!$D$4:$D$53</c:f>
              <c:numCache>
                <c:formatCode>General</c:formatCode>
                <c:ptCount val="50"/>
                <c:pt idx="0">
                  <c:v>0.0220555800617556</c:v>
                </c:pt>
                <c:pt idx="1">
                  <c:v>0.0220555800617556</c:v>
                </c:pt>
                <c:pt idx="2">
                  <c:v>0.0441111601235112</c:v>
                </c:pt>
                <c:pt idx="3">
                  <c:v>0.0661667401852668</c:v>
                </c:pt>
                <c:pt idx="4">
                  <c:v>0.0661667401852668</c:v>
                </c:pt>
                <c:pt idx="5">
                  <c:v>0.132333480370534</c:v>
                </c:pt>
                <c:pt idx="6">
                  <c:v>0.132333480370534</c:v>
                </c:pt>
                <c:pt idx="7">
                  <c:v>0.154389060432289</c:v>
                </c:pt>
                <c:pt idx="8">
                  <c:v>0.154389060432289</c:v>
                </c:pt>
                <c:pt idx="9">
                  <c:v>0.176444640494045</c:v>
                </c:pt>
                <c:pt idx="10">
                  <c:v>0.176444640494045</c:v>
                </c:pt>
                <c:pt idx="11">
                  <c:v>0.176444640494045</c:v>
                </c:pt>
                <c:pt idx="12">
                  <c:v>0.198500220555801</c:v>
                </c:pt>
                <c:pt idx="13">
                  <c:v>0.220555800617556</c:v>
                </c:pt>
                <c:pt idx="14">
                  <c:v>0.220555800617556</c:v>
                </c:pt>
                <c:pt idx="15">
                  <c:v>0.242611380679312</c:v>
                </c:pt>
                <c:pt idx="16">
                  <c:v>0.242611380679312</c:v>
                </c:pt>
                <c:pt idx="17">
                  <c:v>0.264666960741067</c:v>
                </c:pt>
                <c:pt idx="18">
                  <c:v>0.264666960741067</c:v>
                </c:pt>
                <c:pt idx="19">
                  <c:v>0.286722540802823</c:v>
                </c:pt>
                <c:pt idx="20">
                  <c:v>0.286722540802823</c:v>
                </c:pt>
                <c:pt idx="21">
                  <c:v>0.308778120864579</c:v>
                </c:pt>
                <c:pt idx="22">
                  <c:v>0.330833700926334</c:v>
                </c:pt>
                <c:pt idx="23">
                  <c:v>0.330833700926334</c:v>
                </c:pt>
                <c:pt idx="24">
                  <c:v>0.330833700926334</c:v>
                </c:pt>
                <c:pt idx="25">
                  <c:v>0.35288928098809</c:v>
                </c:pt>
                <c:pt idx="26">
                  <c:v>0.35288928098809</c:v>
                </c:pt>
                <c:pt idx="27">
                  <c:v>0.374944861049846</c:v>
                </c:pt>
                <c:pt idx="28">
                  <c:v>0.374944861049846</c:v>
                </c:pt>
                <c:pt idx="29">
                  <c:v>0.397000441111601</c:v>
                </c:pt>
                <c:pt idx="30">
                  <c:v>0.419056021173357</c:v>
                </c:pt>
                <c:pt idx="31">
                  <c:v>0.441111601235112</c:v>
                </c:pt>
                <c:pt idx="32">
                  <c:v>0.463167181296868</c:v>
                </c:pt>
                <c:pt idx="33">
                  <c:v>0.463167181296868</c:v>
                </c:pt>
                <c:pt idx="34">
                  <c:v>0.485222761358624</c:v>
                </c:pt>
                <c:pt idx="35">
                  <c:v>0.507278341420379</c:v>
                </c:pt>
                <c:pt idx="36">
                  <c:v>0.507278341420379</c:v>
                </c:pt>
                <c:pt idx="37">
                  <c:v>0.507278341420379</c:v>
                </c:pt>
                <c:pt idx="38">
                  <c:v>0.529333921482135</c:v>
                </c:pt>
                <c:pt idx="39">
                  <c:v>0.529333921482135</c:v>
                </c:pt>
                <c:pt idx="40">
                  <c:v>0.529333921482135</c:v>
                </c:pt>
                <c:pt idx="41">
                  <c:v>0.551389501543891</c:v>
                </c:pt>
                <c:pt idx="42">
                  <c:v>0.551389501543891</c:v>
                </c:pt>
                <c:pt idx="43">
                  <c:v>0.573445081605646</c:v>
                </c:pt>
                <c:pt idx="44">
                  <c:v>0.573445081605646</c:v>
                </c:pt>
                <c:pt idx="45">
                  <c:v>0.595500661667402</c:v>
                </c:pt>
                <c:pt idx="46">
                  <c:v>0.617556241729157</c:v>
                </c:pt>
                <c:pt idx="47">
                  <c:v>0.639611821790913</c:v>
                </c:pt>
                <c:pt idx="48">
                  <c:v>0.661667401852669</c:v>
                </c:pt>
                <c:pt idx="49">
                  <c:v>0.661667401852669</c:v>
                </c:pt>
              </c:numCache>
            </c:numRef>
          </c:xVal>
          <c:yVal>
            <c:numRef>
              <c:f>'IG430'!$E$4:$E$53</c:f>
              <c:numCache>
                <c:formatCode>General</c:formatCode>
                <c:ptCount val="50"/>
                <c:pt idx="0">
                  <c:v>7.5</c:v>
                </c:pt>
                <c:pt idx="1">
                  <c:v>8.75</c:v>
                </c:pt>
                <c:pt idx="2">
                  <c:v>10.0</c:v>
                </c:pt>
                <c:pt idx="3">
                  <c:v>11.25</c:v>
                </c:pt>
                <c:pt idx="4">
                  <c:v>12.5</c:v>
                </c:pt>
                <c:pt idx="5">
                  <c:v>12.5</c:v>
                </c:pt>
                <c:pt idx="6">
                  <c:v>14.375</c:v>
                </c:pt>
                <c:pt idx="7">
                  <c:v>16.25</c:v>
                </c:pt>
                <c:pt idx="8">
                  <c:v>17.5</c:v>
                </c:pt>
                <c:pt idx="9">
                  <c:v>18.75</c:v>
                </c:pt>
                <c:pt idx="10">
                  <c:v>20.0</c:v>
                </c:pt>
                <c:pt idx="11">
                  <c:v>21.87</c:v>
                </c:pt>
                <c:pt idx="12">
                  <c:v>23.12</c:v>
                </c:pt>
                <c:pt idx="13">
                  <c:v>24.37</c:v>
                </c:pt>
                <c:pt idx="14">
                  <c:v>25.62</c:v>
                </c:pt>
                <c:pt idx="15">
                  <c:v>26.87</c:v>
                </c:pt>
                <c:pt idx="16">
                  <c:v>28.12</c:v>
                </c:pt>
                <c:pt idx="17">
                  <c:v>29.37</c:v>
                </c:pt>
                <c:pt idx="18">
                  <c:v>31.25</c:v>
                </c:pt>
                <c:pt idx="19">
                  <c:v>32.5</c:v>
                </c:pt>
                <c:pt idx="20">
                  <c:v>33.75</c:v>
                </c:pt>
                <c:pt idx="21">
                  <c:v>35.0</c:v>
                </c:pt>
                <c:pt idx="22">
                  <c:v>36.25</c:v>
                </c:pt>
                <c:pt idx="23">
                  <c:v>37.5</c:v>
                </c:pt>
                <c:pt idx="24">
                  <c:v>38.75</c:v>
                </c:pt>
                <c:pt idx="25">
                  <c:v>40.0</c:v>
                </c:pt>
                <c:pt idx="26">
                  <c:v>41.87</c:v>
                </c:pt>
                <c:pt idx="27">
                  <c:v>43.75</c:v>
                </c:pt>
                <c:pt idx="28">
                  <c:v>45.0</c:v>
                </c:pt>
                <c:pt idx="29">
                  <c:v>46.87</c:v>
                </c:pt>
                <c:pt idx="30">
                  <c:v>48.12</c:v>
                </c:pt>
                <c:pt idx="31">
                  <c:v>50.0</c:v>
                </c:pt>
                <c:pt idx="32">
                  <c:v>51.87</c:v>
                </c:pt>
                <c:pt idx="33">
                  <c:v>53.12</c:v>
                </c:pt>
                <c:pt idx="34">
                  <c:v>54.37</c:v>
                </c:pt>
                <c:pt idx="35">
                  <c:v>56.25</c:v>
                </c:pt>
                <c:pt idx="36">
                  <c:v>57.5</c:v>
                </c:pt>
                <c:pt idx="37">
                  <c:v>59.37</c:v>
                </c:pt>
                <c:pt idx="38">
                  <c:v>61.25</c:v>
                </c:pt>
                <c:pt idx="39">
                  <c:v>62.5</c:v>
                </c:pt>
                <c:pt idx="40">
                  <c:v>63.75</c:v>
                </c:pt>
                <c:pt idx="41">
                  <c:v>65.62</c:v>
                </c:pt>
                <c:pt idx="42">
                  <c:v>66.87</c:v>
                </c:pt>
                <c:pt idx="43">
                  <c:v>68.75</c:v>
                </c:pt>
                <c:pt idx="44">
                  <c:v>70.0</c:v>
                </c:pt>
                <c:pt idx="45">
                  <c:v>71.87</c:v>
                </c:pt>
                <c:pt idx="46">
                  <c:v>73.75</c:v>
                </c:pt>
                <c:pt idx="47">
                  <c:v>75.0</c:v>
                </c:pt>
                <c:pt idx="48">
                  <c:v>76.25</c:v>
                </c:pt>
                <c:pt idx="49">
                  <c:v>78.12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9CB-4F0C-A430-23C5330E878B}"/>
            </c:ext>
          </c:extLst>
        </c:ser>
        <c:ser>
          <c:idx val="4"/>
          <c:order val="1"/>
          <c:tx>
            <c:v>0DPA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'IG430'!$AH$4:$AH$222</c:f>
              <c:numCache>
                <c:formatCode>General</c:formatCode>
                <c:ptCount val="219"/>
                <c:pt idx="0">
                  <c:v>0.0</c:v>
                </c:pt>
                <c:pt idx="1">
                  <c:v>0.0220555800617556</c:v>
                </c:pt>
                <c:pt idx="2">
                  <c:v>0.0</c:v>
                </c:pt>
                <c:pt idx="3">
                  <c:v>0.0</c:v>
                </c:pt>
                <c:pt idx="4">
                  <c:v>0.0441111601235112</c:v>
                </c:pt>
                <c:pt idx="5">
                  <c:v>0.0441111601235112</c:v>
                </c:pt>
                <c:pt idx="6">
                  <c:v>0.0441111601235112</c:v>
                </c:pt>
                <c:pt idx="7">
                  <c:v>0.0441111601235112</c:v>
                </c:pt>
                <c:pt idx="8">
                  <c:v>0.0441111601235112</c:v>
                </c:pt>
                <c:pt idx="9">
                  <c:v>0.0441111601235112</c:v>
                </c:pt>
                <c:pt idx="10">
                  <c:v>0.0882223202470225</c:v>
                </c:pt>
                <c:pt idx="11">
                  <c:v>0.0882223202470225</c:v>
                </c:pt>
                <c:pt idx="12">
                  <c:v>0.0882223202470225</c:v>
                </c:pt>
                <c:pt idx="13">
                  <c:v>0.0882223202470225</c:v>
                </c:pt>
                <c:pt idx="14">
                  <c:v>0.0882223202470225</c:v>
                </c:pt>
                <c:pt idx="15">
                  <c:v>0.0882223202470225</c:v>
                </c:pt>
                <c:pt idx="16">
                  <c:v>0.0882223202470225</c:v>
                </c:pt>
                <c:pt idx="17">
                  <c:v>0.132333480370534</c:v>
                </c:pt>
                <c:pt idx="18">
                  <c:v>0.132333480370534</c:v>
                </c:pt>
                <c:pt idx="19">
                  <c:v>0.132333480370534</c:v>
                </c:pt>
                <c:pt idx="20">
                  <c:v>0.132333480370534</c:v>
                </c:pt>
                <c:pt idx="21">
                  <c:v>0.132333480370534</c:v>
                </c:pt>
                <c:pt idx="22">
                  <c:v>0.132333480370534</c:v>
                </c:pt>
                <c:pt idx="23">
                  <c:v>0.132333480370534</c:v>
                </c:pt>
                <c:pt idx="24">
                  <c:v>0.132333480370534</c:v>
                </c:pt>
                <c:pt idx="25">
                  <c:v>0.132333480370534</c:v>
                </c:pt>
                <c:pt idx="26">
                  <c:v>0.132333480370534</c:v>
                </c:pt>
                <c:pt idx="27">
                  <c:v>0.132333480370534</c:v>
                </c:pt>
                <c:pt idx="28">
                  <c:v>0.132333480370534</c:v>
                </c:pt>
                <c:pt idx="29">
                  <c:v>0.154389060432289</c:v>
                </c:pt>
                <c:pt idx="30">
                  <c:v>0.154389060432289</c:v>
                </c:pt>
                <c:pt idx="31">
                  <c:v>0.154389060432289</c:v>
                </c:pt>
                <c:pt idx="32">
                  <c:v>0.154389060432289</c:v>
                </c:pt>
                <c:pt idx="33">
                  <c:v>0.154389060432289</c:v>
                </c:pt>
                <c:pt idx="34">
                  <c:v>0.154389060432289</c:v>
                </c:pt>
                <c:pt idx="35">
                  <c:v>0.154389060432289</c:v>
                </c:pt>
                <c:pt idx="36">
                  <c:v>0.154389060432289</c:v>
                </c:pt>
                <c:pt idx="37">
                  <c:v>0.154389060432289</c:v>
                </c:pt>
                <c:pt idx="38">
                  <c:v>0.154389060432289</c:v>
                </c:pt>
                <c:pt idx="39">
                  <c:v>0.176444640494045</c:v>
                </c:pt>
                <c:pt idx="40">
                  <c:v>0.176444640494045</c:v>
                </c:pt>
                <c:pt idx="41">
                  <c:v>0.176444640494045</c:v>
                </c:pt>
                <c:pt idx="42">
                  <c:v>0.176444640494045</c:v>
                </c:pt>
                <c:pt idx="43">
                  <c:v>0.176444640494045</c:v>
                </c:pt>
                <c:pt idx="44">
                  <c:v>0.176444640494045</c:v>
                </c:pt>
                <c:pt idx="45">
                  <c:v>0.176444640494045</c:v>
                </c:pt>
                <c:pt idx="46">
                  <c:v>0.176444640494045</c:v>
                </c:pt>
                <c:pt idx="47">
                  <c:v>0.176444640494045</c:v>
                </c:pt>
                <c:pt idx="48">
                  <c:v>0.176444640494045</c:v>
                </c:pt>
                <c:pt idx="49">
                  <c:v>0.176444640494045</c:v>
                </c:pt>
                <c:pt idx="50">
                  <c:v>0.176444640494045</c:v>
                </c:pt>
                <c:pt idx="51">
                  <c:v>0.176444640494045</c:v>
                </c:pt>
                <c:pt idx="52">
                  <c:v>0.198500220555801</c:v>
                </c:pt>
                <c:pt idx="53">
                  <c:v>0.198500220555801</c:v>
                </c:pt>
                <c:pt idx="54">
                  <c:v>0.198500220555801</c:v>
                </c:pt>
                <c:pt idx="55">
                  <c:v>0.198500220555801</c:v>
                </c:pt>
                <c:pt idx="56">
                  <c:v>0.198500220555801</c:v>
                </c:pt>
                <c:pt idx="57">
                  <c:v>0.220555800617556</c:v>
                </c:pt>
                <c:pt idx="58">
                  <c:v>0.220555800617556</c:v>
                </c:pt>
                <c:pt idx="59">
                  <c:v>0.220555800617556</c:v>
                </c:pt>
                <c:pt idx="60">
                  <c:v>0.220555800617556</c:v>
                </c:pt>
                <c:pt idx="61">
                  <c:v>0.220555800617556</c:v>
                </c:pt>
                <c:pt idx="62">
                  <c:v>0.220555800617556</c:v>
                </c:pt>
                <c:pt idx="63">
                  <c:v>0.220555800617556</c:v>
                </c:pt>
                <c:pt idx="64">
                  <c:v>0.220555800617556</c:v>
                </c:pt>
                <c:pt idx="65">
                  <c:v>0.220555800617556</c:v>
                </c:pt>
                <c:pt idx="66">
                  <c:v>0.220555800617556</c:v>
                </c:pt>
                <c:pt idx="67">
                  <c:v>0.242611380679312</c:v>
                </c:pt>
                <c:pt idx="68">
                  <c:v>0.242611380679312</c:v>
                </c:pt>
                <c:pt idx="69">
                  <c:v>0.220555800617556</c:v>
                </c:pt>
                <c:pt idx="70">
                  <c:v>0.242611380679312</c:v>
                </c:pt>
                <c:pt idx="71">
                  <c:v>0.242611380679312</c:v>
                </c:pt>
                <c:pt idx="72">
                  <c:v>0.242611380679312</c:v>
                </c:pt>
                <c:pt idx="73">
                  <c:v>0.242611380679312</c:v>
                </c:pt>
                <c:pt idx="74">
                  <c:v>0.242611380679312</c:v>
                </c:pt>
                <c:pt idx="75">
                  <c:v>0.242611380679312</c:v>
                </c:pt>
                <c:pt idx="76">
                  <c:v>0.264666960741067</c:v>
                </c:pt>
                <c:pt idx="77">
                  <c:v>0.264666960741067</c:v>
                </c:pt>
                <c:pt idx="78">
                  <c:v>0.264666960741067</c:v>
                </c:pt>
                <c:pt idx="79">
                  <c:v>0.264666960741067</c:v>
                </c:pt>
                <c:pt idx="80">
                  <c:v>0.264666960741067</c:v>
                </c:pt>
                <c:pt idx="81">
                  <c:v>0.264666960741067</c:v>
                </c:pt>
                <c:pt idx="82">
                  <c:v>0.264666960741067</c:v>
                </c:pt>
                <c:pt idx="83">
                  <c:v>0.264666960741067</c:v>
                </c:pt>
                <c:pt idx="84">
                  <c:v>0.286722540802823</c:v>
                </c:pt>
                <c:pt idx="85">
                  <c:v>0.286722540802823</c:v>
                </c:pt>
                <c:pt idx="86">
                  <c:v>0.286722540802823</c:v>
                </c:pt>
                <c:pt idx="87">
                  <c:v>0.308778120864579</c:v>
                </c:pt>
                <c:pt idx="88">
                  <c:v>0.308778120864579</c:v>
                </c:pt>
                <c:pt idx="89">
                  <c:v>0.308778120864579</c:v>
                </c:pt>
                <c:pt idx="90">
                  <c:v>0.308778120864579</c:v>
                </c:pt>
                <c:pt idx="91">
                  <c:v>0.308778120864579</c:v>
                </c:pt>
                <c:pt idx="92">
                  <c:v>0.308778120864579</c:v>
                </c:pt>
                <c:pt idx="93">
                  <c:v>0.308778120864579</c:v>
                </c:pt>
                <c:pt idx="94">
                  <c:v>0.308778120864579</c:v>
                </c:pt>
                <c:pt idx="95">
                  <c:v>0.308778120864579</c:v>
                </c:pt>
                <c:pt idx="96">
                  <c:v>0.308778120864579</c:v>
                </c:pt>
                <c:pt idx="97">
                  <c:v>0.308778120864579</c:v>
                </c:pt>
                <c:pt idx="98">
                  <c:v>0.308778120864579</c:v>
                </c:pt>
                <c:pt idx="99">
                  <c:v>0.308778120864579</c:v>
                </c:pt>
                <c:pt idx="100">
                  <c:v>0.308778120864579</c:v>
                </c:pt>
                <c:pt idx="101">
                  <c:v>0.330833700926334</c:v>
                </c:pt>
                <c:pt idx="102">
                  <c:v>0.330833700926334</c:v>
                </c:pt>
                <c:pt idx="103">
                  <c:v>0.330833700926334</c:v>
                </c:pt>
                <c:pt idx="104">
                  <c:v>0.330833700926334</c:v>
                </c:pt>
                <c:pt idx="105">
                  <c:v>0.330833700926334</c:v>
                </c:pt>
                <c:pt idx="106">
                  <c:v>0.330833700926334</c:v>
                </c:pt>
                <c:pt idx="107">
                  <c:v>0.330833700926334</c:v>
                </c:pt>
                <c:pt idx="108">
                  <c:v>0.330833700926334</c:v>
                </c:pt>
                <c:pt idx="109">
                  <c:v>0.330833700926334</c:v>
                </c:pt>
                <c:pt idx="110">
                  <c:v>0.330833700926334</c:v>
                </c:pt>
                <c:pt idx="111">
                  <c:v>0.330833700926334</c:v>
                </c:pt>
                <c:pt idx="112">
                  <c:v>0.35288928098809</c:v>
                </c:pt>
                <c:pt idx="113">
                  <c:v>0.35288928098809</c:v>
                </c:pt>
                <c:pt idx="114">
                  <c:v>0.35288928098809</c:v>
                </c:pt>
                <c:pt idx="115">
                  <c:v>0.35288928098809</c:v>
                </c:pt>
                <c:pt idx="116">
                  <c:v>0.35288928098809</c:v>
                </c:pt>
                <c:pt idx="117">
                  <c:v>0.35288928098809</c:v>
                </c:pt>
                <c:pt idx="118">
                  <c:v>0.35288928098809</c:v>
                </c:pt>
                <c:pt idx="119">
                  <c:v>0.35288928098809</c:v>
                </c:pt>
                <c:pt idx="120">
                  <c:v>0.35288928098809</c:v>
                </c:pt>
                <c:pt idx="121">
                  <c:v>0.35288928098809</c:v>
                </c:pt>
                <c:pt idx="122">
                  <c:v>0.374944861049846</c:v>
                </c:pt>
                <c:pt idx="123">
                  <c:v>0.374944861049846</c:v>
                </c:pt>
                <c:pt idx="124">
                  <c:v>0.374944861049846</c:v>
                </c:pt>
                <c:pt idx="125">
                  <c:v>0.397000441111601</c:v>
                </c:pt>
                <c:pt idx="126">
                  <c:v>0.397000441111601</c:v>
                </c:pt>
                <c:pt idx="127">
                  <c:v>0.397000441111601</c:v>
                </c:pt>
                <c:pt idx="128">
                  <c:v>0.397000441111601</c:v>
                </c:pt>
                <c:pt idx="129">
                  <c:v>0.397000441111601</c:v>
                </c:pt>
                <c:pt idx="130">
                  <c:v>0.397000441111601</c:v>
                </c:pt>
                <c:pt idx="131">
                  <c:v>0.397000441111601</c:v>
                </c:pt>
                <c:pt idx="132">
                  <c:v>0.397000441111601</c:v>
                </c:pt>
                <c:pt idx="133">
                  <c:v>0.419056021173357</c:v>
                </c:pt>
                <c:pt idx="134">
                  <c:v>0.419056021173357</c:v>
                </c:pt>
                <c:pt idx="135">
                  <c:v>0.419056021173357</c:v>
                </c:pt>
                <c:pt idx="136">
                  <c:v>0.419056021173357</c:v>
                </c:pt>
                <c:pt idx="137">
                  <c:v>0.419056021173357</c:v>
                </c:pt>
                <c:pt idx="138">
                  <c:v>0.441111601235112</c:v>
                </c:pt>
                <c:pt idx="139">
                  <c:v>0.441111601235112</c:v>
                </c:pt>
                <c:pt idx="140">
                  <c:v>0.441111601235112</c:v>
                </c:pt>
                <c:pt idx="141">
                  <c:v>0.441111601235112</c:v>
                </c:pt>
                <c:pt idx="142">
                  <c:v>0.463167181296868</c:v>
                </c:pt>
                <c:pt idx="143">
                  <c:v>0.463167181296868</c:v>
                </c:pt>
                <c:pt idx="144">
                  <c:v>0.463167181296868</c:v>
                </c:pt>
                <c:pt idx="145">
                  <c:v>0.485222761358624</c:v>
                </c:pt>
                <c:pt idx="146">
                  <c:v>0.485222761358624</c:v>
                </c:pt>
                <c:pt idx="147">
                  <c:v>0.485222761358624</c:v>
                </c:pt>
                <c:pt idx="148">
                  <c:v>0.485222761358624</c:v>
                </c:pt>
                <c:pt idx="149">
                  <c:v>0.485222761358624</c:v>
                </c:pt>
                <c:pt idx="150">
                  <c:v>0.485222761358624</c:v>
                </c:pt>
                <c:pt idx="151">
                  <c:v>0.485222761358624</c:v>
                </c:pt>
                <c:pt idx="152">
                  <c:v>0.485222761358624</c:v>
                </c:pt>
                <c:pt idx="153">
                  <c:v>0.485222761358624</c:v>
                </c:pt>
                <c:pt idx="154">
                  <c:v>0.507278341420379</c:v>
                </c:pt>
                <c:pt idx="155">
                  <c:v>0.507278341420379</c:v>
                </c:pt>
                <c:pt idx="156">
                  <c:v>0.507278341420379</c:v>
                </c:pt>
                <c:pt idx="157">
                  <c:v>0.507278341420379</c:v>
                </c:pt>
                <c:pt idx="158">
                  <c:v>0.507278341420379</c:v>
                </c:pt>
                <c:pt idx="159">
                  <c:v>0.507278341420379</c:v>
                </c:pt>
                <c:pt idx="160">
                  <c:v>0.507278341420379</c:v>
                </c:pt>
                <c:pt idx="161">
                  <c:v>0.507278341420379</c:v>
                </c:pt>
                <c:pt idx="162">
                  <c:v>0.529333921482135</c:v>
                </c:pt>
                <c:pt idx="163">
                  <c:v>0.529333921482135</c:v>
                </c:pt>
                <c:pt idx="164">
                  <c:v>0.529333921482135</c:v>
                </c:pt>
                <c:pt idx="165">
                  <c:v>0.529333921482135</c:v>
                </c:pt>
                <c:pt idx="166">
                  <c:v>0.529333921482135</c:v>
                </c:pt>
                <c:pt idx="167">
                  <c:v>0.529333921482135</c:v>
                </c:pt>
                <c:pt idx="168">
                  <c:v>0.529333921482135</c:v>
                </c:pt>
                <c:pt idx="169">
                  <c:v>0.529333921482135</c:v>
                </c:pt>
                <c:pt idx="170">
                  <c:v>0.551389501543891</c:v>
                </c:pt>
                <c:pt idx="171">
                  <c:v>0.551389501543891</c:v>
                </c:pt>
                <c:pt idx="172">
                  <c:v>0.551389501543891</c:v>
                </c:pt>
                <c:pt idx="173">
                  <c:v>0.551389501543891</c:v>
                </c:pt>
                <c:pt idx="174">
                  <c:v>0.551389501543891</c:v>
                </c:pt>
                <c:pt idx="175">
                  <c:v>0.551389501543891</c:v>
                </c:pt>
                <c:pt idx="176">
                  <c:v>0.551389501543891</c:v>
                </c:pt>
                <c:pt idx="177">
                  <c:v>0.573445081605646</c:v>
                </c:pt>
                <c:pt idx="178">
                  <c:v>0.573445081605646</c:v>
                </c:pt>
                <c:pt idx="179">
                  <c:v>0.573445081605646</c:v>
                </c:pt>
                <c:pt idx="180">
                  <c:v>0.573445081605646</c:v>
                </c:pt>
                <c:pt idx="181">
                  <c:v>0.573445081605646</c:v>
                </c:pt>
                <c:pt idx="182">
                  <c:v>0.573445081605646</c:v>
                </c:pt>
                <c:pt idx="183">
                  <c:v>0.595500661667402</c:v>
                </c:pt>
                <c:pt idx="184">
                  <c:v>0.595500661667402</c:v>
                </c:pt>
                <c:pt idx="185">
                  <c:v>0.595500661667402</c:v>
                </c:pt>
                <c:pt idx="186">
                  <c:v>0.595500661667402</c:v>
                </c:pt>
                <c:pt idx="187">
                  <c:v>0.617556241729157</c:v>
                </c:pt>
                <c:pt idx="188">
                  <c:v>0.617556241729157</c:v>
                </c:pt>
                <c:pt idx="189">
                  <c:v>0.617556241729157</c:v>
                </c:pt>
                <c:pt idx="190">
                  <c:v>0.617556241729157</c:v>
                </c:pt>
                <c:pt idx="191">
                  <c:v>0.617556241729157</c:v>
                </c:pt>
                <c:pt idx="192">
                  <c:v>0.617556241729157</c:v>
                </c:pt>
                <c:pt idx="193">
                  <c:v>0.639611821790913</c:v>
                </c:pt>
                <c:pt idx="194">
                  <c:v>0.639611821790913</c:v>
                </c:pt>
                <c:pt idx="195">
                  <c:v>0.661667401852669</c:v>
                </c:pt>
                <c:pt idx="196">
                  <c:v>0.661667401852669</c:v>
                </c:pt>
                <c:pt idx="197">
                  <c:v>0.661667401852669</c:v>
                </c:pt>
                <c:pt idx="198">
                  <c:v>0.661667401852669</c:v>
                </c:pt>
                <c:pt idx="199">
                  <c:v>0.661667401852669</c:v>
                </c:pt>
                <c:pt idx="200">
                  <c:v>0.661667401852669</c:v>
                </c:pt>
                <c:pt idx="201">
                  <c:v>0.661667401852669</c:v>
                </c:pt>
                <c:pt idx="202">
                  <c:v>0.661667401852669</c:v>
                </c:pt>
                <c:pt idx="203">
                  <c:v>0.661667401852669</c:v>
                </c:pt>
                <c:pt idx="204">
                  <c:v>0.683722981914424</c:v>
                </c:pt>
                <c:pt idx="205">
                  <c:v>0.683722981914424</c:v>
                </c:pt>
                <c:pt idx="206">
                  <c:v>0.70577856197618</c:v>
                </c:pt>
                <c:pt idx="207">
                  <c:v>0.70577856197618</c:v>
                </c:pt>
                <c:pt idx="208">
                  <c:v>0.70577856197618</c:v>
                </c:pt>
                <c:pt idx="209">
                  <c:v>0.70577856197618</c:v>
                </c:pt>
                <c:pt idx="210">
                  <c:v>0.70577856197618</c:v>
                </c:pt>
                <c:pt idx="211">
                  <c:v>0.70577856197618</c:v>
                </c:pt>
                <c:pt idx="212">
                  <c:v>0.70577856197618</c:v>
                </c:pt>
                <c:pt idx="213">
                  <c:v>0.727834142037936</c:v>
                </c:pt>
                <c:pt idx="214">
                  <c:v>0.727834142037936</c:v>
                </c:pt>
                <c:pt idx="215">
                  <c:v>0.749889722099691</c:v>
                </c:pt>
                <c:pt idx="216">
                  <c:v>0.749889722099691</c:v>
                </c:pt>
                <c:pt idx="217">
                  <c:v>0.771945302161447</c:v>
                </c:pt>
                <c:pt idx="218">
                  <c:v>0.749889722099691</c:v>
                </c:pt>
              </c:numCache>
            </c:numRef>
          </c:xVal>
          <c:yVal>
            <c:numRef>
              <c:f>'IG430'!$AI$4:$AI$222</c:f>
              <c:numCache>
                <c:formatCode>General</c:formatCode>
                <c:ptCount val="219"/>
                <c:pt idx="0">
                  <c:v>8.25</c:v>
                </c:pt>
                <c:pt idx="1">
                  <c:v>8.375</c:v>
                </c:pt>
                <c:pt idx="2">
                  <c:v>8.5</c:v>
                </c:pt>
                <c:pt idx="3">
                  <c:v>8.75</c:v>
                </c:pt>
                <c:pt idx="4">
                  <c:v>8.875</c:v>
                </c:pt>
                <c:pt idx="5">
                  <c:v>9.062</c:v>
                </c:pt>
                <c:pt idx="6">
                  <c:v>9.187000000000001</c:v>
                </c:pt>
                <c:pt idx="7">
                  <c:v>9.312</c:v>
                </c:pt>
                <c:pt idx="8">
                  <c:v>9.5</c:v>
                </c:pt>
                <c:pt idx="9">
                  <c:v>9.75</c:v>
                </c:pt>
                <c:pt idx="10">
                  <c:v>9.875</c:v>
                </c:pt>
                <c:pt idx="11">
                  <c:v>10.0</c:v>
                </c:pt>
                <c:pt idx="12">
                  <c:v>10.125</c:v>
                </c:pt>
                <c:pt idx="13">
                  <c:v>10.312</c:v>
                </c:pt>
                <c:pt idx="14">
                  <c:v>10.437</c:v>
                </c:pt>
                <c:pt idx="15">
                  <c:v>10.562</c:v>
                </c:pt>
                <c:pt idx="16">
                  <c:v>10.75</c:v>
                </c:pt>
                <c:pt idx="17">
                  <c:v>10.875</c:v>
                </c:pt>
                <c:pt idx="18">
                  <c:v>11.0</c:v>
                </c:pt>
                <c:pt idx="19">
                  <c:v>11.125</c:v>
                </c:pt>
                <c:pt idx="20">
                  <c:v>11.25</c:v>
                </c:pt>
                <c:pt idx="21">
                  <c:v>11.437</c:v>
                </c:pt>
                <c:pt idx="22">
                  <c:v>11.562</c:v>
                </c:pt>
                <c:pt idx="23">
                  <c:v>11.687</c:v>
                </c:pt>
                <c:pt idx="24">
                  <c:v>11.812</c:v>
                </c:pt>
                <c:pt idx="25">
                  <c:v>12.0</c:v>
                </c:pt>
                <c:pt idx="26">
                  <c:v>12.125</c:v>
                </c:pt>
                <c:pt idx="27">
                  <c:v>12.25</c:v>
                </c:pt>
                <c:pt idx="28">
                  <c:v>12.375</c:v>
                </c:pt>
                <c:pt idx="29">
                  <c:v>12.562</c:v>
                </c:pt>
                <c:pt idx="30">
                  <c:v>12.75</c:v>
                </c:pt>
                <c:pt idx="31">
                  <c:v>12.875</c:v>
                </c:pt>
                <c:pt idx="32">
                  <c:v>13.0</c:v>
                </c:pt>
                <c:pt idx="33">
                  <c:v>13.25</c:v>
                </c:pt>
                <c:pt idx="34">
                  <c:v>13.375</c:v>
                </c:pt>
                <c:pt idx="35">
                  <c:v>13.5</c:v>
                </c:pt>
                <c:pt idx="36">
                  <c:v>13.687</c:v>
                </c:pt>
                <c:pt idx="37">
                  <c:v>13.812</c:v>
                </c:pt>
                <c:pt idx="38">
                  <c:v>13.937</c:v>
                </c:pt>
                <c:pt idx="39">
                  <c:v>14.062</c:v>
                </c:pt>
                <c:pt idx="40">
                  <c:v>14.25</c:v>
                </c:pt>
                <c:pt idx="41">
                  <c:v>14.375</c:v>
                </c:pt>
                <c:pt idx="42">
                  <c:v>14.5</c:v>
                </c:pt>
                <c:pt idx="43">
                  <c:v>14.625</c:v>
                </c:pt>
                <c:pt idx="44">
                  <c:v>14.75</c:v>
                </c:pt>
                <c:pt idx="45">
                  <c:v>14.937</c:v>
                </c:pt>
                <c:pt idx="46">
                  <c:v>15.062</c:v>
                </c:pt>
                <c:pt idx="47">
                  <c:v>15.187</c:v>
                </c:pt>
                <c:pt idx="48">
                  <c:v>15.312</c:v>
                </c:pt>
                <c:pt idx="49">
                  <c:v>15.5</c:v>
                </c:pt>
                <c:pt idx="50">
                  <c:v>15.625</c:v>
                </c:pt>
                <c:pt idx="51">
                  <c:v>15.75</c:v>
                </c:pt>
                <c:pt idx="52">
                  <c:v>15.875</c:v>
                </c:pt>
                <c:pt idx="53">
                  <c:v>16.0</c:v>
                </c:pt>
                <c:pt idx="54">
                  <c:v>16.125</c:v>
                </c:pt>
                <c:pt idx="55">
                  <c:v>16.312</c:v>
                </c:pt>
                <c:pt idx="56">
                  <c:v>16.437</c:v>
                </c:pt>
                <c:pt idx="57">
                  <c:v>16.562</c:v>
                </c:pt>
                <c:pt idx="58">
                  <c:v>16.687</c:v>
                </c:pt>
                <c:pt idx="59">
                  <c:v>16.812</c:v>
                </c:pt>
                <c:pt idx="60">
                  <c:v>17.0</c:v>
                </c:pt>
                <c:pt idx="61">
                  <c:v>17.125</c:v>
                </c:pt>
                <c:pt idx="62">
                  <c:v>17.312</c:v>
                </c:pt>
                <c:pt idx="63">
                  <c:v>17.5</c:v>
                </c:pt>
                <c:pt idx="64">
                  <c:v>17.75</c:v>
                </c:pt>
                <c:pt idx="65">
                  <c:v>17.875</c:v>
                </c:pt>
                <c:pt idx="66">
                  <c:v>18.062</c:v>
                </c:pt>
                <c:pt idx="67">
                  <c:v>18.187</c:v>
                </c:pt>
                <c:pt idx="68">
                  <c:v>18.312</c:v>
                </c:pt>
                <c:pt idx="69">
                  <c:v>18.437</c:v>
                </c:pt>
                <c:pt idx="70">
                  <c:v>18.625</c:v>
                </c:pt>
                <c:pt idx="71">
                  <c:v>18.75</c:v>
                </c:pt>
                <c:pt idx="72">
                  <c:v>18.875</c:v>
                </c:pt>
                <c:pt idx="73">
                  <c:v>19.0</c:v>
                </c:pt>
                <c:pt idx="74">
                  <c:v>19.125</c:v>
                </c:pt>
                <c:pt idx="75">
                  <c:v>19.375</c:v>
                </c:pt>
                <c:pt idx="76">
                  <c:v>19.5</c:v>
                </c:pt>
                <c:pt idx="77">
                  <c:v>19.625</c:v>
                </c:pt>
                <c:pt idx="78">
                  <c:v>19.75</c:v>
                </c:pt>
                <c:pt idx="79">
                  <c:v>19.875</c:v>
                </c:pt>
                <c:pt idx="80">
                  <c:v>20.0</c:v>
                </c:pt>
                <c:pt idx="81">
                  <c:v>20.12</c:v>
                </c:pt>
                <c:pt idx="82">
                  <c:v>20.25</c:v>
                </c:pt>
                <c:pt idx="83">
                  <c:v>20.44</c:v>
                </c:pt>
                <c:pt idx="84">
                  <c:v>20.56</c:v>
                </c:pt>
                <c:pt idx="85">
                  <c:v>20.75</c:v>
                </c:pt>
                <c:pt idx="86">
                  <c:v>20.87</c:v>
                </c:pt>
                <c:pt idx="87">
                  <c:v>21.0</c:v>
                </c:pt>
                <c:pt idx="88">
                  <c:v>21.12</c:v>
                </c:pt>
                <c:pt idx="89">
                  <c:v>21.25</c:v>
                </c:pt>
                <c:pt idx="90">
                  <c:v>21.37</c:v>
                </c:pt>
                <c:pt idx="91">
                  <c:v>21.56</c:v>
                </c:pt>
                <c:pt idx="92">
                  <c:v>21.69</c:v>
                </c:pt>
                <c:pt idx="93">
                  <c:v>21.81</c:v>
                </c:pt>
                <c:pt idx="94">
                  <c:v>21.94</c:v>
                </c:pt>
                <c:pt idx="95">
                  <c:v>22.12</c:v>
                </c:pt>
                <c:pt idx="96">
                  <c:v>22.25</c:v>
                </c:pt>
                <c:pt idx="97">
                  <c:v>22.37</c:v>
                </c:pt>
                <c:pt idx="98">
                  <c:v>22.5</c:v>
                </c:pt>
                <c:pt idx="99">
                  <c:v>22.75</c:v>
                </c:pt>
                <c:pt idx="100">
                  <c:v>22.87</c:v>
                </c:pt>
                <c:pt idx="101">
                  <c:v>23.0</c:v>
                </c:pt>
                <c:pt idx="102">
                  <c:v>23.12</c:v>
                </c:pt>
                <c:pt idx="103">
                  <c:v>23.25</c:v>
                </c:pt>
                <c:pt idx="104">
                  <c:v>23.37</c:v>
                </c:pt>
                <c:pt idx="105">
                  <c:v>23.5</c:v>
                </c:pt>
                <c:pt idx="106">
                  <c:v>23.69</c:v>
                </c:pt>
                <c:pt idx="107">
                  <c:v>23.81</c:v>
                </c:pt>
                <c:pt idx="108">
                  <c:v>23.94</c:v>
                </c:pt>
                <c:pt idx="109">
                  <c:v>24.06</c:v>
                </c:pt>
                <c:pt idx="110">
                  <c:v>24.19</c:v>
                </c:pt>
                <c:pt idx="111">
                  <c:v>24.31</c:v>
                </c:pt>
                <c:pt idx="112">
                  <c:v>24.5</c:v>
                </c:pt>
                <c:pt idx="113">
                  <c:v>24.62</c:v>
                </c:pt>
                <c:pt idx="114">
                  <c:v>24.75</c:v>
                </c:pt>
                <c:pt idx="115">
                  <c:v>24.87</c:v>
                </c:pt>
                <c:pt idx="116">
                  <c:v>25.06</c:v>
                </c:pt>
                <c:pt idx="117">
                  <c:v>25.25</c:v>
                </c:pt>
                <c:pt idx="118">
                  <c:v>25.37</c:v>
                </c:pt>
                <c:pt idx="119">
                  <c:v>25.5</c:v>
                </c:pt>
                <c:pt idx="120">
                  <c:v>25.62</c:v>
                </c:pt>
                <c:pt idx="121">
                  <c:v>25.75</c:v>
                </c:pt>
                <c:pt idx="122">
                  <c:v>25.87</c:v>
                </c:pt>
                <c:pt idx="123">
                  <c:v>26.0</c:v>
                </c:pt>
                <c:pt idx="124">
                  <c:v>26.19</c:v>
                </c:pt>
                <c:pt idx="125">
                  <c:v>26.31</c:v>
                </c:pt>
                <c:pt idx="126">
                  <c:v>26.44</c:v>
                </c:pt>
                <c:pt idx="127">
                  <c:v>26.56</c:v>
                </c:pt>
                <c:pt idx="128">
                  <c:v>26.75</c:v>
                </c:pt>
                <c:pt idx="129">
                  <c:v>26.87</c:v>
                </c:pt>
                <c:pt idx="130">
                  <c:v>27.0</c:v>
                </c:pt>
                <c:pt idx="131">
                  <c:v>27.12</c:v>
                </c:pt>
                <c:pt idx="132">
                  <c:v>27.31</c:v>
                </c:pt>
                <c:pt idx="133">
                  <c:v>27.5</c:v>
                </c:pt>
                <c:pt idx="134">
                  <c:v>27.62</c:v>
                </c:pt>
                <c:pt idx="135">
                  <c:v>27.75</c:v>
                </c:pt>
                <c:pt idx="136">
                  <c:v>27.87</c:v>
                </c:pt>
                <c:pt idx="137">
                  <c:v>28.0</c:v>
                </c:pt>
                <c:pt idx="138">
                  <c:v>28.12</c:v>
                </c:pt>
                <c:pt idx="139">
                  <c:v>28.25</c:v>
                </c:pt>
                <c:pt idx="140">
                  <c:v>28.37</c:v>
                </c:pt>
                <c:pt idx="141">
                  <c:v>28.56</c:v>
                </c:pt>
                <c:pt idx="142">
                  <c:v>28.75</c:v>
                </c:pt>
                <c:pt idx="143">
                  <c:v>28.87</c:v>
                </c:pt>
                <c:pt idx="144">
                  <c:v>29.0</c:v>
                </c:pt>
                <c:pt idx="145">
                  <c:v>29.12</c:v>
                </c:pt>
                <c:pt idx="146">
                  <c:v>29.25</c:v>
                </c:pt>
                <c:pt idx="147">
                  <c:v>29.37</c:v>
                </c:pt>
                <c:pt idx="148">
                  <c:v>29.5</c:v>
                </c:pt>
                <c:pt idx="149">
                  <c:v>29.75</c:v>
                </c:pt>
                <c:pt idx="150">
                  <c:v>29.87</c:v>
                </c:pt>
                <c:pt idx="151">
                  <c:v>30.0</c:v>
                </c:pt>
                <c:pt idx="152">
                  <c:v>30.12</c:v>
                </c:pt>
                <c:pt idx="153">
                  <c:v>30.25</c:v>
                </c:pt>
                <c:pt idx="154">
                  <c:v>30.37</c:v>
                </c:pt>
                <c:pt idx="155">
                  <c:v>30.5</c:v>
                </c:pt>
                <c:pt idx="156">
                  <c:v>30.62</c:v>
                </c:pt>
                <c:pt idx="157">
                  <c:v>30.81</c:v>
                </c:pt>
                <c:pt idx="158">
                  <c:v>30.94</c:v>
                </c:pt>
                <c:pt idx="159">
                  <c:v>31.06</c:v>
                </c:pt>
                <c:pt idx="160">
                  <c:v>31.19</c:v>
                </c:pt>
                <c:pt idx="161">
                  <c:v>31.37</c:v>
                </c:pt>
                <c:pt idx="162">
                  <c:v>31.5</c:v>
                </c:pt>
                <c:pt idx="163">
                  <c:v>31.75</c:v>
                </c:pt>
                <c:pt idx="164">
                  <c:v>31.94</c:v>
                </c:pt>
                <c:pt idx="165">
                  <c:v>32.06</c:v>
                </c:pt>
                <c:pt idx="166">
                  <c:v>32.25</c:v>
                </c:pt>
                <c:pt idx="167">
                  <c:v>32.44</c:v>
                </c:pt>
                <c:pt idx="168">
                  <c:v>32.56</c:v>
                </c:pt>
                <c:pt idx="169">
                  <c:v>32.75</c:v>
                </c:pt>
                <c:pt idx="170">
                  <c:v>32.87</c:v>
                </c:pt>
                <c:pt idx="171">
                  <c:v>33.06</c:v>
                </c:pt>
                <c:pt idx="172">
                  <c:v>33.19</c:v>
                </c:pt>
                <c:pt idx="173">
                  <c:v>33.37</c:v>
                </c:pt>
                <c:pt idx="174">
                  <c:v>33.56</c:v>
                </c:pt>
                <c:pt idx="175">
                  <c:v>33.75</c:v>
                </c:pt>
                <c:pt idx="176">
                  <c:v>33.94</c:v>
                </c:pt>
                <c:pt idx="177">
                  <c:v>34.12</c:v>
                </c:pt>
                <c:pt idx="178">
                  <c:v>34.25</c:v>
                </c:pt>
                <c:pt idx="179">
                  <c:v>34.44</c:v>
                </c:pt>
                <c:pt idx="180">
                  <c:v>34.62</c:v>
                </c:pt>
                <c:pt idx="181">
                  <c:v>34.81</c:v>
                </c:pt>
                <c:pt idx="182">
                  <c:v>34.94</c:v>
                </c:pt>
                <c:pt idx="183">
                  <c:v>35.12</c:v>
                </c:pt>
                <c:pt idx="184">
                  <c:v>35.25</c:v>
                </c:pt>
                <c:pt idx="185">
                  <c:v>35.44</c:v>
                </c:pt>
                <c:pt idx="186">
                  <c:v>35.56</c:v>
                </c:pt>
                <c:pt idx="187">
                  <c:v>35.69</c:v>
                </c:pt>
                <c:pt idx="188">
                  <c:v>35.87</c:v>
                </c:pt>
                <c:pt idx="189">
                  <c:v>36.06</c:v>
                </c:pt>
                <c:pt idx="190">
                  <c:v>36.19</c:v>
                </c:pt>
                <c:pt idx="191">
                  <c:v>36.37</c:v>
                </c:pt>
                <c:pt idx="192">
                  <c:v>36.62</c:v>
                </c:pt>
                <c:pt idx="193">
                  <c:v>36.81</c:v>
                </c:pt>
                <c:pt idx="194">
                  <c:v>37.0</c:v>
                </c:pt>
                <c:pt idx="195">
                  <c:v>37.19</c:v>
                </c:pt>
                <c:pt idx="196">
                  <c:v>37.31</c:v>
                </c:pt>
                <c:pt idx="197">
                  <c:v>37.5</c:v>
                </c:pt>
                <c:pt idx="198">
                  <c:v>37.75</c:v>
                </c:pt>
                <c:pt idx="199">
                  <c:v>37.94</c:v>
                </c:pt>
                <c:pt idx="200">
                  <c:v>38.12</c:v>
                </c:pt>
                <c:pt idx="201">
                  <c:v>38.25</c:v>
                </c:pt>
                <c:pt idx="202">
                  <c:v>38.44</c:v>
                </c:pt>
                <c:pt idx="203">
                  <c:v>38.62</c:v>
                </c:pt>
                <c:pt idx="204">
                  <c:v>38.81</c:v>
                </c:pt>
                <c:pt idx="205">
                  <c:v>39.0</c:v>
                </c:pt>
                <c:pt idx="206">
                  <c:v>39.12</c:v>
                </c:pt>
                <c:pt idx="207">
                  <c:v>39.31</c:v>
                </c:pt>
                <c:pt idx="208">
                  <c:v>39.5</c:v>
                </c:pt>
                <c:pt idx="209">
                  <c:v>39.69</c:v>
                </c:pt>
                <c:pt idx="210">
                  <c:v>39.81</c:v>
                </c:pt>
                <c:pt idx="211">
                  <c:v>40.0</c:v>
                </c:pt>
                <c:pt idx="212">
                  <c:v>40.19</c:v>
                </c:pt>
                <c:pt idx="213">
                  <c:v>40.37</c:v>
                </c:pt>
                <c:pt idx="214">
                  <c:v>40.5</c:v>
                </c:pt>
                <c:pt idx="215">
                  <c:v>40.69</c:v>
                </c:pt>
                <c:pt idx="216">
                  <c:v>40.87</c:v>
                </c:pt>
                <c:pt idx="217">
                  <c:v>41.06</c:v>
                </c:pt>
                <c:pt idx="218">
                  <c:v>14.125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9CB-4F0C-A430-23C5330E878B}"/>
            </c:ext>
          </c:extLst>
        </c:ser>
        <c:ser>
          <c:idx val="6"/>
          <c:order val="2"/>
          <c:tx>
            <c:v>0DPA 300 C Anneal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'IG430'!$AT$4:$AT$57</c:f>
              <c:numCache>
                <c:formatCode>General</c:formatCode>
                <c:ptCount val="54"/>
                <c:pt idx="0">
                  <c:v>0.0</c:v>
                </c:pt>
                <c:pt idx="1">
                  <c:v>0.0220555800617556</c:v>
                </c:pt>
                <c:pt idx="2">
                  <c:v>0.0220555800617556</c:v>
                </c:pt>
                <c:pt idx="3">
                  <c:v>0.0220555800617556</c:v>
                </c:pt>
                <c:pt idx="4">
                  <c:v>0.0661667401852668</c:v>
                </c:pt>
                <c:pt idx="5">
                  <c:v>0.0441111601235112</c:v>
                </c:pt>
                <c:pt idx="6">
                  <c:v>0.110277900308778</c:v>
                </c:pt>
                <c:pt idx="7">
                  <c:v>0.110277900308778</c:v>
                </c:pt>
                <c:pt idx="8">
                  <c:v>0.110277900308778</c:v>
                </c:pt>
                <c:pt idx="9">
                  <c:v>0.132333480370534</c:v>
                </c:pt>
                <c:pt idx="10">
                  <c:v>0.132333480370534</c:v>
                </c:pt>
                <c:pt idx="11">
                  <c:v>0.132333480370534</c:v>
                </c:pt>
                <c:pt idx="12">
                  <c:v>0.154389060432289</c:v>
                </c:pt>
                <c:pt idx="13">
                  <c:v>0.154389060432289</c:v>
                </c:pt>
                <c:pt idx="14">
                  <c:v>0.154389060432289</c:v>
                </c:pt>
                <c:pt idx="15">
                  <c:v>0.176444640494045</c:v>
                </c:pt>
                <c:pt idx="16">
                  <c:v>0.198500220555801</c:v>
                </c:pt>
                <c:pt idx="17">
                  <c:v>0.198500220555801</c:v>
                </c:pt>
                <c:pt idx="18">
                  <c:v>0.220555800617556</c:v>
                </c:pt>
                <c:pt idx="19">
                  <c:v>0.220555800617556</c:v>
                </c:pt>
                <c:pt idx="20">
                  <c:v>0.242611380679312</c:v>
                </c:pt>
                <c:pt idx="21">
                  <c:v>0.264666960741067</c:v>
                </c:pt>
                <c:pt idx="22">
                  <c:v>0.286722540802823</c:v>
                </c:pt>
                <c:pt idx="23">
                  <c:v>0.286722540802823</c:v>
                </c:pt>
                <c:pt idx="24">
                  <c:v>0.286722540802823</c:v>
                </c:pt>
                <c:pt idx="25">
                  <c:v>0.286722540802823</c:v>
                </c:pt>
                <c:pt idx="26">
                  <c:v>0.308778120864579</c:v>
                </c:pt>
                <c:pt idx="27">
                  <c:v>0.330833700926334</c:v>
                </c:pt>
                <c:pt idx="28">
                  <c:v>0.330833700926334</c:v>
                </c:pt>
                <c:pt idx="29">
                  <c:v>0.374944861049846</c:v>
                </c:pt>
                <c:pt idx="30">
                  <c:v>0.374944861049846</c:v>
                </c:pt>
                <c:pt idx="31">
                  <c:v>0.374944861049846</c:v>
                </c:pt>
                <c:pt idx="32">
                  <c:v>0.419056021173357</c:v>
                </c:pt>
                <c:pt idx="33">
                  <c:v>0.419056021173357</c:v>
                </c:pt>
                <c:pt idx="34">
                  <c:v>0.463167181296868</c:v>
                </c:pt>
                <c:pt idx="35">
                  <c:v>0.463167181296868</c:v>
                </c:pt>
                <c:pt idx="36">
                  <c:v>0.463167181296868</c:v>
                </c:pt>
                <c:pt idx="37">
                  <c:v>0.463167181296868</c:v>
                </c:pt>
                <c:pt idx="38">
                  <c:v>0.485222761358624</c:v>
                </c:pt>
                <c:pt idx="39">
                  <c:v>0.485222761358624</c:v>
                </c:pt>
                <c:pt idx="40">
                  <c:v>0.507278341420379</c:v>
                </c:pt>
                <c:pt idx="41">
                  <c:v>0.507278341420379</c:v>
                </c:pt>
                <c:pt idx="42">
                  <c:v>0.529333921482135</c:v>
                </c:pt>
                <c:pt idx="43">
                  <c:v>0.551389501543891</c:v>
                </c:pt>
                <c:pt idx="44">
                  <c:v>0.551389501543891</c:v>
                </c:pt>
                <c:pt idx="45">
                  <c:v>0.573445081605646</c:v>
                </c:pt>
                <c:pt idx="46">
                  <c:v>0.573445081605646</c:v>
                </c:pt>
                <c:pt idx="47">
                  <c:v>0.595500661667402</c:v>
                </c:pt>
                <c:pt idx="48">
                  <c:v>0.617556241729157</c:v>
                </c:pt>
                <c:pt idx="49">
                  <c:v>0.639611821790913</c:v>
                </c:pt>
                <c:pt idx="50">
                  <c:v>0.639611821790913</c:v>
                </c:pt>
                <c:pt idx="51">
                  <c:v>0.639611821790913</c:v>
                </c:pt>
                <c:pt idx="52">
                  <c:v>0.661667401852669</c:v>
                </c:pt>
                <c:pt idx="53">
                  <c:v>0.661667401852669</c:v>
                </c:pt>
              </c:numCache>
            </c:numRef>
          </c:xVal>
          <c:yVal>
            <c:numRef>
              <c:f>'IG430'!$AU$4:$AU$57</c:f>
              <c:numCache>
                <c:formatCode>General</c:formatCode>
                <c:ptCount val="54"/>
                <c:pt idx="0">
                  <c:v>10.5</c:v>
                </c:pt>
                <c:pt idx="1">
                  <c:v>11.0</c:v>
                </c:pt>
                <c:pt idx="2">
                  <c:v>11.5</c:v>
                </c:pt>
                <c:pt idx="3">
                  <c:v>12.0</c:v>
                </c:pt>
                <c:pt idx="4">
                  <c:v>12.5</c:v>
                </c:pt>
                <c:pt idx="5">
                  <c:v>13.0</c:v>
                </c:pt>
                <c:pt idx="6">
                  <c:v>13.0</c:v>
                </c:pt>
                <c:pt idx="7">
                  <c:v>13.5</c:v>
                </c:pt>
                <c:pt idx="8">
                  <c:v>14.0</c:v>
                </c:pt>
                <c:pt idx="9">
                  <c:v>14.5</c:v>
                </c:pt>
                <c:pt idx="10">
                  <c:v>15.25</c:v>
                </c:pt>
                <c:pt idx="11">
                  <c:v>15.75</c:v>
                </c:pt>
                <c:pt idx="12">
                  <c:v>16.5</c:v>
                </c:pt>
                <c:pt idx="13">
                  <c:v>17.0</c:v>
                </c:pt>
                <c:pt idx="14">
                  <c:v>17.75</c:v>
                </c:pt>
                <c:pt idx="15">
                  <c:v>18.5</c:v>
                </c:pt>
                <c:pt idx="16">
                  <c:v>19.0</c:v>
                </c:pt>
                <c:pt idx="17">
                  <c:v>19.75</c:v>
                </c:pt>
                <c:pt idx="18">
                  <c:v>20.25</c:v>
                </c:pt>
                <c:pt idx="19">
                  <c:v>21.0</c:v>
                </c:pt>
                <c:pt idx="20">
                  <c:v>21.75</c:v>
                </c:pt>
                <c:pt idx="21">
                  <c:v>22.25</c:v>
                </c:pt>
                <c:pt idx="22">
                  <c:v>23.0</c:v>
                </c:pt>
                <c:pt idx="23">
                  <c:v>23.5</c:v>
                </c:pt>
                <c:pt idx="24">
                  <c:v>24.25</c:v>
                </c:pt>
                <c:pt idx="25">
                  <c:v>24.75</c:v>
                </c:pt>
                <c:pt idx="26">
                  <c:v>25.5</c:v>
                </c:pt>
                <c:pt idx="27">
                  <c:v>26.0</c:v>
                </c:pt>
                <c:pt idx="28">
                  <c:v>26.75</c:v>
                </c:pt>
                <c:pt idx="29">
                  <c:v>27.5</c:v>
                </c:pt>
                <c:pt idx="30">
                  <c:v>28.0</c:v>
                </c:pt>
                <c:pt idx="31">
                  <c:v>28.75</c:v>
                </c:pt>
                <c:pt idx="32">
                  <c:v>29.0</c:v>
                </c:pt>
                <c:pt idx="33">
                  <c:v>29.5</c:v>
                </c:pt>
                <c:pt idx="34">
                  <c:v>30.0</c:v>
                </c:pt>
                <c:pt idx="35">
                  <c:v>30.5</c:v>
                </c:pt>
                <c:pt idx="36">
                  <c:v>31.25</c:v>
                </c:pt>
                <c:pt idx="37">
                  <c:v>31.75</c:v>
                </c:pt>
                <c:pt idx="38">
                  <c:v>32.25</c:v>
                </c:pt>
                <c:pt idx="39">
                  <c:v>33.0</c:v>
                </c:pt>
                <c:pt idx="40">
                  <c:v>33.5</c:v>
                </c:pt>
                <c:pt idx="41">
                  <c:v>34.0</c:v>
                </c:pt>
                <c:pt idx="42">
                  <c:v>34.75</c:v>
                </c:pt>
                <c:pt idx="43">
                  <c:v>35.25</c:v>
                </c:pt>
                <c:pt idx="44">
                  <c:v>35.75</c:v>
                </c:pt>
                <c:pt idx="45">
                  <c:v>36.5</c:v>
                </c:pt>
                <c:pt idx="46">
                  <c:v>37.0</c:v>
                </c:pt>
                <c:pt idx="47">
                  <c:v>37.5</c:v>
                </c:pt>
                <c:pt idx="48">
                  <c:v>38.0</c:v>
                </c:pt>
                <c:pt idx="49">
                  <c:v>38.75</c:v>
                </c:pt>
                <c:pt idx="50">
                  <c:v>39.25</c:v>
                </c:pt>
                <c:pt idx="51">
                  <c:v>39.75</c:v>
                </c:pt>
                <c:pt idx="52">
                  <c:v>40.25</c:v>
                </c:pt>
                <c:pt idx="53">
                  <c:v>11.25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9CB-4F0C-A430-23C5330E878B}"/>
            </c:ext>
          </c:extLst>
        </c:ser>
        <c:ser>
          <c:idx val="10"/>
          <c:order val="3"/>
          <c:tx>
            <c:v>0.056DPA 290 C Anneal</c:v>
          </c:tx>
          <c:marker>
            <c:symbol val="none"/>
          </c:marker>
          <c:xVal>
            <c:numRef>
              <c:f>'IG430'!$BR$4:$BR$84</c:f>
              <c:numCache>
                <c:formatCode>General</c:formatCode>
                <c:ptCount val="81"/>
                <c:pt idx="0">
                  <c:v>0.0220555800617556</c:v>
                </c:pt>
                <c:pt idx="1">
                  <c:v>0.0220555800617556</c:v>
                </c:pt>
                <c:pt idx="2">
                  <c:v>0.0220555800617556</c:v>
                </c:pt>
                <c:pt idx="3">
                  <c:v>0.0441111601235112</c:v>
                </c:pt>
                <c:pt idx="4">
                  <c:v>0.0441111601235112</c:v>
                </c:pt>
                <c:pt idx="5">
                  <c:v>0.0661667401852668</c:v>
                </c:pt>
                <c:pt idx="6">
                  <c:v>0.0661667401852668</c:v>
                </c:pt>
                <c:pt idx="7">
                  <c:v>0.0661667401852668</c:v>
                </c:pt>
                <c:pt idx="8">
                  <c:v>0.132333480370534</c:v>
                </c:pt>
                <c:pt idx="9">
                  <c:v>0.132333480370534</c:v>
                </c:pt>
                <c:pt idx="10">
                  <c:v>0.132333480370534</c:v>
                </c:pt>
                <c:pt idx="11">
                  <c:v>0.132333480370534</c:v>
                </c:pt>
                <c:pt idx="12">
                  <c:v>0.132333480370534</c:v>
                </c:pt>
                <c:pt idx="13">
                  <c:v>0.154389060432289</c:v>
                </c:pt>
                <c:pt idx="14">
                  <c:v>0.154389060432289</c:v>
                </c:pt>
                <c:pt idx="15">
                  <c:v>0.154389060432289</c:v>
                </c:pt>
                <c:pt idx="16">
                  <c:v>0.154389060432289</c:v>
                </c:pt>
                <c:pt idx="17">
                  <c:v>0.154389060432289</c:v>
                </c:pt>
                <c:pt idx="18">
                  <c:v>0.176444640494045</c:v>
                </c:pt>
                <c:pt idx="19">
                  <c:v>0.176444640494045</c:v>
                </c:pt>
                <c:pt idx="20">
                  <c:v>0.176444640494045</c:v>
                </c:pt>
                <c:pt idx="21">
                  <c:v>0.198500220555801</c:v>
                </c:pt>
                <c:pt idx="22">
                  <c:v>0.198500220555801</c:v>
                </c:pt>
                <c:pt idx="23">
                  <c:v>0.220555800617556</c:v>
                </c:pt>
                <c:pt idx="24">
                  <c:v>0.220555800617556</c:v>
                </c:pt>
                <c:pt idx="25">
                  <c:v>0.220555800617556</c:v>
                </c:pt>
                <c:pt idx="26">
                  <c:v>0.220555800617556</c:v>
                </c:pt>
                <c:pt idx="27">
                  <c:v>0.242611380679312</c:v>
                </c:pt>
                <c:pt idx="28">
                  <c:v>0.242611380679312</c:v>
                </c:pt>
                <c:pt idx="29">
                  <c:v>0.242611380679312</c:v>
                </c:pt>
                <c:pt idx="30">
                  <c:v>0.264666960741067</c:v>
                </c:pt>
                <c:pt idx="31">
                  <c:v>0.264666960741067</c:v>
                </c:pt>
                <c:pt idx="32">
                  <c:v>0.264666960741067</c:v>
                </c:pt>
                <c:pt idx="33">
                  <c:v>0.286722540802823</c:v>
                </c:pt>
                <c:pt idx="34">
                  <c:v>0.286722540802823</c:v>
                </c:pt>
                <c:pt idx="35">
                  <c:v>0.286722540802823</c:v>
                </c:pt>
                <c:pt idx="36">
                  <c:v>0.308778120864579</c:v>
                </c:pt>
                <c:pt idx="37">
                  <c:v>0.308778120864579</c:v>
                </c:pt>
                <c:pt idx="38">
                  <c:v>0.308778120864579</c:v>
                </c:pt>
                <c:pt idx="39">
                  <c:v>0.308778120864579</c:v>
                </c:pt>
                <c:pt idx="40">
                  <c:v>0.308778120864579</c:v>
                </c:pt>
                <c:pt idx="41">
                  <c:v>0.330833700926334</c:v>
                </c:pt>
                <c:pt idx="42">
                  <c:v>0.330833700926334</c:v>
                </c:pt>
                <c:pt idx="43">
                  <c:v>0.330833700926334</c:v>
                </c:pt>
                <c:pt idx="44">
                  <c:v>0.35288928098809</c:v>
                </c:pt>
                <c:pt idx="45">
                  <c:v>0.35288928098809</c:v>
                </c:pt>
                <c:pt idx="46">
                  <c:v>0.35288928098809</c:v>
                </c:pt>
                <c:pt idx="47">
                  <c:v>0.35288928098809</c:v>
                </c:pt>
                <c:pt idx="48">
                  <c:v>0.374944861049846</c:v>
                </c:pt>
                <c:pt idx="49">
                  <c:v>0.374944861049846</c:v>
                </c:pt>
                <c:pt idx="50">
                  <c:v>0.397000441111601</c:v>
                </c:pt>
                <c:pt idx="51">
                  <c:v>0.397000441111601</c:v>
                </c:pt>
                <c:pt idx="52">
                  <c:v>0.397000441111601</c:v>
                </c:pt>
                <c:pt idx="53">
                  <c:v>0.397000441111601</c:v>
                </c:pt>
                <c:pt idx="54">
                  <c:v>0.419056021173357</c:v>
                </c:pt>
                <c:pt idx="55">
                  <c:v>0.419056021173357</c:v>
                </c:pt>
                <c:pt idx="56">
                  <c:v>0.441111601235112</c:v>
                </c:pt>
                <c:pt idx="57">
                  <c:v>0.441111601235112</c:v>
                </c:pt>
                <c:pt idx="58">
                  <c:v>0.463167181296868</c:v>
                </c:pt>
                <c:pt idx="59">
                  <c:v>0.485222761358624</c:v>
                </c:pt>
                <c:pt idx="60">
                  <c:v>0.485222761358624</c:v>
                </c:pt>
                <c:pt idx="61">
                  <c:v>0.485222761358624</c:v>
                </c:pt>
                <c:pt idx="62">
                  <c:v>0.485222761358624</c:v>
                </c:pt>
                <c:pt idx="63">
                  <c:v>0.507278341420379</c:v>
                </c:pt>
                <c:pt idx="64">
                  <c:v>0.507278341420379</c:v>
                </c:pt>
                <c:pt idx="65">
                  <c:v>0.507278341420379</c:v>
                </c:pt>
                <c:pt idx="66">
                  <c:v>0.507278341420379</c:v>
                </c:pt>
                <c:pt idx="67">
                  <c:v>0.507278341420379</c:v>
                </c:pt>
                <c:pt idx="68">
                  <c:v>0.529333921482135</c:v>
                </c:pt>
                <c:pt idx="69">
                  <c:v>0.529333921482135</c:v>
                </c:pt>
                <c:pt idx="70">
                  <c:v>0.529333921482135</c:v>
                </c:pt>
                <c:pt idx="71">
                  <c:v>0.551389501543891</c:v>
                </c:pt>
                <c:pt idx="72">
                  <c:v>0.551389501543891</c:v>
                </c:pt>
                <c:pt idx="73">
                  <c:v>0.551389501543891</c:v>
                </c:pt>
                <c:pt idx="74">
                  <c:v>0.573445081605646</c:v>
                </c:pt>
                <c:pt idx="75">
                  <c:v>0.573445081605646</c:v>
                </c:pt>
                <c:pt idx="76">
                  <c:v>0.573445081605646</c:v>
                </c:pt>
                <c:pt idx="77">
                  <c:v>0.595500661667402</c:v>
                </c:pt>
                <c:pt idx="78">
                  <c:v>0.595500661667402</c:v>
                </c:pt>
                <c:pt idx="79">
                  <c:v>0.595500661667402</c:v>
                </c:pt>
                <c:pt idx="80">
                  <c:v>0.595500661667402</c:v>
                </c:pt>
              </c:numCache>
            </c:numRef>
          </c:xVal>
          <c:yVal>
            <c:numRef>
              <c:f>'IG430'!$BS$4:$BS$84</c:f>
              <c:numCache>
                <c:formatCode>General</c:formatCode>
                <c:ptCount val="81"/>
                <c:pt idx="0">
                  <c:v>8.25</c:v>
                </c:pt>
                <c:pt idx="1">
                  <c:v>8.75</c:v>
                </c:pt>
                <c:pt idx="2">
                  <c:v>9.25</c:v>
                </c:pt>
                <c:pt idx="3">
                  <c:v>9.75</c:v>
                </c:pt>
                <c:pt idx="4">
                  <c:v>10.25</c:v>
                </c:pt>
                <c:pt idx="5">
                  <c:v>11.0</c:v>
                </c:pt>
                <c:pt idx="6">
                  <c:v>11.5</c:v>
                </c:pt>
                <c:pt idx="7">
                  <c:v>12.0</c:v>
                </c:pt>
                <c:pt idx="8">
                  <c:v>12.25</c:v>
                </c:pt>
                <c:pt idx="9">
                  <c:v>13.0</c:v>
                </c:pt>
                <c:pt idx="10">
                  <c:v>13.5</c:v>
                </c:pt>
                <c:pt idx="11">
                  <c:v>14.0</c:v>
                </c:pt>
                <c:pt idx="12">
                  <c:v>14.5</c:v>
                </c:pt>
                <c:pt idx="13">
                  <c:v>15.25</c:v>
                </c:pt>
                <c:pt idx="14">
                  <c:v>15.75</c:v>
                </c:pt>
                <c:pt idx="15">
                  <c:v>16.5</c:v>
                </c:pt>
                <c:pt idx="16">
                  <c:v>17.0</c:v>
                </c:pt>
                <c:pt idx="17">
                  <c:v>17.75</c:v>
                </c:pt>
                <c:pt idx="18">
                  <c:v>18.5</c:v>
                </c:pt>
                <c:pt idx="19">
                  <c:v>19.0</c:v>
                </c:pt>
                <c:pt idx="20">
                  <c:v>19.75</c:v>
                </c:pt>
                <c:pt idx="21">
                  <c:v>20.25</c:v>
                </c:pt>
                <c:pt idx="22">
                  <c:v>21.0</c:v>
                </c:pt>
                <c:pt idx="23">
                  <c:v>21.75</c:v>
                </c:pt>
                <c:pt idx="24">
                  <c:v>22.25</c:v>
                </c:pt>
                <c:pt idx="25">
                  <c:v>23.0</c:v>
                </c:pt>
                <c:pt idx="26">
                  <c:v>23.75</c:v>
                </c:pt>
                <c:pt idx="27">
                  <c:v>24.5</c:v>
                </c:pt>
                <c:pt idx="28">
                  <c:v>25.25</c:v>
                </c:pt>
                <c:pt idx="29">
                  <c:v>25.75</c:v>
                </c:pt>
                <c:pt idx="30">
                  <c:v>26.5</c:v>
                </c:pt>
                <c:pt idx="31">
                  <c:v>27.0</c:v>
                </c:pt>
                <c:pt idx="32">
                  <c:v>27.75</c:v>
                </c:pt>
                <c:pt idx="33">
                  <c:v>28.25</c:v>
                </c:pt>
                <c:pt idx="34">
                  <c:v>29.0</c:v>
                </c:pt>
                <c:pt idx="35">
                  <c:v>29.5</c:v>
                </c:pt>
                <c:pt idx="36">
                  <c:v>30.25</c:v>
                </c:pt>
                <c:pt idx="37">
                  <c:v>31.0</c:v>
                </c:pt>
                <c:pt idx="38">
                  <c:v>31.75</c:v>
                </c:pt>
                <c:pt idx="39">
                  <c:v>32.25</c:v>
                </c:pt>
                <c:pt idx="40">
                  <c:v>33.0</c:v>
                </c:pt>
                <c:pt idx="41">
                  <c:v>33.5</c:v>
                </c:pt>
                <c:pt idx="42">
                  <c:v>34.0</c:v>
                </c:pt>
                <c:pt idx="43">
                  <c:v>34.75</c:v>
                </c:pt>
                <c:pt idx="44">
                  <c:v>35.25</c:v>
                </c:pt>
                <c:pt idx="45">
                  <c:v>35.75</c:v>
                </c:pt>
                <c:pt idx="46">
                  <c:v>36.5</c:v>
                </c:pt>
                <c:pt idx="47">
                  <c:v>37.0</c:v>
                </c:pt>
                <c:pt idx="48">
                  <c:v>37.5</c:v>
                </c:pt>
                <c:pt idx="49">
                  <c:v>38.0</c:v>
                </c:pt>
                <c:pt idx="50">
                  <c:v>38.75</c:v>
                </c:pt>
                <c:pt idx="51">
                  <c:v>39.25</c:v>
                </c:pt>
                <c:pt idx="52">
                  <c:v>39.75</c:v>
                </c:pt>
                <c:pt idx="53">
                  <c:v>40.25</c:v>
                </c:pt>
                <c:pt idx="54">
                  <c:v>41.0</c:v>
                </c:pt>
                <c:pt idx="55">
                  <c:v>41.75</c:v>
                </c:pt>
                <c:pt idx="56">
                  <c:v>42.25</c:v>
                </c:pt>
                <c:pt idx="57">
                  <c:v>42.75</c:v>
                </c:pt>
                <c:pt idx="58">
                  <c:v>43.5</c:v>
                </c:pt>
                <c:pt idx="59">
                  <c:v>44.0</c:v>
                </c:pt>
                <c:pt idx="60">
                  <c:v>44.5</c:v>
                </c:pt>
                <c:pt idx="61">
                  <c:v>45.0</c:v>
                </c:pt>
                <c:pt idx="62">
                  <c:v>45.75</c:v>
                </c:pt>
                <c:pt idx="63">
                  <c:v>46.25</c:v>
                </c:pt>
                <c:pt idx="64">
                  <c:v>46.75</c:v>
                </c:pt>
                <c:pt idx="65">
                  <c:v>47.25</c:v>
                </c:pt>
                <c:pt idx="66">
                  <c:v>48.0</c:v>
                </c:pt>
                <c:pt idx="67">
                  <c:v>48.5</c:v>
                </c:pt>
                <c:pt idx="68">
                  <c:v>49.0</c:v>
                </c:pt>
                <c:pt idx="69">
                  <c:v>49.5</c:v>
                </c:pt>
                <c:pt idx="70">
                  <c:v>50.25</c:v>
                </c:pt>
                <c:pt idx="71">
                  <c:v>51.0</c:v>
                </c:pt>
                <c:pt idx="72">
                  <c:v>51.5</c:v>
                </c:pt>
                <c:pt idx="73">
                  <c:v>52.0</c:v>
                </c:pt>
                <c:pt idx="74">
                  <c:v>52.75</c:v>
                </c:pt>
                <c:pt idx="75">
                  <c:v>53.25</c:v>
                </c:pt>
                <c:pt idx="76">
                  <c:v>53.75</c:v>
                </c:pt>
                <c:pt idx="77">
                  <c:v>54.25</c:v>
                </c:pt>
                <c:pt idx="78">
                  <c:v>55.0</c:v>
                </c:pt>
                <c:pt idx="79">
                  <c:v>55.5</c:v>
                </c:pt>
                <c:pt idx="80">
                  <c:v>27.75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59CB-4F0C-A430-23C5330E8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6093976"/>
        <c:axId val="-2016088392"/>
      </c:scatterChart>
      <c:valAx>
        <c:axId val="-2016093976"/>
        <c:scaling>
          <c:orientation val="minMax"/>
          <c:max val="0.8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Strain (%)</a:t>
                </a:r>
              </a:p>
            </c:rich>
          </c:tx>
          <c:layout>
            <c:manualLayout>
              <c:xMode val="edge"/>
              <c:yMode val="edge"/>
              <c:x val="0.481797751555843"/>
              <c:y val="0.9083650190114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016088392"/>
        <c:crosses val="autoZero"/>
        <c:crossBetween val="midCat"/>
      </c:valAx>
      <c:valAx>
        <c:axId val="-2016088392"/>
        <c:scaling>
          <c:orientation val="minMax"/>
          <c:min val="5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Stress (MPa)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0160939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6010857653252"/>
          <c:y val="0.0395247407959272"/>
          <c:w val="0.45495163466594"/>
          <c:h val="0.320654275103428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c:spPr>
      <c:txPr>
        <a:bodyPr/>
        <a:lstStyle/>
        <a:p>
          <a:pPr>
            <a:lnSpc>
              <a:spcPct val="50000"/>
            </a:lnSpc>
            <a:defRPr sz="900" kern="1100" cap="none" spc="1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Service</c:v>
          </c:tx>
          <c:spPr>
            <a:ln w="47625">
              <a:noFill/>
            </a:ln>
          </c:spPr>
          <c:xVal>
            <c:numRef>
              <c:f>Sheet2!$J$2:$J$4</c:f>
              <c:numCache>
                <c:formatCode>General</c:formatCode>
                <c:ptCount val="3"/>
                <c:pt idx="0">
                  <c:v>6.02001164240437E20</c:v>
                </c:pt>
                <c:pt idx="1">
                  <c:v>8.02351366000464E21</c:v>
                </c:pt>
                <c:pt idx="2">
                  <c:v>8.60735916721475E21</c:v>
                </c:pt>
              </c:numCache>
            </c:numRef>
          </c:xVal>
          <c:yVal>
            <c:numRef>
              <c:f>Sheet2!$K$2:$K$4</c:f>
              <c:numCache>
                <c:formatCode>0.00E+00</c:formatCode>
                <c:ptCount val="3"/>
                <c:pt idx="0">
                  <c:v>1.7705916595307E14</c:v>
                </c:pt>
                <c:pt idx="1">
                  <c:v>5.26132043278993E14</c:v>
                </c:pt>
                <c:pt idx="2">
                  <c:v>3.89767207571989E14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D5-4CAB-A554-F9C05CEB86A7}"/>
            </c:ext>
          </c:extLst>
        </c:ser>
        <c:ser>
          <c:idx val="1"/>
          <c:order val="1"/>
          <c:tx>
            <c:v>Study</c:v>
          </c:tx>
          <c:spPr>
            <a:ln w="47625">
              <a:noFill/>
            </a:ln>
          </c:spPr>
          <c:xVal>
            <c:numRef>
              <c:f>Sheet2!$J$5:$J$10</c:f>
              <c:numCache>
                <c:formatCode>0.00E+00</c:formatCode>
                <c:ptCount val="6"/>
                <c:pt idx="0">
                  <c:v>1.0E20</c:v>
                </c:pt>
                <c:pt idx="1">
                  <c:v>3.20384758908148E21</c:v>
                </c:pt>
                <c:pt idx="2" formatCode="General">
                  <c:v>2.06506826987005E22</c:v>
                </c:pt>
                <c:pt idx="3">
                  <c:v>1.71010817707066E21</c:v>
                </c:pt>
                <c:pt idx="4" formatCode="General">
                  <c:v>2.3036809815951E22</c:v>
                </c:pt>
                <c:pt idx="5" formatCode="General">
                  <c:v>2.3036809815951E22</c:v>
                </c:pt>
              </c:numCache>
            </c:numRef>
          </c:xVal>
          <c:yVal>
            <c:numRef>
              <c:f>Sheet2!$K$5:$K$10</c:f>
              <c:numCache>
                <c:formatCode>0.00E+00</c:formatCode>
                <c:ptCount val="6"/>
                <c:pt idx="0">
                  <c:v>5.29885660710234E15</c:v>
                </c:pt>
                <c:pt idx="1">
                  <c:v>2.09904968517469E13</c:v>
                </c:pt>
                <c:pt idx="2">
                  <c:v>3.94599032459245E14</c:v>
                </c:pt>
                <c:pt idx="3">
                  <c:v>1.12040349326478E13</c:v>
                </c:pt>
                <c:pt idx="4">
                  <c:v>1.0E12</c:v>
                </c:pt>
                <c:pt idx="5">
                  <c:v>5.30516476972984E15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DD5-4CAB-A554-F9C05CEB86A7}"/>
            </c:ext>
          </c:extLst>
        </c:ser>
        <c:ser>
          <c:idx val="2"/>
          <c:order val="2"/>
          <c:tx>
            <c:v>Future</c:v>
          </c:tx>
          <c:spPr>
            <a:ln w="47625">
              <a:noFill/>
            </a:ln>
          </c:spPr>
          <c:xVal>
            <c:numRef>
              <c:f>Sheet2!$J$11:$J$12</c:f>
              <c:numCache>
                <c:formatCode>General</c:formatCode>
                <c:ptCount val="2"/>
                <c:pt idx="0">
                  <c:v>1.08544772606964E22</c:v>
                </c:pt>
                <c:pt idx="1">
                  <c:v>2.17089545213928E22</c:v>
                </c:pt>
              </c:numCache>
            </c:numRef>
          </c:xVal>
          <c:yVal>
            <c:numRef>
              <c:f>Sheet2!$K$11:$K$12</c:f>
              <c:numCache>
                <c:formatCode>0.00E+00</c:formatCode>
                <c:ptCount val="2"/>
                <c:pt idx="0">
                  <c:v>4.13031859235022E14</c:v>
                </c:pt>
                <c:pt idx="1">
                  <c:v>8.26063718470045E14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DD5-4CAB-A554-F9C05CEB8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5513560"/>
        <c:axId val="-2101073928"/>
      </c:scatterChart>
      <c:valAx>
        <c:axId val="-2035513560"/>
        <c:scaling>
          <c:logBase val="10.0"/>
          <c:orientation val="minMax"/>
          <c:min val="1.0E20"/>
        </c:scaling>
        <c:delete val="0"/>
        <c:axPos val="b"/>
        <c:numFmt formatCode="0.0E+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1073928"/>
        <c:crosses val="autoZero"/>
        <c:crossBetween val="midCat"/>
      </c:valAx>
      <c:valAx>
        <c:axId val="-2101073928"/>
        <c:scaling>
          <c:logBase val="10.0"/>
          <c:orientation val="minMax"/>
          <c:min val="1.0E12"/>
        </c:scaling>
        <c:delete val="0"/>
        <c:axPos val="l"/>
        <c:majorGridlines/>
        <c:numFmt formatCode="0.0E+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355135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907270525610528"/>
          <c:y val="0.793995157384988"/>
          <c:w val="0.0802392323910331"/>
          <c:h val="0.1384017463918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5/30/17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5/30/17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tie in with 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pp</a:t>
            </a:r>
            <a:r>
              <a:rPr lang="en-US" dirty="0"/>
              <a:t> collider collimator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664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LBNF at 2.5 and 5 to post-PIP-II nu facility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48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12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E5FAA-BF48-9E49-A90E-B49408BEAACF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100"/>
              <a:t>Ta-rod after irradiation with 6E18 protons in</a:t>
            </a:r>
            <a:br>
              <a:rPr lang="en-US" sz="1100"/>
            </a:br>
            <a:r>
              <a:rPr lang="en-US" sz="1100"/>
              <a:t> 2.4 </a:t>
            </a:r>
            <a:r>
              <a:rPr lang="en-US" sz="1100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100">
                <a:ea typeface="Times New Roman" charset="0"/>
                <a:cs typeface="Times New Roman" charset="0"/>
              </a:rPr>
              <a:t>s</a:t>
            </a:r>
            <a:r>
              <a:rPr lang="en-US" sz="1100"/>
              <a:t> pulses of 3E13 at ISOLDE</a:t>
            </a:r>
          </a:p>
        </p:txBody>
      </p:sp>
    </p:spTree>
    <p:extLst>
      <p:ext uri="{BB962C8B-B14F-4D97-AF65-F5344CB8AC3E}">
        <p14:creationId xmlns:p14="http://schemas.microsoft.com/office/powerpoint/2010/main" val="262610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10676-1A56-E248-AFBC-67E6D91A8FBB}" type="slidenum">
              <a:rPr lang="en-US"/>
              <a:pPr/>
              <a:t>6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I</a:t>
            </a:r>
            <a:r>
              <a:rPr lang="en-US" baseline="0" dirty="0"/>
              <a:t> will NOT speak to every material property as I did in the practice talk. I will gloss over and make the main point at the bottom of the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6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notes that all</a:t>
            </a:r>
            <a:r>
              <a:rPr lang="en-US" baseline="0" dirty="0"/>
              <a:t> the properties that are important for thermo-mechanical health of the target are affected by radiation damage. The dependence on irradiation temperature is due to annealing (or healing) the crystal structure is faster at higher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4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 to make:</a:t>
            </a:r>
          </a:p>
          <a:p>
            <a:pPr marL="228600" indent="-228600">
              <a:buAutoNum type="arabicParenR"/>
            </a:pPr>
            <a:r>
              <a:rPr lang="en-US" dirty="0" smtClean="0"/>
              <a:t>LE to HE Correlation</a:t>
            </a:r>
            <a:r>
              <a:rPr lang="en-US" baseline="0" dirty="0" smtClean="0"/>
              <a:t> and Micro-mechanics validation are necessary to enable affordable LE Ion Irradiations and PIE.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Thermal Shock tests and Simulation development is needed to make use of radiation damage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41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left to right. Column 1 top:</a:t>
            </a:r>
            <a:r>
              <a:rPr lang="en-US" baseline="0" dirty="0"/>
              <a:t> NuMI target NT-02 graphite fin fracture surface (PIE at PNNL), Column 1 bottom: Beryllium thermal shock test at CERN installation photo; Column 2 top: NuMI target NT-02 graphite fin after operation showing crack in beam passage area (beam from left to right); Column 2 bottom: NuMI beryllium primary beam window after removal from service; Column 3 top: High Energy X-Ray Diffraction Results (NSLS) of irradiated C-C composite showing disorder from displacement damage; Column 3 bottom: Electron Back-Scatter Diffraction results of NuMI Be primary beam window showing grain orientation and fracture location; Column 4 top: Graphite specimens after irradiation at BNL’s BLIP facility; Column 4 middle: Graphite sample capsules (left) during installation into drive box (right) at BNL’s BLIP hot cell; Column 4 bottom: Image of an atom probe tomography tip created from NuMI Be primary beam window at </a:t>
            </a:r>
            <a:r>
              <a:rPr lang="en-US" baseline="0"/>
              <a:t>Oxford University.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65F19-72B1-494B-A1D9-D8D452E3F9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6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note that use of data from nuclear materials research is limited and should not be depended upon.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2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 to make:</a:t>
            </a:r>
          </a:p>
          <a:p>
            <a:pPr marL="228600" indent="-228600">
              <a:buAutoNum type="arabicParenR"/>
            </a:pPr>
            <a:r>
              <a:rPr lang="en-US" dirty="0"/>
              <a:t>LE to HE Correlation</a:t>
            </a:r>
            <a:r>
              <a:rPr lang="en-US" baseline="0" dirty="0"/>
              <a:t> and Micro-mechanics validation are necessary to enable affordable LE Ion Irradiations and PIE.</a:t>
            </a:r>
          </a:p>
          <a:p>
            <a:pPr marL="228600" indent="-228600">
              <a:buAutoNum type="arabicParenR"/>
            </a:pPr>
            <a:r>
              <a:rPr lang="en-US" baseline="0" dirty="0"/>
              <a:t>Thermal Shock tests and Simulation development is needed to make use of radiation damage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27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8ef26d66-797d-4f4f-8d8f-f8bea7c5a328" descr="C2F07D7E-E266-4FE0-A1DA-F457F6C32ECA@dhcp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04"/>
          <a:stretch/>
        </p:blipFill>
        <p:spPr bwMode="auto">
          <a:xfrm>
            <a:off x="6563124" y="896936"/>
            <a:ext cx="2598424" cy="256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754032"/>
            <a:ext cx="8499232" cy="1003049"/>
          </a:xfrm>
          <a:prstGeom prst="rect">
            <a:avLst/>
          </a:prstGeom>
        </p:spPr>
        <p:txBody>
          <a:bodyPr vert="horz" wrap="square" lIns="0" tIns="4572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 descr="IMG_0171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49"/>
          <a:stretch/>
        </p:blipFill>
        <p:spPr>
          <a:xfrm>
            <a:off x="-17761" y="896935"/>
            <a:ext cx="2195588" cy="2569804"/>
          </a:xfrm>
          <a:prstGeom prst="rect">
            <a:avLst/>
          </a:prstGeom>
        </p:spPr>
      </p:pic>
      <p:pic>
        <p:nvPicPr>
          <p:cNvPr id="16" name="Picture 15" descr="samples in bag close-up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4" r="7631"/>
          <a:stretch/>
        </p:blipFill>
        <p:spPr>
          <a:xfrm>
            <a:off x="2177827" y="889960"/>
            <a:ext cx="2407633" cy="2576779"/>
          </a:xfrm>
          <a:prstGeom prst="rect">
            <a:avLst/>
          </a:prstGeom>
          <a:effectLst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2" r="10243" b="12454"/>
          <a:stretch/>
        </p:blipFill>
        <p:spPr>
          <a:xfrm>
            <a:off x="4574787" y="889962"/>
            <a:ext cx="1998747" cy="25767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P. </a:t>
            </a:r>
            <a:r>
              <a:rPr 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Hurh</a:t>
            </a:r>
            <a:r>
              <a:rPr lang="en-US" sz="1100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100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– HPT R&amp;D Roadmap Workshop - Fermilab</a:t>
            </a:r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2017.05.31</a:t>
            </a:r>
            <a:endParaRPr lang="en-US" altLang="en-US" sz="11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8" r:id="rId7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1.wdp"/><Relationship Id="rId4" Type="http://schemas.openxmlformats.org/officeDocument/2006/relationships/image" Target="../media/image24.gif"/><Relationship Id="rId5" Type="http://schemas.openxmlformats.org/officeDocument/2006/relationships/image" Target="../media/image25.png"/><Relationship Id="rId6" Type="http://schemas.openxmlformats.org/officeDocument/2006/relationships/image" Target="../media/image26.tiff"/><Relationship Id="rId7" Type="http://schemas.openxmlformats.org/officeDocument/2006/relationships/image" Target="../media/image27.jpeg"/><Relationship Id="rId8" Type="http://schemas.openxmlformats.org/officeDocument/2006/relationships/image" Target="../media/image28.tif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1.wdp"/><Relationship Id="rId4" Type="http://schemas.openxmlformats.org/officeDocument/2006/relationships/image" Target="../media/image24.gif"/><Relationship Id="rId5" Type="http://schemas.openxmlformats.org/officeDocument/2006/relationships/image" Target="../media/image25.png"/><Relationship Id="rId6" Type="http://schemas.openxmlformats.org/officeDocument/2006/relationships/image" Target="../media/image26.tiff"/><Relationship Id="rId7" Type="http://schemas.openxmlformats.org/officeDocument/2006/relationships/image" Target="../media/image27.jpeg"/><Relationship Id="rId8" Type="http://schemas.openxmlformats.org/officeDocument/2006/relationships/image" Target="../media/image28.tif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microsoft.com/office/2007/relationships/hdphoto" Target="../media/hdphoto2.wdp"/><Relationship Id="rId6" Type="http://schemas.openxmlformats.org/officeDocument/2006/relationships/image" Target="../media/image45.tiff"/><Relationship Id="rId7" Type="http://schemas.openxmlformats.org/officeDocument/2006/relationships/image" Target="../media/image46.png"/><Relationship Id="rId8" Type="http://schemas.openxmlformats.org/officeDocument/2006/relationships/image" Target="../media/image47.jpe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tiff"/><Relationship Id="rId5" Type="http://schemas.openxmlformats.org/officeDocument/2006/relationships/image" Target="../media/image56.tiff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6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0.jpeg"/><Relationship Id="rId4" Type="http://schemas.openxmlformats.org/officeDocument/2006/relationships/image" Target="../media/image7.jpeg"/><Relationship Id="rId5" Type="http://schemas.openxmlformats.org/officeDocument/2006/relationships/image" Target="../media/image71.png"/><Relationship Id="rId6" Type="http://schemas.openxmlformats.org/officeDocument/2006/relationships/image" Target="../media/image72.tiff"/><Relationship Id="rId7" Type="http://schemas.openxmlformats.org/officeDocument/2006/relationships/image" Target="../media/image73.tiff"/><Relationship Id="rId8" Type="http://schemas.openxmlformats.org/officeDocument/2006/relationships/image" Target="../media/image8.jpeg"/><Relationship Id="rId9" Type="http://schemas.openxmlformats.org/officeDocument/2006/relationships/image" Target="../media/image74.jpeg"/><Relationship Id="rId10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Relationship Id="rId3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"/><Relationship Id="rId4" Type="http://schemas.openxmlformats.org/officeDocument/2006/relationships/image" Target="../media/image104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Patrick Hurh (Fermilab)</a:t>
            </a:r>
          </a:p>
          <a:p>
            <a:r>
              <a:rPr lang="en-US" altLang="en-US" dirty="0" smtClean="0">
                <a:latin typeface="Helvetica" pitchFamily="124" charset="0"/>
              </a:rPr>
              <a:t>HPT R&amp;D Roadmap Workshop</a:t>
            </a:r>
          </a:p>
          <a:p>
            <a:r>
              <a:rPr lang="en-US" altLang="en-US" dirty="0" smtClean="0">
                <a:latin typeface="Helvetica" pitchFamily="124" charset="0"/>
              </a:rPr>
              <a:t>May 31 2017</a:t>
            </a:r>
            <a:endParaRPr lang="en-US" altLang="en-US" dirty="0">
              <a:latin typeface="Helvetica" pitchFamily="124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754759"/>
            <a:ext cx="8499232" cy="136195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Overview of high power target challenges of future high energy high intensity accelerator facilities</a:t>
            </a:r>
            <a:endParaRPr lang="en-US" dirty="0"/>
          </a:p>
        </p:txBody>
      </p:sp>
      <p:pic>
        <p:nvPicPr>
          <p:cNvPr id="5" name="Picture 4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326" y="5151832"/>
            <a:ext cx="910167" cy="11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0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67433" y="1028700"/>
            <a:ext cx="2371725" cy="1858256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806450" y="850900"/>
          <a:ext cx="8108950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Nu HPT R&amp;D Materials Exploratory Map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3400" y="2675282"/>
            <a:ext cx="142487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T2K First Target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80138" y="3280826"/>
            <a:ext cx="1449813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LBNF-DUNE - 1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35375" y="1573765"/>
            <a:ext cx="17383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NuMI-MINOS Target NT-02 (damaged)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6999" y="2936892"/>
            <a:ext cx="15958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NuMI-NOvA Target TA-01 (MET-01)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21538" y="1804598"/>
            <a:ext cx="1449813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LBNF-DUNE - 2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390810" y="3159255"/>
            <a:ext cx="40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Shock Severity </a:t>
            </a:r>
            <a:r>
              <a:rPr lang="en-US" sz="1800" dirty="0"/>
              <a:t>(p/cm</a:t>
            </a:r>
            <a:r>
              <a:rPr lang="en-US" sz="1800" baseline="30000" dirty="0"/>
              <a:t>2</a:t>
            </a:r>
            <a:r>
              <a:rPr lang="en-US" sz="1800" dirty="0"/>
              <a:t>/pulse)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6799" y="6070600"/>
            <a:ext cx="4368801" cy="615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Radiation Damage Severity</a:t>
            </a:r>
          </a:p>
          <a:p>
            <a:pPr algn="ctr"/>
            <a:r>
              <a:rPr lang="en-US" sz="1600" dirty="0"/>
              <a:t>(damage equivalent fluence, p/cm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933950" y="2035430"/>
            <a:ext cx="465176" cy="42063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930775" y="2726082"/>
            <a:ext cx="506451" cy="21705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816600" y="2726082"/>
            <a:ext cx="559574" cy="55474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6" idx="1"/>
          </p:cNvCxnSpPr>
          <p:nvPr/>
        </p:nvCxnSpPr>
        <p:spPr>
          <a:xfrm flipH="1">
            <a:off x="6450013" y="1943098"/>
            <a:ext cx="771525" cy="33020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451475" y="4613245"/>
            <a:ext cx="1131645" cy="4669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361277" y="4181902"/>
            <a:ext cx="159586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SNS range for 1.4 MW operation for 1 continuous year</a:t>
            </a:r>
          </a:p>
        </p:txBody>
      </p:sp>
      <p:cxnSp>
        <p:nvCxnSpPr>
          <p:cNvPr id="22" name="Straight Arrow Connector 21"/>
          <p:cNvCxnSpPr>
            <a:endCxn id="3" idx="1"/>
          </p:cNvCxnSpPr>
          <p:nvPr/>
        </p:nvCxnSpPr>
        <p:spPr>
          <a:xfrm>
            <a:off x="4957140" y="4405196"/>
            <a:ext cx="494335" cy="4415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22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7" grpId="0" animBg="1"/>
      <p:bldP spid="18" grpId="0" animBg="1"/>
      <p:bldP spid="19" grpId="0" animBg="1"/>
      <p:bldP spid="16" grpId="0" animBg="1"/>
      <p:bldP spid="3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1" y="1324360"/>
            <a:ext cx="82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Ra</a:t>
            </a:r>
            <a:r>
              <a:rPr lang="en-US" sz="2400" b="1" i="1" dirty="0">
                <a:solidFill>
                  <a:schemeClr val="tx2"/>
                </a:solidFill>
              </a:rPr>
              <a:t>diation </a:t>
            </a:r>
            <a:r>
              <a:rPr lang="en-US" sz="2400" b="1" i="1" dirty="0">
                <a:solidFill>
                  <a:srgbClr val="FF0000"/>
                </a:solidFill>
              </a:rPr>
              <a:t>D</a:t>
            </a:r>
            <a:r>
              <a:rPr lang="en-US" sz="2400" b="1" i="1" dirty="0">
                <a:solidFill>
                  <a:schemeClr val="tx2"/>
                </a:solidFill>
              </a:rPr>
              <a:t>amage </a:t>
            </a:r>
            <a:r>
              <a:rPr lang="en-US" sz="2400" b="1" i="1" dirty="0">
                <a:solidFill>
                  <a:srgbClr val="FF0000"/>
                </a:solidFill>
              </a:rPr>
              <a:t>I</a:t>
            </a:r>
            <a:r>
              <a:rPr lang="en-US" sz="2400" b="1" i="1" dirty="0">
                <a:solidFill>
                  <a:schemeClr val="tx2"/>
                </a:solidFill>
              </a:rPr>
              <a:t>n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b="1" i="1" dirty="0">
                <a:solidFill>
                  <a:schemeClr val="tx2"/>
                </a:solidFill>
              </a:rPr>
              <a:t>ccelerator </a:t>
            </a:r>
            <a:r>
              <a:rPr lang="en-US" sz="2400" b="1" i="1" dirty="0">
                <a:solidFill>
                  <a:srgbClr val="FF0000"/>
                </a:solidFill>
              </a:rPr>
              <a:t>T</a:t>
            </a:r>
            <a:r>
              <a:rPr lang="en-US" sz="2400" b="1" i="1" dirty="0">
                <a:solidFill>
                  <a:schemeClr val="tx2"/>
                </a:solidFill>
              </a:rPr>
              <a:t>arget </a:t>
            </a: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dirty="0">
                <a:solidFill>
                  <a:schemeClr val="tx2"/>
                </a:solidFill>
              </a:rPr>
              <a:t>nvironments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115465"/>
            <a:ext cx="7889624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8" y="1608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49181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	Broad aims are threefold: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generate new and useful materials data for application within the </a:t>
            </a:r>
            <a:r>
              <a:rPr lang="en-US" sz="2000" b="1" dirty="0"/>
              <a:t>accelerator</a:t>
            </a:r>
            <a:r>
              <a:rPr lang="en-US" sz="2000" dirty="0"/>
              <a:t> and </a:t>
            </a:r>
            <a:r>
              <a:rPr lang="en-US" sz="2000" b="1" dirty="0"/>
              <a:t>fission/fusion</a:t>
            </a:r>
            <a:r>
              <a:rPr lang="en-US" sz="2000" dirty="0"/>
              <a:t>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</a:t>
            </a:r>
            <a:r>
              <a:rPr lang="en-US" sz="2000" b="1" dirty="0"/>
              <a:t>cross the boundaries </a:t>
            </a:r>
            <a:r>
              <a:rPr lang="en-US" sz="2000" dirty="0"/>
              <a:t>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</a:t>
            </a:r>
            <a:r>
              <a:rPr lang="en-US" sz="2000" b="1" dirty="0"/>
              <a:t>continuing synergy </a:t>
            </a:r>
            <a:r>
              <a:rPr lang="en-US" sz="2000" dirty="0"/>
              <a:t>between research in these communities, benefitting both </a:t>
            </a:r>
            <a:r>
              <a:rPr lang="en-US" sz="2000" b="1" dirty="0"/>
              <a:t>proton accelerator applications </a:t>
            </a:r>
            <a:r>
              <a:rPr lang="en-US" sz="2000" dirty="0"/>
              <a:t>in science and industry and </a:t>
            </a:r>
            <a:r>
              <a:rPr lang="en-US" sz="2000" b="1" dirty="0"/>
              <a:t>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515405"/>
            <a:ext cx="1525949" cy="474199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107" y="5347752"/>
            <a:ext cx="1704378" cy="723983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3" y="4515405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9" y="4535930"/>
            <a:ext cx="1702660" cy="623449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08" y="5055932"/>
            <a:ext cx="1934156" cy="420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0450" y="1736481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radiate.fnal.gov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4" y="5347752"/>
            <a:ext cx="1629512" cy="7863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18" y="5574601"/>
            <a:ext cx="787992" cy="73234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432" y="4404095"/>
            <a:ext cx="1085403" cy="9965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50" y="4470315"/>
            <a:ext cx="1308170" cy="7039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909" y="5311764"/>
            <a:ext cx="1675487" cy="8984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377" y="5347752"/>
            <a:ext cx="1515314" cy="7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1" y="1324360"/>
            <a:ext cx="82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Ra</a:t>
            </a:r>
            <a:r>
              <a:rPr lang="en-US" sz="2400" b="1" i="1" dirty="0">
                <a:solidFill>
                  <a:schemeClr val="tx2"/>
                </a:solidFill>
              </a:rPr>
              <a:t>diation </a:t>
            </a:r>
            <a:r>
              <a:rPr lang="en-US" sz="2400" b="1" i="1" dirty="0">
                <a:solidFill>
                  <a:srgbClr val="FF0000"/>
                </a:solidFill>
              </a:rPr>
              <a:t>D</a:t>
            </a:r>
            <a:r>
              <a:rPr lang="en-US" sz="2400" b="1" i="1" dirty="0">
                <a:solidFill>
                  <a:schemeClr val="tx2"/>
                </a:solidFill>
              </a:rPr>
              <a:t>amage </a:t>
            </a:r>
            <a:r>
              <a:rPr lang="en-US" sz="2400" b="1" i="1" dirty="0">
                <a:solidFill>
                  <a:srgbClr val="FF0000"/>
                </a:solidFill>
              </a:rPr>
              <a:t>I</a:t>
            </a:r>
            <a:r>
              <a:rPr lang="en-US" sz="2400" b="1" i="1" dirty="0">
                <a:solidFill>
                  <a:schemeClr val="tx2"/>
                </a:solidFill>
              </a:rPr>
              <a:t>n </a:t>
            </a:r>
            <a:r>
              <a:rPr lang="en-US" sz="2400" b="1" i="1" dirty="0">
                <a:solidFill>
                  <a:srgbClr val="FF0000"/>
                </a:solidFill>
              </a:rPr>
              <a:t>A</a:t>
            </a:r>
            <a:r>
              <a:rPr lang="en-US" sz="2400" b="1" i="1" dirty="0">
                <a:solidFill>
                  <a:schemeClr val="tx2"/>
                </a:solidFill>
              </a:rPr>
              <a:t>ccelerator </a:t>
            </a:r>
            <a:r>
              <a:rPr lang="en-US" sz="2400" b="1" i="1" dirty="0">
                <a:solidFill>
                  <a:srgbClr val="FF0000"/>
                </a:solidFill>
              </a:rPr>
              <a:t>T</a:t>
            </a:r>
            <a:r>
              <a:rPr lang="en-US" sz="2400" b="1" i="1" dirty="0">
                <a:solidFill>
                  <a:schemeClr val="tx2"/>
                </a:solidFill>
              </a:rPr>
              <a:t>arget </a:t>
            </a: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dirty="0">
                <a:solidFill>
                  <a:schemeClr val="tx2"/>
                </a:solidFill>
              </a:rPr>
              <a:t>nvironments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" y="115465"/>
            <a:ext cx="7889624" cy="1210733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3600" dirty="0" err="1">
                <a:solidFill>
                  <a:schemeClr val="bg1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RaDIATE</a:t>
            </a:r>
            <a:endParaRPr lang="en-US" sz="3600" dirty="0">
              <a:solidFill>
                <a:schemeClr val="bg1"/>
              </a:solidFill>
              <a:effectLst>
                <a:glow rad="165100">
                  <a:srgbClr val="FFF367">
                    <a:alpha val="65000"/>
                  </a:srgbClr>
                </a:glow>
              </a:effectLst>
              <a:latin typeface="Franklin Gothic Medium"/>
              <a:cs typeface="Franklin Gothic Medium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Candara"/>
                <a:cs typeface="Candara"/>
              </a:rPr>
              <a:t>Collaboration</a:t>
            </a: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8" y="160868"/>
            <a:ext cx="910167" cy="1130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49181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	Broad aims are threefold: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generate new and useful materials data for application within the </a:t>
            </a:r>
            <a:r>
              <a:rPr lang="en-US" sz="2000" b="1" dirty="0"/>
              <a:t>accelerator</a:t>
            </a:r>
            <a:r>
              <a:rPr lang="en-US" sz="2000" dirty="0"/>
              <a:t> and </a:t>
            </a:r>
            <a:r>
              <a:rPr lang="en-US" sz="2000" b="1" dirty="0"/>
              <a:t>fission/fusion</a:t>
            </a:r>
            <a:r>
              <a:rPr lang="en-US" sz="2000" dirty="0"/>
              <a:t>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recruit and develop new scientific and engineering experts who can </a:t>
            </a:r>
            <a:r>
              <a:rPr lang="en-US" sz="2000" b="1" dirty="0"/>
              <a:t>cross the boundaries </a:t>
            </a:r>
            <a:r>
              <a:rPr lang="en-US" sz="2000" dirty="0"/>
              <a:t>between these communities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000" dirty="0"/>
              <a:t>to initiate and coordinate a </a:t>
            </a:r>
            <a:r>
              <a:rPr lang="en-US" sz="2000" b="1" dirty="0"/>
              <a:t>continuing synergy </a:t>
            </a:r>
            <a:r>
              <a:rPr lang="en-US" sz="2000" dirty="0"/>
              <a:t>between research in these communities, benefitting both </a:t>
            </a:r>
            <a:r>
              <a:rPr lang="en-US" sz="2000" b="1" dirty="0"/>
              <a:t>proton accelerator applications </a:t>
            </a:r>
            <a:r>
              <a:rPr lang="en-US" sz="2000" dirty="0"/>
              <a:t>in science and industry and </a:t>
            </a:r>
            <a:r>
              <a:rPr lang="en-US" sz="2000" b="1" dirty="0"/>
              <a:t>carbon-free energy technologies</a:t>
            </a:r>
          </a:p>
        </p:txBody>
      </p:sp>
      <p:pic>
        <p:nvPicPr>
          <p:cNvPr id="12" name="Picture 11" descr="2218_ox_brand1_pos_r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515405"/>
            <a:ext cx="1525949" cy="474199"/>
          </a:xfrm>
          <a:prstGeom prst="rect">
            <a:avLst/>
          </a:prstGeom>
        </p:spPr>
      </p:pic>
      <p:pic>
        <p:nvPicPr>
          <p:cNvPr id="13" name="Picture 12" descr="pnnl 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107" y="5347752"/>
            <a:ext cx="1704378" cy="723983"/>
          </a:xfrm>
          <a:prstGeom prst="rect">
            <a:avLst/>
          </a:prstGeom>
        </p:spPr>
      </p:pic>
      <p:pic>
        <p:nvPicPr>
          <p:cNvPr id="14" name="Picture 13" descr="FermiLogo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3" y="4515405"/>
            <a:ext cx="2176428" cy="392811"/>
          </a:xfrm>
          <a:prstGeom prst="rect">
            <a:avLst/>
          </a:prstGeom>
        </p:spPr>
      </p:pic>
      <p:pic>
        <p:nvPicPr>
          <p:cNvPr id="15" name="Picture 14" descr="BNL Logo_Sm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9" y="4535930"/>
            <a:ext cx="1702660" cy="623449"/>
          </a:xfrm>
          <a:prstGeom prst="rect">
            <a:avLst/>
          </a:prstGeom>
        </p:spPr>
      </p:pic>
      <p:pic>
        <p:nvPicPr>
          <p:cNvPr id="16" name="Picture 15" descr="STFC Logo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08" y="5055932"/>
            <a:ext cx="1934156" cy="420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20450" y="1736481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radiate.fnal.gov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4" y="5347752"/>
            <a:ext cx="1629512" cy="7863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18" y="5574601"/>
            <a:ext cx="787992" cy="73234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432" y="4404095"/>
            <a:ext cx="1085403" cy="9965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50" y="4470315"/>
            <a:ext cx="1308170" cy="7039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909" y="5311764"/>
            <a:ext cx="1675487" cy="8984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377" y="5347752"/>
            <a:ext cx="1515314" cy="78631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828307" y="4643428"/>
            <a:ext cx="5487386" cy="1566744"/>
            <a:chOff x="1707310" y="4643428"/>
            <a:chExt cx="5487386" cy="1566744"/>
          </a:xfrm>
        </p:grpSpPr>
        <p:sp>
          <p:nvSpPr>
            <p:cNvPr id="6" name="Rectangle 5"/>
            <p:cNvSpPr/>
            <p:nvPr/>
          </p:nvSpPr>
          <p:spPr>
            <a:xfrm>
              <a:off x="1707310" y="4643428"/>
              <a:ext cx="5487386" cy="156674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800" dirty="0"/>
                <a:t>Currently adding CERN and J-PARC to the MOU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863" y="5014837"/>
              <a:ext cx="1121393" cy="11195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0971" y="5093530"/>
              <a:ext cx="1094213" cy="978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53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8322"/>
            <a:ext cx="8686800" cy="641739"/>
          </a:xfrm>
        </p:spPr>
        <p:txBody>
          <a:bodyPr/>
          <a:lstStyle/>
          <a:p>
            <a:r>
              <a:rPr lang="en-US" sz="2400" dirty="0"/>
              <a:t>High Energy Proton Irradiations underway to explore candidate target/window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" y="852546"/>
            <a:ext cx="4779187" cy="5328678"/>
          </a:xfrm>
        </p:spPr>
        <p:txBody>
          <a:bodyPr/>
          <a:lstStyle/>
          <a:p>
            <a:pPr marL="342900" lvl="2" indent="-342900"/>
            <a:r>
              <a:rPr lang="en-US" sz="1600" dirty="0"/>
              <a:t>181 MeV p irradiation @ BNL’s BLIP </a:t>
            </a:r>
            <a:r>
              <a:rPr lang="en-US" sz="1600" dirty="0" smtClean="0"/>
              <a:t>facility </a:t>
            </a:r>
            <a:r>
              <a:rPr lang="en-US" sz="1200" dirty="0" smtClean="0"/>
              <a:t>[2, 3]</a:t>
            </a:r>
            <a:endParaRPr lang="en-US" sz="1100" dirty="0"/>
          </a:p>
          <a:p>
            <a:pPr lvl="1"/>
            <a:r>
              <a:rPr lang="en-US" sz="1400" dirty="0"/>
              <a:t>4 </a:t>
            </a:r>
            <a:r>
              <a:rPr lang="en-US" sz="1400" dirty="0" err="1"/>
              <a:t>graphites</a:t>
            </a:r>
            <a:r>
              <a:rPr lang="en-US" sz="1400" dirty="0"/>
              <a:t> &amp; h-BN exposed to 6.7E20 p/cm</a:t>
            </a:r>
            <a:r>
              <a:rPr lang="en-US" sz="1400" baseline="30000" dirty="0"/>
              <a:t>2</a:t>
            </a:r>
            <a:endParaRPr lang="en-US" sz="1400" dirty="0"/>
          </a:p>
          <a:p>
            <a:pPr lvl="1"/>
            <a:r>
              <a:rPr lang="en-US" sz="1400" dirty="0" smtClean="0"/>
              <a:t>Changes </a:t>
            </a:r>
            <a:r>
              <a:rPr lang="en-US" sz="1400" dirty="0"/>
              <a:t>in material properties (30-50%)</a:t>
            </a:r>
          </a:p>
          <a:p>
            <a:pPr lvl="1"/>
            <a:r>
              <a:rPr lang="en-US" sz="1400" dirty="0"/>
              <a:t>Annealing (&gt;150 ˚C) achieves partial recovery</a:t>
            </a:r>
          </a:p>
          <a:p>
            <a:pPr lvl="1"/>
            <a:r>
              <a:rPr lang="en-US" sz="1400" dirty="0"/>
              <a:t>Confirmed choice of POCO-ZXF-5Q (least change in critical properties)</a:t>
            </a:r>
          </a:p>
          <a:p>
            <a:pPr lvl="1"/>
            <a:r>
              <a:rPr lang="en-US" sz="1400" dirty="0"/>
              <a:t>Irradiating at higher temp may be beneficial, however:</a:t>
            </a:r>
          </a:p>
          <a:p>
            <a:pPr lvl="2"/>
            <a:r>
              <a:rPr lang="en-US" sz="1200" dirty="0"/>
              <a:t>Diffusion assisted effects are increased (e.g. swelling from He bubble formation, creep)</a:t>
            </a:r>
          </a:p>
          <a:p>
            <a:pPr lvl="2"/>
            <a:r>
              <a:rPr lang="en-US" sz="1200" dirty="0"/>
              <a:t>Oxidation must be avoided</a:t>
            </a:r>
          </a:p>
          <a:p>
            <a:pPr lvl="2"/>
            <a:r>
              <a:rPr lang="en-US" sz="1200" dirty="0"/>
              <a:t>Elev. temp properties affecting thermal shock resistance are generally degraded</a:t>
            </a:r>
          </a:p>
          <a:p>
            <a:r>
              <a:rPr lang="en-US" sz="1600" dirty="0"/>
              <a:t>Future </a:t>
            </a:r>
            <a:r>
              <a:rPr lang="en-US" sz="1600" dirty="0" smtClean="0"/>
              <a:t>work </a:t>
            </a:r>
            <a:r>
              <a:rPr lang="en-US" sz="1600" dirty="0"/>
              <a:t>includes 2017 BLIP </a:t>
            </a:r>
            <a:r>
              <a:rPr lang="en-US" sz="1600" dirty="0" smtClean="0"/>
              <a:t>irradiation </a:t>
            </a:r>
            <a:r>
              <a:rPr lang="en-US" sz="1200" dirty="0" smtClean="0"/>
              <a:t>[4]</a:t>
            </a:r>
            <a:endParaRPr lang="en-US" sz="1200" dirty="0"/>
          </a:p>
          <a:p>
            <a:pPr lvl="1"/>
            <a:r>
              <a:rPr lang="en-US" sz="1400" dirty="0" smtClean="0"/>
              <a:t>Includes </a:t>
            </a:r>
            <a:r>
              <a:rPr lang="en-US" sz="1400" dirty="0"/>
              <a:t>graphite at various temp (up to ~1,000 ˚C)</a:t>
            </a:r>
          </a:p>
          <a:p>
            <a:pPr lvl="1"/>
            <a:r>
              <a:rPr lang="en-US" sz="1400" dirty="0"/>
              <a:t>Also Beryllium, Ti alloys, Si, TZM, Al, &amp; </a:t>
            </a:r>
            <a:r>
              <a:rPr lang="en-US" sz="1400" dirty="0" err="1"/>
              <a:t>Ir</a:t>
            </a:r>
            <a:endParaRPr lang="en-US" sz="1400" dirty="0"/>
          </a:p>
          <a:p>
            <a:pPr lvl="1"/>
            <a:r>
              <a:rPr lang="en-US" sz="1400" dirty="0"/>
              <a:t>Post-Irradiation Examination (2018) includes mechanical, thermal, micro-structural, and fatigue evaluation</a:t>
            </a:r>
          </a:p>
          <a:p>
            <a:pPr lvl="1"/>
            <a:r>
              <a:rPr lang="en-US" sz="1400" dirty="0"/>
              <a:t>Participants: BNL, PNNL, FRIB, ESS, CERN,</a:t>
            </a:r>
            <a:br>
              <a:rPr lang="en-US" sz="1400" dirty="0"/>
            </a:br>
            <a:r>
              <a:rPr lang="en-US" sz="1400" dirty="0"/>
              <a:t>J-PARC, STFC, Oxford, LANL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5026270" y="903346"/>
          <a:ext cx="3946525" cy="2787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252" y="4586501"/>
            <a:ext cx="2914148" cy="1669942"/>
          </a:xfrm>
          <a:prstGeom prst="rect">
            <a:avLst/>
          </a:prstGeom>
        </p:spPr>
      </p:pic>
      <p:pic>
        <p:nvPicPr>
          <p:cNvPr id="7" name="Picture 6" descr="samples in bag close-up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269" y="3691100"/>
            <a:ext cx="1780905" cy="1420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470" y="5302194"/>
            <a:ext cx="914098" cy="5630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179" y="3691100"/>
            <a:ext cx="857424" cy="5204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777" y="3691100"/>
            <a:ext cx="954153" cy="6436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6270" y="5898884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Tensile specimens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1179" y="4259807"/>
            <a:ext cx="10052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Microstructural analysis specimens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49808" y="4217169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Fatigue specimens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7260" y="5978771"/>
            <a:ext cx="2442308" cy="4591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Ammigan</a:t>
            </a:r>
            <a:r>
              <a:rPr lang="en-US" sz="1400" dirty="0" smtClean="0"/>
              <a:t> Talk (this session)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997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7967" y="955267"/>
            <a:ext cx="2390736" cy="147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0" r="5016"/>
          <a:stretch/>
        </p:blipFill>
        <p:spPr>
          <a:xfrm>
            <a:off x="4879828" y="2380164"/>
            <a:ext cx="2203694" cy="944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993"/>
            <a:ext cx="8686800" cy="641739"/>
          </a:xfrm>
        </p:spPr>
        <p:txBody>
          <a:bodyPr/>
          <a:lstStyle/>
          <a:p>
            <a:r>
              <a:rPr lang="en-US" sz="2400" dirty="0"/>
              <a:t>Examination of irradiated Beryllium beam window indicates fracture toughness changes under irradiation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967596"/>
            <a:ext cx="4759951" cy="4987867"/>
          </a:xfrm>
        </p:spPr>
        <p:txBody>
          <a:bodyPr/>
          <a:lstStyle/>
          <a:p>
            <a:r>
              <a:rPr lang="en-US" sz="1600" dirty="0"/>
              <a:t>NuMI Be window</a:t>
            </a:r>
            <a:r>
              <a:rPr lang="en-US" sz="1400" dirty="0"/>
              <a:t> </a:t>
            </a:r>
            <a:r>
              <a:rPr lang="en-US" sz="1400" dirty="0" smtClean="0"/>
              <a:t>[5] </a:t>
            </a:r>
            <a:r>
              <a:rPr lang="en-US" sz="1400" dirty="0"/>
              <a:t>(</a:t>
            </a:r>
            <a:r>
              <a:rPr lang="en-US" sz="1400" dirty="0" err="1" smtClean="0"/>
              <a:t>Kuksenko</a:t>
            </a:r>
            <a:r>
              <a:rPr lang="en-US" sz="1400" dirty="0" smtClean="0"/>
              <a:t>, Oxford</a:t>
            </a:r>
            <a:r>
              <a:rPr lang="en-US" sz="1400" dirty="0"/>
              <a:t>)</a:t>
            </a:r>
            <a:endParaRPr lang="en-US" sz="1200" dirty="0"/>
          </a:p>
          <a:p>
            <a:pPr lvl="1"/>
            <a:r>
              <a:rPr lang="en-US" sz="1400" dirty="0"/>
              <a:t>Be window to 1.57E21 POT analyzed</a:t>
            </a:r>
          </a:p>
          <a:p>
            <a:pPr lvl="1"/>
            <a:r>
              <a:rPr lang="en-US" sz="1400" dirty="0"/>
              <a:t>Advanced microscopy techniques ongoing</a:t>
            </a:r>
          </a:p>
          <a:p>
            <a:pPr lvl="1"/>
            <a:r>
              <a:rPr lang="en-US" sz="1400" dirty="0"/>
              <a:t>Li matches </a:t>
            </a:r>
            <a:r>
              <a:rPr lang="en-US" sz="1400" dirty="0" smtClean="0"/>
              <a:t>MARS </a:t>
            </a:r>
            <a:r>
              <a:rPr lang="en-US" sz="1200" dirty="0" smtClean="0"/>
              <a:t>[6] </a:t>
            </a:r>
            <a:r>
              <a:rPr lang="en-US" sz="1400" dirty="0" smtClean="0"/>
              <a:t>predictions </a:t>
            </a:r>
            <a:r>
              <a:rPr lang="en-US" sz="1400" dirty="0"/>
              <a:t>and remains homogeneously distributed at ~50 ˚C</a:t>
            </a:r>
          </a:p>
          <a:p>
            <a:pPr lvl="1"/>
            <a:r>
              <a:rPr lang="en-US" sz="1400" dirty="0"/>
              <a:t>Crack morphology changes at higher doses (</a:t>
            </a:r>
            <a:r>
              <a:rPr lang="en-US" sz="1400" dirty="0" err="1"/>
              <a:t>transgranular</a:t>
            </a:r>
            <a:r>
              <a:rPr lang="en-US" sz="1400" dirty="0"/>
              <a:t> to grain boundary fracture)</a:t>
            </a:r>
          </a:p>
          <a:p>
            <a:r>
              <a:rPr lang="en-US" sz="1600" dirty="0"/>
              <a:t>Future Work with Be window (2017)</a:t>
            </a:r>
          </a:p>
          <a:p>
            <a:pPr lvl="1"/>
            <a:r>
              <a:rPr lang="en-US" sz="1600" dirty="0"/>
              <a:t>Micro-mechanics testing</a:t>
            </a:r>
          </a:p>
          <a:p>
            <a:pPr lvl="2"/>
            <a:r>
              <a:rPr lang="en-US" sz="1400" dirty="0" smtClean="0"/>
              <a:t>Preliminary results indicate significant hardening and increase in effective</a:t>
            </a:r>
            <a:br>
              <a:rPr lang="en-US" sz="1400" dirty="0" smtClean="0"/>
            </a:br>
            <a:r>
              <a:rPr lang="en-US" sz="1400" dirty="0" smtClean="0"/>
              <a:t>elastic modulus</a:t>
            </a:r>
            <a:endParaRPr lang="en-US" sz="1400" dirty="0"/>
          </a:p>
          <a:p>
            <a:pPr lvl="1"/>
            <a:r>
              <a:rPr lang="en-US" sz="1600" dirty="0"/>
              <a:t>Annealing</a:t>
            </a:r>
          </a:p>
          <a:p>
            <a:pPr lvl="2"/>
            <a:r>
              <a:rPr lang="en-US" sz="1400" dirty="0"/>
              <a:t>He bubble coalescence and growth?</a:t>
            </a:r>
          </a:p>
          <a:p>
            <a:pPr lvl="2"/>
            <a:r>
              <a:rPr lang="en-US" sz="1400" dirty="0"/>
              <a:t>R</a:t>
            </a:r>
            <a:r>
              <a:rPr lang="en-US" sz="1400" dirty="0" smtClean="0"/>
              <a:t>ecovery </a:t>
            </a:r>
            <a:r>
              <a:rPr lang="en-US" sz="1400" dirty="0"/>
              <a:t>of properties?</a:t>
            </a:r>
          </a:p>
          <a:p>
            <a:endParaRPr lang="en-US" sz="2000" dirty="0"/>
          </a:p>
        </p:txBody>
      </p:sp>
      <p:pic>
        <p:nvPicPr>
          <p:cNvPr id="19" name="Picture 18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21" y="967595"/>
            <a:ext cx="1985881" cy="1637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134" y="2147832"/>
            <a:ext cx="865269" cy="232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005" y="3257673"/>
            <a:ext cx="4763929" cy="2908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45" y="4800439"/>
            <a:ext cx="1994461" cy="1432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5" t="10416" r="11103" b="33277"/>
          <a:stretch/>
        </p:blipFill>
        <p:spPr>
          <a:xfrm>
            <a:off x="2499406" y="4800439"/>
            <a:ext cx="1844886" cy="140791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20339" y="1010977"/>
            <a:ext cx="89192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0.24 DPA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132842" y="1004409"/>
            <a:ext cx="89192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0.47 DPA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3858848" y="5978771"/>
            <a:ext cx="2442308" cy="45915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Kuksenko</a:t>
            </a:r>
            <a:r>
              <a:rPr lang="en-US" sz="1400" dirty="0" smtClean="0"/>
              <a:t> Talk (this session)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732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993"/>
            <a:ext cx="8686800" cy="641739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sz="2400" dirty="0"/>
              <a:t>ynamic thermo-mechanical simulations of Beryllium validated by in-beam thermal shock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865246"/>
            <a:ext cx="4370487" cy="5497454"/>
          </a:xfrm>
        </p:spPr>
        <p:txBody>
          <a:bodyPr/>
          <a:lstStyle/>
          <a:p>
            <a:r>
              <a:rPr lang="en-US" sz="1600" dirty="0"/>
              <a:t>In-beam thermal shock test of Be at CERN’s HiRadMat</a:t>
            </a:r>
            <a:r>
              <a:rPr lang="en-US" sz="1400" dirty="0"/>
              <a:t> </a:t>
            </a:r>
            <a:r>
              <a:rPr lang="en-US" sz="1200" dirty="0" smtClean="0"/>
              <a:t>[8, </a:t>
            </a:r>
            <a:r>
              <a:rPr lang="en-US" sz="1200" dirty="0"/>
              <a:t>9</a:t>
            </a:r>
            <a:r>
              <a:rPr lang="en-US" sz="1200" dirty="0" smtClean="0"/>
              <a:t>]</a:t>
            </a:r>
            <a:r>
              <a:rPr lang="en-US" sz="1400" dirty="0" smtClean="0"/>
              <a:t> </a:t>
            </a:r>
            <a:r>
              <a:rPr lang="en-US" sz="1200" dirty="0" smtClean="0"/>
              <a:t>(</a:t>
            </a:r>
            <a:r>
              <a:rPr lang="en-US" sz="1200" dirty="0"/>
              <a:t>FNAL, RAL, Oxford, CERN)</a:t>
            </a:r>
          </a:p>
          <a:p>
            <a:pPr lvl="1"/>
            <a:r>
              <a:rPr lang="en-US" sz="1400" dirty="0"/>
              <a:t>All 4 Be grades showed less plastic deformation than predicted by generic strength models</a:t>
            </a:r>
          </a:p>
          <a:p>
            <a:pPr lvl="1"/>
            <a:r>
              <a:rPr lang="en-US" sz="1400" dirty="0"/>
              <a:t>S200FH showed least plastic deformation</a:t>
            </a:r>
          </a:p>
          <a:p>
            <a:pPr lvl="1"/>
            <a:r>
              <a:rPr lang="en-US" sz="1400" dirty="0"/>
              <a:t>Glassy Carbon windows survived without signs of degradation</a:t>
            </a:r>
          </a:p>
          <a:p>
            <a:pPr lvl="1"/>
            <a:r>
              <a:rPr lang="en-US" sz="1400" dirty="0"/>
              <a:t>Multiple pulses showed diminishing ratcheting in plastic deformation</a:t>
            </a:r>
          </a:p>
          <a:p>
            <a:pPr lvl="1"/>
            <a:r>
              <a:rPr lang="en-US" sz="1400" dirty="0"/>
              <a:t>Work continues on advanced strength model and data analysis</a:t>
            </a:r>
          </a:p>
          <a:p>
            <a:pPr lvl="2"/>
            <a:r>
              <a:rPr lang="en-US" sz="1200" dirty="0"/>
              <a:t>Johnson-Cook strength model developed at </a:t>
            </a:r>
            <a:r>
              <a:rPr lang="en-US" sz="1200" dirty="0" err="1"/>
              <a:t>SwRI</a:t>
            </a:r>
            <a:r>
              <a:rPr lang="en-US" sz="1200" dirty="0"/>
              <a:t> through SHB high strain-rate testing (elevated temp)</a:t>
            </a:r>
          </a:p>
          <a:p>
            <a:r>
              <a:rPr lang="en-US" sz="1600" dirty="0"/>
              <a:t>Future work (2018) at HiRadMat includes:</a:t>
            </a:r>
          </a:p>
          <a:p>
            <a:pPr lvl="1"/>
            <a:r>
              <a:rPr lang="en-US" sz="1400" dirty="0"/>
              <a:t>Testing of irradiated materials (BLIP)</a:t>
            </a:r>
          </a:p>
          <a:p>
            <a:pPr lvl="2"/>
            <a:r>
              <a:rPr lang="en-US" sz="1200" dirty="0"/>
              <a:t>Beryllium grades</a:t>
            </a:r>
          </a:p>
          <a:p>
            <a:pPr lvl="2"/>
            <a:r>
              <a:rPr lang="en-US" sz="1200" dirty="0"/>
              <a:t>Graphite grades</a:t>
            </a:r>
          </a:p>
          <a:p>
            <a:pPr lvl="2"/>
            <a:r>
              <a:rPr lang="en-US" sz="1200" dirty="0"/>
              <a:t>Glassy </a:t>
            </a:r>
            <a:r>
              <a:rPr lang="en-US" sz="1200" dirty="0" smtClean="0"/>
              <a:t>Carbon</a:t>
            </a:r>
          </a:p>
          <a:p>
            <a:pPr lvl="1"/>
            <a:r>
              <a:rPr lang="en-US" sz="1400" dirty="0" smtClean="0"/>
              <a:t>Testing of novel materials (</a:t>
            </a:r>
            <a:r>
              <a:rPr lang="en-US" sz="1400" dirty="0" err="1" smtClean="0"/>
              <a:t>nano</a:t>
            </a:r>
            <a:r>
              <a:rPr lang="en-US" sz="1400" dirty="0" smtClean="0"/>
              <a:t>-fiber mats)</a:t>
            </a:r>
            <a:endParaRPr lang="en-US" sz="1400" dirty="0"/>
          </a:p>
          <a:p>
            <a:pPr lvl="1"/>
            <a:r>
              <a:rPr lang="en-US" sz="1400" dirty="0"/>
              <a:t>Higher p beam intensities</a:t>
            </a:r>
          </a:p>
          <a:p>
            <a:pPr lvl="1"/>
            <a:r>
              <a:rPr lang="en-US" sz="1400" dirty="0"/>
              <a:t>Development of J-C damage model for Be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695" y="1018958"/>
            <a:ext cx="2466305" cy="22673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869462"/>
            <a:ext cx="2522637" cy="2416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503" y="3311336"/>
            <a:ext cx="4254499" cy="3006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7412" y="3790716"/>
            <a:ext cx="1155700" cy="1224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4184813" y="4029146"/>
            <a:ext cx="1388847" cy="2832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11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4275"/>
            <a:ext cx="8686800" cy="641739"/>
          </a:xfrm>
        </p:spPr>
        <p:txBody>
          <a:bodyPr/>
          <a:lstStyle/>
          <a:p>
            <a:r>
              <a:rPr lang="en-US" sz="2400" dirty="0"/>
              <a:t>Radiation-induced swelling as possible cause of failure of NuMI NT-02 graphite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1" y="847663"/>
            <a:ext cx="3741576" cy="5535554"/>
          </a:xfrm>
        </p:spPr>
        <p:txBody>
          <a:bodyPr/>
          <a:lstStyle/>
          <a:p>
            <a:r>
              <a:rPr lang="en-US" sz="1600" dirty="0"/>
              <a:t>NuMI target (NT-02) autopsy and graphite PIE </a:t>
            </a:r>
            <a:r>
              <a:rPr lang="en-US" sz="1200" dirty="0" smtClean="0"/>
              <a:t>[10] </a:t>
            </a:r>
            <a:r>
              <a:rPr lang="en-US" sz="1200" dirty="0"/>
              <a:t>(FNAL, PNNL)</a:t>
            </a:r>
          </a:p>
          <a:p>
            <a:pPr lvl="1"/>
            <a:r>
              <a:rPr lang="en-US" sz="1400" dirty="0"/>
              <a:t>Graphite fins saw 8E21 p/cm</a:t>
            </a:r>
            <a:r>
              <a:rPr lang="en-US" sz="1400" baseline="30000" dirty="0"/>
              <a:t>2</a:t>
            </a:r>
            <a:r>
              <a:rPr lang="en-US" sz="1400" dirty="0"/>
              <a:t> fluence</a:t>
            </a:r>
          </a:p>
          <a:p>
            <a:r>
              <a:rPr lang="en-US" sz="1600" dirty="0"/>
              <a:t>Evidence of Bulk Swelling</a:t>
            </a:r>
          </a:p>
          <a:p>
            <a:pPr lvl="1"/>
            <a:r>
              <a:rPr lang="en-US" sz="1400" dirty="0"/>
              <a:t>The micrometer measurements indicate swelling did occur</a:t>
            </a:r>
          </a:p>
          <a:p>
            <a:pPr lvl="2"/>
            <a:r>
              <a:rPr lang="en-US" sz="1200" dirty="0"/>
              <a:t>More swelling </a:t>
            </a:r>
            <a:r>
              <a:rPr lang="en-US" sz="1200" dirty="0" smtClean="0"/>
              <a:t>in US </a:t>
            </a:r>
            <a:r>
              <a:rPr lang="en-US" sz="1200" dirty="0"/>
              <a:t>fin locations</a:t>
            </a:r>
          </a:p>
          <a:p>
            <a:pPr lvl="2"/>
            <a:r>
              <a:rPr lang="en-US" sz="1200" dirty="0"/>
              <a:t>More swelling is associated with the fractured </a:t>
            </a:r>
            <a:r>
              <a:rPr lang="en-US" sz="1200" dirty="0" smtClean="0"/>
              <a:t>fins</a:t>
            </a:r>
            <a:endParaRPr lang="en-US" sz="1400" dirty="0"/>
          </a:p>
          <a:p>
            <a:r>
              <a:rPr lang="en-US" sz="1600" dirty="0"/>
              <a:t>Evidence of fracture during operation</a:t>
            </a:r>
          </a:p>
          <a:p>
            <a:pPr lvl="1"/>
            <a:r>
              <a:rPr lang="en-US" sz="1400" dirty="0"/>
              <a:t>Symmetric fracture structure</a:t>
            </a:r>
          </a:p>
          <a:p>
            <a:pPr lvl="1"/>
            <a:r>
              <a:rPr lang="en-US" sz="1400" dirty="0"/>
              <a:t>Limited impurity transport into whole fins relative to fractured fins</a:t>
            </a:r>
          </a:p>
          <a:p>
            <a:r>
              <a:rPr lang="en-US" sz="1600" dirty="0"/>
              <a:t>Evidence of limited radiation damage and material evolution</a:t>
            </a:r>
          </a:p>
          <a:p>
            <a:pPr lvl="1"/>
            <a:r>
              <a:rPr lang="en-US" sz="1400" dirty="0"/>
              <a:t>Surface discoloration appears to be mostly solder and flux material</a:t>
            </a:r>
          </a:p>
          <a:p>
            <a:pPr lvl="1"/>
            <a:r>
              <a:rPr lang="en-US" sz="1400" dirty="0"/>
              <a:t>Crystal structure &amp; porosity consistent with </a:t>
            </a:r>
            <a:r>
              <a:rPr lang="en-US" sz="1400" dirty="0" smtClean="0"/>
              <a:t>non-irradiated state, perhaps </a:t>
            </a:r>
            <a:r>
              <a:rPr lang="en-US" sz="1400" dirty="0"/>
              <a:t>explained </a:t>
            </a:r>
            <a:r>
              <a:rPr lang="en-US" sz="1400" dirty="0" smtClean="0"/>
              <a:t>by:</a:t>
            </a:r>
          </a:p>
          <a:p>
            <a:pPr lvl="2"/>
            <a:r>
              <a:rPr lang="en-US" sz="1200" dirty="0" err="1" smtClean="0"/>
              <a:t>nano</a:t>
            </a:r>
            <a:r>
              <a:rPr lang="en-US" sz="1200" dirty="0" smtClean="0"/>
              <a:t>-crystalline features pinning defects</a:t>
            </a:r>
          </a:p>
          <a:p>
            <a:pPr lvl="2"/>
            <a:r>
              <a:rPr lang="en-US" sz="1200" dirty="0" smtClean="0"/>
              <a:t>Extreme dose rate from pulsed beam</a:t>
            </a:r>
            <a:endParaRPr lang="en-US" sz="1200" dirty="0"/>
          </a:p>
        </p:txBody>
      </p:sp>
      <p:pic>
        <p:nvPicPr>
          <p:cNvPr id="7" name="8ef26d66-797d-4f4f-8d8f-f8bea7c5a328" descr="C2F07D7E-E266-4FE0-A1DA-F457F6C32ECA@dhc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5602" y="746716"/>
            <a:ext cx="2835987" cy="24113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62864" y="1535347"/>
            <a:ext cx="2415467" cy="838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008648" y="3230325"/>
            <a:ext cx="5027482" cy="3523635"/>
            <a:chOff x="762000" y="1482527"/>
            <a:chExt cx="8374637" cy="585098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762000" y="5222161"/>
              <a:ext cx="8173527" cy="2111347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2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0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8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Taken from fracture surface at the center where the beam was targeted</a:t>
              </a:r>
            </a:p>
            <a:p>
              <a:r>
                <a:rPr lang="en-US" sz="1050" dirty="0"/>
                <a:t>Lamella has mixed regions of what appear to be amorphous (yellow insert diffraction pattern) and </a:t>
              </a:r>
              <a:r>
                <a:rPr lang="en-US" sz="1050" dirty="0" err="1"/>
                <a:t>nanocrystalline</a:t>
              </a:r>
              <a:r>
                <a:rPr lang="en-US" sz="1050" dirty="0"/>
                <a:t> microstructure (red square)</a:t>
              </a:r>
            </a:p>
            <a:p>
              <a:r>
                <a:rPr lang="en-US" sz="1050" dirty="0" err="1"/>
                <a:t>Mrozowski</a:t>
              </a:r>
              <a:r>
                <a:rPr lang="en-US" sz="1050" dirty="0"/>
                <a:t> cracks at the interfaces between these two regions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1482527"/>
              <a:ext cx="3657600" cy="3657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1482527"/>
              <a:ext cx="3657600" cy="3657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057528" y="1482527"/>
              <a:ext cx="1102924" cy="459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 BF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02511" y="1482527"/>
              <a:ext cx="1102924" cy="459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 BF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9763" y="2180296"/>
              <a:ext cx="1356874" cy="1393058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6671310" y="3206249"/>
              <a:ext cx="1276350" cy="32181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130290" y="3362021"/>
              <a:ext cx="541020" cy="54102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0423" y="3688041"/>
              <a:ext cx="1425029" cy="148370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273021" y="4312809"/>
              <a:ext cx="1606059" cy="3749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692250" y="4151741"/>
              <a:ext cx="551942" cy="5360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57734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451475" y="1028700"/>
            <a:ext cx="2371725" cy="1858256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806450" y="850900"/>
          <a:ext cx="8108950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Nu HPT R&amp;D Materials Exploratory Map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3400" y="1445567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HiRadMat Beam Test - 1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4900" y="4726089"/>
            <a:ext cx="1168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BLIP Irradiation – 2 (planned)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0775" y="4019705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BLIP Irradiation - 1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3400" y="2675282"/>
            <a:ext cx="142487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T2K First Target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4000" y="5026171"/>
            <a:ext cx="1168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Ion Irradiation (planned)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80138" y="3280826"/>
            <a:ext cx="1449813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LBNF-DUNE - 1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35375" y="1573765"/>
            <a:ext cx="17383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NuMI-MINOS Target NT-02 (damaged)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6999" y="2936892"/>
            <a:ext cx="15958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NuMI-NOvA Target TA-01 (in service)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2138" y="927434"/>
            <a:ext cx="1168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HiRadMat Beam Test – 2 (planned)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5675" y="2481469"/>
            <a:ext cx="144981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NuMI Be Beam Window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21538" y="1804598"/>
            <a:ext cx="1449813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LBNF-DUNE - 2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44600" y="1346200"/>
            <a:ext cx="304800" cy="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424613" y="5816600"/>
            <a:ext cx="0" cy="25400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1390810" y="3159255"/>
            <a:ext cx="40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Thermal Shock Severity </a:t>
            </a:r>
            <a:r>
              <a:rPr lang="en-US" sz="1800" dirty="0"/>
              <a:t>(p/cm</a:t>
            </a:r>
            <a:r>
              <a:rPr lang="en-US" sz="1800" baseline="30000" dirty="0"/>
              <a:t>2</a:t>
            </a:r>
            <a:r>
              <a:rPr lang="en-US" sz="1800" dirty="0"/>
              <a:t>/pulse)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933950" y="2035430"/>
            <a:ext cx="465176" cy="42063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930775" y="2726082"/>
            <a:ext cx="506451" cy="21705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816600" y="2726082"/>
            <a:ext cx="559574" cy="55474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6" idx="1"/>
          </p:cNvCxnSpPr>
          <p:nvPr/>
        </p:nvCxnSpPr>
        <p:spPr>
          <a:xfrm flipH="1">
            <a:off x="6450013" y="1943098"/>
            <a:ext cx="771525" cy="33020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5" idx="1"/>
          </p:cNvCxnSpPr>
          <p:nvPr/>
        </p:nvCxnSpPr>
        <p:spPr>
          <a:xfrm flipH="1" flipV="1">
            <a:off x="6450014" y="2675282"/>
            <a:ext cx="855661" cy="370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6534153" y="1054100"/>
            <a:ext cx="407985" cy="2379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22191" y="5647905"/>
            <a:ext cx="118872" cy="1154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685035" y="5807261"/>
            <a:ext cx="0" cy="254000"/>
          </a:xfrm>
          <a:prstGeom prst="straightConnector1">
            <a:avLst/>
          </a:prstGeom>
          <a:ln w="127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4" idx="1"/>
          </p:cNvCxnSpPr>
          <p:nvPr/>
        </p:nvCxnSpPr>
        <p:spPr>
          <a:xfrm flipH="1">
            <a:off x="6376174" y="5257004"/>
            <a:ext cx="227826" cy="39090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4" idx="1"/>
          </p:cNvCxnSpPr>
          <p:nvPr/>
        </p:nvCxnSpPr>
        <p:spPr>
          <a:xfrm flipH="1">
            <a:off x="4813300" y="5257004"/>
            <a:ext cx="1790700" cy="39090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681627" y="1292062"/>
            <a:ext cx="118872" cy="1154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813301" y="1054100"/>
            <a:ext cx="2128837" cy="2379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042104" y="1292062"/>
            <a:ext cx="118872" cy="1154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160977" y="1054100"/>
            <a:ext cx="2781161" cy="23796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96"/>
            <a:ext cx="8686800" cy="641739"/>
          </a:xfrm>
        </p:spPr>
        <p:txBody>
          <a:bodyPr>
            <a:noAutofit/>
          </a:bodyPr>
          <a:lstStyle/>
          <a:p>
            <a:r>
              <a:rPr lang="en-US" sz="2400" dirty="0"/>
              <a:t>Exploration of Radiation Damage Effects to High Doses Likely Requires High and Low Energy Irradiation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032"/>
            <a:ext cx="8229600" cy="526854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High energy</a:t>
            </a:r>
            <a:r>
              <a:rPr lang="en-US" dirty="0">
                <a:solidFill>
                  <a:srgbClr val="000000"/>
                </a:solidFill>
              </a:rPr>
              <a:t>, high fluence, large volume </a:t>
            </a:r>
            <a:r>
              <a:rPr lang="en-US" b="1" dirty="0">
                <a:solidFill>
                  <a:srgbClr val="000000"/>
                </a:solidFill>
              </a:rPr>
              <a:t>proton irradiations </a:t>
            </a:r>
            <a:r>
              <a:rPr lang="en-US" dirty="0">
                <a:solidFill>
                  <a:srgbClr val="000000"/>
                </a:solidFill>
              </a:rPr>
              <a:t>are expensive and time consuming</a:t>
            </a:r>
            <a:endParaRPr lang="en-US" b="1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Long irradiation beam times (months)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Difficulties of Post-Irradiation Examination (PIE) of highly activated samples</a:t>
            </a:r>
          </a:p>
          <a:p>
            <a:r>
              <a:rPr lang="en-US" b="1" dirty="0">
                <a:solidFill>
                  <a:srgbClr val="000000"/>
                </a:solidFill>
              </a:rPr>
              <a:t>Low energy</a:t>
            </a:r>
            <a:r>
              <a:rPr lang="en-US" dirty="0">
                <a:solidFill>
                  <a:srgbClr val="000000"/>
                </a:solidFill>
              </a:rPr>
              <a:t>, small volume </a:t>
            </a:r>
            <a:r>
              <a:rPr lang="en-US" b="1" dirty="0">
                <a:solidFill>
                  <a:srgbClr val="000000"/>
                </a:solidFill>
              </a:rPr>
              <a:t>ion irradiations </a:t>
            </a:r>
            <a:r>
              <a:rPr lang="en-US" dirty="0">
                <a:solidFill>
                  <a:srgbClr val="000000"/>
                </a:solidFill>
              </a:rPr>
              <a:t>are inexpensive and can achieve several DPA in an hour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Low to zero activation (PIE in “normal” lab areas)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Greatly accelerated damage rates (several DPA in hours)</a:t>
            </a:r>
          </a:p>
          <a:p>
            <a:r>
              <a:rPr lang="en-US" dirty="0">
                <a:solidFill>
                  <a:srgbClr val="000000"/>
                </a:solidFill>
              </a:rPr>
              <a:t>However </a:t>
            </a:r>
            <a:r>
              <a:rPr lang="en-US" b="1" dirty="0">
                <a:solidFill>
                  <a:srgbClr val="000000"/>
                </a:solidFill>
              </a:rPr>
              <a:t>Low energy ion irradiations have drawbacks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Very shallow penetration (0.5-100 microns)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Little gas production (transmutation) in samples</a:t>
            </a:r>
          </a:p>
          <a:p>
            <a:r>
              <a:rPr lang="en-US" b="1" dirty="0">
                <a:solidFill>
                  <a:srgbClr val="000000"/>
                </a:solidFill>
              </a:rPr>
              <a:t>Promising Solutions: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Micro-mechanics </a:t>
            </a:r>
            <a:r>
              <a:rPr lang="en-US" dirty="0">
                <a:solidFill>
                  <a:srgbClr val="000000"/>
                </a:solidFill>
              </a:rPr>
              <a:t>(coupled with advanced microscopy techniques) may enable evaluation of critical properties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Simultaneous implantation of He and H ions (</a:t>
            </a:r>
            <a:r>
              <a:rPr lang="en-US" b="1" dirty="0">
                <a:solidFill>
                  <a:srgbClr val="000000"/>
                </a:solidFill>
              </a:rPr>
              <a:t>triple-beam irradiation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/>
          </a:p>
          <a:p>
            <a:r>
              <a:rPr lang="en-US" sz="2600" b="1" dirty="0">
                <a:solidFill>
                  <a:srgbClr val="831D23"/>
                </a:solidFill>
              </a:rPr>
              <a:t>But still need HE proton irradiations to correlate and validate techniques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1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57200" y="4861269"/>
            <a:ext cx="847730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LE Ion: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457200" y="3537723"/>
            <a:ext cx="847730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Autopsy of irradiated components: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458266" y="2199976"/>
            <a:ext cx="847730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HE proton irradiation: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Routes -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8756"/>
            <a:ext cx="8229600" cy="134595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High Energy Proton Radiation Damage Studies</a:t>
            </a:r>
          </a:p>
          <a:p>
            <a:pPr lvl="1"/>
            <a:r>
              <a:rPr lang="en-US" sz="1800" dirty="0" smtClean="0"/>
              <a:t>Custom irradiations of specimens (e.g. BLIP)</a:t>
            </a:r>
          </a:p>
          <a:p>
            <a:pPr lvl="1"/>
            <a:r>
              <a:rPr lang="en-US" sz="1800" dirty="0" smtClean="0"/>
              <a:t>Recovery of failed </a:t>
            </a:r>
            <a:r>
              <a:rPr lang="en-US" sz="1800" dirty="0" err="1" smtClean="0"/>
              <a:t>targetry</a:t>
            </a:r>
            <a:r>
              <a:rPr lang="en-US" sz="1800" dirty="0" smtClean="0"/>
              <a:t> materials (Autopsy of NuMI NT-02)</a:t>
            </a:r>
          </a:p>
          <a:p>
            <a:r>
              <a:rPr lang="en-US" sz="2000" dirty="0" smtClean="0"/>
              <a:t>Low Energy Ion Radiation Damage Studies</a:t>
            </a:r>
            <a:endParaRPr lang="en-US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63010" y="2682431"/>
            <a:ext cx="8477308" cy="595033"/>
            <a:chOff x="563010" y="3376236"/>
            <a:chExt cx="8477308" cy="595033"/>
          </a:xfrm>
        </p:grpSpPr>
        <p:sp>
          <p:nvSpPr>
            <p:cNvPr id="4" name="Rectangle 3"/>
            <p:cNvSpPr/>
            <p:nvPr/>
          </p:nvSpPr>
          <p:spPr>
            <a:xfrm>
              <a:off x="563010" y="3378261"/>
              <a:ext cx="2749583" cy="27497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Exp</a:t>
              </a:r>
              <a:r>
                <a:rPr lang="en-US" sz="1400" dirty="0" smtClean="0"/>
                <a:t> Design &amp; Prep</a:t>
              </a:r>
              <a:endParaRPr lang="en-US" sz="1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312594" y="3378261"/>
              <a:ext cx="968900" cy="274974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Irradiate</a:t>
              </a:r>
              <a:endParaRPr lang="en-US" sz="1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81494" y="3378261"/>
              <a:ext cx="1139112" cy="27497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Cool-down</a:t>
              </a: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420606" y="3378261"/>
              <a:ext cx="1819962" cy="27497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PIE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40568" y="3378261"/>
              <a:ext cx="981994" cy="27497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Analysis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1191" y="3692517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10 mo.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43526" y="3707635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0986" y="3709659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0523" y="3709659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6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71501" y="3709659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33282" y="3376236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24 mo.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63012" y="3969692"/>
            <a:ext cx="6533532" cy="599081"/>
            <a:chOff x="563010" y="4502321"/>
            <a:chExt cx="6533532" cy="599081"/>
          </a:xfrm>
        </p:grpSpPr>
        <p:sp>
          <p:nvSpPr>
            <p:cNvPr id="15" name="Rectangle 14"/>
            <p:cNvSpPr/>
            <p:nvPr/>
          </p:nvSpPr>
          <p:spPr>
            <a:xfrm>
              <a:off x="2671022" y="4502322"/>
              <a:ext cx="1610471" cy="27497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Recovery &amp; Prep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31910" y="4502322"/>
              <a:ext cx="1139112" cy="27497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Cool-down</a:t>
              </a:r>
              <a:endParaRPr lang="en-US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81493" y="4502321"/>
              <a:ext cx="968901" cy="27497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PIE</a:t>
              </a:r>
              <a:endParaRPr lang="en-US" sz="1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50394" y="4504347"/>
              <a:ext cx="981994" cy="27497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Analysis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11613" y="4835745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N/A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16194" y="4835745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5 mo.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25519" y="4822651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0605" y="4813604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9506" y="4524458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10 mo.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3010" y="4502321"/>
              <a:ext cx="968900" cy="274974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Irradiate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51057" y="4839792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N/A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63012" y="5384754"/>
            <a:ext cx="3927975" cy="595034"/>
            <a:chOff x="563011" y="5458186"/>
            <a:chExt cx="3927975" cy="595034"/>
          </a:xfrm>
        </p:grpSpPr>
        <p:sp>
          <p:nvSpPr>
            <p:cNvPr id="28" name="Rectangle 27"/>
            <p:cNvSpPr/>
            <p:nvPr/>
          </p:nvSpPr>
          <p:spPr>
            <a:xfrm>
              <a:off x="563011" y="5460212"/>
              <a:ext cx="1165298" cy="27497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Exp</a:t>
              </a:r>
              <a:r>
                <a:rPr lang="en-US" sz="1400" dirty="0" smtClean="0"/>
                <a:t> Prep</a:t>
              </a:r>
              <a:endParaRPr lang="en-US" sz="14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28309" y="5460212"/>
              <a:ext cx="366611" cy="27497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Ir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094920" y="5460212"/>
              <a:ext cx="523729" cy="27497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PIE</a:t>
              </a:r>
              <a:endParaRPr lang="en-US" sz="14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18649" y="5460212"/>
              <a:ext cx="981994" cy="27497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Analysis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4874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4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49747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 mo.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28141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 mo.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83950" y="5458186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8 mo.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21104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dirty="0" smtClean="0"/>
                <a:t> mo.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889476" y="5155947"/>
            <a:ext cx="3787684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Are these time-frames about right?</a:t>
            </a:r>
            <a:endParaRPr lang="en-US" i="1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4281496" y="5560406"/>
            <a:ext cx="607980" cy="101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5" idx="2"/>
          </p:cNvCxnSpPr>
          <p:nvPr/>
        </p:nvCxnSpPr>
        <p:spPr>
          <a:xfrm flipH="1" flipV="1">
            <a:off x="6743026" y="4253439"/>
            <a:ext cx="628476" cy="902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7371502" y="2998713"/>
            <a:ext cx="1305658" cy="2157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6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23"/>
            <a:ext cx="8229600" cy="707720"/>
          </a:xfrm>
        </p:spPr>
        <p:txBody>
          <a:bodyPr/>
          <a:lstStyle/>
          <a:p>
            <a:r>
              <a:rPr lang="en-US" sz="3200" dirty="0"/>
              <a:t>High Power Targetry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52899"/>
            <a:ext cx="8229600" cy="2197102"/>
          </a:xfrm>
        </p:spPr>
        <p:txBody>
          <a:bodyPr numCol="2">
            <a:noAutofit/>
          </a:bodyPr>
          <a:lstStyle/>
          <a:p>
            <a:r>
              <a:rPr lang="en-US" sz="1800" dirty="0"/>
              <a:t>Target</a:t>
            </a:r>
          </a:p>
          <a:p>
            <a:pPr lvl="1"/>
            <a:r>
              <a:rPr lang="en-US" sz="1600" dirty="0"/>
              <a:t>Solid, Liquid, Rotating, </a:t>
            </a:r>
            <a:r>
              <a:rPr lang="en-US" sz="1600" dirty="0" err="1"/>
              <a:t>Rastered</a:t>
            </a:r>
            <a:endParaRPr lang="en-US" sz="1600" dirty="0"/>
          </a:p>
          <a:p>
            <a:r>
              <a:rPr lang="en-US" sz="1800" dirty="0"/>
              <a:t>Other production devices:</a:t>
            </a:r>
          </a:p>
          <a:p>
            <a:pPr lvl="1"/>
            <a:r>
              <a:rPr lang="en-US" sz="1600" dirty="0"/>
              <a:t>Collection optics (horns, solenoids)</a:t>
            </a:r>
          </a:p>
          <a:p>
            <a:pPr lvl="1"/>
            <a:r>
              <a:rPr lang="en-US" sz="1600" dirty="0"/>
              <a:t>Monitors &amp; Instrumentation </a:t>
            </a:r>
          </a:p>
          <a:p>
            <a:pPr lvl="1"/>
            <a:r>
              <a:rPr lang="en-US" sz="1600" dirty="0"/>
              <a:t>Beam windows</a:t>
            </a:r>
          </a:p>
          <a:p>
            <a:pPr lvl="1"/>
            <a:r>
              <a:rPr lang="en-US" sz="1600" dirty="0"/>
              <a:t>Absorbers</a:t>
            </a:r>
          </a:p>
          <a:p>
            <a:r>
              <a:rPr lang="en-US" sz="1800" dirty="0"/>
              <a:t>Collimators (e.g. 100 </a:t>
            </a:r>
            <a:r>
              <a:rPr lang="en-US" sz="1800" dirty="0" err="1"/>
              <a:t>TeV</a:t>
            </a:r>
            <a:r>
              <a:rPr lang="en-US" sz="1800" dirty="0"/>
              <a:t> </a:t>
            </a:r>
            <a:r>
              <a:rPr lang="en-US" sz="1800" dirty="0" err="1"/>
              <a:t>pp</a:t>
            </a:r>
            <a:r>
              <a:rPr lang="en-US" sz="1800" dirty="0"/>
              <a:t> collimators)</a:t>
            </a:r>
          </a:p>
          <a:p>
            <a:r>
              <a:rPr lang="en-US" sz="1800" dirty="0"/>
              <a:t>Facility Requirements:</a:t>
            </a:r>
          </a:p>
          <a:p>
            <a:pPr lvl="1"/>
            <a:r>
              <a:rPr lang="en-US" sz="1600" dirty="0"/>
              <a:t>Remote Handling</a:t>
            </a:r>
          </a:p>
          <a:p>
            <a:pPr lvl="1"/>
            <a:r>
              <a:rPr lang="en-US" sz="1600" dirty="0"/>
              <a:t>Shielding &amp; Radiation Transport</a:t>
            </a:r>
          </a:p>
          <a:p>
            <a:pPr lvl="1"/>
            <a:r>
              <a:rPr lang="en-US" sz="1600" dirty="0"/>
              <a:t>Air Handling</a:t>
            </a:r>
          </a:p>
          <a:p>
            <a:pPr lvl="1"/>
            <a:r>
              <a:rPr lang="en-US" sz="1600" dirty="0"/>
              <a:t>Cooling System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963" y="950002"/>
            <a:ext cx="2051758" cy="273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MG_017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50" y="950002"/>
            <a:ext cx="2225832" cy="2732208"/>
          </a:xfrm>
          <a:prstGeom prst="rect">
            <a:avLst/>
          </a:prstGeom>
        </p:spPr>
      </p:pic>
      <p:pic>
        <p:nvPicPr>
          <p:cNvPr id="8" name="Picture 7" descr="04-0083-03D.h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250" y="950002"/>
            <a:ext cx="2106713" cy="2735179"/>
          </a:xfrm>
          <a:prstGeom prst="rect">
            <a:avLst/>
          </a:prstGeom>
        </p:spPr>
      </p:pic>
      <p:pic>
        <p:nvPicPr>
          <p:cNvPr id="9" name="Content Placeholder 3" descr="DSC0415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721" y="950002"/>
            <a:ext cx="2398230" cy="2729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69388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R&amp;D Needed to Support:</a:t>
            </a:r>
          </a:p>
        </p:txBody>
      </p:sp>
    </p:spTree>
    <p:extLst>
      <p:ext uri="{BB962C8B-B14F-4D97-AF65-F5344CB8AC3E}">
        <p14:creationId xmlns:p14="http://schemas.microsoft.com/office/powerpoint/2010/main" val="76104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457200" y="4192246"/>
            <a:ext cx="847730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Non-proton beam thermal </a:t>
            </a:r>
            <a:r>
              <a:rPr lang="en-US" sz="2000" dirty="0"/>
              <a:t>s</a:t>
            </a:r>
            <a:r>
              <a:rPr lang="en-US" sz="2000" dirty="0" smtClean="0"/>
              <a:t>hock </a:t>
            </a:r>
            <a:r>
              <a:rPr lang="en-US" sz="2000" dirty="0"/>
              <a:t>s</a:t>
            </a:r>
            <a:r>
              <a:rPr lang="en-US" sz="2000" dirty="0" smtClean="0"/>
              <a:t>tudy: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458266" y="2854499"/>
            <a:ext cx="8477308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In-beam thermal shock experiment: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Routes - Cycles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2355"/>
            <a:ext cx="8229600" cy="134595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Thermal Shock Studies</a:t>
            </a:r>
          </a:p>
          <a:p>
            <a:pPr lvl="1"/>
            <a:r>
              <a:rPr lang="en-US" sz="1800" dirty="0" smtClean="0"/>
              <a:t>In-beam experiments (e.g. HiRadMat)</a:t>
            </a:r>
          </a:p>
          <a:p>
            <a:pPr lvl="1"/>
            <a:r>
              <a:rPr lang="en-US" sz="1800" dirty="0" smtClean="0"/>
              <a:t>New test methods (e.g. laser; must be developed and validated)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63010" y="3336953"/>
            <a:ext cx="7240570" cy="595034"/>
            <a:chOff x="563010" y="3376235"/>
            <a:chExt cx="7240570" cy="595034"/>
          </a:xfrm>
        </p:grpSpPr>
        <p:sp>
          <p:nvSpPr>
            <p:cNvPr id="4" name="Rectangle 3"/>
            <p:cNvSpPr/>
            <p:nvPr/>
          </p:nvSpPr>
          <p:spPr>
            <a:xfrm>
              <a:off x="563010" y="3378261"/>
              <a:ext cx="2396065" cy="27497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Exp</a:t>
              </a:r>
              <a:r>
                <a:rPr lang="en-US" sz="1400" dirty="0" smtClean="0"/>
                <a:t> Design &amp; Prep</a:t>
              </a:r>
              <a:endParaRPr lang="en-US" sz="1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076" y="3376237"/>
              <a:ext cx="968900" cy="274974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Irradiate</a:t>
              </a:r>
              <a:endParaRPr lang="en-US" sz="1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1072" y="3376236"/>
              <a:ext cx="877245" cy="27497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Cool-down</a:t>
              </a:r>
              <a:endParaRPr lang="en-US" sz="11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4868" y="3378261"/>
              <a:ext cx="1328966" cy="27294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PIE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153834" y="3376235"/>
              <a:ext cx="811776" cy="2769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Analysis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1191" y="3692517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8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55474" y="3692517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58917" y="3709659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2 mo.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7089" y="3709659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4 mo.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32390" y="3692517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6544" y="3376236"/>
              <a:ext cx="707036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1"/>
                  </a:solidFill>
                </a:rPr>
                <a:t>19 mo.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63012" y="4685864"/>
            <a:ext cx="3757766" cy="595034"/>
            <a:chOff x="563011" y="5458186"/>
            <a:chExt cx="3757766" cy="595034"/>
          </a:xfrm>
        </p:grpSpPr>
        <p:sp>
          <p:nvSpPr>
            <p:cNvPr id="46" name="Rectangle 45"/>
            <p:cNvSpPr/>
            <p:nvPr/>
          </p:nvSpPr>
          <p:spPr>
            <a:xfrm>
              <a:off x="563011" y="5460212"/>
              <a:ext cx="968899" cy="274974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/>
                <a:t>Exp</a:t>
              </a:r>
              <a:r>
                <a:rPr lang="en-US" sz="1400" dirty="0" smtClean="0"/>
                <a:t> Prep</a:t>
              </a:r>
              <a:endParaRPr lang="en-US" sz="14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31910" y="5460212"/>
              <a:ext cx="589193" cy="27497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Test</a:t>
              </a:r>
              <a:endParaRPr lang="en-US" sz="14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094920" y="5460212"/>
              <a:ext cx="523729" cy="27497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PIE</a:t>
              </a:r>
              <a:endParaRPr lang="en-US" sz="1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18649" y="5460212"/>
              <a:ext cx="772502" cy="27497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Analysis</a:t>
              </a:r>
              <a:endParaRPr lang="en-US" sz="12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24874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3 mo.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49747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828141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13741" y="5458186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9</a:t>
              </a:r>
              <a:r>
                <a:rPr lang="en-US" sz="1100" dirty="0" smtClean="0"/>
                <a:t> mo.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21104" y="5791610"/>
              <a:ext cx="7070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dirty="0" smtClean="0"/>
                <a:t> mo.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320778" y="5656385"/>
            <a:ext cx="3787684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Is there such a thing?</a:t>
            </a:r>
            <a:endParaRPr lang="en-US" i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210538" y="4685864"/>
            <a:ext cx="1035539" cy="970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86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6199" y="2374938"/>
            <a:ext cx="9018952" cy="9539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54744" y="2365168"/>
            <a:ext cx="226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Thermal Shock Studies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76200" y="1020899"/>
            <a:ext cx="9018952" cy="12748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84" y="-98545"/>
            <a:ext cx="8229600" cy="5772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Roadmap: Trying to put it all together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536634" y="1352403"/>
            <a:ext cx="2432437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85773" y="1352403"/>
            <a:ext cx="2432437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07304" y="1352403"/>
            <a:ext cx="2432437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89" y="1324797"/>
            <a:ext cx="137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HE p studies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1536635" y="1657977"/>
            <a:ext cx="113483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889" y="1630371"/>
            <a:ext cx="137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Autopsy studies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2834241" y="1657977"/>
            <a:ext cx="113483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85773" y="1657977"/>
            <a:ext cx="113483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83380" y="1657977"/>
            <a:ext cx="113483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07304" y="1657977"/>
            <a:ext cx="113483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04911" y="1657977"/>
            <a:ext cx="113483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36634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5888" y="1941613"/>
            <a:ext cx="137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LE ion studies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2383279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11551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85773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32418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60690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607304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53949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282221" y="1969219"/>
            <a:ext cx="757520" cy="22085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329815" y="408899"/>
            <a:ext cx="757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2016</a:t>
            </a:r>
            <a:endParaRPr lang="en-US" sz="1200" dirty="0"/>
          </a:p>
        </p:txBody>
      </p:sp>
      <p:sp>
        <p:nvSpPr>
          <p:cNvPr id="28" name="Rectangle 27"/>
          <p:cNvSpPr/>
          <p:nvPr/>
        </p:nvSpPr>
        <p:spPr>
          <a:xfrm>
            <a:off x="1541484" y="676697"/>
            <a:ext cx="3085796" cy="22085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Operating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4627280" y="676697"/>
            <a:ext cx="4417312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Near/Mid-Term Projects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757878" y="408899"/>
            <a:ext cx="757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2019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353033" y="409395"/>
            <a:ext cx="757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2022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8680124" y="409395"/>
            <a:ext cx="55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2025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1515069" y="2679857"/>
            <a:ext cx="779085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44323" y="2652251"/>
            <a:ext cx="137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In-beam studies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154745" y="1011130"/>
            <a:ext cx="226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Radiation Damage Studies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2383279" y="2679857"/>
            <a:ext cx="1585792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89473" y="2679857"/>
            <a:ext cx="1585792" cy="22085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No HiRadMat availability</a:t>
            </a:r>
            <a:endParaRPr lang="en-US" sz="1000" dirty="0"/>
          </a:p>
        </p:txBody>
      </p:sp>
      <p:sp>
        <p:nvSpPr>
          <p:cNvPr id="41" name="Rectangle 40"/>
          <p:cNvSpPr/>
          <p:nvPr/>
        </p:nvSpPr>
        <p:spPr>
          <a:xfrm>
            <a:off x="5768090" y="2679857"/>
            <a:ext cx="1585792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453949" y="2679857"/>
            <a:ext cx="1585792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4554" y="2867178"/>
            <a:ext cx="137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Alt Thermal Shock Studies</a:t>
            </a:r>
            <a:endParaRPr lang="en-US" sz="1200" dirty="0"/>
          </a:p>
        </p:txBody>
      </p:sp>
      <p:sp>
        <p:nvSpPr>
          <p:cNvPr id="44" name="Rectangle 43"/>
          <p:cNvSpPr/>
          <p:nvPr/>
        </p:nvSpPr>
        <p:spPr>
          <a:xfrm>
            <a:off x="4179041" y="2995548"/>
            <a:ext cx="757520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4837" y="3415226"/>
            <a:ext cx="9018952" cy="20285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520459" y="3756499"/>
            <a:ext cx="1658581" cy="2208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-39079" y="3687907"/>
            <a:ext cx="1602994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00" dirty="0" smtClean="0"/>
              <a:t>Alt Thermal Shock Method Development</a:t>
            </a:r>
            <a:endParaRPr lang="en-US" sz="1100" dirty="0"/>
          </a:p>
        </p:txBody>
      </p:sp>
      <p:sp>
        <p:nvSpPr>
          <p:cNvPr id="48" name="Rectangle 47"/>
          <p:cNvSpPr/>
          <p:nvPr/>
        </p:nvSpPr>
        <p:spPr>
          <a:xfrm>
            <a:off x="2266825" y="4110918"/>
            <a:ext cx="2953778" cy="2208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74526" y="4034467"/>
            <a:ext cx="1370745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00" dirty="0" smtClean="0"/>
              <a:t>HE p irradiation facility exploration</a:t>
            </a:r>
            <a:endParaRPr lang="en-US" sz="1100" dirty="0"/>
          </a:p>
        </p:txBody>
      </p:sp>
      <p:sp>
        <p:nvSpPr>
          <p:cNvPr id="50" name="Rectangle 49"/>
          <p:cNvSpPr/>
          <p:nvPr/>
        </p:nvSpPr>
        <p:spPr>
          <a:xfrm>
            <a:off x="1545271" y="5143477"/>
            <a:ext cx="7494470" cy="2208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17229" y="4735582"/>
            <a:ext cx="1428041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00" dirty="0" smtClean="0"/>
              <a:t>Micro-scale properties validation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163382" y="3405457"/>
            <a:ext cx="226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Enabling R&amp;D Activities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-39079" y="5074970"/>
            <a:ext cx="1602994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00" dirty="0" smtClean="0"/>
              <a:t>Modeling Development &amp; Validation</a:t>
            </a: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1544376" y="4805270"/>
            <a:ext cx="7500215" cy="2208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05666" y="2995548"/>
            <a:ext cx="757520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828611" y="2995548"/>
            <a:ext cx="757520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644283" y="2995548"/>
            <a:ext cx="757520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452745" y="2995548"/>
            <a:ext cx="757520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8274885" y="2995548"/>
            <a:ext cx="757520" cy="2208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17229" y="4393517"/>
            <a:ext cx="1428041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00" dirty="0" smtClean="0"/>
              <a:t>LE to HE damage correlation</a:t>
            </a:r>
            <a:endParaRPr lang="en-US" sz="1100" dirty="0"/>
          </a:p>
        </p:txBody>
      </p:sp>
      <p:sp>
        <p:nvSpPr>
          <p:cNvPr id="61" name="Rectangle 60"/>
          <p:cNvSpPr/>
          <p:nvPr/>
        </p:nvSpPr>
        <p:spPr>
          <a:xfrm>
            <a:off x="2671465" y="4463205"/>
            <a:ext cx="6373126" cy="22085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6200" y="5534285"/>
            <a:ext cx="9018952" cy="1274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536634" y="5865789"/>
            <a:ext cx="6368277" cy="2208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65889" y="5838183"/>
            <a:ext cx="137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Current Materials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165889" y="6143757"/>
            <a:ext cx="137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New Materials</a:t>
            </a:r>
            <a:endParaRPr lang="en-US" sz="1200" dirty="0"/>
          </a:p>
        </p:txBody>
      </p:sp>
      <p:sp>
        <p:nvSpPr>
          <p:cNvPr id="69" name="Rectangle 68"/>
          <p:cNvSpPr/>
          <p:nvPr/>
        </p:nvSpPr>
        <p:spPr>
          <a:xfrm>
            <a:off x="2834241" y="6171363"/>
            <a:ext cx="6198164" cy="2208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65888" y="6454999"/>
            <a:ext cx="137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Joints and Coatings</a:t>
            </a:r>
            <a:endParaRPr lang="en-US" sz="1200" dirty="0"/>
          </a:p>
        </p:txBody>
      </p:sp>
      <p:sp>
        <p:nvSpPr>
          <p:cNvPr id="76" name="Rectangle 75"/>
          <p:cNvSpPr/>
          <p:nvPr/>
        </p:nvSpPr>
        <p:spPr>
          <a:xfrm>
            <a:off x="2383279" y="6482605"/>
            <a:ext cx="6649126" cy="22085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54745" y="5524516"/>
            <a:ext cx="2260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Materials R&amp;D Activities</a:t>
            </a:r>
            <a:endParaRPr lang="en-US" sz="1400" dirty="0"/>
          </a:p>
        </p:txBody>
      </p:sp>
      <p:sp>
        <p:nvSpPr>
          <p:cNvPr id="86" name="Rectangle 85"/>
          <p:cNvSpPr/>
          <p:nvPr/>
        </p:nvSpPr>
        <p:spPr>
          <a:xfrm>
            <a:off x="4259385" y="5715000"/>
            <a:ext cx="961218" cy="9884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Objectives/Goals</a:t>
            </a:r>
            <a:endParaRPr lang="en-US" sz="1200" dirty="0"/>
          </a:p>
        </p:txBody>
      </p:sp>
      <p:sp>
        <p:nvSpPr>
          <p:cNvPr id="70" name="Rectangle 69"/>
          <p:cNvSpPr/>
          <p:nvPr/>
        </p:nvSpPr>
        <p:spPr>
          <a:xfrm>
            <a:off x="6122424" y="5715000"/>
            <a:ext cx="961218" cy="9884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Objectives/Goals</a:t>
            </a:r>
            <a:endParaRPr lang="en-US" sz="1200" dirty="0"/>
          </a:p>
        </p:txBody>
      </p:sp>
      <p:sp>
        <p:nvSpPr>
          <p:cNvPr id="71" name="Rectangle 70"/>
          <p:cNvSpPr/>
          <p:nvPr/>
        </p:nvSpPr>
        <p:spPr>
          <a:xfrm>
            <a:off x="8025861" y="5715000"/>
            <a:ext cx="961218" cy="9884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Add Objectives/Goals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-408878" y="571630"/>
            <a:ext cx="18855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Time line for benefitting applications</a:t>
            </a:r>
            <a:endParaRPr lang="en-US" sz="105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438456" y="779379"/>
            <a:ext cx="3184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44" idx="1"/>
          </p:cNvCxnSpPr>
          <p:nvPr/>
        </p:nvCxnSpPr>
        <p:spPr>
          <a:xfrm flipV="1">
            <a:off x="3757878" y="3105976"/>
            <a:ext cx="421163" cy="7609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2996963" y="2190074"/>
            <a:ext cx="432037" cy="23947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27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Material Behavior Activities Overview</a:t>
            </a:r>
            <a:endParaRPr lang="en-US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7341728" y="8890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LE Ion Irradiations</a:t>
            </a:r>
            <a:endParaRPr lang="en-US" sz="1600" dirty="0"/>
          </a:p>
        </p:txBody>
      </p:sp>
      <p:sp>
        <p:nvSpPr>
          <p:cNvPr id="13" name="Rounded Rectangle 12"/>
          <p:cNvSpPr/>
          <p:nvPr/>
        </p:nvSpPr>
        <p:spPr>
          <a:xfrm>
            <a:off x="5568815" y="87630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</a:t>
            </a:r>
            <a:r>
              <a:rPr lang="en-US" sz="1600" dirty="0" smtClean="0"/>
              <a:t>E Proton Irradiations</a:t>
            </a:r>
            <a:endParaRPr lang="en-US" sz="1600" dirty="0"/>
          </a:p>
        </p:txBody>
      </p:sp>
      <p:sp>
        <p:nvSpPr>
          <p:cNvPr id="15" name="Rounded Rectangle 14"/>
          <p:cNvSpPr/>
          <p:nvPr/>
        </p:nvSpPr>
        <p:spPr>
          <a:xfrm>
            <a:off x="682284" y="1219200"/>
            <a:ext cx="1865536" cy="838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Strength &amp; Damage Model Testing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04421" y="2286000"/>
            <a:ext cx="1865536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Micro-mechanics Validation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1315" y="23114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In-beam Thermal </a:t>
            </a:r>
            <a:r>
              <a:rPr lang="en-US" sz="1600" dirty="0"/>
              <a:t>S</a:t>
            </a:r>
            <a:r>
              <a:rPr lang="en-US" sz="1600" dirty="0" smtClean="0"/>
              <a:t>hock Tests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6645274" y="221615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High Activity PIE</a:t>
            </a:r>
            <a:endParaRPr lang="en-US" sz="1600" dirty="0"/>
          </a:p>
        </p:txBody>
      </p:sp>
      <p:sp>
        <p:nvSpPr>
          <p:cNvPr id="22" name="Rounded Rectangle 21"/>
          <p:cNvSpPr/>
          <p:nvPr/>
        </p:nvSpPr>
        <p:spPr>
          <a:xfrm>
            <a:off x="4725988" y="47815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Low Activity PIE</a:t>
            </a:r>
            <a:endParaRPr lang="en-US" sz="1600" dirty="0"/>
          </a:p>
        </p:txBody>
      </p:sp>
      <p:sp>
        <p:nvSpPr>
          <p:cNvPr id="24" name="Rounded Rectangle 23"/>
          <p:cNvSpPr/>
          <p:nvPr/>
        </p:nvSpPr>
        <p:spPr>
          <a:xfrm>
            <a:off x="6645274" y="3213100"/>
            <a:ext cx="1387475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LE to HE Correlation</a:t>
            </a:r>
            <a:endParaRPr lang="en-US" sz="1600" dirty="0"/>
          </a:p>
        </p:txBody>
      </p:sp>
      <p:sp>
        <p:nvSpPr>
          <p:cNvPr id="47" name="Rounded Rectangle 46"/>
          <p:cNvSpPr/>
          <p:nvPr/>
        </p:nvSpPr>
        <p:spPr>
          <a:xfrm>
            <a:off x="682284" y="4214154"/>
            <a:ext cx="1865536" cy="8001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Simulation  Techniques Development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743451" y="32194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LE Ion Irradiations</a:t>
            </a:r>
            <a:endParaRPr lang="en-US" sz="1600" dirty="0"/>
          </a:p>
        </p:txBody>
      </p:sp>
      <p:sp>
        <p:nvSpPr>
          <p:cNvPr id="50" name="Rounded Rectangle 49"/>
          <p:cNvSpPr/>
          <p:nvPr/>
        </p:nvSpPr>
        <p:spPr>
          <a:xfrm>
            <a:off x="1490662" y="5626100"/>
            <a:ext cx="6751637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Enabling Data &amp; Tools Available (</a:t>
            </a:r>
            <a:r>
              <a:rPr lang="en-US" sz="1600" dirty="0" err="1" smtClean="0"/>
              <a:t>mat’l</a:t>
            </a:r>
            <a:r>
              <a:rPr lang="en-US" sz="1600" dirty="0" smtClean="0"/>
              <a:t> specific)</a:t>
            </a:r>
          </a:p>
        </p:txBody>
      </p:sp>
      <p:cxnSp>
        <p:nvCxnSpPr>
          <p:cNvPr id="6" name="Straight Arrow Connector 5"/>
          <p:cNvCxnSpPr>
            <a:endCxn id="24" idx="0"/>
          </p:cNvCxnSpPr>
          <p:nvPr/>
        </p:nvCxnSpPr>
        <p:spPr>
          <a:xfrm flipH="1">
            <a:off x="7339012" y="2863850"/>
            <a:ext cx="2716" cy="349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5" idx="2"/>
            <a:endCxn id="19" idx="0"/>
          </p:cNvCxnSpPr>
          <p:nvPr/>
        </p:nvCxnSpPr>
        <p:spPr>
          <a:xfrm>
            <a:off x="1615052" y="2057400"/>
            <a:ext cx="1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2"/>
            <a:endCxn id="21" idx="0"/>
          </p:cNvCxnSpPr>
          <p:nvPr/>
        </p:nvCxnSpPr>
        <p:spPr>
          <a:xfrm flipH="1">
            <a:off x="7339012" y="1587500"/>
            <a:ext cx="696454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6" idx="2"/>
            <a:endCxn id="48" idx="0"/>
          </p:cNvCxnSpPr>
          <p:nvPr/>
        </p:nvCxnSpPr>
        <p:spPr>
          <a:xfrm>
            <a:off x="5437189" y="2984500"/>
            <a:ext cx="0" cy="234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7" idx="2"/>
          </p:cNvCxnSpPr>
          <p:nvPr/>
        </p:nvCxnSpPr>
        <p:spPr>
          <a:xfrm>
            <a:off x="1615052" y="5014254"/>
            <a:ext cx="932768" cy="611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3" idx="2"/>
            <a:endCxn id="21" idx="0"/>
          </p:cNvCxnSpPr>
          <p:nvPr/>
        </p:nvCxnSpPr>
        <p:spPr>
          <a:xfrm>
            <a:off x="6262553" y="1574800"/>
            <a:ext cx="1076459" cy="641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4" idx="1"/>
            <a:endCxn id="48" idx="3"/>
          </p:cNvCxnSpPr>
          <p:nvPr/>
        </p:nvCxnSpPr>
        <p:spPr>
          <a:xfrm flipH="1">
            <a:off x="6130926" y="3562350"/>
            <a:ext cx="514348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419726" y="5429250"/>
            <a:ext cx="0" cy="196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Curved Right Arrow 90"/>
          <p:cNvSpPr/>
          <p:nvPr/>
        </p:nvSpPr>
        <p:spPr>
          <a:xfrm>
            <a:off x="4242024" y="3644900"/>
            <a:ext cx="471264" cy="1651000"/>
          </a:xfrm>
          <a:prstGeom prst="curv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Curved Right Arrow 91"/>
          <p:cNvSpPr/>
          <p:nvPr/>
        </p:nvSpPr>
        <p:spPr>
          <a:xfrm flipH="1" flipV="1">
            <a:off x="6161088" y="3644900"/>
            <a:ext cx="471264" cy="1651000"/>
          </a:xfrm>
          <a:prstGeom prst="curv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1" name="Straight Arrow Connector 120"/>
          <p:cNvCxnSpPr>
            <a:stCxn id="19" idx="2"/>
            <a:endCxn id="66" idx="0"/>
          </p:cNvCxnSpPr>
          <p:nvPr/>
        </p:nvCxnSpPr>
        <p:spPr>
          <a:xfrm>
            <a:off x="1615053" y="3009900"/>
            <a:ext cx="0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 rot="552156">
            <a:off x="5242493" y="937028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4" name="Rectangle 133"/>
          <p:cNvSpPr/>
          <p:nvPr/>
        </p:nvSpPr>
        <p:spPr>
          <a:xfrm rot="552156">
            <a:off x="7706428" y="2480079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5" name="Rectangle 134"/>
          <p:cNvSpPr/>
          <p:nvPr/>
        </p:nvSpPr>
        <p:spPr>
          <a:xfrm rot="552156">
            <a:off x="5647732" y="2874989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6" name="Rectangle 135"/>
          <p:cNvSpPr/>
          <p:nvPr/>
        </p:nvSpPr>
        <p:spPr>
          <a:xfrm rot="552156">
            <a:off x="6310088" y="4797180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24715" y="1790700"/>
            <a:ext cx="1387475" cy="7493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In-beam Thermal </a:t>
            </a:r>
            <a:r>
              <a:rPr lang="en-US" sz="1600" dirty="0"/>
              <a:t>S</a:t>
            </a:r>
            <a:r>
              <a:rPr lang="en-US" sz="1600" dirty="0" smtClean="0"/>
              <a:t>hock Tests</a:t>
            </a:r>
            <a:endParaRPr lang="en-US" sz="1600" dirty="0"/>
          </a:p>
        </p:txBody>
      </p:sp>
      <p:cxnSp>
        <p:nvCxnSpPr>
          <p:cNvPr id="44" name="Straight Arrow Connector 43"/>
          <p:cNvCxnSpPr>
            <a:stCxn id="13" idx="2"/>
            <a:endCxn id="36" idx="3"/>
          </p:cNvCxnSpPr>
          <p:nvPr/>
        </p:nvCxnSpPr>
        <p:spPr>
          <a:xfrm flipH="1">
            <a:off x="4112190" y="1574800"/>
            <a:ext cx="2150363" cy="590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2724715" y="2781300"/>
            <a:ext cx="1387475" cy="7493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Alt Thermal </a:t>
            </a:r>
            <a:r>
              <a:rPr lang="en-US" sz="1600" dirty="0"/>
              <a:t>S</a:t>
            </a:r>
            <a:r>
              <a:rPr lang="en-US" sz="1600" dirty="0" smtClean="0"/>
              <a:t>hock Tests</a:t>
            </a:r>
            <a:endParaRPr lang="en-US" sz="1600" dirty="0"/>
          </a:p>
        </p:txBody>
      </p:sp>
      <p:sp>
        <p:nvSpPr>
          <p:cNvPr id="51" name="Rounded Rectangle 50"/>
          <p:cNvSpPr/>
          <p:nvPr/>
        </p:nvSpPr>
        <p:spPr>
          <a:xfrm>
            <a:off x="4748213" y="4061754"/>
            <a:ext cx="1387475" cy="58644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Alt Thermal </a:t>
            </a:r>
            <a:r>
              <a:rPr lang="en-US" sz="1600" dirty="0"/>
              <a:t>S</a:t>
            </a:r>
            <a:r>
              <a:rPr lang="en-US" sz="1600" dirty="0" smtClean="0"/>
              <a:t>hock Tests</a:t>
            </a:r>
            <a:endParaRPr lang="en-US" sz="1600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419726" y="3867150"/>
            <a:ext cx="0" cy="234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434015" y="4603750"/>
            <a:ext cx="0" cy="234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 rot="552156">
            <a:off x="8593137" y="792781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62" name="Straight Arrow Connector 61"/>
          <p:cNvCxnSpPr>
            <a:stCxn id="36" idx="2"/>
            <a:endCxn id="49" idx="0"/>
          </p:cNvCxnSpPr>
          <p:nvPr/>
        </p:nvCxnSpPr>
        <p:spPr>
          <a:xfrm>
            <a:off x="3418453" y="2540000"/>
            <a:ext cx="0" cy="24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921315" y="3263900"/>
            <a:ext cx="1387475" cy="7493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Alt Thermal </a:t>
            </a:r>
            <a:r>
              <a:rPr lang="en-US" sz="1600" dirty="0"/>
              <a:t>S</a:t>
            </a:r>
            <a:r>
              <a:rPr lang="en-US" sz="1600" dirty="0" smtClean="0"/>
              <a:t>hock Tests</a:t>
            </a:r>
            <a:endParaRPr lang="en-US" sz="1600" dirty="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1615053" y="3975100"/>
            <a:ext cx="0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49" idx="2"/>
          </p:cNvCxnSpPr>
          <p:nvPr/>
        </p:nvCxnSpPr>
        <p:spPr>
          <a:xfrm>
            <a:off x="3418453" y="3530600"/>
            <a:ext cx="0" cy="26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Rounded Rectangle 75"/>
          <p:cNvSpPr/>
          <p:nvPr/>
        </p:nvSpPr>
        <p:spPr>
          <a:xfrm>
            <a:off x="2724715" y="3797300"/>
            <a:ext cx="1387475" cy="749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Alt Thermal </a:t>
            </a:r>
            <a:r>
              <a:rPr lang="en-US" sz="1600" dirty="0"/>
              <a:t>S</a:t>
            </a:r>
            <a:r>
              <a:rPr lang="en-US" sz="1600" dirty="0" smtClean="0"/>
              <a:t>hock Tests</a:t>
            </a:r>
          </a:p>
          <a:p>
            <a:pPr algn="ctr"/>
            <a:r>
              <a:rPr lang="en-US" sz="1600" dirty="0" smtClean="0"/>
              <a:t>Validation</a:t>
            </a:r>
            <a:endParaRPr lang="en-US" sz="1600" dirty="0"/>
          </a:p>
        </p:txBody>
      </p:sp>
      <p:cxnSp>
        <p:nvCxnSpPr>
          <p:cNvPr id="77" name="Straight Arrow Connector 76"/>
          <p:cNvCxnSpPr>
            <a:endCxn id="76" idx="1"/>
          </p:cNvCxnSpPr>
          <p:nvPr/>
        </p:nvCxnSpPr>
        <p:spPr>
          <a:xfrm>
            <a:off x="2308790" y="3613150"/>
            <a:ext cx="415925" cy="55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1" idx="1"/>
          </p:cNvCxnSpPr>
          <p:nvPr/>
        </p:nvCxnSpPr>
        <p:spPr>
          <a:xfrm>
            <a:off x="4112190" y="4171950"/>
            <a:ext cx="636023" cy="183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76" idx="2"/>
          </p:cNvCxnSpPr>
          <p:nvPr/>
        </p:nvCxnSpPr>
        <p:spPr>
          <a:xfrm>
            <a:off x="3418453" y="4546600"/>
            <a:ext cx="1" cy="1079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7369280" y="3934754"/>
            <a:ext cx="0" cy="1691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 rot="552156">
            <a:off x="594992" y="2143529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7" name="Rectangle 86"/>
          <p:cNvSpPr/>
          <p:nvPr/>
        </p:nvSpPr>
        <p:spPr>
          <a:xfrm rot="552156">
            <a:off x="3804296" y="1280519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8" name="Rectangle 87"/>
          <p:cNvSpPr/>
          <p:nvPr/>
        </p:nvSpPr>
        <p:spPr>
          <a:xfrm rot="552156">
            <a:off x="471487" y="3069980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9" name="Rectangle 88"/>
          <p:cNvSpPr/>
          <p:nvPr/>
        </p:nvSpPr>
        <p:spPr>
          <a:xfrm rot="552156">
            <a:off x="3789927" y="2473079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0" name="Rectangle 89"/>
          <p:cNvSpPr/>
          <p:nvPr/>
        </p:nvSpPr>
        <p:spPr>
          <a:xfrm rot="552156">
            <a:off x="5934075" y="3958979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257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659"/>
            <a:ext cx="8686800" cy="641739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3028"/>
            <a:ext cx="8672513" cy="5427432"/>
          </a:xfrm>
        </p:spPr>
        <p:txBody>
          <a:bodyPr/>
          <a:lstStyle/>
          <a:p>
            <a:r>
              <a:rPr lang="en-US" sz="1600" dirty="0">
                <a:solidFill>
                  <a:srgbClr val="000000"/>
                </a:solidFill>
                <a:cs typeface="Helvetica"/>
              </a:rPr>
              <a:t>High power accelerators require beam interaction components (targets, beam-windows, collimators, absorber/dumps) that are capable of stable operation under challenging </a:t>
            </a:r>
            <a:r>
              <a:rPr lang="en-US" sz="1600" dirty="0" smtClean="0">
                <a:solidFill>
                  <a:srgbClr val="000000"/>
                </a:solidFill>
                <a:cs typeface="Helvetica"/>
              </a:rPr>
              <a:t>conditions</a:t>
            </a:r>
            <a:endParaRPr lang="en-US" sz="1600" dirty="0">
              <a:solidFill>
                <a:srgbClr val="000000"/>
              </a:solidFill>
              <a:cs typeface="Helvetica"/>
            </a:endParaRPr>
          </a:p>
          <a:p>
            <a:pPr lvl="1"/>
            <a:r>
              <a:rPr lang="en-US" sz="1400" dirty="0">
                <a:solidFill>
                  <a:srgbClr val="000000"/>
                </a:solidFill>
                <a:cs typeface="Helvetica"/>
              </a:rPr>
              <a:t>Currently operating accelerator facilities have been limited in beam power due to target </a:t>
            </a:r>
            <a:r>
              <a:rPr lang="en-US" sz="1400" dirty="0" smtClean="0">
                <a:solidFill>
                  <a:srgbClr val="000000"/>
                </a:solidFill>
                <a:cs typeface="Helvetica"/>
              </a:rPr>
              <a:t>survivability</a:t>
            </a:r>
            <a:endParaRPr lang="en-US" sz="1400" dirty="0">
              <a:solidFill>
                <a:srgbClr val="000000"/>
              </a:solidFill>
              <a:cs typeface="Helvetica"/>
            </a:endParaRPr>
          </a:p>
          <a:p>
            <a:pPr lvl="1"/>
            <a:r>
              <a:rPr lang="en-US" sz="1400" dirty="0">
                <a:solidFill>
                  <a:srgbClr val="000000"/>
                </a:solidFill>
                <a:cs typeface="Helvetica"/>
              </a:rPr>
              <a:t>Planned multi-MW accelerator upgrades and new facilities will present even greater </a:t>
            </a:r>
            <a:r>
              <a:rPr lang="en-US" sz="1400" dirty="0" smtClean="0">
                <a:solidFill>
                  <a:srgbClr val="000000"/>
                </a:solidFill>
                <a:cs typeface="Helvetica"/>
              </a:rPr>
              <a:t>challenges</a:t>
            </a:r>
            <a:endParaRPr lang="en-US" sz="1800" dirty="0">
              <a:solidFill>
                <a:srgbClr val="000000"/>
              </a:solidFill>
              <a:cs typeface="Helvetica"/>
            </a:endParaRPr>
          </a:p>
          <a:p>
            <a:r>
              <a:rPr lang="en-US" sz="1600" dirty="0">
                <a:solidFill>
                  <a:srgbClr val="000000"/>
                </a:solidFill>
                <a:cs typeface="Helvetica"/>
              </a:rPr>
              <a:t>Materials R&amp;D activities (under the aegis of </a:t>
            </a:r>
            <a:r>
              <a:rPr lang="en-US" sz="1600" dirty="0" err="1">
                <a:solidFill>
                  <a:srgbClr val="000000"/>
                </a:solidFill>
                <a:cs typeface="Helvetica"/>
              </a:rPr>
              <a:t>RaDIATE</a:t>
            </a:r>
            <a:r>
              <a:rPr lang="en-US" sz="1600" dirty="0">
                <a:solidFill>
                  <a:srgbClr val="000000"/>
                </a:solidFill>
                <a:cs typeface="Helvetica"/>
              </a:rPr>
              <a:t>) are underway and more are planned</a:t>
            </a:r>
          </a:p>
          <a:p>
            <a:r>
              <a:rPr lang="en-US" sz="1600" dirty="0">
                <a:solidFill>
                  <a:srgbClr val="000000"/>
                </a:solidFill>
                <a:cs typeface="Helvetica"/>
              </a:rPr>
              <a:t>Enabling R&amp;D activities are key to achieving objectives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cs typeface="Helvetica"/>
              </a:rPr>
              <a:t>LE ion irradiation can point the way to robust material selection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cs typeface="Helvetica"/>
              </a:rPr>
              <a:t>HE ion irradiations still needed to validate/correlate and confirm</a:t>
            </a:r>
          </a:p>
          <a:p>
            <a:pPr lvl="1"/>
            <a:r>
              <a:rPr lang="en-US" sz="1400" b="1" i="1" dirty="0">
                <a:solidFill>
                  <a:srgbClr val="000000"/>
                </a:solidFill>
                <a:cs typeface="Helvetica"/>
              </a:rPr>
              <a:t>Identification of more effective/affordable HE proton irradiation facilities is needed</a:t>
            </a:r>
          </a:p>
          <a:p>
            <a:pPr lvl="1"/>
            <a:r>
              <a:rPr lang="en-US" sz="1400" b="1" i="1" dirty="0">
                <a:solidFill>
                  <a:srgbClr val="000000"/>
                </a:solidFill>
                <a:cs typeface="Helvetica"/>
              </a:rPr>
              <a:t>Alternatives to In-beam thermal shock testing can point the way to robust material selection, but must be identified, developed and validated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cs typeface="Helvetica"/>
              </a:rPr>
              <a:t>In-beam thermal shock testing of HE proton irradiated materials is still needed to validate/correlate and </a:t>
            </a:r>
            <a:r>
              <a:rPr lang="en-US" sz="1400" dirty="0" smtClean="0">
                <a:solidFill>
                  <a:srgbClr val="000000"/>
                </a:solidFill>
                <a:cs typeface="Helvetica"/>
              </a:rPr>
              <a:t>confirm</a:t>
            </a:r>
            <a:endParaRPr lang="en-US" sz="1800" dirty="0">
              <a:solidFill>
                <a:srgbClr val="000000"/>
              </a:solidFill>
              <a:cs typeface="Helvetica"/>
            </a:endParaRPr>
          </a:p>
          <a:p>
            <a:r>
              <a:rPr lang="en-US" sz="1600" dirty="0">
                <a:solidFill>
                  <a:srgbClr val="000000"/>
                </a:solidFill>
                <a:cs typeface="Helvetica"/>
              </a:rPr>
              <a:t>Targetry technologies will also need to be developed to meet the more challenging environment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cs typeface="Helvetica"/>
              </a:rPr>
              <a:t>Although not a priority for this workshop, they should be included in the Roadmap report at some level in order to: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  <a:cs typeface="Helvetica"/>
              </a:rPr>
              <a:t>Take advantage of new developments in industry and other applications</a:t>
            </a:r>
          </a:p>
          <a:p>
            <a:pPr lvl="2"/>
            <a:r>
              <a:rPr lang="en-US" sz="1400" dirty="0">
                <a:solidFill>
                  <a:srgbClr val="000000"/>
                </a:solidFill>
                <a:cs typeface="Helvetica"/>
              </a:rPr>
              <a:t>Provide a body of knowledge for Projects in the conceptual design phase so they don’t have to “re-invent the wheel</a:t>
            </a:r>
            <a:r>
              <a:rPr lang="en-US" sz="1400" dirty="0" smtClean="0">
                <a:solidFill>
                  <a:srgbClr val="000000"/>
                </a:solidFill>
                <a:cs typeface="Helvetica"/>
              </a:rPr>
              <a:t>”</a:t>
            </a:r>
            <a:endParaRPr lang="en-US" sz="1400" dirty="0">
              <a:solidFill>
                <a:srgbClr val="000000"/>
              </a:solidFill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8897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94054"/>
          </a:xfrm>
        </p:spPr>
        <p:txBody>
          <a:bodyPr/>
          <a:lstStyle/>
          <a:p>
            <a:pPr marL="344488" indent="-344488">
              <a:buNone/>
            </a:pPr>
            <a:r>
              <a:rPr lang="en-GB" sz="1400" dirty="0"/>
              <a:t>[1]	P. Hurh, C. </a:t>
            </a:r>
            <a:r>
              <a:rPr lang="en-GB" sz="1400" dirty="0" err="1"/>
              <a:t>Densham</a:t>
            </a:r>
            <a:r>
              <a:rPr lang="en-GB" sz="1400" dirty="0"/>
              <a:t>, J. Thomas, and R. Tschirhart, “High Power Targets Working Group Summary Report,” presented at PASI 2012, Batavia, USA, Jan. 2012, unpublished.</a:t>
            </a:r>
            <a:endParaRPr lang="en-US" sz="1400" dirty="0"/>
          </a:p>
          <a:p>
            <a:pPr marL="344488" indent="-344488">
              <a:buNone/>
            </a:pPr>
            <a:r>
              <a:rPr lang="en-GB" sz="1400" dirty="0"/>
              <a:t>[2]	N. </a:t>
            </a:r>
            <a:r>
              <a:rPr lang="en-GB" sz="1400" dirty="0" err="1"/>
              <a:t>Simos</a:t>
            </a:r>
            <a:r>
              <a:rPr lang="en-GB" sz="1400" dirty="0"/>
              <a:t> </a:t>
            </a:r>
            <a:r>
              <a:rPr lang="en-GB" sz="1400" i="1" dirty="0"/>
              <a:t>et al</a:t>
            </a:r>
            <a:r>
              <a:rPr lang="en-GB" sz="1400" dirty="0"/>
              <a:t>., “Long Baseline Neutrino Experiment Target Material Radiation Damage Studies Using Energetic Protons of the Brookhaven Linear Isotope Production (BLIP) Facility”, arXiv:1408.6429 [</a:t>
            </a:r>
            <a:r>
              <a:rPr lang="en-GB" sz="1400" dirty="0" err="1"/>
              <a:t>physics.acc-ph</a:t>
            </a:r>
            <a:r>
              <a:rPr lang="en-GB" sz="1400" dirty="0"/>
              <a:t>] FERMILAB-CONF-12-639-AD-APC, 2012.</a:t>
            </a:r>
            <a:endParaRPr lang="en-US" sz="1400" dirty="0"/>
          </a:p>
          <a:p>
            <a:pPr marL="344488" indent="-344488">
              <a:buNone/>
            </a:pPr>
            <a:r>
              <a:rPr lang="en-GB" sz="1400" dirty="0"/>
              <a:t>[3]	N. </a:t>
            </a:r>
            <a:r>
              <a:rPr lang="en-GB" sz="1400" dirty="0" err="1"/>
              <a:t>Simos</a:t>
            </a:r>
            <a:r>
              <a:rPr lang="en-GB" sz="1400" dirty="0"/>
              <a:t> </a:t>
            </a:r>
            <a:r>
              <a:rPr lang="en-GB" sz="1400" i="1" dirty="0"/>
              <a:t>et al</a:t>
            </a:r>
            <a:r>
              <a:rPr lang="en-GB" sz="1400" dirty="0"/>
              <a:t>., “Proton Irradiated Graphite Grades For a Long Baseline Neutrino Facility Experiment”, Phys. Rev. </a:t>
            </a:r>
            <a:r>
              <a:rPr lang="en-GB" sz="1400" dirty="0" err="1"/>
              <a:t>Accel</a:t>
            </a:r>
            <a:r>
              <a:rPr lang="en-GB" sz="1400" dirty="0"/>
              <a:t>. Beams, to be published.</a:t>
            </a:r>
            <a:endParaRPr lang="en-US" sz="1400" dirty="0"/>
          </a:p>
          <a:p>
            <a:pPr marL="344488" indent="-344488">
              <a:buNone/>
            </a:pPr>
            <a:r>
              <a:rPr lang="en-GB" sz="1400" dirty="0"/>
              <a:t>[4]	K. </a:t>
            </a:r>
            <a:r>
              <a:rPr lang="en-GB" sz="1400" dirty="0" err="1"/>
              <a:t>Ammigan</a:t>
            </a:r>
            <a:r>
              <a:rPr lang="en-GB" sz="1400" dirty="0"/>
              <a:t> </a:t>
            </a:r>
            <a:r>
              <a:rPr lang="en-GB" sz="1400" i="1" dirty="0"/>
              <a:t>et al.</a:t>
            </a:r>
            <a:r>
              <a:rPr lang="en-GB" sz="1400" dirty="0"/>
              <a:t>, “</a:t>
            </a:r>
            <a:r>
              <a:rPr lang="en-US" sz="1400" dirty="0"/>
              <a:t>The </a:t>
            </a:r>
            <a:r>
              <a:rPr lang="en-US" sz="1400" dirty="0" err="1"/>
              <a:t>RaDIATE</a:t>
            </a:r>
            <a:r>
              <a:rPr lang="en-US" sz="1400" dirty="0"/>
              <a:t> high-energy proton materials irradiation experiment at the Brookhaven </a:t>
            </a:r>
            <a:r>
              <a:rPr lang="en-US" sz="1400" dirty="0" err="1"/>
              <a:t>Linac</a:t>
            </a:r>
            <a:r>
              <a:rPr lang="en-US" sz="1400" dirty="0"/>
              <a:t> Isotope Producer facility</a:t>
            </a:r>
            <a:r>
              <a:rPr lang="en-GB" sz="1400" dirty="0"/>
              <a:t>,” presented at IPAC’17, Copenhagen, Denmark, May. 2017, </a:t>
            </a:r>
            <a:r>
              <a:rPr lang="en-GB" sz="1400"/>
              <a:t>paper </a:t>
            </a:r>
            <a:r>
              <a:rPr lang="en-GB" sz="1400" smtClean="0"/>
              <a:t>WEPVA138.</a:t>
            </a:r>
            <a:endParaRPr lang="en-US" sz="1400" dirty="0"/>
          </a:p>
          <a:p>
            <a:pPr marL="344488" indent="-344488">
              <a:buNone/>
            </a:pPr>
            <a:r>
              <a:rPr lang="en-GB" sz="1400" dirty="0" smtClean="0"/>
              <a:t>[5]	V</a:t>
            </a:r>
            <a:r>
              <a:rPr lang="en-GB" sz="1400" dirty="0"/>
              <a:t>. </a:t>
            </a:r>
            <a:r>
              <a:rPr lang="en-GB" sz="1400" dirty="0" err="1"/>
              <a:t>Kuksenko</a:t>
            </a:r>
            <a:r>
              <a:rPr lang="en-GB" sz="1400" dirty="0"/>
              <a:t> et al, “</a:t>
            </a:r>
            <a:r>
              <a:rPr lang="en-US" sz="1400" dirty="0"/>
              <a:t>Irradiation effects in beryllium exposed to high energy protons of the NuMI neutrino source</a:t>
            </a:r>
            <a:r>
              <a:rPr lang="en-GB" sz="1400" dirty="0"/>
              <a:t>,” Journal of Nuclear Materials, vol. 490, pp. 260-271, Jul. 2017.</a:t>
            </a:r>
            <a:endParaRPr lang="en-US" sz="1400" dirty="0"/>
          </a:p>
          <a:p>
            <a:pPr marL="344488" indent="-344488">
              <a:buNone/>
            </a:pPr>
            <a:r>
              <a:rPr lang="en-GB" sz="1400" dirty="0" smtClean="0"/>
              <a:t>[6]</a:t>
            </a:r>
            <a:r>
              <a:rPr lang="en-GB" sz="1400" dirty="0"/>
              <a:t>	N. </a:t>
            </a:r>
            <a:r>
              <a:rPr lang="en-GB" sz="1400" dirty="0" err="1"/>
              <a:t>Mokhov</a:t>
            </a:r>
            <a:r>
              <a:rPr lang="en-GB" sz="1400" dirty="0"/>
              <a:t>, "The MARS Code System User’s Guide", Fermilab-FN-628, 1995.</a:t>
            </a:r>
            <a:endParaRPr lang="en-US" sz="1400" dirty="0"/>
          </a:p>
          <a:p>
            <a:pPr marL="344488" indent="-344488">
              <a:buNone/>
            </a:pPr>
            <a:r>
              <a:rPr lang="en-GB" sz="1400" dirty="0" smtClean="0"/>
              <a:t>[</a:t>
            </a:r>
            <a:r>
              <a:rPr lang="en-GB" sz="1400" dirty="0"/>
              <a:t>7</a:t>
            </a:r>
            <a:r>
              <a:rPr lang="en-GB" sz="1400" dirty="0" smtClean="0"/>
              <a:t>]</a:t>
            </a:r>
            <a:r>
              <a:rPr lang="en-GB" sz="1400" dirty="0"/>
              <a:t>	</a:t>
            </a:r>
            <a:r>
              <a:rPr lang="en-GB" sz="1400" dirty="0" smtClean="0"/>
              <a:t>V</a:t>
            </a:r>
            <a:r>
              <a:rPr lang="en-GB" sz="1400" dirty="0"/>
              <a:t>. </a:t>
            </a:r>
            <a:r>
              <a:rPr lang="en-GB" sz="1400" dirty="0" err="1"/>
              <a:t>Kuksenko</a:t>
            </a:r>
            <a:r>
              <a:rPr lang="en-GB" sz="1400" dirty="0"/>
              <a:t>, “Experimental Investigation of Irradiation Effects in Beryllium,” presented at </a:t>
            </a:r>
            <a:r>
              <a:rPr lang="en-GB" sz="1400" dirty="0" err="1"/>
              <a:t>RaDIATE</a:t>
            </a:r>
            <a:r>
              <a:rPr lang="en-GB" sz="1400" dirty="0"/>
              <a:t> 2016 Collaboration Meeting, Richland, USA, Sept. 2016, unpublished</a:t>
            </a:r>
            <a:r>
              <a:rPr lang="en-GB" sz="1400" dirty="0" smtClean="0"/>
              <a:t>.</a:t>
            </a:r>
          </a:p>
          <a:p>
            <a:pPr marL="344488" indent="-344488">
              <a:buNone/>
            </a:pPr>
            <a:r>
              <a:rPr lang="en-GB" sz="1400" dirty="0" smtClean="0"/>
              <a:t>[8]	</a:t>
            </a:r>
            <a:r>
              <a:rPr lang="en-US" sz="1400" dirty="0"/>
              <a:t>I. </a:t>
            </a:r>
            <a:r>
              <a:rPr lang="en-US" sz="1400" dirty="0" err="1"/>
              <a:t>Efthymiopoulos</a:t>
            </a:r>
            <a:r>
              <a:rPr lang="en-US" sz="1400" dirty="0"/>
              <a:t>, C. </a:t>
            </a:r>
            <a:r>
              <a:rPr lang="en-US" sz="1400" dirty="0" err="1"/>
              <a:t>Hessler</a:t>
            </a:r>
            <a:r>
              <a:rPr lang="en-US" sz="1400" dirty="0"/>
              <a:t>, H. Gaillard, D. </a:t>
            </a:r>
            <a:r>
              <a:rPr lang="en-US" sz="1400" dirty="0" err="1"/>
              <a:t>Grenier</a:t>
            </a:r>
            <a:r>
              <a:rPr lang="en-US" sz="1400" dirty="0"/>
              <a:t>, M. </a:t>
            </a:r>
            <a:r>
              <a:rPr lang="en-US" sz="1400" dirty="0" err="1"/>
              <a:t>Meddahi</a:t>
            </a:r>
            <a:r>
              <a:rPr lang="en-US" sz="1400" dirty="0"/>
              <a:t>, P. </a:t>
            </a:r>
            <a:r>
              <a:rPr lang="en-US" sz="1400" dirty="0" err="1"/>
              <a:t>Trilhe</a:t>
            </a:r>
            <a:r>
              <a:rPr lang="en-US" sz="1400" dirty="0"/>
              <a:t>, A. Pardons, C. </a:t>
            </a:r>
            <a:r>
              <a:rPr lang="en-US" sz="1400" dirty="0" err="1"/>
              <a:t>Theis</a:t>
            </a:r>
            <a:r>
              <a:rPr lang="en-US" sz="1400" dirty="0"/>
              <a:t>, N. </a:t>
            </a:r>
            <a:r>
              <a:rPr lang="en-US" sz="1400" dirty="0" err="1"/>
              <a:t>Charitonidis</a:t>
            </a:r>
            <a:r>
              <a:rPr lang="en-US" sz="1400" dirty="0"/>
              <a:t>, S. </a:t>
            </a:r>
            <a:r>
              <a:rPr lang="en-US" sz="1400" dirty="0" err="1"/>
              <a:t>Evrard</a:t>
            </a:r>
            <a:r>
              <a:rPr lang="en-US" sz="1400" dirty="0"/>
              <a:t>, H. </a:t>
            </a:r>
            <a:r>
              <a:rPr lang="en-US" sz="1400" dirty="0" err="1"/>
              <a:t>Vincke</a:t>
            </a:r>
            <a:r>
              <a:rPr lang="en-US" sz="1400" dirty="0"/>
              <a:t> &amp; M. </a:t>
            </a:r>
            <a:r>
              <a:rPr lang="en-US" sz="1400" dirty="0" err="1"/>
              <a:t>Lazzaroni</a:t>
            </a:r>
            <a:r>
              <a:rPr lang="en-US" sz="1400" dirty="0"/>
              <a:t>, “HiRadMat: A New Irradiation Facility for Material Testing at CERN”, Presented at IPAC 2011, San </a:t>
            </a:r>
            <a:r>
              <a:rPr lang="en-US" sz="1400" dirty="0" err="1"/>
              <a:t>Sebastien</a:t>
            </a:r>
            <a:r>
              <a:rPr lang="en-US" sz="1400" dirty="0"/>
              <a:t>, Spain, Sep. 2011, paper TUPS058.</a:t>
            </a:r>
          </a:p>
          <a:p>
            <a:pPr marL="344488" indent="-344488">
              <a:buNone/>
            </a:pPr>
            <a:r>
              <a:rPr lang="en-GB" sz="1400" dirty="0" smtClean="0"/>
              <a:t>[9]</a:t>
            </a:r>
            <a:r>
              <a:rPr lang="en-GB" sz="1400" dirty="0"/>
              <a:t>	K. </a:t>
            </a:r>
            <a:r>
              <a:rPr lang="en-GB" sz="1400" dirty="0" err="1"/>
              <a:t>Ammigan</a:t>
            </a:r>
            <a:r>
              <a:rPr lang="en-GB" sz="1400" dirty="0"/>
              <a:t> </a:t>
            </a:r>
            <a:r>
              <a:rPr lang="en-GB" sz="1400" i="1" dirty="0"/>
              <a:t>et al.</a:t>
            </a:r>
            <a:r>
              <a:rPr lang="en-GB" sz="1400" dirty="0"/>
              <a:t>, “Experimental Results of Beryllium Exposed to Intense High Energy Proton Beam Pulses,” presented at NAPAC’16, Chicago, USA, Oct. 2016, paper MOPOB14.</a:t>
            </a:r>
            <a:endParaRPr lang="en-US" sz="1400" dirty="0"/>
          </a:p>
          <a:p>
            <a:pPr marL="344488" indent="-344488">
              <a:buNone/>
            </a:pPr>
            <a:r>
              <a:rPr lang="en-GB" sz="1400" dirty="0" smtClean="0"/>
              <a:t>[10]	K</a:t>
            </a:r>
            <a:r>
              <a:rPr lang="en-GB" sz="1400" dirty="0"/>
              <a:t>. </a:t>
            </a:r>
            <a:r>
              <a:rPr lang="en-GB" sz="1400" dirty="0" err="1"/>
              <a:t>Ammigan</a:t>
            </a:r>
            <a:r>
              <a:rPr lang="en-GB" sz="1400" dirty="0"/>
              <a:t> </a:t>
            </a:r>
            <a:r>
              <a:rPr lang="en-GB" sz="1400" i="1" dirty="0"/>
              <a:t>et al.</a:t>
            </a:r>
            <a:r>
              <a:rPr lang="en-GB" sz="1400" dirty="0"/>
              <a:t>, “Post Irradiation Examination Results of the NT-02 Graphite Fins NuMI Target,” presented at NAPAC’16, Chicago, USA, Oct. 2016, paper MOPOB13</a:t>
            </a:r>
            <a:r>
              <a:rPr lang="en-GB" sz="1400" dirty="0" smtClean="0"/>
              <a:t>.</a:t>
            </a:r>
            <a:r>
              <a:rPr lang="en-GB" sz="1400" dirty="0"/>
              <a:t>	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550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 Follow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esk1"/>
          <p:cNvSpPr>
            <a:spLocks noEditPoints="1" noChangeArrowheads="1"/>
          </p:cNvSpPr>
          <p:nvPr/>
        </p:nvSpPr>
        <p:spPr bwMode="auto">
          <a:xfrm>
            <a:off x="708025" y="3449638"/>
            <a:ext cx="3254375" cy="29765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699" name="desk1"/>
          <p:cNvSpPr>
            <a:spLocks noEditPoints="1" noChangeArrowheads="1"/>
          </p:cNvSpPr>
          <p:nvPr/>
        </p:nvSpPr>
        <p:spPr bwMode="auto">
          <a:xfrm>
            <a:off x="4621213" y="923588"/>
            <a:ext cx="4319587" cy="55089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0350" y="1182508"/>
            <a:ext cx="4260850" cy="2159048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Useful where only small samples are available (implanted layer)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Need for a sample design that can be machined in surface of bulk samples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Geometry that can be manufactured quickly and reproducibly</a:t>
            </a:r>
          </a:p>
        </p:txBody>
      </p:sp>
      <p:grpSp>
        <p:nvGrpSpPr>
          <p:cNvPr id="29701" name="Group 56"/>
          <p:cNvGrpSpPr>
            <a:grpSpLocks/>
          </p:cNvGrpSpPr>
          <p:nvPr/>
        </p:nvGrpSpPr>
        <p:grpSpPr bwMode="auto">
          <a:xfrm>
            <a:off x="5205413" y="1284876"/>
            <a:ext cx="3128962" cy="2535238"/>
            <a:chOff x="4071" y="709"/>
            <a:chExt cx="1571" cy="1273"/>
          </a:xfrm>
        </p:grpSpPr>
        <p:pic>
          <p:nvPicPr>
            <p:cNvPr id="297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" y="709"/>
              <a:ext cx="1569" cy="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079" y="1819"/>
              <a:ext cx="1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071" y="711"/>
              <a:ext cx="1567" cy="1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15" name="TextBox 18"/>
            <p:cNvSpPr txBox="1">
              <a:spLocks noChangeArrowheads="1"/>
            </p:cNvSpPr>
            <p:nvPr/>
          </p:nvSpPr>
          <p:spPr bwMode="auto">
            <a:xfrm>
              <a:off x="4417" y="1844"/>
              <a:ext cx="63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latin typeface="Calibri" charset="0"/>
                </a:rPr>
                <a:t>0.3mm</a:t>
              </a:r>
            </a:p>
          </p:txBody>
        </p:sp>
      </p:grpSp>
      <p:grpSp>
        <p:nvGrpSpPr>
          <p:cNvPr id="29702" name="Group 64"/>
          <p:cNvGrpSpPr>
            <a:grpSpLocks/>
          </p:cNvGrpSpPr>
          <p:nvPr/>
        </p:nvGrpSpPr>
        <p:grpSpPr bwMode="auto">
          <a:xfrm>
            <a:off x="4872038" y="3675063"/>
            <a:ext cx="3852862" cy="2778125"/>
            <a:chOff x="3141" y="2219"/>
            <a:chExt cx="2427" cy="1750"/>
          </a:xfrm>
        </p:grpSpPr>
        <p:pic>
          <p:nvPicPr>
            <p:cNvPr id="2970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16"/>
              <a:ext cx="239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TextBox 4"/>
            <p:cNvSpPr txBox="1">
              <a:spLocks noChangeArrowheads="1"/>
            </p:cNvSpPr>
            <p:nvPr/>
          </p:nvSpPr>
          <p:spPr bwMode="auto">
            <a:xfrm>
              <a:off x="4743" y="2564"/>
              <a:ext cx="59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latin typeface="Calibri" charset="0"/>
                </a:rPr>
                <a:t>Beam Thickness 2um</a:t>
              </a:r>
            </a:p>
          </p:txBody>
        </p:sp>
        <p:sp>
          <p:nvSpPr>
            <p:cNvPr id="29710" name="TextBox 11"/>
            <p:cNvSpPr txBox="1">
              <a:spLocks noChangeArrowheads="1"/>
            </p:cNvSpPr>
            <p:nvPr/>
          </p:nvSpPr>
          <p:spPr bwMode="auto">
            <a:xfrm>
              <a:off x="3141" y="2219"/>
              <a:ext cx="8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800">
                  <a:latin typeface="Calibri" charset="0"/>
                </a:rPr>
                <a:t>Stress (Pa)</a:t>
              </a:r>
            </a:p>
          </p:txBody>
        </p:sp>
        <p:sp>
          <p:nvSpPr>
            <p:cNvPr id="29711" name="TextBox 13"/>
            <p:cNvSpPr txBox="1">
              <a:spLocks noChangeArrowheads="1"/>
            </p:cNvSpPr>
            <p:nvPr/>
          </p:nvSpPr>
          <p:spPr bwMode="auto">
            <a:xfrm>
              <a:off x="4694" y="3738"/>
              <a:ext cx="87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800">
                  <a:latin typeface="Calibri" charset="0"/>
                </a:rPr>
                <a:t>Strain</a:t>
              </a:r>
            </a:p>
          </p:txBody>
        </p:sp>
      </p:grpSp>
      <p:sp>
        <p:nvSpPr>
          <p:cNvPr id="29703" name="Rectangle 66"/>
          <p:cNvSpPr>
            <a:spLocks noChangeArrowheads="1"/>
          </p:cNvSpPr>
          <p:nvPr/>
        </p:nvSpPr>
        <p:spPr bwMode="auto">
          <a:xfrm>
            <a:off x="5527675" y="1306026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dirty="0">
                <a:solidFill>
                  <a:schemeClr val="bg1"/>
                </a:solidFill>
              </a:rPr>
              <a:t>Fe 6%Cr</a:t>
            </a:r>
          </a:p>
        </p:txBody>
      </p:sp>
      <p:sp>
        <p:nvSpPr>
          <p:cNvPr id="29704" name="Rectangle 67"/>
          <p:cNvSpPr>
            <a:spLocks noChangeArrowheads="1"/>
          </p:cNvSpPr>
          <p:nvPr/>
        </p:nvSpPr>
        <p:spPr bwMode="auto">
          <a:xfrm>
            <a:off x="5159374" y="892906"/>
            <a:ext cx="31670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1600" dirty="0"/>
              <a:t>Chris </a:t>
            </a:r>
            <a:r>
              <a:rPr lang="en-GB" sz="1600" dirty="0" err="1"/>
              <a:t>Hardie</a:t>
            </a:r>
            <a:r>
              <a:rPr lang="en-GB" sz="1600" dirty="0"/>
              <a:t>, University of Oxford</a:t>
            </a:r>
          </a:p>
        </p:txBody>
      </p:sp>
      <p:pic>
        <p:nvPicPr>
          <p:cNvPr id="29705" name="Content Placeholder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3576638"/>
            <a:ext cx="24288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18"/>
          <p:cNvSpPr>
            <a:spLocks noChangeArrowheads="1"/>
          </p:cNvSpPr>
          <p:nvPr/>
        </p:nvSpPr>
        <p:spPr bwMode="auto">
          <a:xfrm>
            <a:off x="1050925" y="6080125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i="1">
                <a:solidFill>
                  <a:schemeClr val="bg1"/>
                </a:solidFill>
              </a:rPr>
              <a:t>, D.Armstrong. University of Oxford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664"/>
            <a:ext cx="82550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Micro-mechanics can provide mechanical properties at the micro-scale</a:t>
            </a:r>
          </a:p>
        </p:txBody>
      </p:sp>
    </p:spTree>
    <p:extLst>
      <p:ext uri="{BB962C8B-B14F-4D97-AF65-F5344CB8AC3E}">
        <p14:creationId xmlns:p14="http://schemas.microsoft.com/office/powerpoint/2010/main" val="409124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 directions and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8" y="854442"/>
            <a:ext cx="4325094" cy="543775"/>
          </a:xfrm>
        </p:spPr>
        <p:txBody>
          <a:bodyPr/>
          <a:lstStyle/>
          <a:p>
            <a:pPr marL="520700" lvl="1" indent="-292100"/>
            <a:r>
              <a:rPr lang="en-US" sz="1400" dirty="0"/>
              <a:t>High frequency </a:t>
            </a:r>
            <a:r>
              <a:rPr lang="en-US" sz="1400" dirty="0" err="1"/>
              <a:t>meso</a:t>
            </a:r>
            <a:r>
              <a:rPr lang="en-US" sz="1400" dirty="0"/>
              <a:t>-scale fatigue testing (20 kHz, 100 um foil) (</a:t>
            </a:r>
            <a:r>
              <a:rPr lang="en-US" sz="1400" dirty="0" err="1"/>
              <a:t>Wilkenson</a:t>
            </a:r>
            <a:r>
              <a:rPr lang="en-US" sz="1400" dirty="0"/>
              <a:t>/Gong, Oxford)</a:t>
            </a:r>
          </a:p>
          <a:p>
            <a:pPr marL="520700" lvl="1" indent="-292100">
              <a:buNone/>
            </a:pPr>
            <a:endParaRPr lang="en-US" sz="12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90306" y="880098"/>
            <a:ext cx="4325094" cy="33957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defTabSz="228600">
              <a:buFont typeface="Arial" pitchFamily="34" charset="0"/>
              <a:buNone/>
            </a:pPr>
            <a:r>
              <a:rPr lang="en-US" sz="1800" b="1" dirty="0">
                <a:solidFill>
                  <a:srgbClr val="004C97"/>
                </a:solidFill>
              </a:rPr>
              <a:t>Other planned work</a:t>
            </a:r>
          </a:p>
          <a:p>
            <a:pPr marL="520700" lvl="1" indent="-292100"/>
            <a:r>
              <a:rPr lang="en-US" sz="1400" dirty="0"/>
              <a:t>Graphite</a:t>
            </a:r>
          </a:p>
          <a:p>
            <a:pPr marL="920750" lvl="2" indent="-292100"/>
            <a:r>
              <a:rPr lang="en-US" sz="1200" dirty="0"/>
              <a:t>2017-18 Low E ion irradiation studies (Notre Dame/Michigan/BNL?)</a:t>
            </a:r>
          </a:p>
          <a:p>
            <a:pPr marL="920750" lvl="2" indent="-292100"/>
            <a:r>
              <a:rPr lang="en-US" sz="1200" dirty="0"/>
              <a:t>2017 – Micro-mechanics (Liu @ Oxford)</a:t>
            </a:r>
          </a:p>
          <a:p>
            <a:pPr marL="920750" lvl="2" indent="-292100"/>
            <a:r>
              <a:rPr lang="en-US" sz="1200" dirty="0"/>
              <a:t>2018? - NOvA TA-01 target autopsy/PIE (PNNL)</a:t>
            </a:r>
          </a:p>
          <a:p>
            <a:pPr marL="520700" lvl="1" indent="-292100"/>
            <a:r>
              <a:rPr lang="en-US" sz="1400" dirty="0"/>
              <a:t>Beryllium</a:t>
            </a:r>
          </a:p>
          <a:p>
            <a:pPr marL="920750" lvl="2" indent="-292100"/>
            <a:r>
              <a:rPr lang="en-US" sz="1200" dirty="0"/>
              <a:t>2016-17 – Irradiation of Be fins in NOvA TA-02 target with PIE in 2018-19?</a:t>
            </a:r>
          </a:p>
          <a:p>
            <a:pPr marL="520700" lvl="1" indent="-292100"/>
            <a:r>
              <a:rPr lang="en-US" sz="1400" dirty="0"/>
              <a:t>Titanium 6Al-4V</a:t>
            </a:r>
          </a:p>
          <a:p>
            <a:pPr marL="920750" lvl="2" indent="-292100"/>
            <a:r>
              <a:rPr lang="en-US" sz="1200" dirty="0"/>
              <a:t>2018 - Macro-fatigue testing of BLIP specimens 2018 - </a:t>
            </a:r>
            <a:r>
              <a:rPr lang="en-US" sz="1200" dirty="0" err="1"/>
              <a:t>Meso</a:t>
            </a:r>
            <a:r>
              <a:rPr lang="en-US" sz="1200" dirty="0"/>
              <a:t>-fatigue testing of BLIP specimens (20 kHz) (Oxford, </a:t>
            </a:r>
            <a:r>
              <a:rPr lang="en-US" sz="1200" dirty="0" err="1"/>
              <a:t>Culham</a:t>
            </a:r>
            <a:r>
              <a:rPr lang="en-US" sz="1200" dirty="0"/>
              <a:t>)</a:t>
            </a:r>
          </a:p>
          <a:p>
            <a:pPr marL="920750" lvl="2" indent="-292100"/>
            <a:endParaRPr lang="en-US" sz="1200" dirty="0"/>
          </a:p>
          <a:p>
            <a:pPr marL="920750" lvl="2" indent="-292100"/>
            <a:endParaRPr lang="en-US" sz="1200" dirty="0"/>
          </a:p>
          <a:p>
            <a:pPr marL="520700" lvl="1" indent="-292100">
              <a:buFont typeface="Arial" pitchFamily="34" charset="0"/>
              <a:buNone/>
            </a:pPr>
            <a:endParaRPr lang="en-US" sz="1200" dirty="0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291" y="1386061"/>
            <a:ext cx="1826771" cy="136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58" y="2755951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58" y="1386062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5968" y="4144960"/>
            <a:ext cx="407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1" indent="-2921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Micro-mechanics on graphite (Liu, Oxford)</a:t>
            </a: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3217" y="2754814"/>
            <a:ext cx="1827845" cy="137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231" y="2367169"/>
            <a:ext cx="967258" cy="7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31" y="4452737"/>
            <a:ext cx="1904354" cy="1856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885" y="4403915"/>
            <a:ext cx="2568133" cy="21102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214" y="3892064"/>
            <a:ext cx="3874150" cy="26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0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3955" y="4844070"/>
            <a:ext cx="1791471" cy="1659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1" y="143697"/>
            <a:ext cx="6807200" cy="629604"/>
          </a:xfrm>
        </p:spPr>
        <p:txBody>
          <a:bodyPr>
            <a:normAutofit/>
          </a:bodyPr>
          <a:lstStyle/>
          <a:p>
            <a:r>
              <a:rPr lang="en-US" dirty="0" err="1"/>
              <a:t>RaDIATE</a:t>
            </a:r>
            <a:r>
              <a:rPr lang="en-US" dirty="0"/>
              <a:t> Current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99547"/>
            <a:ext cx="6375400" cy="1963458"/>
          </a:xfrm>
        </p:spPr>
        <p:txBody>
          <a:bodyPr>
            <a:normAutofit fontScale="92500"/>
          </a:bodyPr>
          <a:lstStyle/>
          <a:p>
            <a:r>
              <a:rPr lang="en-US" sz="1800" b="1" dirty="0">
                <a:solidFill>
                  <a:srgbClr val="831D23"/>
                </a:solidFill>
              </a:rPr>
              <a:t>HE proton irradiations &amp; Post-Irradiation Examinations (PIE)</a:t>
            </a:r>
          </a:p>
          <a:p>
            <a:pPr lvl="1"/>
            <a:r>
              <a:rPr lang="en-US" sz="1400" b="1" dirty="0">
                <a:solidFill>
                  <a:srgbClr val="831D23"/>
                </a:solidFill>
              </a:rPr>
              <a:t>Many materials of interest from Be to </a:t>
            </a:r>
            <a:r>
              <a:rPr lang="en-US" sz="1400" b="1" dirty="0" err="1">
                <a:solidFill>
                  <a:srgbClr val="831D23"/>
                </a:solidFill>
              </a:rPr>
              <a:t>Ir</a:t>
            </a:r>
            <a:r>
              <a:rPr lang="en-US" sz="1400" b="1" dirty="0">
                <a:solidFill>
                  <a:srgbClr val="831D23"/>
                </a:solidFill>
              </a:rPr>
              <a:t>!</a:t>
            </a:r>
          </a:p>
          <a:p>
            <a:r>
              <a:rPr lang="en-US" sz="1800" b="1" dirty="0">
                <a:solidFill>
                  <a:srgbClr val="831D23"/>
                </a:solidFill>
              </a:rPr>
              <a:t>LE ion irradiations &amp; PIE</a:t>
            </a:r>
          </a:p>
          <a:p>
            <a:pPr lvl="1"/>
            <a:r>
              <a:rPr lang="en-US" sz="1400" b="1" dirty="0">
                <a:solidFill>
                  <a:srgbClr val="831D23"/>
                </a:solidFill>
              </a:rPr>
              <a:t>Utilize advanced techniques to correlate damage to HE proton regime</a:t>
            </a:r>
          </a:p>
          <a:p>
            <a:r>
              <a:rPr lang="en-US" sz="1800" b="1" dirty="0">
                <a:solidFill>
                  <a:srgbClr val="831D23"/>
                </a:solidFill>
              </a:rPr>
              <a:t>PIE of spent targets/windows</a:t>
            </a:r>
          </a:p>
          <a:p>
            <a:r>
              <a:rPr lang="en-US" sz="1800" b="1" dirty="0">
                <a:solidFill>
                  <a:srgbClr val="831D23"/>
                </a:solidFill>
              </a:rPr>
              <a:t>Thermal Shock studies</a:t>
            </a:r>
            <a:endParaRPr lang="en-US" sz="1600" dirty="0"/>
          </a:p>
          <a:p>
            <a:pPr lvl="3"/>
            <a:endParaRPr lang="en-US" sz="1200" dirty="0"/>
          </a:p>
          <a:p>
            <a:pPr lvl="2"/>
            <a:endParaRPr lang="en-US" sz="1600" dirty="0"/>
          </a:p>
        </p:txBody>
      </p:sp>
      <p:pic>
        <p:nvPicPr>
          <p:cNvPr id="10" name="Picture 9" descr="samples in bag close-u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5476" y="977142"/>
            <a:ext cx="2235199" cy="1760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4" descr="Manet-2-13dpa-2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428515" y="4928684"/>
            <a:ext cx="1050554" cy="21137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4514951" y="4659259"/>
            <a:ext cx="2246560" cy="1851582"/>
            <a:chOff x="9356394" y="4306054"/>
            <a:chExt cx="2556371" cy="23454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6394" y="4306054"/>
              <a:ext cx="2556371" cy="234544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1" name="Freeform 20"/>
            <p:cNvSpPr/>
            <p:nvPr/>
          </p:nvSpPr>
          <p:spPr>
            <a:xfrm>
              <a:off x="9680114" y="4333096"/>
              <a:ext cx="1116838" cy="2309090"/>
            </a:xfrm>
            <a:custGeom>
              <a:avLst/>
              <a:gdLst>
                <a:gd name="connsiteX0" fmla="*/ 0 w 269966"/>
                <a:gd name="connsiteY0" fmla="*/ 0 h 87086"/>
                <a:gd name="connsiteX1" fmla="*/ 130629 w 269966"/>
                <a:gd name="connsiteY1" fmla="*/ 26126 h 87086"/>
                <a:gd name="connsiteX2" fmla="*/ 235132 w 269966"/>
                <a:gd name="connsiteY2" fmla="*/ 52252 h 87086"/>
                <a:gd name="connsiteX3" fmla="*/ 269966 w 269966"/>
                <a:gd name="connsiteY3" fmla="*/ 87086 h 87086"/>
                <a:gd name="connsiteX0" fmla="*/ 0 w 1010195"/>
                <a:gd name="connsiteY0" fmla="*/ 1048833 h 1049100"/>
                <a:gd name="connsiteX1" fmla="*/ 870858 w 1010195"/>
                <a:gd name="connsiteY1" fmla="*/ 64765 h 1049100"/>
                <a:gd name="connsiteX2" fmla="*/ 975361 w 1010195"/>
                <a:gd name="connsiteY2" fmla="*/ 90891 h 1049100"/>
                <a:gd name="connsiteX3" fmla="*/ 1010195 w 1010195"/>
                <a:gd name="connsiteY3" fmla="*/ 125725 h 1049100"/>
                <a:gd name="connsiteX0" fmla="*/ 0 w 1056849"/>
                <a:gd name="connsiteY0" fmla="*/ 1023432 h 1023432"/>
                <a:gd name="connsiteX1" fmla="*/ 975361 w 1056849"/>
                <a:gd name="connsiteY1" fmla="*/ 65490 h 1023432"/>
                <a:gd name="connsiteX2" fmla="*/ 1010195 w 1056849"/>
                <a:gd name="connsiteY2" fmla="*/ 100324 h 1023432"/>
                <a:gd name="connsiteX0" fmla="*/ 966725 w 1960678"/>
                <a:gd name="connsiteY0" fmla="*/ 1037372 h 3362561"/>
                <a:gd name="connsiteX1" fmla="*/ 1942086 w 1960678"/>
                <a:gd name="connsiteY1" fmla="*/ 79430 h 3362561"/>
                <a:gd name="connsiteX2" fmla="*/ 74 w 1960678"/>
                <a:gd name="connsiteY2" fmla="*/ 3362561 h 3362561"/>
                <a:gd name="connsiteX0" fmla="*/ 966651 w 966651"/>
                <a:gd name="connsiteY0" fmla="*/ 0 h 2325189"/>
                <a:gd name="connsiteX1" fmla="*/ 0 w 966651"/>
                <a:gd name="connsiteY1" fmla="*/ 2325189 h 2325189"/>
                <a:gd name="connsiteX0" fmla="*/ 966651 w 967986"/>
                <a:gd name="connsiteY0" fmla="*/ 0 h 2325189"/>
                <a:gd name="connsiteX1" fmla="*/ 959566 w 967986"/>
                <a:gd name="connsiteY1" fmla="*/ 249758 h 2325189"/>
                <a:gd name="connsiteX2" fmla="*/ 0 w 967986"/>
                <a:gd name="connsiteY2" fmla="*/ 2325189 h 2325189"/>
                <a:gd name="connsiteX0" fmla="*/ 966651 w 1062207"/>
                <a:gd name="connsiteY0" fmla="*/ 0 h 2325189"/>
                <a:gd name="connsiteX1" fmla="*/ 959566 w 1062207"/>
                <a:gd name="connsiteY1" fmla="*/ 249758 h 2325189"/>
                <a:gd name="connsiteX2" fmla="*/ 1058747 w 1062207"/>
                <a:gd name="connsiteY2" fmla="*/ 455052 h 2325189"/>
                <a:gd name="connsiteX3" fmla="*/ 0 w 1062207"/>
                <a:gd name="connsiteY3" fmla="*/ 2325189 h 2325189"/>
                <a:gd name="connsiteX0" fmla="*/ 966651 w 1062207"/>
                <a:gd name="connsiteY0" fmla="*/ 0 h 2325189"/>
                <a:gd name="connsiteX1" fmla="*/ 959566 w 1062207"/>
                <a:gd name="connsiteY1" fmla="*/ 249758 h 2325189"/>
                <a:gd name="connsiteX2" fmla="*/ 1058747 w 1062207"/>
                <a:gd name="connsiteY2" fmla="*/ 455052 h 2325189"/>
                <a:gd name="connsiteX3" fmla="*/ 0 w 1062207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63282"/>
                <a:gd name="connsiteY0" fmla="*/ 0 h 2325189"/>
                <a:gd name="connsiteX1" fmla="*/ 959566 w 1063282"/>
                <a:gd name="connsiteY1" fmla="*/ 249758 h 2325189"/>
                <a:gd name="connsiteX2" fmla="*/ 1058747 w 1063282"/>
                <a:gd name="connsiteY2" fmla="*/ 455052 h 2325189"/>
                <a:gd name="connsiteX3" fmla="*/ 0 w 1063282"/>
                <a:gd name="connsiteY3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0 w 1058778"/>
                <a:gd name="connsiteY4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0 w 1058778"/>
                <a:gd name="connsiteY5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0 w 1058778"/>
                <a:gd name="connsiteY6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26598 w 1058778"/>
                <a:gd name="connsiteY6" fmla="*/ 1188247 h 2325189"/>
                <a:gd name="connsiteX7" fmla="*/ 0 w 1058778"/>
                <a:gd name="connsiteY7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0 w 1058778"/>
                <a:gd name="connsiteY7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0 w 1058778"/>
                <a:gd name="connsiteY8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0 w 1058778"/>
                <a:gd name="connsiteY9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477826 w 1058778"/>
                <a:gd name="connsiteY9" fmla="*/ 1745475 h 2325189"/>
                <a:gd name="connsiteX10" fmla="*/ 0 w 1058778"/>
                <a:gd name="connsiteY10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477826 w 1058778"/>
                <a:gd name="connsiteY9" fmla="*/ 1745475 h 2325189"/>
                <a:gd name="connsiteX10" fmla="*/ 173198 w 1058778"/>
                <a:gd name="connsiteY10" fmla="*/ 1899446 h 2325189"/>
                <a:gd name="connsiteX11" fmla="*/ 0 w 1058778"/>
                <a:gd name="connsiteY11" fmla="*/ 2325189 h 2325189"/>
                <a:gd name="connsiteX0" fmla="*/ 966651 w 1058778"/>
                <a:gd name="connsiteY0" fmla="*/ 0 h 2325189"/>
                <a:gd name="connsiteX1" fmla="*/ 959566 w 1058778"/>
                <a:gd name="connsiteY1" fmla="*/ 249758 h 2325189"/>
                <a:gd name="connsiteX2" fmla="*/ 1058747 w 1058778"/>
                <a:gd name="connsiteY2" fmla="*/ 455052 h 2325189"/>
                <a:gd name="connsiteX3" fmla="*/ 839130 w 1058778"/>
                <a:gd name="connsiteY3" fmla="*/ 601691 h 2325189"/>
                <a:gd name="connsiteX4" fmla="*/ 824962 w 1058778"/>
                <a:gd name="connsiteY4" fmla="*/ 740999 h 2325189"/>
                <a:gd name="connsiteX5" fmla="*/ 669105 w 1058778"/>
                <a:gd name="connsiteY5" fmla="*/ 938961 h 2325189"/>
                <a:gd name="connsiteX6" fmla="*/ 640768 w 1058778"/>
                <a:gd name="connsiteY6" fmla="*/ 1012280 h 2325189"/>
                <a:gd name="connsiteX7" fmla="*/ 435320 w 1058778"/>
                <a:gd name="connsiteY7" fmla="*/ 1371546 h 2325189"/>
                <a:gd name="connsiteX8" fmla="*/ 499080 w 1058778"/>
                <a:gd name="connsiteY8" fmla="*/ 1525516 h 2325189"/>
                <a:gd name="connsiteX9" fmla="*/ 477826 w 1058778"/>
                <a:gd name="connsiteY9" fmla="*/ 1745475 h 2325189"/>
                <a:gd name="connsiteX10" fmla="*/ 173198 w 1058778"/>
                <a:gd name="connsiteY10" fmla="*/ 1899446 h 2325189"/>
                <a:gd name="connsiteX11" fmla="*/ 0 w 1058778"/>
                <a:gd name="connsiteY11" fmla="*/ 2325189 h 2325189"/>
                <a:gd name="connsiteX0" fmla="*/ 966651 w 1058778"/>
                <a:gd name="connsiteY0" fmla="*/ 0 h 2273866"/>
                <a:gd name="connsiteX1" fmla="*/ 959566 w 1058778"/>
                <a:gd name="connsiteY1" fmla="*/ 198435 h 2273866"/>
                <a:gd name="connsiteX2" fmla="*/ 1058747 w 1058778"/>
                <a:gd name="connsiteY2" fmla="*/ 403729 h 2273866"/>
                <a:gd name="connsiteX3" fmla="*/ 839130 w 1058778"/>
                <a:gd name="connsiteY3" fmla="*/ 550368 h 2273866"/>
                <a:gd name="connsiteX4" fmla="*/ 824962 w 1058778"/>
                <a:gd name="connsiteY4" fmla="*/ 689676 h 2273866"/>
                <a:gd name="connsiteX5" fmla="*/ 669105 w 1058778"/>
                <a:gd name="connsiteY5" fmla="*/ 887638 h 2273866"/>
                <a:gd name="connsiteX6" fmla="*/ 640768 w 1058778"/>
                <a:gd name="connsiteY6" fmla="*/ 960957 h 2273866"/>
                <a:gd name="connsiteX7" fmla="*/ 435320 w 1058778"/>
                <a:gd name="connsiteY7" fmla="*/ 1320223 h 2273866"/>
                <a:gd name="connsiteX8" fmla="*/ 499080 w 1058778"/>
                <a:gd name="connsiteY8" fmla="*/ 1474193 h 2273866"/>
                <a:gd name="connsiteX9" fmla="*/ 477826 w 1058778"/>
                <a:gd name="connsiteY9" fmla="*/ 1694152 h 2273866"/>
                <a:gd name="connsiteX10" fmla="*/ 173198 w 1058778"/>
                <a:gd name="connsiteY10" fmla="*/ 1848123 h 2273866"/>
                <a:gd name="connsiteX11" fmla="*/ 0 w 1058778"/>
                <a:gd name="connsiteY11" fmla="*/ 2273866 h 2273866"/>
                <a:gd name="connsiteX0" fmla="*/ 980819 w 1072946"/>
                <a:gd name="connsiteY0" fmla="*/ 0 h 2295862"/>
                <a:gd name="connsiteX1" fmla="*/ 973734 w 1072946"/>
                <a:gd name="connsiteY1" fmla="*/ 198435 h 2295862"/>
                <a:gd name="connsiteX2" fmla="*/ 1072915 w 1072946"/>
                <a:gd name="connsiteY2" fmla="*/ 403729 h 2295862"/>
                <a:gd name="connsiteX3" fmla="*/ 853298 w 1072946"/>
                <a:gd name="connsiteY3" fmla="*/ 550368 h 2295862"/>
                <a:gd name="connsiteX4" fmla="*/ 839130 w 1072946"/>
                <a:gd name="connsiteY4" fmla="*/ 689676 h 2295862"/>
                <a:gd name="connsiteX5" fmla="*/ 683273 w 1072946"/>
                <a:gd name="connsiteY5" fmla="*/ 887638 h 2295862"/>
                <a:gd name="connsiteX6" fmla="*/ 654936 w 1072946"/>
                <a:gd name="connsiteY6" fmla="*/ 960957 h 2295862"/>
                <a:gd name="connsiteX7" fmla="*/ 449488 w 1072946"/>
                <a:gd name="connsiteY7" fmla="*/ 1320223 h 2295862"/>
                <a:gd name="connsiteX8" fmla="*/ 513248 w 1072946"/>
                <a:gd name="connsiteY8" fmla="*/ 1474193 h 2295862"/>
                <a:gd name="connsiteX9" fmla="*/ 491994 w 1072946"/>
                <a:gd name="connsiteY9" fmla="*/ 1694152 h 2295862"/>
                <a:gd name="connsiteX10" fmla="*/ 187366 w 1072946"/>
                <a:gd name="connsiteY10" fmla="*/ 1848123 h 2295862"/>
                <a:gd name="connsiteX11" fmla="*/ 0 w 1072946"/>
                <a:gd name="connsiteY11" fmla="*/ 2295862 h 22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2946" h="2295862">
                  <a:moveTo>
                    <a:pt x="980819" y="0"/>
                  </a:moveTo>
                  <a:cubicBezTo>
                    <a:pt x="954843" y="73477"/>
                    <a:pt x="1002072" y="137336"/>
                    <a:pt x="973734" y="198435"/>
                  </a:cubicBezTo>
                  <a:cubicBezTo>
                    <a:pt x="945396" y="259534"/>
                    <a:pt x="1075277" y="335298"/>
                    <a:pt x="1072915" y="403729"/>
                  </a:cubicBezTo>
                  <a:cubicBezTo>
                    <a:pt x="1035131" y="472160"/>
                    <a:pt x="891082" y="481937"/>
                    <a:pt x="853298" y="550368"/>
                  </a:cubicBezTo>
                  <a:cubicBezTo>
                    <a:pt x="832045" y="596804"/>
                    <a:pt x="860383" y="643240"/>
                    <a:pt x="839130" y="689676"/>
                  </a:cubicBezTo>
                  <a:cubicBezTo>
                    <a:pt x="803708" y="767883"/>
                    <a:pt x="718695" y="809431"/>
                    <a:pt x="683273" y="887638"/>
                  </a:cubicBezTo>
                  <a:cubicBezTo>
                    <a:pt x="645489" y="953625"/>
                    <a:pt x="692720" y="894970"/>
                    <a:pt x="654936" y="960957"/>
                  </a:cubicBezTo>
                  <a:cubicBezTo>
                    <a:pt x="602984" y="1078268"/>
                    <a:pt x="501440" y="1202912"/>
                    <a:pt x="449488" y="1320223"/>
                  </a:cubicBezTo>
                  <a:cubicBezTo>
                    <a:pt x="425873" y="1378879"/>
                    <a:pt x="536863" y="1415537"/>
                    <a:pt x="513248" y="1474193"/>
                  </a:cubicBezTo>
                  <a:cubicBezTo>
                    <a:pt x="480187" y="1530405"/>
                    <a:pt x="525055" y="1637940"/>
                    <a:pt x="491994" y="1694152"/>
                  </a:cubicBezTo>
                  <a:cubicBezTo>
                    <a:pt x="437681" y="1760140"/>
                    <a:pt x="241679" y="1782135"/>
                    <a:pt x="187366" y="1848123"/>
                  </a:cubicBezTo>
                  <a:cubicBezTo>
                    <a:pt x="157970" y="2026697"/>
                    <a:pt x="57733" y="2153948"/>
                    <a:pt x="0" y="2295862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7522" y="6193076"/>
              <a:ext cx="1235243" cy="36897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1" y="3854878"/>
            <a:ext cx="2248196" cy="2648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Content Placeholder 6" descr="IMG_0268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913" y="2863503"/>
            <a:ext cx="2113762" cy="2490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8ef26d66-797d-4f4f-8d8f-f8bea7c5a328" descr="C2F07D7E-E266-4FE0-A1DA-F457F6C32ECA@dhcp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2599" y="2994444"/>
            <a:ext cx="1854183" cy="15765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2994444"/>
            <a:ext cx="2248196" cy="780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658" y="2916044"/>
            <a:ext cx="2352270" cy="1664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RaDIATE Red Transparent BG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46" y="143697"/>
            <a:ext cx="514208" cy="63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2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53" y="46224"/>
            <a:ext cx="5375263" cy="1078942"/>
          </a:xfrm>
        </p:spPr>
        <p:txBody>
          <a:bodyPr/>
          <a:lstStyle/>
          <a:p>
            <a:pPr algn="l" eaLnBrk="1" hangingPunct="1"/>
            <a:r>
              <a:rPr lang="en-US" sz="2800" dirty="0"/>
              <a:t>Reactor materials studies are limited in relevance to Targetry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862244"/>
              </p:ext>
            </p:extLst>
          </p:nvPr>
        </p:nvGraphicFramePr>
        <p:xfrm>
          <a:off x="346553" y="1266274"/>
          <a:ext cx="8479947" cy="34533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61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7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13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88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7232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Irradiation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DPA rate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(DPA/s)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He gas production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004C97"/>
                          </a:solidFill>
                        </a:rPr>
                        <a:t>appm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/DPA)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Irradiation Temp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(˚C)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Mixed</a:t>
                      </a:r>
                      <a:r>
                        <a:rPr lang="en-US" sz="2400" baseline="0" dirty="0"/>
                        <a:t> spectrum fission reactor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-7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200-600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Fusion reactor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-6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400-1000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High energy</a:t>
                      </a:r>
                      <a:r>
                        <a:rPr lang="en-US" sz="2400" baseline="0" dirty="0"/>
                        <a:t> proton beam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100-800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49735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95959"/>
                </a:solidFill>
              </a:rPr>
              <a:t>Effects from low energy neutron irradiations do not equal effects from high energy proton irradiations. Table compares typical irradiation parameters.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88779" y="371019"/>
            <a:ext cx="4542904" cy="820908"/>
            <a:chOff x="4967223" y="517631"/>
            <a:chExt cx="4542904" cy="820908"/>
          </a:xfrm>
        </p:grpSpPr>
        <p:sp>
          <p:nvSpPr>
            <p:cNvPr id="24" name="Not Equal 23"/>
            <p:cNvSpPr/>
            <p:nvPr/>
          </p:nvSpPr>
          <p:spPr>
            <a:xfrm>
              <a:off x="6506656" y="554555"/>
              <a:ext cx="920663" cy="594017"/>
            </a:xfrm>
            <a:prstGeom prst="mathNotEqual">
              <a:avLst>
                <a:gd name="adj1" fmla="val 15413"/>
                <a:gd name="adj2" fmla="val 6600000"/>
                <a:gd name="adj3" fmla="val 2797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7223" y="530625"/>
              <a:ext cx="2318666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n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1-14 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4303" y="517631"/>
              <a:ext cx="348582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p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                100+ MeV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6553" y="5715000"/>
            <a:ext cx="847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Cannot directly utilize data from nuclear materials studies!</a:t>
            </a:r>
          </a:p>
        </p:txBody>
      </p:sp>
    </p:spTree>
    <p:extLst>
      <p:ext uri="{BB962C8B-B14F-4D97-AF65-F5344CB8AC3E}">
        <p14:creationId xmlns:p14="http://schemas.microsoft.com/office/powerpoint/2010/main" val="8450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Power/Intensity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3346"/>
            <a:ext cx="4965700" cy="4987867"/>
          </a:xfrm>
        </p:spPr>
        <p:txBody>
          <a:bodyPr/>
          <a:lstStyle/>
          <a:p>
            <a:r>
              <a:rPr lang="en-US" sz="2000" dirty="0"/>
              <a:t>Material Behavior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Thermal “shock” response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Radiation damage</a:t>
            </a:r>
          </a:p>
          <a:p>
            <a:pPr lvl="1"/>
            <a:r>
              <a:rPr lang="en-US" sz="2000" dirty="0"/>
              <a:t>Highly non-linear thermo-mechanical simulation</a:t>
            </a:r>
          </a:p>
          <a:p>
            <a:r>
              <a:rPr lang="en-US" sz="2000" dirty="0"/>
              <a:t>Targetry Technologies (System Behavior)</a:t>
            </a:r>
          </a:p>
          <a:p>
            <a:pPr lvl="1"/>
            <a:r>
              <a:rPr lang="en-US" sz="2000" dirty="0"/>
              <a:t>Target system simulation (optimize for physics &amp; longevity)</a:t>
            </a:r>
          </a:p>
          <a:p>
            <a:pPr lvl="1"/>
            <a:r>
              <a:rPr lang="en-US" sz="2000" dirty="0"/>
              <a:t>Rapid heat removal</a:t>
            </a:r>
          </a:p>
          <a:p>
            <a:pPr lvl="1"/>
            <a:r>
              <a:rPr lang="en-US" sz="2000" dirty="0"/>
              <a:t>Radiation protection</a:t>
            </a:r>
          </a:p>
          <a:p>
            <a:pPr lvl="1"/>
            <a:r>
              <a:rPr lang="en-US" sz="2000" dirty="0"/>
              <a:t>Remote handling</a:t>
            </a:r>
          </a:p>
          <a:p>
            <a:pPr lvl="1"/>
            <a:r>
              <a:rPr lang="en-US" sz="2000" dirty="0"/>
              <a:t>Radiation accelerated corrosion</a:t>
            </a:r>
          </a:p>
          <a:p>
            <a:pPr lvl="1"/>
            <a:r>
              <a:rPr lang="en-US" sz="2000" dirty="0"/>
              <a:t>Manufacturing technologies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94300" y="1060293"/>
            <a:ext cx="3362497" cy="1668651"/>
            <a:chOff x="5194300" y="1060293"/>
            <a:chExt cx="3362497" cy="1668651"/>
          </a:xfrm>
        </p:grpSpPr>
        <p:sp>
          <p:nvSpPr>
            <p:cNvPr id="4" name="Right Brace 3"/>
            <p:cNvSpPr/>
            <p:nvPr/>
          </p:nvSpPr>
          <p:spPr>
            <a:xfrm>
              <a:off x="5194300" y="1060293"/>
              <a:ext cx="736277" cy="1491808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67565" y="1405505"/>
              <a:ext cx="25892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Subjects of the </a:t>
              </a:r>
              <a:r>
                <a:rPr lang="en-US" sz="2000" dirty="0" err="1" smtClean="0"/>
                <a:t>RaDIATE</a:t>
              </a:r>
              <a:r>
                <a:rPr lang="en-US" sz="2000" dirty="0" smtClean="0"/>
                <a:t> </a:t>
              </a:r>
              <a:r>
                <a:rPr lang="en-US" sz="2000" dirty="0" smtClean="0"/>
                <a:t>Collaboration &amp; primary topics for Roadmap Workshop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6211" y="2820206"/>
            <a:ext cx="3920839" cy="3133459"/>
            <a:chOff x="5056211" y="2820206"/>
            <a:chExt cx="3920839" cy="3133459"/>
          </a:xfrm>
        </p:grpSpPr>
        <p:sp>
          <p:nvSpPr>
            <p:cNvPr id="6" name="Rectangle 5"/>
            <p:cNvSpPr/>
            <p:nvPr/>
          </p:nvSpPr>
          <p:spPr>
            <a:xfrm>
              <a:off x="5056211" y="3645341"/>
              <a:ext cx="3920839" cy="23083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GB" sz="1800" dirty="0"/>
                <a:t>In 2012, at a Proton Accelerators for Science and Innovation Workshop (PASI</a:t>
              </a:r>
              <a:r>
                <a:rPr lang="en-GB" sz="1800" dirty="0" smtClean="0"/>
                <a:t>), </a:t>
              </a:r>
              <a:r>
                <a:rPr lang="en-GB" sz="1800" dirty="0"/>
                <a:t>workshop participants from a range of high power accelerator facilities </a:t>
              </a:r>
              <a:r>
                <a:rPr lang="en-GB" sz="1800" dirty="0" smtClean="0"/>
                <a:t>identified </a:t>
              </a:r>
              <a:r>
                <a:rPr lang="en-GB" sz="1800" dirty="0"/>
                <a:t>radiation damage to materials as the most cross-cutting challenge facing high power target facilities [1]. </a:t>
              </a:r>
              <a:endParaRPr lang="en-US" sz="1800" dirty="0"/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V="1">
              <a:off x="7016631" y="2820206"/>
              <a:ext cx="0" cy="825135"/>
            </a:xfrm>
            <a:prstGeom prst="straightConnector1">
              <a:avLst/>
            </a:prstGeom>
            <a:ln>
              <a:tailEnd type="arrow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26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Material Behavior Activities Overview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67350" y="11811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Ion Irradiations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235824" y="118110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HE Proton Irradiations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2284" y="1219200"/>
            <a:ext cx="1865536" cy="838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Strength &amp; Damage Model Testing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8058" y="1524000"/>
            <a:ext cx="1865536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Micro-mechanics Validation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1315" y="25527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Thermal Shock Tests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76974" y="250825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Activity PIE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79788" y="44386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Low Activity PIE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974" y="3505200"/>
            <a:ext cx="1387475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to HE Correlation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82284" y="3873500"/>
            <a:ext cx="1865536" cy="8001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Simulation  Techniques Development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397251" y="34861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Ion Irradiations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90663" y="5626100"/>
            <a:ext cx="5200652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Enabling Data &amp; Tools Available</a:t>
            </a:r>
          </a:p>
        </p:txBody>
      </p:sp>
      <p:cxnSp>
        <p:nvCxnSpPr>
          <p:cNvPr id="6" name="Straight Arrow Connector 5"/>
          <p:cNvCxnSpPr>
            <a:endCxn id="24" idx="0"/>
          </p:cNvCxnSpPr>
          <p:nvPr/>
        </p:nvCxnSpPr>
        <p:spPr>
          <a:xfrm flipH="1">
            <a:off x="6970712" y="3155950"/>
            <a:ext cx="2716" cy="349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5" idx="2"/>
          </p:cNvCxnSpPr>
          <p:nvPr/>
        </p:nvCxnSpPr>
        <p:spPr>
          <a:xfrm>
            <a:off x="1615052" y="2057400"/>
            <a:ext cx="4593" cy="495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2"/>
          </p:cNvCxnSpPr>
          <p:nvPr/>
        </p:nvCxnSpPr>
        <p:spPr>
          <a:xfrm>
            <a:off x="6161088" y="1879600"/>
            <a:ext cx="539525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8" idx="0"/>
          </p:cNvCxnSpPr>
          <p:nvPr/>
        </p:nvCxnSpPr>
        <p:spPr>
          <a:xfrm>
            <a:off x="4060826" y="2203450"/>
            <a:ext cx="30163" cy="128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7" idx="2"/>
          </p:cNvCxnSpPr>
          <p:nvPr/>
        </p:nvCxnSpPr>
        <p:spPr>
          <a:xfrm>
            <a:off x="1615052" y="4673600"/>
            <a:ext cx="717667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3" idx="2"/>
          </p:cNvCxnSpPr>
          <p:nvPr/>
        </p:nvCxnSpPr>
        <p:spPr>
          <a:xfrm flipH="1">
            <a:off x="7400924" y="1879600"/>
            <a:ext cx="528638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4" idx="1"/>
          </p:cNvCxnSpPr>
          <p:nvPr/>
        </p:nvCxnSpPr>
        <p:spPr>
          <a:xfrm flipH="1">
            <a:off x="4814888" y="3854450"/>
            <a:ext cx="14620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22" idx="2"/>
          </p:cNvCxnSpPr>
          <p:nvPr/>
        </p:nvCxnSpPr>
        <p:spPr>
          <a:xfrm>
            <a:off x="4073526" y="5137150"/>
            <a:ext cx="17463" cy="488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Curved Right Arrow 90"/>
          <p:cNvSpPr/>
          <p:nvPr/>
        </p:nvSpPr>
        <p:spPr>
          <a:xfrm>
            <a:off x="2895824" y="4000500"/>
            <a:ext cx="471264" cy="876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Curved Right Arrow 91"/>
          <p:cNvSpPr/>
          <p:nvPr/>
        </p:nvSpPr>
        <p:spPr>
          <a:xfrm flipH="1" flipV="1">
            <a:off x="4814888" y="3962400"/>
            <a:ext cx="471264" cy="876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1" name="Straight Arrow Connector 120"/>
          <p:cNvCxnSpPr>
            <a:stCxn id="19" idx="2"/>
          </p:cNvCxnSpPr>
          <p:nvPr/>
        </p:nvCxnSpPr>
        <p:spPr>
          <a:xfrm>
            <a:off x="1615053" y="3251200"/>
            <a:ext cx="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 rot="552156">
            <a:off x="8342274" y="1492935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</a:p>
        </p:txBody>
      </p:sp>
      <p:sp>
        <p:nvSpPr>
          <p:cNvPr id="134" name="Rectangle 133"/>
          <p:cNvSpPr/>
          <p:nvPr/>
        </p:nvSpPr>
        <p:spPr>
          <a:xfrm rot="552156">
            <a:off x="7338128" y="2772179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</a:p>
        </p:txBody>
      </p:sp>
      <p:sp>
        <p:nvSpPr>
          <p:cNvPr id="135" name="Rectangle 134"/>
          <p:cNvSpPr/>
          <p:nvPr/>
        </p:nvSpPr>
        <p:spPr>
          <a:xfrm rot="552156">
            <a:off x="4301532" y="3141689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¢¢</a:t>
            </a:r>
          </a:p>
        </p:txBody>
      </p:sp>
      <p:sp>
        <p:nvSpPr>
          <p:cNvPr id="136" name="Rectangle 135"/>
          <p:cNvSpPr/>
          <p:nvPr/>
        </p:nvSpPr>
        <p:spPr>
          <a:xfrm rot="552156">
            <a:off x="4329426" y="4813983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¢¢</a:t>
            </a:r>
          </a:p>
        </p:txBody>
      </p:sp>
    </p:spTree>
    <p:extLst>
      <p:ext uri="{BB962C8B-B14F-4D97-AF65-F5344CB8AC3E}">
        <p14:creationId xmlns:p14="http://schemas.microsoft.com/office/powerpoint/2010/main" val="52143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RaDIATE</a:t>
            </a:r>
            <a:r>
              <a:rPr lang="en-US" sz="3600" dirty="0"/>
              <a:t> R&amp;D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043047"/>
            <a:ext cx="4903056" cy="2896173"/>
          </a:xfrm>
        </p:spPr>
        <p:txBody>
          <a:bodyPr/>
          <a:lstStyle/>
          <a:p>
            <a:r>
              <a:rPr lang="en-US" sz="1800" dirty="0"/>
              <a:t>US/Japan Radiation Damage Studies on Titanium Alloys</a:t>
            </a:r>
          </a:p>
          <a:p>
            <a:pPr lvl="1"/>
            <a:r>
              <a:rPr lang="en-US" sz="1600" dirty="0"/>
              <a:t>3 alloys studied: 6Al-4V, 6Al-4V ELI, 3Al-2.5V</a:t>
            </a:r>
          </a:p>
          <a:p>
            <a:pPr lvl="1"/>
            <a:r>
              <a:rPr lang="en-US" sz="1600" dirty="0"/>
              <a:t>Irradiated at BLIP in early 2017 to ~0.7 DPA</a:t>
            </a:r>
          </a:p>
          <a:p>
            <a:pPr lvl="1"/>
            <a:r>
              <a:rPr lang="en-US" sz="1600" dirty="0"/>
              <a:t>Fatigue testing, Tensile testing, Micro-structural evaluation</a:t>
            </a:r>
          </a:p>
          <a:p>
            <a:pPr lvl="1"/>
            <a:r>
              <a:rPr lang="en-US" sz="1600" dirty="0"/>
              <a:t>Also Tensile &amp; Micro-structural evaluation of 3-D printed DMLS</a:t>
            </a:r>
          </a:p>
        </p:txBody>
      </p:sp>
      <p:pic>
        <p:nvPicPr>
          <p:cNvPr id="7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686" y="950223"/>
            <a:ext cx="3156601" cy="1775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919" y="2725811"/>
            <a:ext cx="2978838" cy="179661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156" y="4522423"/>
            <a:ext cx="3156601" cy="16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63804" y="3539436"/>
            <a:ext cx="5624087" cy="246009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Roles &amp; Responsibilities</a:t>
            </a:r>
          </a:p>
          <a:p>
            <a:pPr lvl="1"/>
            <a:r>
              <a:rPr lang="en-US" sz="1600" dirty="0"/>
              <a:t>Oversight and organization: FNAL, KEK</a:t>
            </a:r>
          </a:p>
          <a:p>
            <a:pPr lvl="1"/>
            <a:r>
              <a:rPr lang="en-US" sz="1600" dirty="0"/>
              <a:t>Materials Science Expertise: PNNL, JAEA, MSU, BNL</a:t>
            </a:r>
          </a:p>
          <a:p>
            <a:pPr lvl="1"/>
            <a:r>
              <a:rPr lang="en-US" sz="1600" dirty="0"/>
              <a:t>Specimens preparation: KEK, MSU</a:t>
            </a:r>
          </a:p>
          <a:p>
            <a:pPr lvl="1"/>
            <a:r>
              <a:rPr lang="en-US" sz="1600" dirty="0"/>
              <a:t>Irradiation: BNL, FNAL</a:t>
            </a:r>
          </a:p>
          <a:p>
            <a:pPr lvl="1"/>
            <a:r>
              <a:rPr lang="en-US" sz="1600" dirty="0"/>
              <a:t>Post-Irradiation Investigation (PIE): PNNL, BNL</a:t>
            </a:r>
          </a:p>
          <a:p>
            <a:pPr lvl="1"/>
            <a:r>
              <a:rPr lang="en-US" sz="1600" dirty="0"/>
              <a:t>Fatigue Testing Machine: FNAL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375105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RaDIATE</a:t>
            </a:r>
            <a:r>
              <a:rPr lang="en-US" sz="3600" dirty="0"/>
              <a:t> R&amp;D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Fatigue Testing Machine: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95862" y="1691357"/>
            <a:ext cx="1079381" cy="3711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821" y="1593829"/>
            <a:ext cx="5835611" cy="474387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05000" y="3970963"/>
            <a:ext cx="1486574" cy="3711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Lever arm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566345" y="4465894"/>
            <a:ext cx="1259053" cy="3711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Base plate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595860" y="3788811"/>
            <a:ext cx="1558418" cy="3711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Slider mechanism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595860" y="3095742"/>
            <a:ext cx="1405569" cy="4877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Eccentric Cam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1813458"/>
            <a:ext cx="1315126" cy="4981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Sample mounting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92203" y="2062518"/>
            <a:ext cx="1386583" cy="174780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>
            <a:off x="4992711" y="1876938"/>
            <a:ext cx="2603151" cy="360360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334749" y="2933687"/>
            <a:ext cx="2255998" cy="1226285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 flipV="1">
            <a:off x="3500169" y="3145355"/>
            <a:ext cx="4095691" cy="194257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>
            <a:off x="4885439" y="3974392"/>
            <a:ext cx="2710421" cy="422080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1"/>
          </p:cNvCxnSpPr>
          <p:nvPr/>
        </p:nvCxnSpPr>
        <p:spPr>
          <a:xfrm flipH="1">
            <a:off x="7113056" y="4651475"/>
            <a:ext cx="453289" cy="777910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7595862" y="2509900"/>
            <a:ext cx="1315126" cy="4981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Spring preload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3304475" y="2062518"/>
            <a:ext cx="4291387" cy="696442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239437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687" y="251921"/>
            <a:ext cx="48258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NT-02 Target Examination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71169" y="1156485"/>
            <a:ext cx="4728391" cy="3899609"/>
          </a:xfrm>
        </p:spPr>
        <p:txBody>
          <a:bodyPr/>
          <a:lstStyle/>
          <a:p>
            <a:r>
              <a:rPr lang="en-US" sz="1800" dirty="0">
                <a:latin typeface="Cambria" panose="02040503050406030204" pitchFamily="18" charset="0"/>
              </a:rPr>
              <a:t>Operation between 2006 to 2009, and again in 2011</a:t>
            </a:r>
            <a:r>
              <a:rPr lang="en-US" sz="1600" dirty="0">
                <a:latin typeface="Cambria" panose="02040503050406030204" pitchFamily="18" charset="0"/>
              </a:rPr>
              <a:t/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Subjected to 120 GeV protons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Integrated POT ~ 6.1 x 10</a:t>
            </a:r>
            <a:r>
              <a:rPr lang="en-US" sz="1600" baseline="30000" dirty="0">
                <a:latin typeface="Cambria" panose="02040503050406030204" pitchFamily="18" charset="0"/>
              </a:rPr>
              <a:t>20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Gaussian beam spot size (1</a:t>
            </a:r>
            <a:r>
              <a:rPr lang="el-GR" sz="1600" dirty="0">
                <a:latin typeface="Cambria" panose="02040503050406030204" pitchFamily="18" charset="0"/>
              </a:rPr>
              <a:t>σ</a:t>
            </a:r>
            <a:r>
              <a:rPr lang="en-US" sz="1600" dirty="0">
                <a:latin typeface="Cambria" panose="02040503050406030204" pitchFamily="18" charset="0"/>
              </a:rPr>
              <a:t>): 1.1 mm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Peak </a:t>
            </a:r>
            <a:r>
              <a:rPr lang="en-US" sz="1600" dirty="0" err="1">
                <a:latin typeface="Cambria" panose="02040503050406030204" pitchFamily="18" charset="0"/>
              </a:rPr>
              <a:t>fluence</a:t>
            </a:r>
            <a:r>
              <a:rPr lang="en-US" sz="1600" dirty="0">
                <a:latin typeface="Cambria" panose="02040503050406030204" pitchFamily="18" charset="0"/>
              </a:rPr>
              <a:t>: 2.5 x 10</a:t>
            </a:r>
            <a:r>
              <a:rPr lang="en-US" sz="1600" baseline="30000" dirty="0">
                <a:latin typeface="Cambria" panose="02040503050406030204" pitchFamily="18" charset="0"/>
              </a:rPr>
              <a:t>22 </a:t>
            </a:r>
            <a:r>
              <a:rPr lang="en-US" sz="1600" dirty="0">
                <a:latin typeface="Cambria" panose="02040503050406030204" pitchFamily="18" charset="0"/>
              </a:rPr>
              <a:t>p/cm</a:t>
            </a:r>
            <a:r>
              <a:rPr lang="en-US" sz="1600" baseline="30000" dirty="0">
                <a:latin typeface="Cambria" panose="02040503050406030204" pitchFamily="18" charset="0"/>
              </a:rPr>
              <a:t>2</a:t>
            </a:r>
          </a:p>
          <a:p>
            <a:pPr lvl="1"/>
            <a:r>
              <a:rPr lang="en-US" sz="1600" b="1" dirty="0">
                <a:latin typeface="Cambria" panose="02040503050406030204" pitchFamily="18" charset="0"/>
              </a:rPr>
              <a:t>Estimated DPA ~ 0.63</a:t>
            </a:r>
            <a:r>
              <a:rPr lang="en-US" sz="1600" dirty="0">
                <a:latin typeface="Cambria" panose="02040503050406030204" pitchFamily="18" charset="0"/>
              </a:rPr>
              <a:t/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Peak temperature ~ </a:t>
            </a:r>
            <a:r>
              <a:rPr lang="en-US" sz="1800" b="1" dirty="0">
                <a:latin typeface="Cambria" panose="02040503050406030204" pitchFamily="18" charset="0"/>
              </a:rPr>
              <a:t>330°C</a:t>
            </a:r>
            <a:endParaRPr lang="en-US" sz="1600" b="1" dirty="0">
              <a:latin typeface="Cambria" panose="02040503050406030204" pitchFamily="18" charset="0"/>
            </a:endParaRP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Heat to 330 C in 10 µs, cool to 60 C before next pulse (1.85 s cycle time)</a:t>
            </a:r>
            <a:r>
              <a:rPr lang="en-US" sz="1400" dirty="0">
                <a:latin typeface="Cambria" panose="02040503050406030204" pitchFamily="18" charset="0"/>
              </a:rPr>
              <a:t/>
            </a:r>
            <a:br>
              <a:rPr lang="en-US" sz="1400" dirty="0">
                <a:latin typeface="Cambria" panose="02040503050406030204" pitchFamily="18" charset="0"/>
              </a:rPr>
            </a:br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49" y="1623374"/>
            <a:ext cx="3724347" cy="2518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687" y="4907430"/>
            <a:ext cx="83599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mbria" panose="02040503050406030204" pitchFamily="18" charset="0"/>
              </a:rPr>
              <a:t>Neutrino yield declined </a:t>
            </a:r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10-15%</a:t>
            </a:r>
            <a:r>
              <a:rPr lang="en-US" sz="1800" dirty="0">
                <a:solidFill>
                  <a:srgbClr val="004C97"/>
                </a:solidFill>
                <a:latin typeface="Cambria" panose="02040503050406030204" pitchFamily="18" charset="0"/>
              </a:rPr>
              <a:t> during life, </a:t>
            </a:r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possibly due to radiation damage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- Yield reduction not observed in other NT targets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- NT-02 lifetime significantly longer than any other NT targets (2x or more)</a:t>
            </a:r>
          </a:p>
          <a:p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177199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0255" y="250803"/>
            <a:ext cx="25019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NT-02 Target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4886" y="2850958"/>
            <a:ext cx="494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Graphite fin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47 fins – 6.4 mm x 15 mm x 20 mm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Graphite fins soldered to water cooling tubes attached on top/bottom of fins</a:t>
            </a:r>
          </a:p>
          <a:p>
            <a:endParaRPr lang="en-US" sz="1600" dirty="0">
              <a:solidFill>
                <a:srgbClr val="004C97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95" y="1202936"/>
            <a:ext cx="8328440" cy="2889495"/>
            <a:chOff x="30195" y="1202936"/>
            <a:chExt cx="8328440" cy="2889495"/>
          </a:xfrm>
        </p:grpSpPr>
        <p:sp>
          <p:nvSpPr>
            <p:cNvPr id="12" name="TextBox 11"/>
            <p:cNvSpPr txBox="1"/>
            <p:nvPr/>
          </p:nvSpPr>
          <p:spPr>
            <a:xfrm>
              <a:off x="30195" y="1763435"/>
              <a:ext cx="819148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Proton beam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192" y="1202936"/>
              <a:ext cx="7265903" cy="1473309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62745" y="2041953"/>
              <a:ext cx="145507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e 16"/>
            <p:cNvSpPr/>
            <p:nvPr/>
          </p:nvSpPr>
          <p:spPr>
            <a:xfrm rot="5400000">
              <a:off x="5225902" y="-96578"/>
              <a:ext cx="283748" cy="4927582"/>
            </a:xfrm>
            <a:prstGeom prst="rightBrace">
              <a:avLst>
                <a:gd name="adj1" fmla="val 0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4C97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3880256" y="2519214"/>
              <a:ext cx="1487878" cy="6239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987748" y="1652795"/>
              <a:ext cx="1645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4C97"/>
                  </a:solidFill>
                  <a:latin typeface="Cambria" panose="02040503050406030204" pitchFamily="18" charset="0"/>
                </a:rPr>
                <a:t>Upstream end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89404" y="1643272"/>
              <a:ext cx="1675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4C97"/>
                  </a:solidFill>
                  <a:latin typeface="Cambria" panose="02040503050406030204" pitchFamily="18" charset="0"/>
                </a:rPr>
                <a:t>Downstream end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534" y="2864039"/>
              <a:ext cx="2234101" cy="1228392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H="1">
              <a:off x="7977395" y="2126512"/>
              <a:ext cx="1163" cy="7309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606175" y="4056059"/>
            <a:ext cx="2285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mbria" panose="02040503050406030204" pitchFamily="18" charset="0"/>
              </a:rPr>
              <a:t>Target autopsy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67776" y="4622767"/>
            <a:ext cx="3721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Performed in hot cell at 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Cracks observed along centerline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Some fins broken in halves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9144" y="4579972"/>
            <a:ext cx="6494065" cy="1751368"/>
            <a:chOff x="699144" y="4579972"/>
            <a:chExt cx="6494065" cy="17513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4071" y="4593904"/>
              <a:ext cx="2183325" cy="14498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144" y="4579972"/>
              <a:ext cx="2183325" cy="1453005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2192571" y="5570759"/>
              <a:ext cx="0" cy="6575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3721708" y="5346422"/>
              <a:ext cx="7811" cy="8818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92571" y="6228305"/>
              <a:ext cx="36431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853507" y="5746565"/>
              <a:ext cx="1339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Cracks along centerline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2790" y="6456459"/>
            <a:ext cx="358891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Autopsy work by V. </a:t>
            </a:r>
            <a:r>
              <a:rPr lang="en-US" sz="1600" dirty="0" err="1" smtClean="0"/>
              <a:t>Sidorov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13715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739" y="240044"/>
            <a:ext cx="88765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Post-Irradiation-Examination (PIE) of Target Fins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836849"/>
            <a:ext cx="702940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To determine whether neutrino degradation was a result of radiation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Measure bulk swelling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Evaluate fracture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Evaluate microstructural conditions and extent of radiation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4C97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529" y="2494201"/>
            <a:ext cx="315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mbria" panose="02040503050406030204" pitchFamily="18" charset="0"/>
              </a:rPr>
              <a:t>Dimensional measurements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" y="3017913"/>
            <a:ext cx="1942144" cy="1275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" y="4360136"/>
            <a:ext cx="1942144" cy="171632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 noChangeAspect="1"/>
          </p:cNvGraphicFramePr>
          <p:nvPr>
            <p:extLst/>
          </p:nvPr>
        </p:nvGraphicFramePr>
        <p:xfrm>
          <a:off x="2965940" y="3056327"/>
          <a:ext cx="5849574" cy="20167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356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7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22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10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989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US Half Fin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US Full Fin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DS Half Fin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DS Full Fin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899">
                <a:tc>
                  <a:txBody>
                    <a:bodyPr/>
                    <a:lstStyle/>
                    <a:p>
                      <a:r>
                        <a:rPr lang="en-US" sz="1200" dirty="0"/>
                        <a:t>Avg. End Thickness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899">
                <a:tc>
                  <a:txBody>
                    <a:bodyPr/>
                    <a:lstStyle/>
                    <a:p>
                      <a:r>
                        <a:rPr lang="en-US" sz="1200" dirty="0"/>
                        <a:t>Avg. Middle Thickness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899">
                <a:tc>
                  <a:txBody>
                    <a:bodyPr/>
                    <a:lstStyle/>
                    <a:p>
                      <a:r>
                        <a:rPr lang="en-US" sz="1200" dirty="0"/>
                        <a:t>Relative Swelling (%) (Middle-to-end)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899">
                <a:tc>
                  <a:txBody>
                    <a:bodyPr/>
                    <a:lstStyle/>
                    <a:p>
                      <a:r>
                        <a:rPr lang="en-US" sz="1200" dirty="0"/>
                        <a:t>Absolute Swelling (%) (Middle-to-ref*)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88970" y="5209078"/>
            <a:ext cx="55618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Greater swelling in middle vs.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Greater swelling upstream vs. downstream of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Greater swelling in half fins vs. full fins</a:t>
            </a:r>
            <a:endParaRPr lang="en-US" sz="1400" dirty="0">
              <a:solidFill>
                <a:srgbClr val="004C97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Results are self-consistent and provide indication of bulk swelling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6101" y="775964"/>
            <a:ext cx="960120" cy="1278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6101" y="1796543"/>
            <a:ext cx="960120" cy="12787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8970" y="5064424"/>
            <a:ext cx="12378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*Ref thickness = 6.4 mm</a:t>
            </a:r>
          </a:p>
        </p:txBody>
      </p:sp>
      <p:sp>
        <p:nvSpPr>
          <p:cNvPr id="3" name="Rectangle 2"/>
          <p:cNvSpPr/>
          <p:nvPr/>
        </p:nvSpPr>
        <p:spPr>
          <a:xfrm>
            <a:off x="676275" y="6451681"/>
            <a:ext cx="29658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(A. Casella, D. Senor - PNNL)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0728" y="647987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213363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016" y="250802"/>
            <a:ext cx="45260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Microstructural 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31" y="1906221"/>
            <a:ext cx="2465436" cy="1809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23" y="4426186"/>
            <a:ext cx="3191533" cy="17923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289" y="4346064"/>
            <a:ext cx="2447925" cy="193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14" y="4346064"/>
            <a:ext cx="2428875" cy="19526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0165" y="1526525"/>
            <a:ext cx="159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Fractography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414" y="3947827"/>
            <a:ext cx="454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</a:rPr>
              <a:t>Transmission Electron Microscopy (TEM)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851" y="1893344"/>
            <a:ext cx="3589026" cy="1988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190" y="2192683"/>
            <a:ext cx="1599729" cy="13900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50452" y="1540301"/>
            <a:ext cx="423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Cambria" panose="02040503050406030204" pitchFamily="18" charset="0"/>
              </a:rPr>
              <a:t>Energy Dispersive Spectrometer (EDS)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878139"/>
            <a:ext cx="843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Techniques used to identify and assess radiation damage features at different locations in graphite </a:t>
            </a:r>
            <a:r>
              <a:rPr lang="en-US" sz="1800" dirty="0" smtClean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fins (A. Casella, D. Senor - PNNL)</a:t>
            </a:r>
            <a:endParaRPr lang="en-US" sz="1800" dirty="0">
              <a:solidFill>
                <a:srgbClr val="404040">
                  <a:lumMod val="50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0728" y="647987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379319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739" y="46400"/>
            <a:ext cx="5602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Proton Irradiation Experiment</a:t>
            </a:r>
          </a:p>
          <a:p>
            <a:r>
              <a:rPr lang="en-US" sz="1400" b="1" dirty="0">
                <a:solidFill>
                  <a:srgbClr val="004C97"/>
                </a:solidFill>
                <a:latin typeface="Cambria" panose="02040503050406030204" pitchFamily="18" charset="0"/>
              </a:rPr>
              <a:t>Brookhaven National Laboratory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6931" y="1061660"/>
            <a:ext cx="843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Brookhaven </a:t>
            </a:r>
            <a:r>
              <a:rPr lang="en-US" sz="1800" b="1" dirty="0" err="1">
                <a:solidFill>
                  <a:srgbClr val="004C97"/>
                </a:solidFill>
                <a:latin typeface="Cambria" panose="02040503050406030204" pitchFamily="18" charset="0"/>
              </a:rPr>
              <a:t>Linac</a:t>
            </a:r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 Isotope Production (BLIP</a:t>
            </a:r>
            <a:r>
              <a:rPr lang="en-US" sz="1800" dirty="0">
                <a:solidFill>
                  <a:srgbClr val="004C97"/>
                </a:solidFill>
                <a:latin typeface="Cambria" panose="02040503050406030204" pitchFamily="18" charset="0"/>
              </a:rPr>
              <a:t>) facility - irradiation studies with high energy protons, up to 200 MeV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70935" y="1635313"/>
            <a:ext cx="4274820" cy="4613795"/>
            <a:chOff x="4660646" y="1707991"/>
            <a:chExt cx="4274820" cy="46137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646" y="1707991"/>
              <a:ext cx="4274820" cy="26014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646" y="4487500"/>
              <a:ext cx="2828571" cy="1834286"/>
            </a:xfrm>
            <a:prstGeom prst="rect">
              <a:avLst/>
            </a:prstGeom>
          </p:spPr>
        </p:pic>
        <p:sp>
          <p:nvSpPr>
            <p:cNvPr id="15" name="Down Arrow 14"/>
            <p:cNvSpPr/>
            <p:nvPr/>
          </p:nvSpPr>
          <p:spPr>
            <a:xfrm>
              <a:off x="5226617" y="3275329"/>
              <a:ext cx="287677" cy="152258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709321" y="4487500"/>
              <a:ext cx="904126" cy="78820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0253" y="2283811"/>
            <a:ext cx="3910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Primary purpose of BLIP is to produce medical isotopes</a:t>
            </a:r>
            <a:b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</a:br>
            <a:endParaRPr lang="en-US" sz="1800" dirty="0">
              <a:solidFill>
                <a:srgbClr val="404040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Specimen irradiation occurs upstream and in tandem with isotope production</a:t>
            </a:r>
            <a:b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</a:br>
            <a:endParaRPr lang="en-US" sz="1800" dirty="0">
              <a:solidFill>
                <a:srgbClr val="404040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Target boxed optimized in order to deliver desired beam energy/flux to isotope targets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325" y="6457801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66072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896" y="239915"/>
            <a:ext cx="67903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BLIP Graphite Irradiation Run (2010)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58" y="4331170"/>
            <a:ext cx="2149026" cy="1819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80" y="4331171"/>
            <a:ext cx="2139882" cy="1810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0080" y="821259"/>
            <a:ext cx="1414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Cambria" panose="02040503050406030204" pitchFamily="18" charset="0"/>
              </a:rPr>
              <a:t>Target box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7165" y="3999098"/>
            <a:ext cx="278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Cambria" panose="02040503050406030204" pitchFamily="18" charset="0"/>
              </a:rPr>
              <a:t>Layered graphite specimens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531" y="1468834"/>
            <a:ext cx="39276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Beam energy ~ 180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Beam spot: </a:t>
            </a:r>
            <a:r>
              <a:rPr lang="el-GR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σ</a:t>
            </a:r>
            <a:r>
              <a:rPr lang="en-US" sz="1800" baseline="-250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x</a:t>
            </a: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 ~ 10 mm, </a:t>
            </a:r>
            <a:r>
              <a:rPr lang="el-GR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σ</a:t>
            </a:r>
            <a:r>
              <a:rPr lang="en-US" sz="1800" baseline="-250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y</a:t>
            </a: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 ~ 7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Peak DPA: 0.1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Peak temperature: 200 </a:t>
            </a:r>
            <a:r>
              <a:rPr lang="en-US" sz="1800" baseline="30000" dirty="0">
                <a:solidFill>
                  <a:srgbClr val="404040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◦</a:t>
            </a:r>
            <a:r>
              <a:rPr lang="en-US" sz="1800" kern="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Irradiation time: 9 weeks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563" y="3718758"/>
            <a:ext cx="33714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POCO ZXF-5Q			[27]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IG-430				[48]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SGL R7650				[27]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C2020				[27]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3D C/C composite		[18]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31" y="1130280"/>
            <a:ext cx="242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Cambria" panose="02040503050406030204" pitchFamily="18" charset="0"/>
              </a:rPr>
              <a:t>Specimen irradiation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563" y="3342817"/>
            <a:ext cx="2257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Cambria" panose="02040503050406030204" pitchFamily="18" charset="0"/>
              </a:rPr>
              <a:t>Graphite specimens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088364" y="1110061"/>
            <a:ext cx="3224932" cy="2813548"/>
            <a:chOff x="5088364" y="1110061"/>
            <a:chExt cx="3224932" cy="2813548"/>
          </a:xfrm>
        </p:grpSpPr>
        <p:sp>
          <p:nvSpPr>
            <p:cNvPr id="15" name="TextBox 14"/>
            <p:cNvSpPr txBox="1"/>
            <p:nvPr/>
          </p:nvSpPr>
          <p:spPr>
            <a:xfrm>
              <a:off x="5088364" y="2991134"/>
              <a:ext cx="890176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Proton beam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0383" y="1110061"/>
              <a:ext cx="2242913" cy="2813548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062240" y="2764829"/>
              <a:ext cx="626724" cy="45713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88325" y="6457801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307208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750" y="242753"/>
            <a:ext cx="21259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PIE at BLIP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686" y="1685269"/>
            <a:ext cx="458651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Dilatometer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Tensile tester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Ultrasonic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Electrical resistivity measurement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High temperature furnace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4C97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686" y="1346715"/>
            <a:ext cx="242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C97"/>
                </a:solidFill>
                <a:latin typeface="Cambria" panose="02040503050406030204" pitchFamily="18" charset="0"/>
              </a:rPr>
              <a:t>Hot cell equipment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42" y="1472093"/>
            <a:ext cx="3756680" cy="1981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86" y="918609"/>
            <a:ext cx="545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Evaluate macroscopic effects due to radiation damage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5568"/>
            <a:ext cx="3733800" cy="2800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25" y="3578788"/>
            <a:ext cx="3733800" cy="2800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03932" y="4374703"/>
            <a:ext cx="11696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mbria" panose="02040503050406030204" pitchFamily="18" charset="0"/>
              </a:rPr>
              <a:t>POCO ZXF-5Q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4686" y="3188743"/>
            <a:ext cx="2387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4C97"/>
                </a:solidFill>
                <a:latin typeface="Cambria" panose="02040503050406030204" pitchFamily="18" charset="0"/>
              </a:rPr>
              <a:t>Tensile test results</a:t>
            </a:r>
            <a:endParaRPr lang="en-US" sz="1600" b="1" dirty="0">
              <a:solidFill>
                <a:srgbClr val="004C97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4771" y="4191724"/>
            <a:ext cx="187404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Next experiment planned in Spring 2017!</a:t>
            </a:r>
          </a:p>
          <a:p>
            <a:pPr algn="ctr"/>
            <a:endParaRPr lang="en-US" sz="14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400" dirty="0">
                <a:solidFill>
                  <a:srgbClr val="004C97"/>
                </a:solidFill>
                <a:latin typeface="Cambria" panose="02040503050406030204" pitchFamily="18" charset="0"/>
              </a:rPr>
              <a:t>Materials</a:t>
            </a:r>
          </a:p>
          <a:p>
            <a:pPr algn="ctr"/>
            <a:r>
              <a:rPr lang="en-US" sz="1400" dirty="0">
                <a:solidFill>
                  <a:srgbClr val="004C97"/>
                </a:solidFill>
                <a:latin typeface="Cambria" panose="02040503050406030204" pitchFamily="18" charset="0"/>
              </a:rPr>
              <a:t>C, Be, TZM, </a:t>
            </a:r>
            <a:r>
              <a:rPr lang="en-US" sz="1400" dirty="0" err="1">
                <a:solidFill>
                  <a:srgbClr val="004C97"/>
                </a:solidFill>
                <a:latin typeface="Cambria" panose="02040503050406030204" pitchFamily="18" charset="0"/>
              </a:rPr>
              <a:t>Ir</a:t>
            </a:r>
            <a:r>
              <a:rPr lang="en-US" sz="1400" dirty="0">
                <a:solidFill>
                  <a:srgbClr val="004C97"/>
                </a:solidFill>
                <a:latin typeface="Cambria" panose="02040503050406030204" pitchFamily="18" charset="0"/>
              </a:rPr>
              <a:t>, Si, </a:t>
            </a:r>
            <a:r>
              <a:rPr lang="en-US" sz="1400" dirty="0" err="1">
                <a:solidFill>
                  <a:srgbClr val="004C97"/>
                </a:solidFill>
                <a:latin typeface="Cambria" panose="02040503050406030204" pitchFamily="18" charset="0"/>
              </a:rPr>
              <a:t>Ti</a:t>
            </a:r>
            <a:r>
              <a:rPr lang="en-US" sz="1400" dirty="0">
                <a:solidFill>
                  <a:srgbClr val="004C97"/>
                </a:solidFill>
                <a:latin typeface="Cambria" panose="02040503050406030204" pitchFamily="18" charset="0"/>
              </a:rPr>
              <a:t>, 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1027" y="4607626"/>
            <a:ext cx="10712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mbria" panose="02040503050406030204" pitchFamily="18" charset="0"/>
              </a:rPr>
              <a:t>SGL R7650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9363" y="5268038"/>
            <a:ext cx="208183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Increased stiffness after irradiation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8325" y="6457801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282464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0025" y="1630119"/>
            <a:ext cx="7710211" cy="16401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0025" y="3270238"/>
            <a:ext cx="7710211" cy="1850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Sessions &amp; Objectives – Session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i="1" dirty="0"/>
              <a:t>Session 2:</a:t>
            </a:r>
            <a:r>
              <a:rPr lang="en-US" sz="1800" dirty="0"/>
              <a:t> </a:t>
            </a:r>
            <a:r>
              <a:rPr lang="en-US" sz="1800" b="1" dirty="0"/>
              <a:t>HPT R&amp;D Methods &amp; Routes</a:t>
            </a:r>
            <a:endParaRPr lang="en-US" sz="1800" dirty="0"/>
          </a:p>
          <a:p>
            <a:pPr lvl="1"/>
            <a:r>
              <a:rPr lang="en-US" sz="1600" dirty="0"/>
              <a:t>What R&amp;D activities are needed to meet the </a:t>
            </a:r>
            <a:r>
              <a:rPr lang="en-US" sz="1600" dirty="0" smtClean="0"/>
              <a:t>project requirements? </a:t>
            </a:r>
            <a:endParaRPr lang="en-US" sz="1600" dirty="0"/>
          </a:p>
          <a:p>
            <a:pPr lvl="1"/>
            <a:r>
              <a:rPr lang="en-US" sz="1600" dirty="0"/>
              <a:t>Material Studies (radiation damage and thermal shock studies, new/novel materials)</a:t>
            </a:r>
          </a:p>
          <a:p>
            <a:pPr marL="914400" lvl="1" indent="0">
              <a:buNone/>
            </a:pPr>
            <a:r>
              <a:rPr lang="en-US" sz="1600" dirty="0"/>
              <a:t>Higher Workshop Priority due to:</a:t>
            </a:r>
          </a:p>
          <a:p>
            <a:pPr lvl="2"/>
            <a:r>
              <a:rPr lang="en-US" sz="1400" dirty="0"/>
              <a:t>Lack of current knowledge base for these applications</a:t>
            </a:r>
          </a:p>
          <a:p>
            <a:pPr lvl="2"/>
            <a:r>
              <a:rPr lang="en-US" sz="1400" dirty="0"/>
              <a:t>Long R&amp;D iteration cycles (design, irradiate, </a:t>
            </a:r>
            <a:r>
              <a:rPr lang="en-US" sz="1400" dirty="0" smtClean="0"/>
              <a:t>cool-down, PIE, </a:t>
            </a:r>
            <a:r>
              <a:rPr lang="en-US" sz="1400" dirty="0"/>
              <a:t>repeat)</a:t>
            </a:r>
          </a:p>
          <a:p>
            <a:pPr lvl="2"/>
            <a:r>
              <a:rPr lang="en-US" sz="1400" dirty="0"/>
              <a:t>Projects cannot support such long-term, fundamental research studies</a:t>
            </a:r>
          </a:p>
          <a:p>
            <a:pPr lvl="2"/>
            <a:r>
              <a:rPr lang="en-US" sz="1400" dirty="0"/>
              <a:t>Good potential for synergies with other </a:t>
            </a:r>
            <a:r>
              <a:rPr lang="en-US" sz="1400" dirty="0" smtClean="0"/>
              <a:t>research areas</a:t>
            </a:r>
            <a:endParaRPr lang="en-US" sz="1400" dirty="0"/>
          </a:p>
          <a:p>
            <a:pPr lvl="1"/>
            <a:r>
              <a:rPr lang="en-US" sz="1600" dirty="0"/>
              <a:t>Targetry Technology Studies (radiation protection, remote handling, liquid metal, advanced manufacturing methods, high heat-flux cooling)</a:t>
            </a:r>
          </a:p>
          <a:p>
            <a:pPr marL="914400" lvl="1" indent="0">
              <a:buNone/>
            </a:pPr>
            <a:r>
              <a:rPr lang="en-US" sz="1600" dirty="0"/>
              <a:t>Lower Workshop Priority due to:</a:t>
            </a:r>
          </a:p>
          <a:p>
            <a:pPr lvl="2"/>
            <a:r>
              <a:rPr lang="en-US" sz="1400" dirty="0" smtClean="0"/>
              <a:t>Knowledge base advancing in industry (aside, perhaps, for radiation protection)</a:t>
            </a:r>
            <a:endParaRPr lang="en-US" sz="1400" dirty="0"/>
          </a:p>
          <a:p>
            <a:pPr lvl="2"/>
            <a:r>
              <a:rPr lang="en-US" sz="1400" dirty="0" smtClean="0"/>
              <a:t>Shorter </a:t>
            </a:r>
            <a:r>
              <a:rPr lang="en-US" sz="1400" dirty="0"/>
              <a:t>R&amp;D iteration cycles </a:t>
            </a:r>
          </a:p>
          <a:p>
            <a:pPr lvl="2"/>
            <a:r>
              <a:rPr lang="en-US" sz="1400" dirty="0" smtClean="0"/>
              <a:t>Projects generally must </a:t>
            </a:r>
            <a:r>
              <a:rPr lang="en-US" sz="1400" dirty="0"/>
              <a:t>support </a:t>
            </a:r>
            <a:r>
              <a:rPr lang="en-US" sz="1400" dirty="0" smtClean="0"/>
              <a:t>development efforts in these areas to achieve credible CDR</a:t>
            </a:r>
            <a:endParaRPr lang="en-US" sz="1400" dirty="0"/>
          </a:p>
          <a:p>
            <a:pPr lvl="2"/>
            <a:r>
              <a:rPr lang="en-US" sz="1400" dirty="0" smtClean="0"/>
              <a:t>Development activities tend to be specific to each facility/project application</a:t>
            </a:r>
          </a:p>
          <a:p>
            <a:r>
              <a:rPr lang="en-US" sz="1800" dirty="0"/>
              <a:t>Guidance to Conveners/Participants</a:t>
            </a:r>
          </a:p>
          <a:p>
            <a:pPr lvl="1"/>
            <a:r>
              <a:rPr lang="en-US" sz="1600" dirty="0" smtClean="0"/>
              <a:t>Please discuss the timeline for the methods/studies (e.g. design, irradiate, PIE cycle)</a:t>
            </a:r>
          </a:p>
          <a:p>
            <a:pPr lvl="1"/>
            <a:r>
              <a:rPr lang="en-US" sz="1600" dirty="0" smtClean="0"/>
              <a:t>What enabling activities are required to pursue the R&amp;D methods (e.g. validation)?</a:t>
            </a:r>
            <a:endParaRPr lang="en-US" sz="1600" dirty="0"/>
          </a:p>
          <a:p>
            <a:pPr lvl="2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926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18573"/>
            <a:ext cx="87217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Addressing ion irradiation issues to emulate proton irradiation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567" y="1317366"/>
            <a:ext cx="614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1. Depth of penetration and non-uniform damage profile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9" y="1753684"/>
            <a:ext cx="4526912" cy="4509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709" y="5464885"/>
            <a:ext cx="1447713" cy="571967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Line Callout 2 6"/>
          <p:cNvSpPr/>
          <p:nvPr/>
        </p:nvSpPr>
        <p:spPr>
          <a:xfrm>
            <a:off x="4589481" y="3025356"/>
            <a:ext cx="4321162" cy="1040323"/>
          </a:xfrm>
          <a:prstGeom prst="borderCallout2">
            <a:avLst>
              <a:gd name="adj1" fmla="val 35317"/>
              <a:gd name="adj2" fmla="val -2903"/>
              <a:gd name="adj3" fmla="val 35584"/>
              <a:gd name="adj4" fmla="val -43544"/>
              <a:gd name="adj5" fmla="val 228837"/>
              <a:gd name="adj6" fmla="val -7547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Probe thin damage layer of specimen (TEM)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Uniform damage levels within few µ</a:t>
            </a:r>
            <a:r>
              <a:rPr lang="en-US" sz="1800" dirty="0" err="1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ms</a:t>
            </a:r>
            <a:endParaRPr lang="en-US" sz="1800" dirty="0">
              <a:solidFill>
                <a:srgbClr val="404040">
                  <a:lumMod val="50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275" y="2717579"/>
            <a:ext cx="19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4 MeV He</a:t>
            </a:r>
            <a:r>
              <a:rPr lang="en-US" sz="1800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+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</a:rPr>
              <a:t> in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9481" y="4776040"/>
            <a:ext cx="43211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Energy raster beam to spread energy and create more uniform damage profile</a:t>
            </a:r>
          </a:p>
          <a:p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325" y="6457801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397079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931" y="1150708"/>
            <a:ext cx="614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2. Ion interstitial ‘poisoning’ when ions stop in specimen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931" y="1551401"/>
            <a:ext cx="488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Self ions can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Probe material in region before ions come to 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31" y="2234207"/>
            <a:ext cx="3574755" cy="3402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1879" y="5022663"/>
            <a:ext cx="1171254" cy="36933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0494" y="3028534"/>
            <a:ext cx="1434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4 MeV C</a:t>
            </a:r>
            <a:r>
              <a:rPr lang="en-US" sz="1600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 in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930" y="5615062"/>
            <a:ext cx="301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3. Transmutation products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931" y="5953616"/>
            <a:ext cx="66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Inject H and He ions to replicate expected gas production rates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361" y="2209039"/>
            <a:ext cx="3431573" cy="3451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9200" y="3429187"/>
            <a:ext cx="15398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4 MeV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</a:rPr>
              <a:t>Ar</a:t>
            </a:r>
            <a:r>
              <a:rPr lang="en-US" sz="1600" baseline="30000" dirty="0">
                <a:solidFill>
                  <a:srgbClr val="FF0000"/>
                </a:solidFill>
                <a:latin typeface="Cambria" panose="02040503050406030204" pitchFamily="18" charset="0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 in 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7511" y="5065695"/>
            <a:ext cx="1171254" cy="36933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118573"/>
            <a:ext cx="87217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Addressing ion irradiation issues to emulate proton irradiation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8325" y="6457801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</a:t>
            </a:r>
            <a:r>
              <a:rPr lang="en-US" sz="1600" dirty="0" smtClean="0"/>
              <a:t>K. </a:t>
            </a:r>
            <a:r>
              <a:rPr lang="en-US" sz="1600" dirty="0" err="1" smtClean="0"/>
              <a:t>Ammigan</a:t>
            </a:r>
            <a:r>
              <a:rPr lang="en-US" sz="1600" dirty="0" smtClean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108752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0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931" y="1150708"/>
            <a:ext cx="217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4. Dose rate effects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931" y="1633593"/>
            <a:ext cx="7455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Damage effects not the same for cyclic irradiation and continuous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Faster dose rates shown not to create same microstructure evolution as with slower rates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69" y="2574417"/>
            <a:ext cx="4020051" cy="35122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1641" y="6076530"/>
            <a:ext cx="2821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404040">
                    <a:lumMod val="50000"/>
                  </a:srgbClr>
                </a:solidFill>
              </a:rPr>
              <a:t>Was, G. &amp; Jiao, Z., (2013)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32870" y="2685970"/>
            <a:ext cx="3501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Shifting ion irradiation temperature has been suggested as a means to reproduce irradiated microstructure seen with protons or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04040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Cambria" panose="02040503050406030204" pitchFamily="18" charset="0"/>
              </a:rPr>
              <a:t>Higher ion irradiation temperature to match proton irradiation microstructural features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118573"/>
            <a:ext cx="87217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Addressing ion irradiation issues to emulate proton irradiation</a:t>
            </a:r>
          </a:p>
        </p:txBody>
      </p:sp>
    </p:spTree>
    <p:extLst>
      <p:ext uri="{BB962C8B-B14F-4D97-AF65-F5344CB8AC3E}">
        <p14:creationId xmlns:p14="http://schemas.microsoft.com/office/powerpoint/2010/main" val="387412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698500"/>
          </a:xfrm>
        </p:spPr>
        <p:txBody>
          <a:bodyPr/>
          <a:lstStyle/>
          <a:p>
            <a:r>
              <a:rPr lang="en-US" dirty="0"/>
              <a:t>HEP HPT Future Needs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27000" y="1066800"/>
          <a:ext cx="8902698" cy="424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84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37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01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72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539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2"/>
                          </a:solidFill>
                        </a:rPr>
                        <a:t>Exp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/Facility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Laboratory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Time frame (</a:t>
                      </a:r>
                      <a:r>
                        <a:rPr lang="en-US" sz="1600" dirty="0" err="1">
                          <a:solidFill>
                            <a:srgbClr val="004C97"/>
                          </a:solidFill>
                        </a:rPr>
                        <a:t>yrs</a:t>
                      </a:r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“On the books”?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Beam Power</a:t>
                      </a:r>
                      <a:r>
                        <a:rPr lang="en-US" sz="1600" baseline="0" dirty="0">
                          <a:solidFill>
                            <a:srgbClr val="004C97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C97"/>
                          </a:solidFill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ANU/NOvA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Ramping</a:t>
                      </a:r>
                      <a:r>
                        <a:rPr lang="en-US" sz="1600" baseline="0" dirty="0"/>
                        <a:t> Up!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T2K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J-PARC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Ramping Up!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CENF (SBL)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Short baseline 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LBNF-1.2</a:t>
                      </a:r>
                      <a:r>
                        <a:rPr lang="en-US" sz="1600" baseline="0" dirty="0"/>
                        <a:t> MW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PIP-II enabled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 err="1"/>
                        <a:t>HyperK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J-PARC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1,660+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2+</a:t>
                      </a:r>
                      <a:r>
                        <a:rPr lang="en-US" sz="1600" baseline="0" dirty="0"/>
                        <a:t> MW upgrade??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Japan?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photons on 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Next-Gen Nu Facility –2.5</a:t>
                      </a:r>
                      <a:r>
                        <a:rPr lang="en-US" sz="1600" baseline="0" dirty="0"/>
                        <a:t> MW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2,500?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Mid-Term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3215">
                <a:tc>
                  <a:txBody>
                    <a:bodyPr/>
                    <a:lstStyle/>
                    <a:p>
                      <a:r>
                        <a:rPr lang="en-US" sz="1600" dirty="0"/>
                        <a:t>Next-Gen</a:t>
                      </a:r>
                      <a:r>
                        <a:rPr lang="en-US" sz="1600" baseline="0" dirty="0"/>
                        <a:t> Nu Facility - 5</a:t>
                      </a:r>
                      <a:r>
                        <a:rPr lang="en-US" sz="1600" dirty="0"/>
                        <a:t>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5,000?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Longer-term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7000" y="5321300"/>
            <a:ext cx="8902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Other low power (but high intensity) target facilities will also be needed. Notably follow-on experiments to Mu2e/COMET, g-2, etc… These are still challenging targets due to high-Z targets and small beam spots, but are not listed here.</a:t>
            </a:r>
          </a:p>
        </p:txBody>
      </p:sp>
    </p:spTree>
    <p:extLst>
      <p:ext uri="{BB962C8B-B14F-4D97-AF65-F5344CB8AC3E}">
        <p14:creationId xmlns:p14="http://schemas.microsoft.com/office/powerpoint/2010/main" val="193806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6"/>
          <p:cNvSpPr>
            <a:spLocks noChangeArrowheads="1"/>
          </p:cNvSpPr>
          <p:nvPr/>
        </p:nvSpPr>
        <p:spPr bwMode="auto">
          <a:xfrm>
            <a:off x="4648200" y="952500"/>
            <a:ext cx="4240213" cy="574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46" descr="C:\Documents and Settings\Dave Armstrong\Desktop\sca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233738"/>
            <a:ext cx="14414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-526532"/>
            <a:ext cx="91440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Why use micro-mechanical testing?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4" y="960886"/>
            <a:ext cx="4260851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Useful where only small samples are available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19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Cost	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19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Processing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Need for a sample design that can be machined in surface of bulk samples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Suitable for measuring individual </a:t>
            </a:r>
            <a:r>
              <a:rPr lang="en-GB" sz="2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microstructural</a:t>
            </a: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 features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Samples that can be manufactured quickly and reproducibly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GB" sz="2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368" name="Picture 22" descr="C:\Documents and Settings\Dave Armstrong\My Documents\Dphil\Conferences\MRS spring 09\pilla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3014663"/>
            <a:ext cx="12573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84725" y="4957763"/>
            <a:ext cx="3989388" cy="1657350"/>
            <a:chOff x="1844" y="20668"/>
            <a:chExt cx="5392" cy="3326"/>
          </a:xfrm>
        </p:grpSpPr>
        <p:pic>
          <p:nvPicPr>
            <p:cNvPr id="1540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4" y="20668"/>
              <a:ext cx="5392" cy="33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40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44" y="20668"/>
              <a:ext cx="1297" cy="1201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37113" y="2755900"/>
            <a:ext cx="808037" cy="334963"/>
            <a:chOff x="3047" y="1704"/>
            <a:chExt cx="509" cy="211"/>
          </a:xfrm>
        </p:grpSpPr>
        <p:sp>
          <p:nvSpPr>
            <p:cNvPr id="15397" name="Rectangle 19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Line 20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9" name="Rectangle 21"/>
            <p:cNvSpPr>
              <a:spLocks noChangeArrowheads="1"/>
            </p:cNvSpPr>
            <p:nvPr/>
          </p:nvSpPr>
          <p:spPr bwMode="auto">
            <a:xfrm>
              <a:off x="3115" y="1723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1u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4818063" y="4616450"/>
            <a:ext cx="808037" cy="304800"/>
            <a:chOff x="3047" y="1694"/>
            <a:chExt cx="509" cy="192"/>
          </a:xfrm>
        </p:grpSpPr>
        <p:sp>
          <p:nvSpPr>
            <p:cNvPr id="15394" name="Rectangle 27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5" name="Line 28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6" name="Rectangle 29"/>
            <p:cNvSpPr>
              <a:spLocks noChangeArrowheads="1"/>
            </p:cNvSpPr>
            <p:nvPr/>
          </p:nvSpPr>
          <p:spPr bwMode="auto">
            <a:xfrm>
              <a:off x="3115" y="1694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3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6069013" y="4613275"/>
            <a:ext cx="808037" cy="304800"/>
            <a:chOff x="3047" y="1694"/>
            <a:chExt cx="509" cy="192"/>
          </a:xfrm>
        </p:grpSpPr>
        <p:sp>
          <p:nvSpPr>
            <p:cNvPr id="15391" name="Rectangle 31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Line 32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3" name="Rectangle 33"/>
            <p:cNvSpPr>
              <a:spLocks noChangeArrowheads="1"/>
            </p:cNvSpPr>
            <p:nvPr/>
          </p:nvSpPr>
          <p:spPr bwMode="auto">
            <a:xfrm>
              <a:off x="3115" y="1694"/>
              <a:ext cx="3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10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5373" name="Line 39"/>
          <p:cNvSpPr>
            <a:spLocks noChangeShapeType="1"/>
          </p:cNvSpPr>
          <p:nvPr/>
        </p:nvSpPr>
        <p:spPr bwMode="auto">
          <a:xfrm>
            <a:off x="6013450" y="3232150"/>
            <a:ext cx="0" cy="171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7366000" y="3098800"/>
            <a:ext cx="1411288" cy="1819275"/>
            <a:chOff x="4640" y="1952"/>
            <a:chExt cx="889" cy="1146"/>
          </a:xfrm>
        </p:grpSpPr>
        <p:pic>
          <p:nvPicPr>
            <p:cNvPr id="15386" name="Picture 1033" descr="C:\Documents and Settings\Dave Armstrong\My Documents\Dphil\Presentations\second year talk\DD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0" y="1952"/>
              <a:ext cx="889" cy="114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670" y="2045"/>
              <a:ext cx="509" cy="192"/>
              <a:chOff x="3047" y="1694"/>
              <a:chExt cx="509" cy="192"/>
            </a:xfrm>
          </p:grpSpPr>
          <p:sp>
            <p:nvSpPr>
              <p:cNvPr id="15388" name="Rectangle 43"/>
              <p:cNvSpPr>
                <a:spLocks noChangeArrowheads="1"/>
              </p:cNvSpPr>
              <p:nvPr/>
            </p:nvSpPr>
            <p:spPr bwMode="auto">
              <a:xfrm>
                <a:off x="3047" y="1704"/>
                <a:ext cx="509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Line 44"/>
              <p:cNvSpPr>
                <a:spLocks noChangeShapeType="1"/>
              </p:cNvSpPr>
              <p:nvPr/>
            </p:nvSpPr>
            <p:spPr bwMode="auto">
              <a:xfrm>
                <a:off x="3081" y="1726"/>
                <a:ext cx="40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90" name="Rectangle 45"/>
              <p:cNvSpPr>
                <a:spLocks noChangeArrowheads="1"/>
              </p:cNvSpPr>
              <p:nvPr/>
            </p:nvSpPr>
            <p:spPr bwMode="auto">
              <a:xfrm>
                <a:off x="3108" y="1694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Arial" charset="0"/>
                    <a:cs typeface="Arial" charset="0"/>
                  </a:rPr>
                  <a:t>4</a:t>
                </a:r>
                <a:r>
                  <a:rPr lang="en-GB" sz="1400">
                    <a:latin typeface="Symbol" pitchFamily="18" charset="2"/>
                    <a:cs typeface="Arial" charset="0"/>
                  </a:rPr>
                  <a:t>m</a:t>
                </a:r>
                <a:r>
                  <a:rPr lang="en-GB" sz="1400">
                    <a:latin typeface="Arial" charset="0"/>
                    <a:cs typeface="Arial" charset="0"/>
                    <a:sym typeface="Symbol" pitchFamily="18" charset="2"/>
                  </a:rPr>
                  <a:t>m</a:t>
                </a:r>
              </a:p>
            </p:txBody>
          </p:sp>
        </p:grpSp>
      </p:grpSp>
      <p:sp>
        <p:nvSpPr>
          <p:cNvPr id="15375" name="Rectangle 41"/>
          <p:cNvSpPr>
            <a:spLocks noChangeArrowheads="1"/>
          </p:cNvSpPr>
          <p:nvPr/>
        </p:nvSpPr>
        <p:spPr bwMode="auto">
          <a:xfrm>
            <a:off x="4762500" y="1028700"/>
            <a:ext cx="4032250" cy="560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778375" y="1055688"/>
            <a:ext cx="3997325" cy="2170112"/>
            <a:chOff x="3010" y="665"/>
            <a:chExt cx="2518" cy="1367"/>
          </a:xfrm>
        </p:grpSpPr>
        <p:pic>
          <p:nvPicPr>
            <p:cNvPr id="15381" name="Picture 34" descr="C:\Documents and Settings\Dave Armstrong\My Documents\Dphil\Conferences\MRS spring 09\talk\frac beam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0" y="665"/>
              <a:ext cx="2518" cy="136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4985" y="682"/>
              <a:ext cx="509" cy="192"/>
              <a:chOff x="3047" y="1700"/>
              <a:chExt cx="509" cy="192"/>
            </a:xfrm>
          </p:grpSpPr>
          <p:sp>
            <p:nvSpPr>
              <p:cNvPr id="15383" name="Rectangle 36"/>
              <p:cNvSpPr>
                <a:spLocks noChangeArrowheads="1"/>
              </p:cNvSpPr>
              <p:nvPr/>
            </p:nvSpPr>
            <p:spPr bwMode="auto">
              <a:xfrm>
                <a:off x="3047" y="1704"/>
                <a:ext cx="509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4" name="Line 37"/>
              <p:cNvSpPr>
                <a:spLocks noChangeShapeType="1"/>
              </p:cNvSpPr>
              <p:nvPr/>
            </p:nvSpPr>
            <p:spPr bwMode="auto">
              <a:xfrm>
                <a:off x="3081" y="1726"/>
                <a:ext cx="40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5" name="Rectangle 38"/>
              <p:cNvSpPr>
                <a:spLocks noChangeArrowheads="1"/>
              </p:cNvSpPr>
              <p:nvPr/>
            </p:nvSpPr>
            <p:spPr bwMode="auto">
              <a:xfrm>
                <a:off x="3115" y="1700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Arial" charset="0"/>
                    <a:cs typeface="Arial" charset="0"/>
                  </a:rPr>
                  <a:t>3</a:t>
                </a:r>
                <a:r>
                  <a:rPr lang="en-GB" sz="1400">
                    <a:latin typeface="Symbol" pitchFamily="18" charset="2"/>
                    <a:cs typeface="Arial" charset="0"/>
                  </a:rPr>
                  <a:t>m</a:t>
                </a:r>
                <a:r>
                  <a:rPr lang="en-GB" sz="1400">
                    <a:latin typeface="Arial" charset="0"/>
                    <a:cs typeface="Arial" charset="0"/>
                    <a:sym typeface="Symbol" pitchFamily="18" charset="2"/>
                  </a:rPr>
                  <a:t>m</a:t>
                </a:r>
              </a:p>
            </p:txBody>
          </p:sp>
        </p:grp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7456488" y="5067300"/>
            <a:ext cx="1249362" cy="376238"/>
            <a:chOff x="3029" y="1800"/>
            <a:chExt cx="509" cy="237"/>
          </a:xfrm>
        </p:grpSpPr>
        <p:sp>
          <p:nvSpPr>
            <p:cNvPr id="15378" name="Rectangle 27"/>
            <p:cNvSpPr>
              <a:spLocks noChangeArrowheads="1"/>
            </p:cNvSpPr>
            <p:nvPr/>
          </p:nvSpPr>
          <p:spPr bwMode="auto">
            <a:xfrm>
              <a:off x="3029" y="1800"/>
              <a:ext cx="509" cy="2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Line 28"/>
            <p:cNvSpPr>
              <a:spLocks noChangeShapeType="1"/>
            </p:cNvSpPr>
            <p:nvPr/>
          </p:nvSpPr>
          <p:spPr bwMode="auto">
            <a:xfrm>
              <a:off x="3072" y="1842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80" name="Rectangle 29"/>
            <p:cNvSpPr>
              <a:spLocks noChangeArrowheads="1"/>
            </p:cNvSpPr>
            <p:nvPr/>
          </p:nvSpPr>
          <p:spPr bwMode="auto">
            <a:xfrm>
              <a:off x="3150" y="1845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3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3063" y="5726205"/>
            <a:ext cx="411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courtesy of DEJ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421351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25463" y="109596"/>
            <a:ext cx="7772400" cy="820738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 err="1">
                <a:solidFill>
                  <a:srgbClr val="000066"/>
                </a:solidFill>
              </a:rPr>
              <a:t>Microcantilever</a:t>
            </a:r>
            <a:r>
              <a:rPr lang="en-GB" sz="3200" dirty="0">
                <a:solidFill>
                  <a:srgbClr val="000066"/>
                </a:solidFill>
              </a:rPr>
              <a:t> Manufacture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" name="Picture 3" descr="C:\Documents and Settings\Dave Armstrong\Desktop\Cu beam manufacture\10edit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292475" cy="4114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81400" y="1143000"/>
            <a:ext cx="5341938" cy="4705350"/>
            <a:chOff x="2256" y="720"/>
            <a:chExt cx="3365" cy="2964"/>
          </a:xfrm>
        </p:grpSpPr>
        <p:sp>
          <p:nvSpPr>
            <p:cNvPr id="6165" name="Line 14"/>
            <p:cNvSpPr>
              <a:spLocks noChangeShapeType="1"/>
            </p:cNvSpPr>
            <p:nvPr/>
          </p:nvSpPr>
          <p:spPr bwMode="auto">
            <a:xfrm>
              <a:off x="2256" y="1584"/>
              <a:ext cx="124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6166" name="Picture 4" descr="C:\Documents and Settings\Dave Armstrong\Desktop\Cu beam manufacture\6edit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720"/>
              <a:ext cx="2117" cy="2964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4800" y="3657600"/>
            <a:ext cx="6781800" cy="2994025"/>
            <a:chOff x="192" y="2434"/>
            <a:chExt cx="4272" cy="1886"/>
          </a:xfrm>
        </p:grpSpPr>
        <p:pic>
          <p:nvPicPr>
            <p:cNvPr id="6162" name="Picture 5" descr="C:\Documents and Settings\Dave Armstrong\Desktop\Cu beam manufacture\11edit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2434"/>
              <a:ext cx="3492" cy="1886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163" name="Line 15"/>
            <p:cNvSpPr>
              <a:spLocks noChangeShapeType="1"/>
            </p:cNvSpPr>
            <p:nvPr/>
          </p:nvSpPr>
          <p:spPr bwMode="auto">
            <a:xfrm flipH="1">
              <a:off x="3696" y="3696"/>
              <a:ext cx="76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64" name="Line 16"/>
            <p:cNvSpPr>
              <a:spLocks noChangeShapeType="1"/>
            </p:cNvSpPr>
            <p:nvPr/>
          </p:nvSpPr>
          <p:spPr bwMode="auto">
            <a:xfrm>
              <a:off x="4464" y="3216"/>
              <a:ext cx="0" cy="48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191000" y="1128713"/>
            <a:ext cx="4706938" cy="5410200"/>
            <a:chOff x="2640" y="711"/>
            <a:chExt cx="2965" cy="3408"/>
          </a:xfrm>
        </p:grpSpPr>
        <p:sp>
          <p:nvSpPr>
            <p:cNvPr id="6159" name="Line 17"/>
            <p:cNvSpPr>
              <a:spLocks noChangeShapeType="1"/>
            </p:cNvSpPr>
            <p:nvPr/>
          </p:nvSpPr>
          <p:spPr bwMode="auto">
            <a:xfrm>
              <a:off x="2640" y="1767"/>
              <a:ext cx="0" cy="5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60" name="Line 18"/>
            <p:cNvSpPr>
              <a:spLocks noChangeShapeType="1"/>
            </p:cNvSpPr>
            <p:nvPr/>
          </p:nvSpPr>
          <p:spPr bwMode="auto">
            <a:xfrm>
              <a:off x="2640" y="1767"/>
              <a:ext cx="86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6161" name="Picture 27" descr="C:\Documents and Settings\Dave Armstrong\My Documents\Dphil\Conferences\MRS spring 09\talk\big beam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711"/>
              <a:ext cx="2101" cy="3408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096000" y="5943600"/>
            <a:ext cx="2514600" cy="685800"/>
            <a:chOff x="3840" y="3744"/>
            <a:chExt cx="1584" cy="432"/>
          </a:xfrm>
        </p:grpSpPr>
        <p:sp>
          <p:nvSpPr>
            <p:cNvPr id="6156" name="Rectangle 28"/>
            <p:cNvSpPr>
              <a:spLocks noChangeArrowheads="1"/>
            </p:cNvSpPr>
            <p:nvPr/>
          </p:nvSpPr>
          <p:spPr bwMode="auto">
            <a:xfrm>
              <a:off x="3840" y="3744"/>
              <a:ext cx="158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6157" name="Line 30"/>
            <p:cNvSpPr>
              <a:spLocks noChangeShapeType="1"/>
            </p:cNvSpPr>
            <p:nvPr/>
          </p:nvSpPr>
          <p:spPr bwMode="auto">
            <a:xfrm>
              <a:off x="3888" y="4032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8" name="Text Box 31"/>
            <p:cNvSpPr txBox="1">
              <a:spLocks noChangeArrowheads="1"/>
            </p:cNvSpPr>
            <p:nvPr/>
          </p:nvSpPr>
          <p:spPr bwMode="auto">
            <a:xfrm>
              <a:off x="4176" y="3744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latin typeface="Calibri" pitchFamily="34" charset="0"/>
                  <a:cs typeface="Arial" pitchFamily="34" charset="0"/>
                </a:rPr>
                <a:t>10</a:t>
              </a:r>
              <a:r>
                <a:rPr lang="en-GB" sz="1800">
                  <a:latin typeface="Calibri" pitchFamily="34" charset="0"/>
                  <a:cs typeface="Arial" pitchFamily="34" charset="0"/>
                  <a:sym typeface="Symbol" pitchFamily="18" charset="2"/>
                </a:rPr>
                <a:t>m</a:t>
              </a:r>
              <a:endParaRPr lang="en-GB" sz="1800"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91200" y="2362200"/>
            <a:ext cx="3893128" cy="3468415"/>
            <a:chOff x="5417127" y="2350494"/>
            <a:chExt cx="3893128" cy="3468415"/>
          </a:xfrm>
        </p:grpSpPr>
        <p:grpSp>
          <p:nvGrpSpPr>
            <p:cNvPr id="26" name="Group 17"/>
            <p:cNvGrpSpPr/>
            <p:nvPr/>
          </p:nvGrpSpPr>
          <p:grpSpPr>
            <a:xfrm>
              <a:off x="5417127" y="2350494"/>
              <a:ext cx="2937164" cy="3468415"/>
              <a:chOff x="5417127" y="2350494"/>
              <a:chExt cx="2937164" cy="3468415"/>
            </a:xfrm>
          </p:grpSpPr>
          <p:pic>
            <p:nvPicPr>
              <p:cNvPr id="31" name="Picture 6" descr="C:\Documents and Settings\Dave Armstrong\Desktop\Cu beam manufacture\13edit2.T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57382" y="2350494"/>
                <a:ext cx="2874763" cy="226306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6317673" y="5140036"/>
                <a:ext cx="1025236" cy="67887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417127" y="4655127"/>
                <a:ext cx="872837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7329055" y="4655127"/>
                <a:ext cx="1025236" cy="47105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0"/>
            <p:cNvGrpSpPr>
              <a:grpSpLocks/>
            </p:cNvGrpSpPr>
            <p:nvPr/>
          </p:nvGrpSpPr>
          <p:grpSpPr bwMode="auto">
            <a:xfrm>
              <a:off x="7268731" y="3880989"/>
              <a:ext cx="2041526" cy="663575"/>
              <a:chOff x="1189" y="2823"/>
              <a:chExt cx="1286" cy="418"/>
            </a:xfrm>
          </p:grpSpPr>
          <p:sp>
            <p:nvSpPr>
              <p:cNvPr id="28" name="Rectangle 29"/>
              <p:cNvSpPr>
                <a:spLocks noChangeArrowheads="1"/>
              </p:cNvSpPr>
              <p:nvPr/>
            </p:nvSpPr>
            <p:spPr bwMode="auto">
              <a:xfrm>
                <a:off x="1189" y="2823"/>
                <a:ext cx="637" cy="4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1275" y="2823"/>
                <a:ext cx="120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/>
                  <a:t>2</a:t>
                </a:r>
                <a:r>
                  <a:rPr lang="en-GB" dirty="0">
                    <a:sym typeface="Symbol" pitchFamily="18" charset="2"/>
                  </a:rPr>
                  <a:t>m</a:t>
                </a:r>
                <a:endParaRPr lang="en-GB" dirty="0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>
                <a:off x="1275" y="3159"/>
                <a:ext cx="420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208627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Silicon BDTT\PlainImages\overview_05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" y="22103"/>
            <a:ext cx="9114529" cy="68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324600" cy="492369"/>
          </a:xfr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Current State of the 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66700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749848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Fracture at 600</a:t>
            </a:r>
            <a:r>
              <a:rPr lang="en-GB" sz="32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D:\BDTT W5Ta\c4_016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895838"/>
            <a:ext cx="8820472" cy="5885962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86365" y="990600"/>
            <a:ext cx="1295400" cy="533400"/>
            <a:chOff x="685800" y="1447800"/>
            <a:chExt cx="1295400" cy="533400"/>
          </a:xfrm>
        </p:grpSpPr>
        <p:sp>
          <p:nvSpPr>
            <p:cNvPr id="6" name="Rectangle 5"/>
            <p:cNvSpPr/>
            <p:nvPr/>
          </p:nvSpPr>
          <p:spPr>
            <a:xfrm>
              <a:off x="685800" y="14478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76300" y="1828800"/>
              <a:ext cx="685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14400" y="1447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1µm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296017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96476"/>
            <a:ext cx="8042276" cy="552824"/>
          </a:xfrm>
        </p:spPr>
        <p:txBody>
          <a:bodyPr>
            <a:noAutofit/>
          </a:bodyPr>
          <a:lstStyle/>
          <a:p>
            <a:r>
              <a:rPr lang="en-US" sz="3200" dirty="0"/>
              <a:t>Thermal Shock (stress waves)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97400"/>
            <a:ext cx="7467600" cy="15240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 dirty="0"/>
              <a:t>Fast expansion of material surrounded by cooler material creates a  sudden local area of compressive stress</a:t>
            </a:r>
          </a:p>
          <a:p>
            <a:pPr eaLnBrk="1" hangingPunct="1"/>
            <a:r>
              <a:rPr lang="en-US" sz="2400" dirty="0"/>
              <a:t>Stress waves (not shock waves) move through the target</a:t>
            </a:r>
          </a:p>
          <a:p>
            <a:pPr eaLnBrk="1" hangingPunct="1"/>
            <a:r>
              <a:rPr lang="en-US" sz="2400" dirty="0"/>
              <a:t>Plastic deformation, cracking, and fatigue can occur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3689" y="3851275"/>
            <a:ext cx="4019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Ta-rod after irradiation with 6E18 protons in 2.4 </a:t>
            </a:r>
            <a:r>
              <a:rPr lang="en-US" sz="14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400" dirty="0" err="1">
                <a:ea typeface="Times New Roman" charset="0"/>
                <a:cs typeface="Times New Roman" charset="0"/>
              </a:rPr>
              <a:t>s</a:t>
            </a:r>
            <a:r>
              <a:rPr lang="en-US" sz="1400" dirty="0"/>
              <a:t> pulses of 3E13 at ISOLDE (photo courtesy of J. </a:t>
            </a:r>
            <a:r>
              <a:rPr lang="en-US" sz="1400" dirty="0" err="1"/>
              <a:t>Lettry</a:t>
            </a:r>
            <a:r>
              <a:rPr lang="en-US" sz="1400" dirty="0"/>
              <a:t>)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622801" y="3851275"/>
            <a:ext cx="3969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Simulation of stress wave propagation in Li lens (</a:t>
            </a:r>
            <a:r>
              <a:rPr lang="en-US" sz="1400" dirty="0" err="1"/>
              <a:t>pbar</a:t>
            </a:r>
            <a:r>
              <a:rPr lang="en-US" sz="1400" dirty="0"/>
              <a:t> source, Fermilab)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9" y="952500"/>
            <a:ext cx="4019112" cy="2898775"/>
          </a:xfrm>
          <a:prstGeom prst="rect">
            <a:avLst/>
          </a:prstGeom>
        </p:spPr>
      </p:pic>
      <p:pic>
        <p:nvPicPr>
          <p:cNvPr id="9" name="Picture 8" descr="liwa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10" y="952500"/>
            <a:ext cx="3827805" cy="28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744"/>
            <a:ext cx="8686800" cy="64173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Stress wave example: T2K window</a:t>
            </a:r>
            <a:endParaRPr lang="en-US" sz="2800" b="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963380"/>
            <a:ext cx="5753100" cy="2118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/>
              <a:t>Material response dependent upon: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Specific heat (temperature jump)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Coefficient of thermal expansion (induced strain)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Modulus of elasticity (associated stress)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Flow stress behavior (plastic deformation)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Strength limits (yield, fatigue, fracture toughness)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03049"/>
            <a:ext cx="681830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/>
              <a:t>Heavy dependence upon material properties, but:</a:t>
            </a:r>
          </a:p>
          <a:p>
            <a:pPr>
              <a:spcBef>
                <a:spcPts val="0"/>
              </a:spcBef>
            </a:pPr>
            <a:r>
              <a:rPr lang="en-US" sz="1800" b="1" i="1" dirty="0"/>
              <a:t>Material properties dependent upon Radiation Damage…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62082"/>
            <a:ext cx="2235200" cy="29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2K window schemat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550" y="862082"/>
            <a:ext cx="825500" cy="2772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25" y="836682"/>
            <a:ext cx="4388324" cy="358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7900" y="4420580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Bidhar</a:t>
            </a:r>
            <a:r>
              <a:rPr lang="en-US" sz="1400" i="1" dirty="0"/>
              <a:t>, FNAL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2719" y="3634516"/>
            <a:ext cx="187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1717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165101" y="606240"/>
            <a:ext cx="4178300" cy="3701840"/>
            <a:chOff x="719138" y="573088"/>
            <a:chExt cx="4468696" cy="3960186"/>
          </a:xfrm>
        </p:grpSpPr>
        <p:pic>
          <p:nvPicPr>
            <p:cNvPr id="8198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573088"/>
              <a:ext cx="4468696" cy="3470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99" name="Rectangle 14"/>
            <p:cNvSpPr>
              <a:spLocks noChangeArrowheads="1"/>
            </p:cNvSpPr>
            <p:nvPr/>
          </p:nvSpPr>
          <p:spPr bwMode="auto">
            <a:xfrm>
              <a:off x="1277086" y="4168149"/>
              <a:ext cx="3352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181847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900" i="1">
                  <a:latin typeface="Calibri" charset="0"/>
                </a:rPr>
                <a:t>From D. Filges, F. Goldenbaum, in:, Handb. Spallation Res., Wiley-VCH Verlag GmbH &amp; Co. KGaA, 2010, pp. 1–61. </a:t>
              </a:r>
            </a:p>
          </p:txBody>
        </p:sp>
      </p:grpSp>
      <p:sp>
        <p:nvSpPr>
          <p:cNvPr id="8195" name="desk1"/>
          <p:cNvSpPr>
            <a:spLocks noEditPoints="1" noChangeArrowheads="1"/>
          </p:cNvSpPr>
          <p:nvPr/>
        </p:nvSpPr>
        <p:spPr bwMode="auto">
          <a:xfrm>
            <a:off x="4343400" y="737157"/>
            <a:ext cx="4343400" cy="2162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402138" y="756207"/>
            <a:ext cx="4440237" cy="22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alt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Microstructural response:</a:t>
            </a: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creation of transmutation products;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atomic displacements (cascades)</a:t>
            </a:r>
          </a:p>
          <a:p>
            <a:pPr marL="573088" lvl="1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number of stable interstitial/vacancy pairs created = DPA (Displacements Per Atom)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63612"/>
            <a:ext cx="8686800" cy="64173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Radiation Damage Disorders Microstructure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09" y="4368086"/>
            <a:ext cx="3373104" cy="1950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75" y="3064572"/>
            <a:ext cx="3565802" cy="30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Radiation Damage Effects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799" y="945198"/>
            <a:ext cx="4343401" cy="5658802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/>
              <a:t>Displacements in crystal lattice</a:t>
            </a:r>
            <a:br>
              <a:rPr lang="en-US" sz="2200" dirty="0"/>
            </a:br>
            <a:r>
              <a:rPr lang="en-US" sz="1500" dirty="0"/>
              <a:t>(expressed as Displacements Per Atom, DPA)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/>
              <a:t>Embrittlement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Creep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Swelling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Fracture toughness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Thermal/electrical conductivity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Coefficient of thermal expansion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Modulus of Elasticity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Fatigue response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Accelerated corrosion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Transmutation products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sz="1800" dirty="0"/>
              <a:t>H, He gas production can cause void formation and </a:t>
            </a:r>
            <a:r>
              <a:rPr lang="en-US" sz="1800" dirty="0" err="1"/>
              <a:t>embrittlement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(expressed as atomic parts per million per DPA, </a:t>
            </a:r>
            <a:r>
              <a:rPr lang="en-US" sz="1800" dirty="0" err="1"/>
              <a:t>appm</a:t>
            </a:r>
            <a:r>
              <a:rPr lang="en-US" sz="1800" dirty="0"/>
              <a:t>/DPA)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200" dirty="0"/>
              <a:t>Very dependent upon material condition and irradiation conditions </a:t>
            </a:r>
            <a:r>
              <a:rPr lang="en-US" sz="1900" dirty="0"/>
              <a:t>(e.g. temp, dose rate)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1137" y="5537200"/>
            <a:ext cx="365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S. A. Malloy, et al., Journal of Nuclear Material, 2005. (LANSCE irradiations)</a:t>
            </a:r>
          </a:p>
        </p:txBody>
      </p:sp>
      <p:pic>
        <p:nvPicPr>
          <p:cNvPr id="12" name="Picture 6" descr="rad damage embri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041400"/>
            <a:ext cx="396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88036" y="2463800"/>
            <a:ext cx="11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 DPA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4657" y="2463800"/>
            <a:ext cx="138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3.2 DPA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137" y="49911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23.3 DPA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898" y="4991100"/>
            <a:ext cx="145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14.9 DPA</a:t>
            </a:r>
          </a:p>
        </p:txBody>
      </p:sp>
    </p:spTree>
    <p:extLst>
      <p:ext uri="{BB962C8B-B14F-4D97-AF65-F5344CB8AC3E}">
        <p14:creationId xmlns:p14="http://schemas.microsoft.com/office/powerpoint/2010/main" val="354737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Radiation damage effects can be significant</a:t>
            </a:r>
          </a:p>
        </p:txBody>
      </p:sp>
      <p:pic>
        <p:nvPicPr>
          <p:cNvPr id="7" name="Picture 6" descr="Graphite K radiation damage neutron grap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6300"/>
            <a:ext cx="3670300" cy="459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2397"/>
            <a:ext cx="344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N. Maruyama and M. </a:t>
            </a:r>
            <a:r>
              <a:rPr lang="en-US" sz="1200" dirty="0" err="1"/>
              <a:t>Harayama</a:t>
            </a:r>
            <a:r>
              <a:rPr lang="en-US" sz="1200" dirty="0"/>
              <a:t>, “Neutron irradiation effect on … graphite materials,” Journal of Nuclear Materials, 195, 44-50 (1992)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9500" y="3710047"/>
            <a:ext cx="0" cy="912753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9500" y="4152900"/>
            <a:ext cx="2705100" cy="898610"/>
          </a:xfrm>
          <a:prstGeom prst="straightConnector1">
            <a:avLst/>
          </a:prstGeom>
          <a:ln>
            <a:solidFill>
              <a:srgbClr val="DB720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4600" y="5051510"/>
            <a:ext cx="13970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Factor of 10 reduction in conductivity at 0.02 DPA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1019294"/>
            <a:ext cx="3442138" cy="332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295900" y="4346694"/>
            <a:ext cx="344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D.L. Porter and F. A. Garner, J. Nuclear Materials, </a:t>
            </a:r>
            <a:r>
              <a:rPr lang="en-US" sz="1200" b="1" dirty="0"/>
              <a:t>159</a:t>
            </a:r>
            <a:r>
              <a:rPr lang="en-US" sz="1200" dirty="0"/>
              <a:t>, p. 114 (1988)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5800" y="5051510"/>
            <a:ext cx="28067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Void swelling in 316 Stainless steel tube (on right) exposed to reactor dose of 1.5E23 n/cm</a:t>
            </a:r>
            <a:r>
              <a:rPr lang="en-US" sz="1600" baseline="30000" dirty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501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">
    <a:dk1>
      <a:srgbClr val="004C97"/>
    </a:dk1>
    <a:lt1>
      <a:srgbClr val="FFFFFF"/>
    </a:lt1>
    <a:dk2>
      <a:srgbClr val="004C9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404040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ermilab">
    <a:dk1>
      <a:srgbClr val="004C97"/>
    </a:dk1>
    <a:lt1>
      <a:srgbClr val="FFFFFF"/>
    </a:lt1>
    <a:dk2>
      <a:srgbClr val="004C9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404040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31292</TotalTime>
  <Words>4350</Words>
  <Application>Microsoft Macintosh PowerPoint</Application>
  <PresentationFormat>On-screen Show (4:3)</PresentationFormat>
  <Paragraphs>712</Paragraphs>
  <Slides>47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FNAL_TemplatePC_060514</vt:lpstr>
      <vt:lpstr>PowerPoint Presentation</vt:lpstr>
      <vt:lpstr>High Power Targetry Scope</vt:lpstr>
      <vt:lpstr>High Power/Intensity Targetry Challenges</vt:lpstr>
      <vt:lpstr>Workshop Sessions &amp; Objectives – Session 2</vt:lpstr>
      <vt:lpstr>Thermal Shock (stress waves)</vt:lpstr>
      <vt:lpstr>Stress wave example: T2K window</vt:lpstr>
      <vt:lpstr>PowerPoint Presentation</vt:lpstr>
      <vt:lpstr>Radiation Damage Effects</vt:lpstr>
      <vt:lpstr>Radiation damage effects can be significant</vt:lpstr>
      <vt:lpstr>Nu HPT R&amp;D Materials Exploratory Map</vt:lpstr>
      <vt:lpstr>PowerPoint Presentation</vt:lpstr>
      <vt:lpstr>PowerPoint Presentation</vt:lpstr>
      <vt:lpstr>High Energy Proton Irradiations underway to explore candidate target/window materials</vt:lpstr>
      <vt:lpstr>Examination of irradiated Beryllium beam window indicates fracture toughness changes under irradiation</vt:lpstr>
      <vt:lpstr>Dynamic thermo-mechanical simulations of Beryllium validated by in-beam thermal shock experiments</vt:lpstr>
      <vt:lpstr>Radiation-induced swelling as possible cause of failure of NuMI NT-02 graphite target</vt:lpstr>
      <vt:lpstr>Nu HPT R&amp;D Materials Exploratory Map</vt:lpstr>
      <vt:lpstr>Exploration of Radiation Damage Effects to High Doses Likely Requires High and Low Energy Irradiation Studies</vt:lpstr>
      <vt:lpstr>R&amp;D Routes - Cycles</vt:lpstr>
      <vt:lpstr>R&amp;D Routes - Cycles</vt:lpstr>
      <vt:lpstr>Roadmap: Trying to put it all together</vt:lpstr>
      <vt:lpstr>Material Behavior Activities Overview</vt:lpstr>
      <vt:lpstr>Summary</vt:lpstr>
      <vt:lpstr>References</vt:lpstr>
      <vt:lpstr>Back-Up Slides Follow</vt:lpstr>
      <vt:lpstr>PowerPoint Presentation</vt:lpstr>
      <vt:lpstr>New directions and techniques</vt:lpstr>
      <vt:lpstr>RaDIATE Current Activities</vt:lpstr>
      <vt:lpstr>Reactor materials studies are limited in relevance to Targetry</vt:lpstr>
      <vt:lpstr>Material Behavior Activities Overview</vt:lpstr>
      <vt:lpstr>RaDIATE R&amp;D Progress</vt:lpstr>
      <vt:lpstr>RaDIATE R&amp;D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HEP HPT Future Needs</vt:lpstr>
      <vt:lpstr>Why use micro-mechanical testing?</vt:lpstr>
      <vt:lpstr>Microcantilever Manufacture</vt:lpstr>
      <vt:lpstr>Current State of the Art</vt:lpstr>
      <vt:lpstr>Fracture at 600oC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Patrick Hurh</cp:lastModifiedBy>
  <cp:revision>385</cp:revision>
  <cp:lastPrinted>2014-01-20T19:40:21Z</cp:lastPrinted>
  <dcterms:created xsi:type="dcterms:W3CDTF">2014-06-19T15:29:50Z</dcterms:created>
  <dcterms:modified xsi:type="dcterms:W3CDTF">2017-05-30T23:13:54Z</dcterms:modified>
</cp:coreProperties>
</file>