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4" r:id="rId10"/>
    <p:sldId id="303" r:id="rId11"/>
    <p:sldId id="305" r:id="rId12"/>
    <p:sldId id="306" r:id="rId13"/>
    <p:sldId id="307" r:id="rId14"/>
    <p:sldId id="308" r:id="rId15"/>
    <p:sldId id="310" r:id="rId16"/>
    <p:sldId id="309" r:id="rId17"/>
    <p:sldId id="311" r:id="rId18"/>
    <p:sldId id="312" r:id="rId19"/>
    <p:sldId id="313" r:id="rId20"/>
    <p:sldId id="314" r:id="rId21"/>
    <p:sldId id="315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50504E"/>
    <a:srgbClr val="4E4E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 snapToObjects="1" showGuides="1">
      <p:cViewPr varScale="1">
        <p:scale>
          <a:sx n="91" d="100"/>
          <a:sy n="91" d="100"/>
        </p:scale>
        <p:origin x="990" y="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Kavin Ammigan</a:t>
            </a:r>
          </a:p>
          <a:p>
            <a:r>
              <a:rPr lang="en-US" dirty="0"/>
              <a:t>HPT R&amp;D Roadmap Workshop</a:t>
            </a:r>
          </a:p>
          <a:p>
            <a:r>
              <a:rPr lang="en-US" dirty="0"/>
              <a:t>31 May 2017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High Energy Proton Irradiation Experience and Challenges at BNL BLIP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Aluminum Capsule (ESS)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92915"/>
            <a:ext cx="4570567" cy="2347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7103" y="914602"/>
            <a:ext cx="4238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window material and luminescent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 atmosphere, T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75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 alloys: Al6061, Al5754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Coatings: Al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-Cr1%, Y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PNNL, LANL, BNL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28600" y="3453365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BLIP target box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86" y="4032513"/>
            <a:ext cx="1152144" cy="153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07" y="4032513"/>
            <a:ext cx="1152144" cy="1536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37" y="4032513"/>
            <a:ext cx="1152144" cy="1536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017" y="4032513"/>
            <a:ext cx="1152144" cy="15361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348" y="4032513"/>
            <a:ext cx="3044911" cy="14851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5107" y="5658898"/>
            <a:ext cx="2551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Capsule holders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9279" y="5650043"/>
            <a:ext cx="255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 basket containing the capsule holders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38349" y="5658898"/>
            <a:ext cx="304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 drive box that house the target basket (right), and BLIP hot cell </a:t>
            </a:r>
          </a:p>
        </p:txBody>
      </p:sp>
    </p:spTree>
    <p:extLst>
      <p:ext uri="{BB962C8B-B14F-4D97-AF65-F5344CB8AC3E}">
        <p14:creationId xmlns:p14="http://schemas.microsoft.com/office/powerpoint/2010/main" val="40612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of target materials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0" y="2853638"/>
            <a:ext cx="4126130" cy="248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02" y="2853638"/>
            <a:ext cx="4131617" cy="2485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145628"/>
            <a:ext cx="6124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energy: 181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current: 165 µA (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rastered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proton fluence: 7 x 10</a:t>
            </a:r>
            <a:r>
              <a:rPr lang="en-US" sz="18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p/cm</a:t>
            </a:r>
            <a:r>
              <a:rPr lang="en-US" sz="18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Irradiation time: 8 weeks (2 weeks for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TZM,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CuCrZr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57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Irradiation originally scheduled from April 26</a:t>
            </a:r>
            <a:r>
              <a:rPr lang="en-US" sz="2200" baseline="30000" dirty="0"/>
              <a:t>th</a:t>
            </a:r>
            <a:r>
              <a:rPr lang="en-US" sz="2200" dirty="0"/>
              <a:t> until BLIP shuts down on June 30</a:t>
            </a:r>
            <a:r>
              <a:rPr lang="en-US" sz="2200" baseline="30000" dirty="0"/>
              <a:t>th</a:t>
            </a:r>
            <a:r>
              <a:rPr lang="en-US" sz="2200" dirty="0"/>
              <a:t> (8-9 weeks)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Irradiation started on April 26</a:t>
            </a:r>
            <a:r>
              <a:rPr lang="en-US" sz="2200" baseline="30000" dirty="0"/>
              <a:t>th</a:t>
            </a:r>
            <a:r>
              <a:rPr lang="en-US" sz="2200" dirty="0"/>
              <a:t>, but LINAC tank failed 4 days later</a:t>
            </a:r>
          </a:p>
          <a:p>
            <a:pPr lvl="1"/>
            <a:r>
              <a:rPr lang="en-US" sz="2000" dirty="0"/>
              <a:t>Tank required to push energy above 117 MeV</a:t>
            </a:r>
            <a:br>
              <a:rPr lang="en-US" sz="2000" dirty="0"/>
            </a:br>
            <a:endParaRPr lang="en-US" sz="2000" dirty="0"/>
          </a:p>
          <a:p>
            <a:r>
              <a:rPr lang="en-US" sz="2200" dirty="0"/>
              <a:t>Due to priority given to physics (RHIC) and isotope production, LINAC repair (5-7 days) was postponed until RHIC completes their experiments</a:t>
            </a:r>
          </a:p>
          <a:p>
            <a:pPr lvl="1"/>
            <a:r>
              <a:rPr lang="en-US" sz="2000" dirty="0"/>
              <a:t>RHIC and BLIP continued to run at 117 MeV</a:t>
            </a:r>
          </a:p>
          <a:p>
            <a:pPr lvl="1"/>
            <a:r>
              <a:rPr lang="en-US" sz="2000" dirty="0"/>
              <a:t>Repair currently scheduled on May 31</a:t>
            </a:r>
            <a:r>
              <a:rPr lang="en-US" sz="2000" baseline="30000" dirty="0"/>
              <a:t>st</a:t>
            </a:r>
            <a:r>
              <a:rPr lang="en-US" sz="2000" dirty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7144" y="1971370"/>
            <a:ext cx="9144000" cy="10199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144" y="3089656"/>
            <a:ext cx="9144000" cy="211860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RaDIATE</a:t>
            </a:r>
            <a:r>
              <a:rPr lang="en-US" sz="2200" dirty="0"/>
              <a:t> target box will be inserted back in beam on June 6</a:t>
            </a:r>
            <a:r>
              <a:rPr lang="en-US" sz="2200" baseline="30000" dirty="0"/>
              <a:t>th</a:t>
            </a:r>
            <a:endParaRPr lang="en-US" sz="2200" dirty="0"/>
          </a:p>
          <a:p>
            <a:pPr lvl="1"/>
            <a:r>
              <a:rPr lang="en-US" sz="2000" dirty="0"/>
              <a:t>Further interruptions (5-6 days) due to dedicated isotope production runs until June 30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endParaRPr lang="en-US" sz="2200" dirty="0"/>
          </a:p>
          <a:p>
            <a:r>
              <a:rPr lang="en-US" sz="2200" dirty="0"/>
              <a:t>Full 8-week irradiation will not be attained this year. Plan to complete irradiation when BLIP starts up again next year.</a:t>
            </a:r>
          </a:p>
          <a:p>
            <a:pPr lvl="1"/>
            <a:r>
              <a:rPr lang="en-US" sz="2000" dirty="0"/>
              <a:t>Expect to complete 2-week irradiation of high-Z capsule this year</a:t>
            </a:r>
          </a:p>
          <a:p>
            <a:pPr lvl="1"/>
            <a:r>
              <a:rPr lang="en-US" sz="2000" dirty="0"/>
              <a:t>Si and DS </a:t>
            </a:r>
            <a:r>
              <a:rPr lang="en-US" sz="2000" dirty="0" err="1"/>
              <a:t>Ti</a:t>
            </a:r>
            <a:r>
              <a:rPr lang="en-US" sz="2000" dirty="0"/>
              <a:t> capsule will likely be removed for PIE this year, with peak DPA compromised</a:t>
            </a:r>
          </a:p>
          <a:p>
            <a:pPr lvl="1"/>
            <a:r>
              <a:rPr lang="en-US" sz="2000" dirty="0"/>
              <a:t>Other capsules will complete irradiation next year</a:t>
            </a:r>
          </a:p>
          <a:p>
            <a:pPr lvl="2"/>
            <a:r>
              <a:rPr lang="en-US" sz="1600" dirty="0"/>
              <a:t>Be, C, Al and US </a:t>
            </a:r>
            <a:r>
              <a:rPr lang="en-US" sz="1600" dirty="0" err="1"/>
              <a:t>Ti</a:t>
            </a:r>
            <a:endParaRPr lang="en-US" sz="1600" dirty="0"/>
          </a:p>
          <a:p>
            <a:pPr lvl="2"/>
            <a:endParaRPr lang="en-US" sz="1600" dirty="0"/>
          </a:p>
          <a:p>
            <a:r>
              <a:rPr lang="en-US" sz="2200" dirty="0"/>
              <a:t>Unfortunately, PIE activities will be delayed by 6-7 months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7147" y="2314748"/>
            <a:ext cx="9144000" cy="263521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011006"/>
            <a:ext cx="9144000" cy="10199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1223798"/>
            <a:ext cx="8672513" cy="5059363"/>
          </a:xfrm>
        </p:spPr>
        <p:txBody>
          <a:bodyPr/>
          <a:lstStyle/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BLIP is not a user facility, therefore no input on schedule and timeline. 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Uncertainty with irradiation schedule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Delays and interruptions expected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High irradiation cost (~$35k per week)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Incremental cost associated with running at 181 MeV</a:t>
            </a:r>
          </a:p>
          <a:p>
            <a:pPr lvl="1"/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Limited material irradiation volume due to allocated energy budget to allow for downstream isotope production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Dedicated run cost-prohibitive (~3x current rate per week)</a:t>
            </a:r>
          </a:p>
          <a:p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BLIP HE Irradiation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3285"/>
            <a:ext cx="8672513" cy="4336174"/>
          </a:xfrm>
        </p:spPr>
        <p:txBody>
          <a:bodyPr/>
          <a:lstStyle/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Handling and shipping of radioactive specimens to various PIE institutions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Comply with dose rate limits at BNL hot cells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Identification of Type A containers 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Potentially long cool-down to meet Type A requirements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Long timeline for experimental design, irradiation and completion of PIE work (≥ 2 years)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Long irradiation necessary to achieve high DPA in materials (few months, especially for low-Z materials)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Activated specimens need sufficient cool-down time before handling/PIE</a:t>
            </a:r>
          </a:p>
          <a:p>
            <a:endParaRPr lang="en-US" sz="2200" dirty="0"/>
          </a:p>
          <a:p>
            <a:pPr lvl="1"/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BLIP HE Irradiation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87" y="1171247"/>
            <a:ext cx="8672513" cy="4367705"/>
          </a:xfrm>
        </p:spPr>
        <p:txBody>
          <a:bodyPr/>
          <a:lstStyle/>
          <a:p>
            <a:r>
              <a:rPr lang="en-US" sz="2200" dirty="0"/>
              <a:t>HE irradiation crucial to impose typical accelerator irradiation conditions on materials</a:t>
            </a:r>
          </a:p>
          <a:p>
            <a:pPr lvl="1"/>
            <a:r>
              <a:rPr lang="en-US" sz="2000" dirty="0"/>
              <a:t>Through-thickness damage profiles (bulk damage)</a:t>
            </a:r>
          </a:p>
          <a:p>
            <a:pPr lvl="1"/>
            <a:r>
              <a:rPr lang="en-US" sz="2000" dirty="0"/>
              <a:t>Transmutation gas production (Helium &amp; Hydrogen)</a:t>
            </a:r>
            <a:br>
              <a:rPr lang="en-US" sz="2000" dirty="0"/>
            </a:br>
            <a:endParaRPr lang="en-US" sz="2000" dirty="0"/>
          </a:p>
          <a:p>
            <a:r>
              <a:rPr lang="en-US" sz="2200" dirty="0"/>
              <a:t>PIE work provides bulk properties of radiation damaged materials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Provides baseline radiation damage data to compare and correlate with low energy ion irradiation data</a:t>
            </a:r>
          </a:p>
          <a:p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HE proton irradiation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3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294133"/>
          </a:xfrm>
        </p:spPr>
        <p:txBody>
          <a:bodyPr/>
          <a:lstStyle/>
          <a:p>
            <a:r>
              <a:rPr lang="en-US" sz="2200" dirty="0"/>
              <a:t>BLIP is one of the very few facilities currently accessible to perform HE proton material irradiation</a:t>
            </a:r>
          </a:p>
          <a:p>
            <a:pPr lvl="1"/>
            <a:r>
              <a:rPr lang="en-US" sz="2000" dirty="0"/>
              <a:t>Multiple irradiation campaigns have been previously and successfully carried out</a:t>
            </a:r>
          </a:p>
          <a:p>
            <a:endParaRPr lang="en-US" sz="2200" dirty="0"/>
          </a:p>
          <a:p>
            <a:r>
              <a:rPr lang="en-US" sz="2200" dirty="0"/>
              <a:t>Developed strong collaboration between various </a:t>
            </a:r>
            <a:r>
              <a:rPr lang="en-US" sz="2200" dirty="0" err="1"/>
              <a:t>RaDIATE</a:t>
            </a:r>
            <a:r>
              <a:rPr lang="en-US" sz="2200" dirty="0"/>
              <a:t> institutions involved in this irradiation campaign</a:t>
            </a:r>
          </a:p>
          <a:p>
            <a:pPr lvl="1"/>
            <a:r>
              <a:rPr lang="en-US" sz="2000" dirty="0"/>
              <a:t>Lots of useful PIE data on various materials expected</a:t>
            </a:r>
          </a:p>
          <a:p>
            <a:endParaRPr lang="en-US" sz="2200" dirty="0"/>
          </a:p>
          <a:p>
            <a:r>
              <a:rPr lang="en-US" sz="2200" dirty="0"/>
              <a:t>Strong motivation to explore other options/facilities for HE proton irradiation, to mitigate the BLIP challenges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06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58058" y="2793784"/>
            <a:ext cx="2807208" cy="427877"/>
          </a:xfrm>
        </p:spPr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4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 temperature range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147" y="863995"/>
            <a:ext cx="1648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Beryllium capsule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1386915"/>
            <a:ext cx="2834640" cy="2430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9" y="4142547"/>
            <a:ext cx="3491865" cy="1882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490" y="2233683"/>
            <a:ext cx="4578493" cy="2755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3087" y="5053134"/>
            <a:ext cx="43652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Tensile specimens: 200°C to 480°C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Bend specimens: 250°C to 500°C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HiRadMat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specimens: 430°C &amp; 520°C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Microstructural specimens: 300°C &amp; 520°C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864" y="967587"/>
            <a:ext cx="2679119" cy="11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5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76961"/>
            <a:ext cx="8672513" cy="16560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Radiation damage study of various critical accelerator component materials, using high energy proton beams from the Brookhaven </a:t>
            </a:r>
            <a:r>
              <a:rPr lang="en-US" sz="2200" dirty="0" err="1"/>
              <a:t>Linac</a:t>
            </a:r>
            <a:r>
              <a:rPr lang="en-US" sz="2200" dirty="0"/>
              <a:t> Isotope Production facility.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Beam windows, secondary particle production targets, beam dumps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33860" y="248520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Objectives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3343" y="3089385"/>
            <a:ext cx="8672513" cy="32168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Long-term irradiation of several materials of interest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Perform PIE to characterize radiation-induced property changes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Strength properties (tensile, bend, fatigue) and micro-mechanics (</a:t>
            </a:r>
            <a:r>
              <a:rPr lang="en-US" sz="1800" dirty="0" err="1"/>
              <a:t>nano</a:t>
            </a:r>
            <a:r>
              <a:rPr lang="en-US" sz="1800" dirty="0"/>
              <a:t>-indentation, micro-cantilevers)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Thermal properties (CTE, conductivity) and annealing effects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Microstructural analyses (SEM, TEM, EBSD)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Compare HE proton irradiation to LE ion irradiation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Generate irradiated specimens for thermal shock testing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59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Capsule temperature range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6" y="1300121"/>
            <a:ext cx="2890361" cy="2574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46" y="4128624"/>
            <a:ext cx="3357563" cy="2121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582" y="2126994"/>
            <a:ext cx="4584589" cy="2755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0582" y="4984999"/>
            <a:ext cx="4160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Tensile specimens: 600°C and 800°C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Bend specimens: 600°C, 900°C, 1020°C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HiRadMat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 specimens: 900°C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CTE specimens: 700°C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Helvetic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528" y="834161"/>
            <a:ext cx="2541643" cy="1230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147" y="863995"/>
            <a:ext cx="1582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Graphite capsule</a:t>
            </a:r>
          </a:p>
        </p:txBody>
      </p:sp>
    </p:spTree>
    <p:extLst>
      <p:ext uri="{BB962C8B-B14F-4D97-AF65-F5344CB8AC3E}">
        <p14:creationId xmlns:p14="http://schemas.microsoft.com/office/powerpoint/2010/main" val="139685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Capsule temperature range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147" y="863995"/>
            <a:ext cx="186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US Titanium capsule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" y="1496118"/>
            <a:ext cx="3505200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202" y="1496118"/>
            <a:ext cx="3693319" cy="21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BLIP Facility at BNL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" y="983026"/>
            <a:ext cx="5543550" cy="337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4112473"/>
            <a:ext cx="3231160" cy="20789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008532" y="3075906"/>
            <a:ext cx="0" cy="10365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8346" y="2460354"/>
            <a:ext cx="2470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Energy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Energy: 66 - 200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Current: 165 µA max.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8346" y="983026"/>
            <a:ext cx="2743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Primary mission of BLIP is for medical isotope production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months uptime per year.</a:t>
            </a:r>
          </a:p>
          <a:p>
            <a:endParaRPr lang="en-US" sz="18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1651" y="4659224"/>
            <a:ext cx="4873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Runs in tandem and upstream of isotope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Optimized materials target array needed to degrade and deliver precise beam energy/flux to downstream isotope target</a:t>
            </a:r>
          </a:p>
        </p:txBody>
      </p:sp>
    </p:spTree>
    <p:extLst>
      <p:ext uri="{BB962C8B-B14F-4D97-AF65-F5344CB8AC3E}">
        <p14:creationId xmlns:p14="http://schemas.microsoft.com/office/powerpoint/2010/main" val="369548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BLIP Facility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02897" y="938893"/>
            <a:ext cx="3518708" cy="5002399"/>
            <a:chOff x="502897" y="938893"/>
            <a:chExt cx="3518708" cy="5002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897" y="938893"/>
              <a:ext cx="3518708" cy="50023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782746" y="4638895"/>
              <a:ext cx="584363" cy="3097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934720" y="4936143"/>
              <a:ext cx="518160" cy="0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632406" y="4595465"/>
            <a:ext cx="2679558" cy="1470034"/>
            <a:chOff x="3722219" y="4783243"/>
            <a:chExt cx="2679558" cy="14700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729" y="4793753"/>
              <a:ext cx="2669048" cy="145952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722219" y="4783243"/>
              <a:ext cx="2669048" cy="14595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>
            <a:stCxn id="9" idx="3"/>
          </p:cNvCxnSpPr>
          <p:nvPr/>
        </p:nvCxnSpPr>
        <p:spPr>
          <a:xfrm>
            <a:off x="3367109" y="4793753"/>
            <a:ext cx="254787" cy="0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64615" y="783746"/>
            <a:ext cx="44640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Rastered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 with </a:t>
            </a:r>
            <a:r>
              <a:rPr lang="el-GR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0.51 cm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inner sweep: 0.55 cm radius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 outer sweeps: 1.5 cm radius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Frequency: 6.67 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current: 165 µA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fluence: 7 x 10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p/cm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913" y="2712720"/>
            <a:ext cx="2935478" cy="1728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13098" y="6055183"/>
            <a:ext cx="1377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Material targets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8970" y="6060425"/>
            <a:ext cx="130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505050"/>
                </a:solidFill>
              </a:rPr>
              <a:t>Isotope targets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32084" y="5339257"/>
            <a:ext cx="4389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53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Capabilities at BNL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223" y="191752"/>
            <a:ext cx="3493320" cy="2543076"/>
          </a:xfrm>
          <a:prstGeom prst="rect">
            <a:avLst/>
          </a:prstGeom>
        </p:spPr>
      </p:pic>
      <p:pic>
        <p:nvPicPr>
          <p:cNvPr id="8" name="Picture 7" descr="Fix-1297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558" y="4337255"/>
            <a:ext cx="2208276" cy="152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482" y="4331587"/>
            <a:ext cx="1591804" cy="1446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94" y="4409336"/>
            <a:ext cx="1726350" cy="1291208"/>
          </a:xfrm>
          <a:prstGeom prst="rect">
            <a:avLst/>
          </a:prstGeom>
        </p:spPr>
      </p:pic>
      <p:pic>
        <p:nvPicPr>
          <p:cNvPr id="11" name="Picture 9" descr="J:\My Documents\ATR\NSUF\BNL-Proposal\Electrical_Res_Conductivit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24" y="4331587"/>
            <a:ext cx="159258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ot_Cell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621" y="2305756"/>
            <a:ext cx="2362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26016" y="5827380"/>
            <a:ext cx="1559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Electrical resistivity fixture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107" y="5753805"/>
            <a:ext cx="1559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3-point/4-point bending fixture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1015" y="5857130"/>
            <a:ext cx="155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tester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988" y="5891136"/>
            <a:ext cx="155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Dilatometer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346" y="798926"/>
            <a:ext cx="521313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05050"/>
                </a:solidFill>
                <a:latin typeface="Helvetica" pitchFamily="34" charset="0"/>
              </a:rPr>
              <a:t>2 hot cells and HEPA-filtered fume hood</a:t>
            </a:r>
            <a:br>
              <a:rPr lang="en-US" sz="1600" b="1" dirty="0">
                <a:solidFill>
                  <a:srgbClr val="505050"/>
                </a:solidFill>
                <a:latin typeface="Helvetica" pitchFamily="34" charset="0"/>
              </a:rPr>
            </a:br>
            <a:endParaRPr lang="en-US" sz="1600" b="1" dirty="0">
              <a:solidFill>
                <a:srgbClr val="505050"/>
              </a:solidFill>
              <a:latin typeface="Helvetic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505050"/>
                </a:solidFill>
                <a:latin typeface="Helvetica" pitchFamily="34" charset="0"/>
              </a:rPr>
              <a:t>PIE equipment: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Stress-strain (tension, 3-point and 4-point bending</a:t>
            </a:r>
            <a:r>
              <a:rPr lang="en-US" sz="1600" dirty="0">
                <a:solidFill>
                  <a:srgbClr val="505050"/>
                </a:solidFill>
                <a:latin typeface="Helvetica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Ultrasonic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Thermal expansion and annealing (dilatometer)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Thermal conductivity (electrical resistivity)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X-ray diffraction at NSLS II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505050"/>
                </a:solidFill>
                <a:latin typeface="Helvetica" pitchFamily="34" charset="0"/>
              </a:rPr>
              <a:t>Laser induced annealing, tension, 4-pt bending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Photon spectra and isotopic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Activity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34" charset="0"/>
              </a:rPr>
              <a:t>Weight loss or gain</a:t>
            </a:r>
          </a:p>
        </p:txBody>
      </p:sp>
    </p:spTree>
    <p:extLst>
      <p:ext uri="{BB962C8B-B14F-4D97-AF65-F5344CB8AC3E}">
        <p14:creationId xmlns:p14="http://schemas.microsoft.com/office/powerpoint/2010/main" val="244741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Irradiation Run (2017)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88" y="1065484"/>
            <a:ext cx="6994547" cy="4271838"/>
          </a:xfrm>
          <a:prstGeom prst="rect">
            <a:avLst/>
          </a:prstGeom>
        </p:spPr>
      </p:pic>
      <p:pic>
        <p:nvPicPr>
          <p:cNvPr id="26" name="Picture 25" descr="pnnl 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032" y="5759470"/>
            <a:ext cx="1141077" cy="482763"/>
          </a:xfrm>
          <a:prstGeom prst="rect">
            <a:avLst/>
          </a:prstGeom>
        </p:spPr>
      </p:pic>
      <p:pic>
        <p:nvPicPr>
          <p:cNvPr id="27" name="Picture 26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462" y="5899979"/>
            <a:ext cx="1075849" cy="3343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030" y="5661696"/>
            <a:ext cx="598075" cy="5881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52" y="5778654"/>
            <a:ext cx="851057" cy="456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167" y="5661696"/>
            <a:ext cx="631798" cy="585244"/>
          </a:xfrm>
          <a:prstGeom prst="rect">
            <a:avLst/>
          </a:prstGeom>
        </p:spPr>
      </p:pic>
      <p:pic>
        <p:nvPicPr>
          <p:cNvPr id="31" name="Picture 30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803" y="5920444"/>
            <a:ext cx="1327709" cy="288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551" y="5862689"/>
            <a:ext cx="845820" cy="342900"/>
          </a:xfrm>
          <a:prstGeom prst="rect">
            <a:avLst/>
          </a:prstGeom>
        </p:spPr>
      </p:pic>
      <p:pic>
        <p:nvPicPr>
          <p:cNvPr id="33" name="Picture 32" descr="FermiLogo.t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54" y="5550403"/>
            <a:ext cx="1088136" cy="195072"/>
          </a:xfrm>
          <a:prstGeom prst="rect">
            <a:avLst/>
          </a:prstGeom>
        </p:spPr>
      </p:pic>
      <p:pic>
        <p:nvPicPr>
          <p:cNvPr id="34" name="Picture 33" descr="BNL Logo_Small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7" y="5821810"/>
            <a:ext cx="1130198" cy="413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5261" y="5837201"/>
            <a:ext cx="751092" cy="3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Beryllium Capsule (FNAL)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10" y="942747"/>
            <a:ext cx="1075428" cy="1433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970" y="942747"/>
            <a:ext cx="1075428" cy="1433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584" y="942747"/>
            <a:ext cx="1075428" cy="14339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895" y="2374384"/>
            <a:ext cx="134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and microstructural specimens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2584" y="2408936"/>
            <a:ext cx="1041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Bend specimens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2970" y="2374384"/>
            <a:ext cx="103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specimens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62097" y="890197"/>
            <a:ext cx="4603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window &amp; neutrino target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Argon atmosphere, T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~ 520°C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Various grades of Be: S200F/FH, S65F/FH, PF60, UHP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PNNL, Oxford, CERN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28490" y="345231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Graphite Capsule (FNAL)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82" y="4155784"/>
            <a:ext cx="1075428" cy="14339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433" y="4155784"/>
            <a:ext cx="1075428" cy="1433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584" y="4155784"/>
            <a:ext cx="1075428" cy="14339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8061" y="5636144"/>
            <a:ext cx="143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and CTE specimens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6407" y="5593234"/>
            <a:ext cx="110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Bend specimens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32777" y="5618670"/>
            <a:ext cx="109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specimens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2096" y="4228681"/>
            <a:ext cx="4603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Neutrino target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atmosphere, T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~ 1000°C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Various grades of graphite and glassy carbon: GC20, IG-430, ZXF-5Q, 3D C/C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PNNL, BNL, CERN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573" y="2454955"/>
            <a:ext cx="2093243" cy="164880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3915368" y="2471760"/>
            <a:ext cx="656522" cy="469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3868051" y="3696328"/>
            <a:ext cx="656522" cy="459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63861" y="3642096"/>
            <a:ext cx="201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 test at CERN’s </a:t>
            </a:r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facility</a:t>
            </a:r>
          </a:p>
        </p:txBody>
      </p:sp>
    </p:spTree>
    <p:extLst>
      <p:ext uri="{BB962C8B-B14F-4D97-AF65-F5344CB8AC3E}">
        <p14:creationId xmlns:p14="http://schemas.microsoft.com/office/powerpoint/2010/main" val="34921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Silicon Capsule (CERN, KEK)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916853"/>
            <a:ext cx="3232309" cy="1760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2631" y="1042092"/>
            <a:ext cx="511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CERN SPS internal dump (Si) &amp; KEK muon production target material (</a:t>
            </a:r>
            <a:r>
              <a:rPr lang="en-US" sz="18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-coated graphite)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atmosphere,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800" baseline="-250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240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1769038" y="2354557"/>
            <a:ext cx="126126" cy="45585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90835" y="2628675"/>
            <a:ext cx="103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 bend specimens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2324738" y="2365273"/>
            <a:ext cx="126126" cy="45585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59875" y="2656262"/>
            <a:ext cx="113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-coated graphite discs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73" y="2628676"/>
            <a:ext cx="98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Expanded graphite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111858" y="2519420"/>
            <a:ext cx="37348" cy="136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 txBox="1">
            <a:spLocks/>
          </p:cNvSpPr>
          <p:nvPr/>
        </p:nvSpPr>
        <p:spPr>
          <a:xfrm>
            <a:off x="233632" y="327729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High Z Capsule (CERN)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922219"/>
            <a:ext cx="3310890" cy="18702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573" y="5778467"/>
            <a:ext cx="277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TZM, </a:t>
            </a:r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CuCrZr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bend specimens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7727" y="5269082"/>
            <a:ext cx="98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Flexible graphite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850776" y="5077609"/>
            <a:ext cx="86062" cy="191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62631" y="4118131"/>
            <a:ext cx="5113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SPS internal dump (</a:t>
            </a:r>
            <a:r>
              <a:rPr lang="en-US" sz="18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CuCrZr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), AD &amp; </a:t>
            </a:r>
            <a:r>
              <a:rPr lang="en-US" sz="18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SHiP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targets (</a:t>
            </a:r>
            <a:r>
              <a:rPr lang="en-US" sz="18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TZM)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atmosphere, T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 610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</a:t>
            </a:r>
            <a:r>
              <a:rPr lang="en-US" sz="18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weeks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irradiation</a:t>
            </a:r>
          </a:p>
        </p:txBody>
      </p:sp>
    </p:spTree>
    <p:extLst>
      <p:ext uri="{BB962C8B-B14F-4D97-AF65-F5344CB8AC3E}">
        <p14:creationId xmlns:p14="http://schemas.microsoft.com/office/powerpoint/2010/main" val="25394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Titanium Capsule (FRIB, KEK, Oxford, STFC, FNAL)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High Energy Proton Irradiation Experience and Challenges at BNL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23" y="960498"/>
            <a:ext cx="1075428" cy="1433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311" y="960498"/>
            <a:ext cx="1075428" cy="1433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267" y="960498"/>
            <a:ext cx="1075428" cy="1433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766" y="2374384"/>
            <a:ext cx="107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Fatigue specimens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5538" y="2374383"/>
            <a:ext cx="107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specimens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7263" y="2365592"/>
            <a:ext cx="14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Meso</a:t>
            </a:r>
            <a:r>
              <a:rPr lang="en-US" sz="1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-scale fatigue specimens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2097" y="942747"/>
            <a:ext cx="4603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window (KEK) and water-filled beam dump drum (FRIB)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 atmosphere, T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~ 370°C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alloys: Gr 5, 9, 23, DMLS, 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at PNNL, BNL, Oxford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66" y="3368878"/>
            <a:ext cx="1881759" cy="1529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474" y="3439835"/>
            <a:ext cx="1822862" cy="1164437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0" idx="2"/>
          </p:cNvCxnSpPr>
          <p:nvPr/>
        </p:nvCxnSpPr>
        <p:spPr>
          <a:xfrm flipH="1">
            <a:off x="869937" y="2836049"/>
            <a:ext cx="4544" cy="485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41" y="2995447"/>
            <a:ext cx="931418" cy="90624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4009739" y="2836048"/>
            <a:ext cx="651923" cy="344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51195" y="4086215"/>
            <a:ext cx="424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Meso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-cantilevers for high cycle fatigue testing with ultrasonic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 kHz, 0-46 µm amplitude, 10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m/s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max. acceleration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0616" y="4963466"/>
            <a:ext cx="300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Fatigue testing fixture for macroscale fatigue specimens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223" y="4904448"/>
            <a:ext cx="900113" cy="6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9013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FNAL_PowerPoint_4x3_100716-1</Template>
  <TotalTime>4305</TotalTime>
  <Words>1356</Words>
  <Application>Microsoft Office PowerPoint</Application>
  <PresentationFormat>On-screen Show (4:3)</PresentationFormat>
  <Paragraphs>233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Geneva</vt:lpstr>
      <vt:lpstr>Helvetica</vt:lpstr>
      <vt:lpstr>Wingdings</vt:lpstr>
      <vt:lpstr>Fermilab_PPT_090815</vt:lpstr>
      <vt:lpstr>PowerPoint Presentation</vt:lpstr>
      <vt:lpstr>Motivation</vt:lpstr>
      <vt:lpstr>BLIP Facility at BNL</vt:lpstr>
      <vt:lpstr>BLIP Facility</vt:lpstr>
      <vt:lpstr>PIE Capabilities at BNL</vt:lpstr>
      <vt:lpstr>RaDIATE Irradiation Run (2017)</vt:lpstr>
      <vt:lpstr>Beryllium Capsule (FNAL)</vt:lpstr>
      <vt:lpstr>Silicon Capsule (CERN, KEK)</vt:lpstr>
      <vt:lpstr>Titanium Capsule (FRIB, KEK, Oxford, STFC, FNAL)</vt:lpstr>
      <vt:lpstr>Aluminum Capsule (ESS)</vt:lpstr>
      <vt:lpstr>Radiation damage of target materials</vt:lpstr>
      <vt:lpstr>Current Status</vt:lpstr>
      <vt:lpstr>Current Status</vt:lpstr>
      <vt:lpstr>Challenges of BLIP HE Irradiation</vt:lpstr>
      <vt:lpstr>Challenges of BLIP HE Irradiation</vt:lpstr>
      <vt:lpstr>Need for HE proton irradiation</vt:lpstr>
      <vt:lpstr>Conclusion</vt:lpstr>
      <vt:lpstr>Back-up Slides</vt:lpstr>
      <vt:lpstr>Capsule temperature range</vt:lpstr>
      <vt:lpstr>Capsule temperature range</vt:lpstr>
      <vt:lpstr>Capsule temperature range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 Ammigan</dc:creator>
  <cp:lastModifiedBy>Kavin Ammigan</cp:lastModifiedBy>
  <cp:revision>138</cp:revision>
  <cp:lastPrinted>2014-01-20T19:40:21Z</cp:lastPrinted>
  <dcterms:created xsi:type="dcterms:W3CDTF">2017-05-22T19:19:34Z</dcterms:created>
  <dcterms:modified xsi:type="dcterms:W3CDTF">2017-05-31T02:56:44Z</dcterms:modified>
</cp:coreProperties>
</file>