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496" r:id="rId2"/>
    <p:sldId id="476" r:id="rId3"/>
    <p:sldId id="477" r:id="rId4"/>
    <p:sldId id="498" r:id="rId5"/>
    <p:sldId id="500" r:id="rId6"/>
    <p:sldId id="499" r:id="rId7"/>
    <p:sldId id="486" r:id="rId8"/>
    <p:sldId id="501" r:id="rId9"/>
    <p:sldId id="485" r:id="rId10"/>
    <p:sldId id="487" r:id="rId11"/>
    <p:sldId id="488" r:id="rId12"/>
    <p:sldId id="489" r:id="rId13"/>
    <p:sldId id="493" r:id="rId14"/>
  </p:sldIdLst>
  <p:sldSz cx="18722975" cy="11701463"/>
  <p:notesSz cx="7099300" cy="10234613"/>
  <p:defaultTextStyle>
    <a:defPPr>
      <a:defRPr lang="en-US"/>
    </a:defPPr>
    <a:lvl1pPr marL="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83C"/>
    <a:srgbClr val="006600"/>
    <a:srgbClr val="632523"/>
    <a:srgbClr val="EAEAEA"/>
    <a:srgbClr val="15FF7F"/>
    <a:srgbClr val="58291C"/>
    <a:srgbClr val="E9E1D7"/>
    <a:srgbClr val="DBCFBF"/>
    <a:srgbClr val="E6E3D2"/>
    <a:srgbClr val="EA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9455" autoAdjust="0"/>
  </p:normalViewPr>
  <p:slideViewPr>
    <p:cSldViewPr snapToGrid="0" snapToObjects="1">
      <p:cViewPr varScale="1">
        <p:scale>
          <a:sx n="79" d="100"/>
          <a:sy n="79" d="100"/>
        </p:scale>
        <p:origin x="234" y="126"/>
      </p:cViewPr>
      <p:guideLst>
        <p:guide orient="horz" pos="3686"/>
        <p:guide pos="5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568"/>
    </p:cViewPr>
  </p:sorterViewPr>
  <p:notesViewPr>
    <p:cSldViewPr snapToGrid="0" snapToObjects="1">
      <p:cViewPr varScale="1">
        <p:scale>
          <a:sx n="53" d="100"/>
          <a:sy n="53" d="100"/>
        </p:scale>
        <p:origin x="-1458" y="-90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6363" cy="511731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3"/>
            <a:ext cx="3076363" cy="511731"/>
          </a:xfrm>
          <a:prstGeom prst="rect">
            <a:avLst/>
          </a:prstGeom>
        </p:spPr>
        <p:txBody>
          <a:bodyPr vert="horz" lIns="99006" tIns="49504" rIns="99006" bIns="49504" rtlCol="0"/>
          <a:lstStyle>
            <a:lvl1pPr algn="r">
              <a:defRPr sz="1300"/>
            </a:lvl1pPr>
          </a:lstStyle>
          <a:p>
            <a:fld id="{30EA0F64-3D58-4E6E-A513-BFB230E37EE9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766763"/>
            <a:ext cx="614362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06" tIns="49504" rIns="99006" bIns="4950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4"/>
            <a:ext cx="5679440" cy="4605576"/>
          </a:xfrm>
          <a:prstGeom prst="rect">
            <a:avLst/>
          </a:prstGeom>
        </p:spPr>
        <p:txBody>
          <a:bodyPr vert="horz" lIns="99006" tIns="49504" rIns="99006" bIns="495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9006" tIns="49504" rIns="99006" bIns="49504" rtlCol="0" anchor="b"/>
          <a:lstStyle>
            <a:lvl1pPr algn="r">
              <a:defRPr sz="1300"/>
            </a:lvl1pPr>
          </a:lstStyle>
          <a:p>
            <a:fld id="{A78495E6-9E64-4A1C-98E7-701EE2F74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4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29727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5945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89180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31890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148633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78359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08086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37812" algn="l" defTabSz="16594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30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22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5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8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9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0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79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5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3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6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7838" y="766763"/>
            <a:ext cx="6143625" cy="384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DDBA6-47C7-4EC1-8E6D-8683A37228B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3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223" y="3635041"/>
            <a:ext cx="15914529" cy="25082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8446" y="6630829"/>
            <a:ext cx="13106083" cy="29903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59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8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1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4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7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08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37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74157" y="468604"/>
            <a:ext cx="4212669" cy="99841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149" y="468604"/>
            <a:ext cx="12325959" cy="99841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86" y="7519276"/>
            <a:ext cx="15914529" cy="2324041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986" y="4959580"/>
            <a:ext cx="15914529" cy="255969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972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5945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891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31890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4863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783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80808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63781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149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512" y="2730344"/>
            <a:ext cx="8269314" cy="7722425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6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619287"/>
            <a:ext cx="8272565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6149" y="3710881"/>
            <a:ext cx="8272565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11012" y="2619287"/>
            <a:ext cx="8275816" cy="1091594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29727" indent="0">
              <a:buNone/>
              <a:defRPr sz="3600" b="1"/>
            </a:lvl2pPr>
            <a:lvl3pPr marL="1659453" indent="0">
              <a:buNone/>
              <a:defRPr sz="3300" b="1"/>
            </a:lvl3pPr>
            <a:lvl4pPr marL="2489180" indent="0">
              <a:buNone/>
              <a:defRPr sz="2900" b="1"/>
            </a:lvl4pPr>
            <a:lvl5pPr marL="3318906" indent="0">
              <a:buNone/>
              <a:defRPr sz="2900" b="1"/>
            </a:lvl5pPr>
            <a:lvl6pPr marL="4148633" indent="0">
              <a:buNone/>
              <a:defRPr sz="2900" b="1"/>
            </a:lvl6pPr>
            <a:lvl7pPr marL="4978359" indent="0">
              <a:buNone/>
              <a:defRPr sz="2900" b="1"/>
            </a:lvl7pPr>
            <a:lvl8pPr marL="5808086" indent="0">
              <a:buNone/>
              <a:defRPr sz="2900" b="1"/>
            </a:lvl8pPr>
            <a:lvl9pPr marL="663781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11012" y="3710881"/>
            <a:ext cx="8275816" cy="6741885"/>
          </a:xfrm>
        </p:spPr>
        <p:txBody>
          <a:bodyPr/>
          <a:lstStyle>
            <a:lvl1pPr>
              <a:defRPr sz="4400"/>
            </a:lvl1pPr>
            <a:lvl2pPr>
              <a:defRPr sz="36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49" y="465892"/>
            <a:ext cx="6159730" cy="198274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164" y="465894"/>
            <a:ext cx="10466663" cy="9986874"/>
          </a:xfrm>
        </p:spPr>
        <p:txBody>
          <a:bodyPr/>
          <a:lstStyle>
            <a:lvl1pPr>
              <a:defRPr sz="5800"/>
            </a:lvl1pPr>
            <a:lvl2pPr>
              <a:defRPr sz="5100"/>
            </a:lvl2pPr>
            <a:lvl3pPr>
              <a:defRPr sz="44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149" y="2448642"/>
            <a:ext cx="6159730" cy="8004127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834" y="8191024"/>
            <a:ext cx="11233785" cy="96699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9834" y="1045547"/>
            <a:ext cx="11233785" cy="7020878"/>
          </a:xfrm>
        </p:spPr>
        <p:txBody>
          <a:bodyPr/>
          <a:lstStyle>
            <a:lvl1pPr marL="0" indent="0">
              <a:buNone/>
              <a:defRPr sz="5800"/>
            </a:lvl1pPr>
            <a:lvl2pPr marL="829727" indent="0">
              <a:buNone/>
              <a:defRPr sz="5100"/>
            </a:lvl2pPr>
            <a:lvl3pPr marL="1659453" indent="0">
              <a:buNone/>
              <a:defRPr sz="4400"/>
            </a:lvl3pPr>
            <a:lvl4pPr marL="2489180" indent="0">
              <a:buNone/>
              <a:defRPr sz="3600"/>
            </a:lvl4pPr>
            <a:lvl5pPr marL="3318906" indent="0">
              <a:buNone/>
              <a:defRPr sz="3600"/>
            </a:lvl5pPr>
            <a:lvl6pPr marL="4148633" indent="0">
              <a:buNone/>
              <a:defRPr sz="3600"/>
            </a:lvl6pPr>
            <a:lvl7pPr marL="4978359" indent="0">
              <a:buNone/>
              <a:defRPr sz="3600"/>
            </a:lvl7pPr>
            <a:lvl8pPr marL="5808086" indent="0">
              <a:buNone/>
              <a:defRPr sz="3600"/>
            </a:lvl8pPr>
            <a:lvl9pPr marL="6637812" indent="0">
              <a:buNone/>
              <a:defRPr sz="3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834" y="9158021"/>
            <a:ext cx="11233785" cy="1373296"/>
          </a:xfrm>
        </p:spPr>
        <p:txBody>
          <a:bodyPr/>
          <a:lstStyle>
            <a:lvl1pPr marL="0" indent="0">
              <a:buNone/>
              <a:defRPr sz="2500"/>
            </a:lvl1pPr>
            <a:lvl2pPr marL="829727" indent="0">
              <a:buNone/>
              <a:defRPr sz="2200"/>
            </a:lvl2pPr>
            <a:lvl3pPr marL="1659453" indent="0">
              <a:buNone/>
              <a:defRPr sz="1800"/>
            </a:lvl3pPr>
            <a:lvl4pPr marL="2489180" indent="0">
              <a:buNone/>
              <a:defRPr sz="1600"/>
            </a:lvl4pPr>
            <a:lvl5pPr marL="3318906" indent="0">
              <a:buNone/>
              <a:defRPr sz="1600"/>
            </a:lvl5pPr>
            <a:lvl6pPr marL="4148633" indent="0">
              <a:buNone/>
              <a:defRPr sz="1600"/>
            </a:lvl6pPr>
            <a:lvl7pPr marL="4978359" indent="0">
              <a:buNone/>
              <a:defRPr sz="1600"/>
            </a:lvl7pPr>
            <a:lvl8pPr marL="5808086" indent="0">
              <a:buNone/>
              <a:defRPr sz="1600"/>
            </a:lvl8pPr>
            <a:lvl9pPr marL="663781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149" y="468601"/>
            <a:ext cx="16850678" cy="1950244"/>
          </a:xfrm>
          <a:prstGeom prst="rect">
            <a:avLst/>
          </a:prstGeom>
        </p:spPr>
        <p:txBody>
          <a:bodyPr vert="horz" lIns="165945" tIns="82973" rIns="165945" bIns="829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149" y="2730344"/>
            <a:ext cx="16850678" cy="7722425"/>
          </a:xfrm>
          <a:prstGeom prst="rect">
            <a:avLst/>
          </a:prstGeom>
        </p:spPr>
        <p:txBody>
          <a:bodyPr vert="horz" lIns="165945" tIns="82973" rIns="165945" bIns="829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149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BF89-9E91-45CC-A214-5E86EEBB88EE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017" y="10845525"/>
            <a:ext cx="5928942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18132" y="10845525"/>
            <a:ext cx="4368694" cy="622995"/>
          </a:xfrm>
          <a:prstGeom prst="rect">
            <a:avLst/>
          </a:prstGeom>
        </p:spPr>
        <p:txBody>
          <a:bodyPr vert="horz" lIns="165945" tIns="82973" rIns="165945" bIns="8297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D1FD-C586-4D5A-9402-63B65E8A12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59453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2295" indent="-622295" algn="l" defTabSz="1659453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48306" indent="-518579" algn="l" defTabSz="1659453" rtl="0" eaLnBrk="1" latinLnBrk="0" hangingPunct="1">
        <a:spcBef>
          <a:spcPct val="20000"/>
        </a:spcBef>
        <a:buFont typeface="Arial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7431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04043" indent="-414863" algn="l" defTabSz="16594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33770" indent="-414863" algn="l" defTabSz="1659453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349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93223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222949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52676" indent="-414863" algn="l" defTabSz="165945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9727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945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9180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0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8633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78359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08086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37812" algn="l" defTabSz="16594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51121"/>
            <a:ext cx="18722975" cy="3860885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Design Review of the Dual Phase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ProtoDUNE</a:t>
            </a:r>
          </a:p>
          <a:p>
            <a:pPr algn="ctr">
              <a:spcBef>
                <a:spcPts val="1200"/>
              </a:spcBef>
            </a:pPr>
            <a:r>
              <a:rPr lang="en-GB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April 24-25, 2017</a:t>
            </a:r>
          </a:p>
          <a:p>
            <a:pPr algn="ctr">
              <a:spcBef>
                <a:spcPts val="1200"/>
              </a:spcBef>
            </a:pPr>
            <a:endParaRPr lang="en-GB" sz="24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GB" sz="24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Signal FT chimneys (SFTC)</a:t>
            </a:r>
            <a:r>
              <a:rPr lang="en-US" sz="44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 </a:t>
            </a:r>
            <a:endParaRPr lang="en-US" sz="4400" baseline="300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Franco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Sergiampietri</a:t>
            </a:r>
          </a:p>
          <a:p>
            <a:pPr algn="ctr">
              <a:spcBef>
                <a:spcPts val="1200"/>
              </a:spcBef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CERN - ETHZ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52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10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7" y="1334187"/>
            <a:ext cx="18000000" cy="90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0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11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1" y="90731"/>
            <a:ext cx="17532773" cy="11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3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87" y="51591"/>
            <a:ext cx="18000000" cy="115982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12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65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13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1858390"/>
            <a:ext cx="18722975" cy="112167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Signal FT chimney configuration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Low-noise front-end electronics</a:t>
            </a:r>
            <a:endParaRPr lang="en-US" sz="2400" baseline="30000" dirty="0"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85" y="3325229"/>
            <a:ext cx="8046720" cy="631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485" y="3348123"/>
            <a:ext cx="7711085" cy="62959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0" y="23731"/>
            <a:ext cx="18722975" cy="1829560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Design Review of the Dual Phase 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ProtoDUNE</a:t>
            </a:r>
          </a:p>
          <a:p>
            <a:pPr algn="ctr">
              <a:spcBef>
                <a:spcPts val="1200"/>
              </a:spcBef>
            </a:pP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Signal FT chimneys (SFTC)</a:t>
            </a:r>
            <a:r>
              <a:rPr lang="en-US" sz="4400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 </a:t>
            </a:r>
            <a:endParaRPr lang="en-US" sz="4400" baseline="300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Franco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Sergiampietri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915" y="9570755"/>
            <a:ext cx="7744690" cy="752342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r>
              <a:rPr lang="en-GB" sz="1800" dirty="0">
                <a:latin typeface="Swis721 BT" pitchFamily="34" charset="0"/>
              </a:rPr>
              <a:t>D. Lussi et al</a:t>
            </a:r>
            <a:r>
              <a:rPr lang="en-GB" sz="1800" dirty="0" smtClean="0">
                <a:latin typeface="Swis721 BT" pitchFamily="34" charset="0"/>
              </a:rPr>
              <a:t>.</a:t>
            </a:r>
          </a:p>
          <a:p>
            <a:r>
              <a:rPr lang="en-GB" sz="1800" i="1" dirty="0" smtClean="0">
                <a:solidFill>
                  <a:schemeClr val="accent1"/>
                </a:solidFill>
                <a:latin typeface="Swis721 BT" pitchFamily="34" charset="0"/>
              </a:rPr>
              <a:t>ETHZ, LAGUNA-LBNO </a:t>
            </a:r>
            <a:r>
              <a:rPr lang="en-GB" sz="1800" i="1" dirty="0">
                <a:solidFill>
                  <a:schemeClr val="accent1"/>
                </a:solidFill>
                <a:latin typeface="Swis721 BT" pitchFamily="34" charset="0"/>
              </a:rPr>
              <a:t>general meeting in Paris – March 12, 20</a:t>
            </a:r>
            <a:r>
              <a:rPr lang="en-GB" sz="2000" i="1" dirty="0">
                <a:solidFill>
                  <a:schemeClr val="accent1"/>
                </a:solidFill>
                <a:latin typeface="Swis721 BT" pitchFamily="34" charset="0"/>
              </a:rPr>
              <a:t>12</a:t>
            </a:r>
            <a:endParaRPr lang="en-US" sz="2000" dirty="0">
              <a:solidFill>
                <a:schemeClr val="accent1"/>
              </a:solidFill>
              <a:latin typeface="Swis721 B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48304" y="9570755"/>
            <a:ext cx="8290146" cy="1275562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r>
              <a:rPr lang="en-GB" sz="1800" dirty="0">
                <a:latin typeface="Swis721 BT" pitchFamily="34" charset="0"/>
              </a:rPr>
              <a:t>Gianluigi De Geronimo, Alessio D’Anadragora*, Shaorui Li, Neena Nambiar, Sergio Rescia, Emerson Vernon Hucheng Chen, Francesco Lanni, Don Makowiecki, Veljko Radeka, Craig Thorn, and Bo Yu, </a:t>
            </a:r>
          </a:p>
          <a:p>
            <a:r>
              <a:rPr lang="en-GB" sz="1800" i="1" dirty="0">
                <a:solidFill>
                  <a:schemeClr val="accent1"/>
                </a:solidFill>
                <a:latin typeface="Swis721 BT" pitchFamily="34" charset="0"/>
              </a:rPr>
              <a:t>Brookhaven National Laboratory, NY, USA and * University of L’Aquila, Italy</a:t>
            </a:r>
          </a:p>
        </p:txBody>
      </p:sp>
    </p:spTree>
    <p:extLst>
      <p:ext uri="{BB962C8B-B14F-4D97-AF65-F5344CB8AC3E}">
        <p14:creationId xmlns:p14="http://schemas.microsoft.com/office/powerpoint/2010/main" val="3654795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2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706" y="0"/>
            <a:ext cx="17893555" cy="932161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82563"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SFT CHIMNEYS CONFIGURATION</a:t>
            </a:r>
          </a:p>
          <a:p>
            <a:pPr marL="182563"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Depending on the charge readout configuration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6" t="5307" r="4187" b="6659"/>
          <a:stretch/>
        </p:blipFill>
        <p:spPr bwMode="auto">
          <a:xfrm>
            <a:off x="13364834" y="2721674"/>
            <a:ext cx="3275606" cy="57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1" t="3960" r="36532" b="6659"/>
          <a:stretch/>
        </p:blipFill>
        <p:spPr bwMode="auto">
          <a:xfrm>
            <a:off x="7474618" y="2721674"/>
            <a:ext cx="2964220" cy="57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5307" r="65716" b="6659"/>
          <a:stretch/>
        </p:blipFill>
        <p:spPr bwMode="auto">
          <a:xfrm>
            <a:off x="1133638" y="2721674"/>
            <a:ext cx="3496045" cy="57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065290"/>
              </p:ext>
            </p:extLst>
          </p:nvPr>
        </p:nvGraphicFramePr>
        <p:xfrm>
          <a:off x="405893" y="1158572"/>
          <a:ext cx="1789355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518"/>
                <a:gridCol w="5964518"/>
                <a:gridCol w="5964518"/>
              </a:tblGrid>
              <a:tr h="1587692">
                <a:tc>
                  <a:txBody>
                    <a:bodyPr/>
                    <a:lstStyle/>
                    <a:p>
                      <a:pPr marL="355600" marR="0" indent="-355600" algn="l" defTabSz="1659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</a:tabLst>
                        <a:defRPr/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1.	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Cable connection of the CRPs to the 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outer/warm</a:t>
                      </a:r>
                      <a:r>
                        <a:rPr lang="en-US" sz="20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FE (front-end) and A2D (analog-to-digital) electronics, via 2.75m (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Swis721 BT" panose="020B0504020202020204" pitchFamily="34" charset="0"/>
                        </a:rPr>
                        <a:t>≡118.25pF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) long cables . (CRP capacitance: ~110pF/m).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indent="-365125" algn="l" defTabSz="16594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l"/>
                        </a:tabLst>
                        <a:defRPr/>
                      </a:pPr>
                      <a:r>
                        <a:rPr lang="en-US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2.	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Connection of the CRPs to 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cold/in-vessel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 (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effectLst/>
                          <a:latin typeface="Swis721 BT" panose="020B0504020202020204" pitchFamily="34" charset="0"/>
                        </a:rPr>
                        <a:t>not accessible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wis721 BT" panose="020B0504020202020204" pitchFamily="34" charset="0"/>
                        </a:rPr>
                        <a:t>) FE electronics, plus connection via chimney + warm SFT to the outer A2D electronics.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65125" indent="-365125" algn="l">
                        <a:tabLst>
                          <a:tab pos="365125" algn="l"/>
                        </a:tabLs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3</a:t>
                      </a:r>
                      <a:r>
                        <a:rPr lang="en-GB" sz="2400" b="0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.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Connection of the CRPs to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~cold/in-chimney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 (</a:t>
                      </a:r>
                      <a:r>
                        <a:rPr lang="en-GB" sz="2000" b="0" dirty="0" smtClean="0">
                          <a:solidFill>
                            <a:srgbClr val="00B050"/>
                          </a:solidFill>
                          <a:effectLst/>
                          <a:latin typeface="Swis721 BT" panose="020B0504020202020204" pitchFamily="34" charset="0"/>
                        </a:rPr>
                        <a:t>accessible/replaceable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) FE electronics (cable length = 0.5-0.75m ≡ </a:t>
                      </a:r>
                      <a:r>
                        <a:rPr lang="en-GB" sz="2000" b="0" dirty="0" smtClean="0">
                          <a:solidFill>
                            <a:srgbClr val="00B050"/>
                          </a:solidFill>
                          <a:effectLst/>
                          <a:latin typeface="Swis721 BT" panose="020B0504020202020204" pitchFamily="34" charset="0"/>
                        </a:rPr>
                        <a:t>21.5-32.5pF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Swis721 BT" panose="020B0504020202020204" pitchFamily="34" charset="0"/>
                        </a:rPr>
                        <a:t>), plus transmission of the amplified signal to the outer A2D electronics via in-chimney cables.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19914" y="3771254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FE+A2D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8851" y="810478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CRP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17645" y="8074722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CRP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60278" y="810478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CRP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45381" y="317762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A2D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40440" y="317762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A2D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9758" y="78746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FE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50853" y="6673792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FE</a:t>
            </a:r>
            <a:endParaRPr lang="en-GB" sz="20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33" y="8581815"/>
            <a:ext cx="18722976" cy="1978601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82563">
              <a:spcAft>
                <a:spcPts val="1200"/>
              </a:spcAft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All the 3 configurations imply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 heat input through signal cables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(~43W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for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12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chimneys) and through the top cap crossing tubes and chimney tubes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(~35W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for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12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chimneys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).</a:t>
            </a:r>
          </a:p>
          <a:p>
            <a:pPr marL="182563">
              <a:spcAft>
                <a:spcPts val="1200"/>
              </a:spcAft>
            </a:pPr>
            <a:r>
              <a:rPr lang="fr-CH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Configuration 1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implies an increase of detector channel capacitance and works at room temperature (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lower S/N ratio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).</a:t>
            </a:r>
          </a:p>
          <a:p>
            <a:pPr marL="182563">
              <a:spcAft>
                <a:spcPts val="1200"/>
              </a:spcAf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Configuration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2 and 3 imply 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heat dissipation from the FE electronics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(~60W </a:t>
            </a:r>
            <a:r>
              <a:rPr lang="en-GB" sz="2000" dirty="0" smtClean="0">
                <a:solidFill>
                  <a:srgbClr val="FF0000"/>
                </a:solidFill>
                <a:latin typeface="Swis721 BT" panose="020B0504020202020204" pitchFamily="34" charset="0"/>
              </a:rPr>
              <a:t>(?)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for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12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chimneys).  In configuration 3 the conduction heat input and FE electronics dissipation can be compensated by 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local heat exchangers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.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Swis721 BT" panose="020B05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33" y="10743374"/>
            <a:ext cx="18722976" cy="439719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82563" algn="ctr">
              <a:spcAft>
                <a:spcPts val="1200"/>
              </a:spcAft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Configuration 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3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,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with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cold, accessible/replaceable electronics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, and short signal cables (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good </a:t>
            </a: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S/N </a:t>
            </a: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ratio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),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has been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chosen.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23" y="-1"/>
            <a:ext cx="8796129" cy="11728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731"/>
            <a:ext cx="187229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SFT chimney across the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cryostat top cap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3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6952" y="3934010"/>
            <a:ext cx="289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Penetration pipe</a:t>
            </a:r>
          </a:p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Inner diameter = 257mm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1507" y="3733955"/>
            <a:ext cx="385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640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channels SFTC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  <a:p>
            <a:pPr algn="r"/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Outer tube diameter = 245mm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9156526" y="4257176"/>
            <a:ext cx="3830426" cy="7254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9" idx="3"/>
          </p:cNvCxnSpPr>
          <p:nvPr/>
        </p:nvCxnSpPr>
        <p:spPr>
          <a:xfrm>
            <a:off x="6983868" y="4087898"/>
            <a:ext cx="957633" cy="45905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899269" y="5382705"/>
            <a:ext cx="289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TOP (outer) SS layer 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0835014" y="5596440"/>
            <a:ext cx="2064255" cy="461665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86952" y="6727639"/>
            <a:ext cx="289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GRPE thermal insulation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1486367" y="6941374"/>
            <a:ext cx="1500586" cy="368689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986953" y="10166092"/>
            <a:ext cx="289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BOTTOM (inner) SS layer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 flipV="1">
            <a:off x="11123115" y="9710194"/>
            <a:ext cx="1863838" cy="640564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30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/>
          <a:srcRect l="62634" t="10924" r="11776" b="8520"/>
          <a:stretch/>
        </p:blipFill>
        <p:spPr>
          <a:xfrm>
            <a:off x="2473610" y="5889634"/>
            <a:ext cx="5896673" cy="580075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/>
          <a:srcRect l="65273" t="9257" r="7782" b="5521"/>
          <a:stretch/>
        </p:blipFill>
        <p:spPr>
          <a:xfrm>
            <a:off x="2563879" y="385920"/>
            <a:ext cx="5716134" cy="5649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4" t="3105" r="32963" b="987"/>
          <a:stretch/>
        </p:blipFill>
        <p:spPr>
          <a:xfrm>
            <a:off x="13597483" y="12659"/>
            <a:ext cx="2995154" cy="116777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4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753" y="42042"/>
            <a:ext cx="68357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SFT chimney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partially open and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 SFT pcb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23635" y="10868109"/>
            <a:ext cx="199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Cold Signal FT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(1360 contacts)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23636" y="1056478"/>
            <a:ext cx="21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Warm Signal FT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(1480 contacts)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2904111" y="1278109"/>
            <a:ext cx="879997" cy="17847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3"/>
          </p:cNvCxnSpPr>
          <p:nvPr/>
        </p:nvCxnSpPr>
        <p:spPr>
          <a:xfrm flipV="1">
            <a:off x="12717484" y="11157403"/>
            <a:ext cx="1659022" cy="6464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310277" y="9417178"/>
            <a:ext cx="2311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Cold FE Analog Acquisition card (32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ch.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each)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2621898" y="9637079"/>
            <a:ext cx="2110067" cy="1231030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8016659" y="1410421"/>
            <a:ext cx="2868459" cy="7816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2" idx="1"/>
          </p:cNvCxnSpPr>
          <p:nvPr/>
        </p:nvCxnSpPr>
        <p:spPr>
          <a:xfrm flipH="1" flipV="1">
            <a:off x="8016660" y="9417178"/>
            <a:ext cx="2706975" cy="1804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4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2" r="8406"/>
          <a:stretch/>
        </p:blipFill>
        <p:spPr>
          <a:xfrm>
            <a:off x="7773986" y="1658721"/>
            <a:ext cx="7911757" cy="992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4" t="3105" r="32963" b="987"/>
          <a:stretch/>
        </p:blipFill>
        <p:spPr>
          <a:xfrm>
            <a:off x="3288196" y="12659"/>
            <a:ext cx="2995154" cy="116777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5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95307" y="440925"/>
            <a:ext cx="3243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Overpressure check valve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Preliminary vacuum valve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Pressure transducer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749094" y="1401199"/>
            <a:ext cx="516785" cy="88803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3731"/>
            <a:ext cx="187229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SFT chimney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partially open and top details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1733328" y="1401199"/>
            <a:ext cx="54368" cy="4791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1276691" y="1401199"/>
            <a:ext cx="472403" cy="981930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4348" y="10868109"/>
            <a:ext cx="199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Cold Signal FT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(1360 contacts)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349" y="1056478"/>
            <a:ext cx="218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Warm Signal FT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(1480 contacts)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594824" y="1278109"/>
            <a:ext cx="879997" cy="17847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3"/>
          </p:cNvCxnSpPr>
          <p:nvPr/>
        </p:nvCxnSpPr>
        <p:spPr>
          <a:xfrm flipV="1">
            <a:off x="2408197" y="11157403"/>
            <a:ext cx="1659022" cy="6464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346632" y="3817681"/>
            <a:ext cx="1486300" cy="2185410"/>
          </a:xfrm>
          <a:prstGeom prst="straightConnector1">
            <a:avLst/>
          </a:prstGeom>
          <a:ln w="12700">
            <a:gradFill>
              <a:gsLst>
                <a:gs pos="1600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14160" y="2494242"/>
            <a:ext cx="214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N. 10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40-twisted pairs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Cables and Connectors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1780" y="7802106"/>
            <a:ext cx="214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N. 10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34-twisted pairs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Cables and Connectors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0" y="9417178"/>
            <a:ext cx="2311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Cold FE Analog Acquisition card (32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ch.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each)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312611" y="9637079"/>
            <a:ext cx="2110067" cy="1231030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4134713" y="3155961"/>
            <a:ext cx="472403" cy="981930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562763" y="2494242"/>
            <a:ext cx="212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Input pipe for N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gas flushing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76653" y="3354528"/>
            <a:ext cx="2122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In-Out pipes for LAr bottom heat exchanger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61" name="Straight Arrow Connector 60"/>
          <p:cNvCxnSpPr>
            <a:stCxn id="60" idx="2"/>
          </p:cNvCxnSpPr>
          <p:nvPr/>
        </p:nvCxnSpPr>
        <p:spPr>
          <a:xfrm flipH="1">
            <a:off x="14990219" y="4370191"/>
            <a:ext cx="847924" cy="276966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2"/>
          </p:cNvCxnSpPr>
          <p:nvPr/>
        </p:nvCxnSpPr>
        <p:spPr>
          <a:xfrm flipH="1">
            <a:off x="15337981" y="4370191"/>
            <a:ext cx="500162" cy="4293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5838143" y="6434193"/>
            <a:ext cx="212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Pt-1000 connector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67" name="Straight Arrow Connector 66"/>
          <p:cNvCxnSpPr>
            <a:stCxn id="66" idx="1"/>
          </p:cNvCxnSpPr>
          <p:nvPr/>
        </p:nvCxnSpPr>
        <p:spPr>
          <a:xfrm flipH="1" flipV="1">
            <a:off x="14776653" y="6160178"/>
            <a:ext cx="1061490" cy="627958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99312" y="9570201"/>
            <a:ext cx="2142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N. 10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Extractable blades with handles for TP cables and FE electronics cards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370913" y="10514166"/>
            <a:ext cx="2651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Guides for blades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31" name="Straight Arrow Connector 30"/>
          <p:cNvCxnSpPr>
            <a:stCxn id="32" idx="1"/>
          </p:cNvCxnSpPr>
          <p:nvPr/>
        </p:nvCxnSpPr>
        <p:spPr>
          <a:xfrm flipH="1" flipV="1">
            <a:off x="5310915" y="685436"/>
            <a:ext cx="1125944" cy="63266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36859" y="86982"/>
            <a:ext cx="2744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Emergency removable flange with increased N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gas flushing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499032" y="7003516"/>
            <a:ext cx="1354978" cy="1525295"/>
          </a:xfrm>
          <a:prstGeom prst="straightConnector1">
            <a:avLst/>
          </a:prstGeom>
          <a:ln w="12700">
            <a:gradFill>
              <a:gsLst>
                <a:gs pos="1600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1" idx="3"/>
          </p:cNvCxnSpPr>
          <p:nvPr/>
        </p:nvCxnSpPr>
        <p:spPr>
          <a:xfrm flipV="1">
            <a:off x="9041494" y="10196448"/>
            <a:ext cx="1468196" cy="343249"/>
          </a:xfrm>
          <a:prstGeom prst="straightConnector1">
            <a:avLst/>
          </a:prstGeom>
          <a:ln w="12700">
            <a:gradFill>
              <a:gsLst>
                <a:gs pos="1600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4" idx="1"/>
          </p:cNvCxnSpPr>
          <p:nvPr/>
        </p:nvCxnSpPr>
        <p:spPr>
          <a:xfrm flipH="1" flipV="1">
            <a:off x="12633258" y="10422206"/>
            <a:ext cx="1737655" cy="292015"/>
          </a:xfrm>
          <a:prstGeom prst="straightConnector1">
            <a:avLst/>
          </a:prstGeom>
          <a:ln w="12700">
            <a:gradFill>
              <a:gsLst>
                <a:gs pos="16000">
                  <a:srgbClr val="C00000"/>
                </a:gs>
                <a:gs pos="100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49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r="29439" b="15940"/>
          <a:stretch/>
        </p:blipFill>
        <p:spPr>
          <a:xfrm>
            <a:off x="12028634" y="2613096"/>
            <a:ext cx="3607496" cy="845506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6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731"/>
            <a:ext cx="187229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SFT chimney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partially open and bottom details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4732315" y="9628971"/>
            <a:ext cx="1541343" cy="213376"/>
          </a:xfrm>
          <a:prstGeom prst="straightConnector1">
            <a:avLst/>
          </a:prstGeom>
          <a:ln w="12700">
            <a:gradFill>
              <a:gsLst>
                <a:gs pos="13000">
                  <a:srgbClr val="C00000"/>
                </a:gs>
                <a:gs pos="72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6238345" y="9293202"/>
            <a:ext cx="212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N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 gas flushing perforated ring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273658" y="7921510"/>
            <a:ext cx="2215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LAr heat exchanger coil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238346" y="6693481"/>
            <a:ext cx="237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Guides for blades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4732315" y="8275453"/>
            <a:ext cx="1541343" cy="213376"/>
          </a:xfrm>
          <a:prstGeom prst="straightConnector1">
            <a:avLst/>
          </a:prstGeom>
          <a:ln w="12700">
            <a:gradFill>
              <a:gsLst>
                <a:gs pos="13000">
                  <a:srgbClr val="C00000"/>
                </a:gs>
                <a:gs pos="72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937912" y="6921935"/>
            <a:ext cx="2300434" cy="279979"/>
          </a:xfrm>
          <a:prstGeom prst="straightConnector1">
            <a:avLst/>
          </a:prstGeom>
          <a:ln w="12700">
            <a:gradFill>
              <a:gsLst>
                <a:gs pos="13000">
                  <a:srgbClr val="C00000"/>
                </a:gs>
                <a:gs pos="72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4" t="3105" r="32963" b="987"/>
          <a:stretch/>
        </p:blipFill>
        <p:spPr>
          <a:xfrm>
            <a:off x="3288196" y="12659"/>
            <a:ext cx="2995154" cy="116777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14348" y="10868109"/>
            <a:ext cx="199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Cold Signal FT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4349" y="1056478"/>
            <a:ext cx="2180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Warm Signal FT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94824" y="1278109"/>
            <a:ext cx="879997" cy="17847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5" idx="3"/>
          </p:cNvCxnSpPr>
          <p:nvPr/>
        </p:nvCxnSpPr>
        <p:spPr>
          <a:xfrm>
            <a:off x="2408197" y="11068164"/>
            <a:ext cx="1659022" cy="8923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24306" y="8384370"/>
            <a:ext cx="2311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T" panose="020B0504020202020204" pitchFamily="34" charset="0"/>
              </a:rPr>
              <a:t>Cold FE Analog Acquisition card (32 ch. each)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T" panose="020B05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r="30103" b="14073"/>
          <a:stretch/>
        </p:blipFill>
        <p:spPr>
          <a:xfrm>
            <a:off x="7735926" y="2572056"/>
            <a:ext cx="3532339" cy="8642959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H="1">
            <a:off x="4422678" y="9494729"/>
            <a:ext cx="1965596" cy="1373380"/>
          </a:xfrm>
          <a:prstGeom prst="straightConnector1">
            <a:avLst/>
          </a:prstGeom>
          <a:ln w="12700">
            <a:gradFill>
              <a:gsLst>
                <a:gs pos="13000">
                  <a:srgbClr val="C00000"/>
                </a:gs>
                <a:gs pos="72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367653" y="9494729"/>
            <a:ext cx="2325410" cy="12426"/>
          </a:xfrm>
          <a:prstGeom prst="straightConnector1">
            <a:avLst/>
          </a:prstGeom>
          <a:ln w="12700">
            <a:gradFill>
              <a:gsLst>
                <a:gs pos="37000">
                  <a:srgbClr val="C00000"/>
                </a:gs>
                <a:gs pos="61000">
                  <a:srgbClr val="FFFF00"/>
                </a:gs>
              </a:gsLst>
              <a:lin ang="5400000" scaled="1"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36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7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87229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Heat input through cables in each SFT chimney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1" y="928412"/>
                <a:ext cx="18722976" cy="413303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65333" tIns="65333" rIns="65333" bIns="65333" rtlCol="0">
                <a:spAutoFit/>
              </a:bodyPr>
              <a:lstStyle/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Twisted pairs cables in each SFTC:	10 x 64 conductors, 10 x 80 conductors. 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Total number of conductors	</a:t>
                </a:r>
                <a:r>
                  <a:rPr lang="en-GB" sz="2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N</a:t>
                </a:r>
                <a:r>
                  <a:rPr lang="en-GB" sz="2000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c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=	1480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Section of each conductor:	</a:t>
                </a:r>
                <a:r>
                  <a:rPr lang="en-GB" sz="2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s</a:t>
                </a:r>
                <a:r>
                  <a:rPr lang="en-GB" sz="2000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c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=	0.0509 mm</a:t>
                </a:r>
                <a:r>
                  <a:rPr lang="en-GB" sz="2000" baseline="30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2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Total Cu section:	</a:t>
                </a:r>
                <a:r>
                  <a:rPr lang="en-GB" sz="2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S</a:t>
                </a:r>
                <a:r>
                  <a:rPr lang="en-GB" sz="2000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c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=	1480 x 0.0509</a:t>
                </a:r>
                <a:r>
                  <a:rPr lang="en-GB" sz="2000" dirty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mm</a:t>
                </a:r>
                <a:r>
                  <a:rPr lang="en-GB" sz="2000" baseline="30000" dirty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2</a:t>
                </a:r>
                <a:r>
                  <a:rPr lang="en-GB" sz="2000" dirty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= 75.332 mm</a:t>
                </a:r>
                <a:r>
                  <a:rPr lang="en-GB" sz="2000" baseline="30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2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Cable length:	</a:t>
                </a:r>
                <a:r>
                  <a:rPr lang="en-GB" sz="2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L</a:t>
                </a:r>
                <a:r>
                  <a:rPr lang="en-GB" sz="2000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c</a:t>
                </a:r>
                <a:r>
                  <a:rPr lang="en-GB" sz="2000" dirty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=	1.758 m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Temperature difference:	∆T =	210 K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Average Cu thermal conductivity:	</a:t>
                </a:r>
                <a:r>
                  <a:rPr lang="el-GR" sz="2000" dirty="0" smtClean="0">
                    <a:solidFill>
                      <a:schemeClr val="tx2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λ</a:t>
                </a:r>
                <a:r>
                  <a:rPr lang="en-GB" sz="2000" baseline="-25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Cu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 =	400 W/(</a:t>
                </a:r>
                <a:r>
                  <a:rPr lang="en-GB" sz="2000" dirty="0" err="1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m∙K</a:t>
                </a: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)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  <a:tab pos="5199063" algn="l"/>
                  </a:tabLst>
                </a:pPr>
                <a:r>
                  <a:rPr lang="en-GB" sz="2000" dirty="0" smtClean="0">
                    <a:solidFill>
                      <a:schemeClr val="tx2">
                        <a:lumMod val="50000"/>
                      </a:schemeClr>
                    </a:solidFill>
                    <a:latin typeface="Swis721 BT" panose="020B0504020202020204" pitchFamily="34" charset="0"/>
                  </a:rPr>
                  <a:t>Total heat input through cables:	</a:t>
                </a:r>
                <a:r>
                  <a:rPr lang="en-GB" sz="2000" dirty="0" err="1" smtClean="0">
                    <a:solidFill>
                      <a:srgbClr val="C00000"/>
                    </a:solidFill>
                    <a:latin typeface="Swis721 BT" panose="020B0504020202020204" pitchFamily="34" charset="0"/>
                  </a:rPr>
                  <a:t>W</a:t>
                </a:r>
                <a:r>
                  <a:rPr lang="en-GB" sz="2000" baseline="-25000" dirty="0" err="1" smtClean="0">
                    <a:solidFill>
                      <a:srgbClr val="C00000"/>
                    </a:solidFill>
                    <a:latin typeface="Swis721 BT" panose="020B0504020202020204" pitchFamily="34" charset="0"/>
                  </a:rPr>
                  <a:t>Cu</a:t>
                </a:r>
                <a:r>
                  <a:rPr lang="en-GB" sz="2000" dirty="0" smtClean="0">
                    <a:solidFill>
                      <a:srgbClr val="C00000"/>
                    </a:solidFill>
                    <a:latin typeface="Swis721 BT" panose="020B0504020202020204" pitchFamily="34" charset="0"/>
                  </a:rPr>
                  <a:t> =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lang="en-GB" sz="2000" baseline="-25000" dirty="0">
                        <a:solidFill>
                          <a:schemeClr val="tx2">
                            <a:lumMod val="50000"/>
                          </a:schemeClr>
                        </a:solidFill>
                        <a:latin typeface="Swis721 BT" panose="020B0504020202020204" pitchFamily="34" charset="0"/>
                      </a:rPr>
                      <m:t>Cu</m:t>
                    </m:r>
                  </m:oMath>
                </a14:m>
                <a:r>
                  <a:rPr lang="en-GB" sz="2000" dirty="0" smtClean="0">
                    <a:solidFill>
                      <a:srgbClr val="C00000"/>
                    </a:solidFill>
                    <a:latin typeface="Swis721 BT" panose="020B0504020202020204" pitchFamily="34" charset="0"/>
                  </a:rPr>
                  <a:t> </a:t>
                </a:r>
                <a:r>
                  <a:rPr lang="en-GB" sz="2000" dirty="0" err="1">
                    <a:latin typeface="Swis721 BT" panose="020B0504020202020204" pitchFamily="34" charset="0"/>
                  </a:rPr>
                  <a:t>S</a:t>
                </a:r>
                <a:r>
                  <a:rPr lang="en-GB" sz="2000" baseline="-25000" dirty="0" err="1">
                    <a:latin typeface="Swis721 BT" panose="020B0504020202020204" pitchFamily="34" charset="0"/>
                  </a:rPr>
                  <a:t>c</a:t>
                </a:r>
                <a:r>
                  <a:rPr lang="en-GB" sz="2000" dirty="0">
                    <a:latin typeface="Swis721 BT" panose="020B0504020202020204" pitchFamily="34" charset="0"/>
                  </a:rPr>
                  <a:t> ∆</a:t>
                </a:r>
                <a:r>
                  <a:rPr lang="en-GB" sz="2000" dirty="0" smtClean="0">
                    <a:latin typeface="Swis721 BT" panose="020B0504020202020204" pitchFamily="34" charset="0"/>
                  </a:rPr>
                  <a:t>T/</a:t>
                </a:r>
                <a:r>
                  <a:rPr lang="en-GB" sz="2000" dirty="0" err="1" smtClean="0">
                    <a:latin typeface="Swis721 BT" panose="020B0504020202020204" pitchFamily="34" charset="0"/>
                  </a:rPr>
                  <a:t>L</a:t>
                </a:r>
                <a:r>
                  <a:rPr lang="en-GB" sz="2000" baseline="-25000" dirty="0" err="1" smtClean="0">
                    <a:latin typeface="Swis721 BT" panose="020B0504020202020204" pitchFamily="34" charset="0"/>
                  </a:rPr>
                  <a:t>c</a:t>
                </a:r>
                <a:r>
                  <a:rPr lang="en-GB" sz="2000" dirty="0" smtClean="0">
                    <a:latin typeface="Swis721 BT" panose="020B0504020202020204" pitchFamily="34" charset="0"/>
                  </a:rPr>
                  <a:t> =</a:t>
                </a:r>
                <a:r>
                  <a:rPr lang="en-GB" sz="2000" dirty="0" smtClean="0">
                    <a:solidFill>
                      <a:srgbClr val="C00000"/>
                    </a:solidFill>
                    <a:latin typeface="Swis721 BT" panose="020B0504020202020204" pitchFamily="34" charset="0"/>
                  </a:rPr>
                  <a:t> </a:t>
                </a:r>
                <a:r>
                  <a:rPr lang="en-GB" sz="2000" b="1" dirty="0" smtClean="0">
                    <a:solidFill>
                      <a:srgbClr val="C00000"/>
                    </a:solidFill>
                    <a:latin typeface="Swis721 BT" panose="020B0504020202020204" pitchFamily="34" charset="0"/>
                  </a:rPr>
                  <a:t>3.6 W</a:t>
                </a:r>
              </a:p>
              <a:p>
                <a:pPr marL="182563">
                  <a:spcAft>
                    <a:spcPts val="1200"/>
                  </a:spcAft>
                  <a:tabLst>
                    <a:tab pos="4397375" algn="l"/>
                  </a:tabLst>
                </a:pPr>
                <a:endParaRPr lang="en-GB" sz="2000" dirty="0">
                  <a:solidFill>
                    <a:schemeClr val="tx2">
                      <a:lumMod val="50000"/>
                    </a:schemeClr>
                  </a:solidFill>
                  <a:latin typeface="Swis721 BT" panose="020B05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28412"/>
                <a:ext cx="18722976" cy="4133037"/>
              </a:xfrm>
              <a:prstGeom prst="rect">
                <a:avLst/>
              </a:prstGeom>
              <a:blipFill rotWithShape="0">
                <a:blip r:embed="rId3"/>
                <a:stretch>
                  <a:fillRect t="-29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811" y="359061"/>
            <a:ext cx="5853576" cy="5271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23184" y="120911"/>
            <a:ext cx="1400829" cy="501274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82563">
              <a:spcAft>
                <a:spcPts val="1200"/>
              </a:spcAft>
              <a:tabLst>
                <a:tab pos="4397375" algn="l"/>
              </a:tabLst>
            </a:pPr>
            <a:r>
              <a:rPr lang="en-GB" sz="24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Copper</a:t>
            </a:r>
            <a:endParaRPr lang="en-GB" sz="2400" dirty="0">
              <a:solidFill>
                <a:srgbClr val="C00000"/>
              </a:solidFill>
              <a:latin typeface="Swis721 BT" panose="020B05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849892"/>
            <a:ext cx="187229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Heat input through SS chimney tube (D: 250x254 mm)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6489879"/>
            <a:ext cx="695607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lvl="0">
              <a:spcAft>
                <a:spcPts val="1200"/>
              </a:spcAft>
              <a:tabLst>
                <a:tab pos="4397375" algn="l"/>
                <a:tab pos="5199063" algn="l"/>
              </a:tabLst>
            </a:pPr>
            <a:r>
              <a:rPr lang="en-GB" sz="2000" dirty="0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Length	</a:t>
            </a:r>
            <a:r>
              <a:rPr lang="en-GB" sz="2000" dirty="0" err="1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L</a:t>
            </a:r>
            <a:r>
              <a:rPr lang="en-GB" sz="2000" baseline="-25000" dirty="0" err="1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ss</a:t>
            </a:r>
            <a:r>
              <a:rPr lang="en-GB" sz="2000" dirty="0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 =	1720 mm</a:t>
            </a:r>
          </a:p>
          <a:p>
            <a:pPr marL="182563" lvl="0">
              <a:spcAft>
                <a:spcPts val="1200"/>
              </a:spcAft>
              <a:tabLst>
                <a:tab pos="4397375" algn="l"/>
                <a:tab pos="5199063" algn="l"/>
              </a:tabLst>
            </a:pPr>
            <a:r>
              <a:rPr lang="en-GB" sz="2000" dirty="0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X-section	</a:t>
            </a:r>
            <a:r>
              <a:rPr lang="en-GB" sz="2000" dirty="0" err="1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Sss</a:t>
            </a:r>
            <a:r>
              <a:rPr lang="en-GB" sz="2000" dirty="0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 =	1583.36 mm</a:t>
            </a:r>
            <a:r>
              <a:rPr lang="en-GB" sz="2000" baseline="30000" dirty="0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2</a:t>
            </a:r>
          </a:p>
          <a:p>
            <a:pPr marL="182563">
              <a:spcAft>
                <a:spcPts val="1200"/>
              </a:spcAft>
              <a:tabLst>
                <a:tab pos="4397375" algn="l"/>
                <a:tab pos="5199063" algn="l"/>
              </a:tabLst>
            </a:pPr>
            <a:r>
              <a:rPr lang="en-GB" sz="2000" dirty="0" smtClean="0">
                <a:solidFill>
                  <a:srgbClr val="1F497D">
                    <a:lumMod val="50000"/>
                  </a:srgbClr>
                </a:solidFill>
                <a:latin typeface="Swis721 BT" panose="020B0504020202020204" pitchFamily="34" charset="0"/>
              </a:rPr>
              <a:t>Average SS thermal conductivity	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GB" sz="2000" baseline="-25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SS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=	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15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W/(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m∙K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)</a:t>
            </a:r>
          </a:p>
          <a:p>
            <a:pPr marL="182563">
              <a:spcAft>
                <a:spcPts val="1200"/>
              </a:spcAft>
              <a:tabLst>
                <a:tab pos="4397375" algn="l"/>
                <a:tab pos="5199063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Total heat input through SS	</a:t>
            </a:r>
            <a:r>
              <a:rPr lang="en-GB" sz="2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W</a:t>
            </a:r>
            <a:r>
              <a:rPr lang="en-GB" sz="2000" baseline="-2500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SS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 = </a:t>
            </a:r>
            <a:r>
              <a:rPr lang="en-GB" sz="2000" b="1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2.9 W</a:t>
            </a:r>
            <a:endParaRPr lang="en-GB" sz="2000" b="1" dirty="0">
              <a:solidFill>
                <a:srgbClr val="C00000"/>
              </a:solidFill>
              <a:latin typeface="Swis721 BT" panose="020B0504020202020204" pitchFamily="34" charset="0"/>
            </a:endParaRPr>
          </a:p>
          <a:p>
            <a:pPr marL="182563" lvl="0">
              <a:spcAft>
                <a:spcPts val="1200"/>
              </a:spcAft>
              <a:tabLst>
                <a:tab pos="4397375" algn="l"/>
                <a:tab pos="5199063" algn="l"/>
              </a:tabLst>
            </a:pPr>
            <a:endParaRPr lang="en-GB" sz="2000" dirty="0">
              <a:solidFill>
                <a:srgbClr val="1F497D">
                  <a:lumMod val="50000"/>
                </a:srgbClr>
              </a:solidFill>
              <a:latin typeface="Swis721 BT" panose="020B05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7839" t="21538" r="5906" b="15761"/>
          <a:stretch/>
        </p:blipFill>
        <p:spPr>
          <a:xfrm>
            <a:off x="10171134" y="6037545"/>
            <a:ext cx="6526061" cy="56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8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731"/>
            <a:ext cx="18722975" cy="598454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Situation at present for SFT chimneys</a:t>
            </a:r>
            <a:endParaRPr lang="en-US" sz="24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1830286"/>
            <a:ext cx="18722976" cy="2440266"/>
          </a:xfrm>
          <a:prstGeom prst="rect">
            <a:avLst/>
          </a:prstGeom>
          <a:noFill/>
          <a:ln w="12700">
            <a:noFill/>
          </a:ln>
        </p:spPr>
        <p:txBody>
          <a:bodyPr wrap="square" lIns="65333" tIns="65333" rIns="65333" bIns="65333" rtlCol="0">
            <a:spAutoFit/>
          </a:bodyPr>
          <a:lstStyle/>
          <a:p>
            <a:pPr marL="182563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Offer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s requested for Chimney Mechanical Construction/Assembly and Tests. One (from CINEL) arrived (8 working weeks delivery). Preliminary order submitted on EDH. Waiting for other 3-4 offers.</a:t>
            </a:r>
          </a:p>
          <a:p>
            <a:pPr marL="182563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Offers requested and received for Commercial Components (VCR valves and connectors, 6-pin feedthrough) and CERN details to be sent to the selected construction company for integration. Order submitted on EDH.</a:t>
            </a:r>
          </a:p>
          <a:p>
            <a:pPr marL="182563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Offers for Cold SFT PCBs requested and received. Order submitted on EDH.</a:t>
            </a:r>
          </a:p>
          <a:p>
            <a:pPr marL="182563">
              <a:spcAft>
                <a:spcPts val="1200"/>
              </a:spcAft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Swis721 BT" panose="020B0504020202020204" pitchFamily="34" charset="0"/>
              </a:rPr>
              <a:t>Offers for metallic seals for Cold and Warm SFT (Spring energized C seal). Order submitted on EDH.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0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582282"/>
            <a:ext cx="18722975" cy="536898"/>
          </a:xfrm>
          <a:prstGeom prst="rect">
            <a:avLst/>
          </a:prstGeom>
          <a:noFill/>
          <a:ln w="25400">
            <a:noFill/>
          </a:ln>
        </p:spPr>
        <p:txBody>
          <a:bodyPr wrap="square" lIns="165945" tIns="82973" rIns="165945" bIns="82973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wis721 BT" panose="020B0504020202020204" pitchFamily="34" charset="0"/>
              </a:rPr>
              <a:t>SPARE SLIDES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wis721 BT" panose="020B0504020202020204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11097549"/>
            <a:ext cx="2719137" cy="637781"/>
          </a:xfrm>
          <a:prstGeom prst="rect">
            <a:avLst/>
          </a:prstGeom>
        </p:spPr>
        <p:txBody>
          <a:bodyPr wrap="square" lIns="165945" tIns="0" rIns="0" bIns="82973">
            <a:spAutoFit/>
          </a:bodyPr>
          <a:lstStyle/>
          <a:p>
            <a:pPr>
              <a:defRPr/>
            </a:pPr>
            <a:r>
              <a:rPr lang="en-GB" sz="2200" i="1" kern="0" spc="-544" dirty="0">
                <a:solidFill>
                  <a:sysClr val="windowText" lastClr="000000"/>
                </a:solidFill>
                <a:latin typeface="Arial Black" pitchFamily="34" charset="0"/>
                <a:cs typeface="Arial" pitchFamily="34" charset="0"/>
              </a:rPr>
              <a:t>ETH</a:t>
            </a:r>
          </a:p>
          <a:p>
            <a:pPr>
              <a:defRPr/>
            </a:pPr>
            <a:r>
              <a:rPr lang="en-GB" sz="700" b="1" kern="0" spc="91" dirty="0">
                <a:solidFill>
                  <a:sysClr val="windowText" lastClr="000000"/>
                </a:solidFill>
                <a:latin typeface="Candara" pitchFamily="34" charset="0"/>
              </a:rPr>
              <a:t>Eidgenössische Technische Hochschule Zürich</a:t>
            </a:r>
          </a:p>
          <a:p>
            <a:pPr>
              <a:defRPr/>
            </a:pPr>
            <a:r>
              <a:rPr lang="en-GB" sz="700" b="1" kern="0" spc="91" dirty="0">
                <a:solidFill>
                  <a:sysClr val="windowText" lastClr="000000"/>
                </a:solidFill>
                <a:latin typeface="Candara" pitchFamily="34" charset="0"/>
              </a:rPr>
              <a:t>Swiss Federal Institute of Technology</a:t>
            </a:r>
            <a:endParaRPr lang="en-GB" sz="2200" b="1" kern="0" spc="91" dirty="0">
              <a:solidFill>
                <a:sysClr val="window" lastClr="FFFFFF"/>
              </a:solidFill>
              <a:latin typeface="Candar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29865" y="11268219"/>
            <a:ext cx="6993111" cy="459954"/>
          </a:xfrm>
          <a:prstGeom prst="rect">
            <a:avLst/>
          </a:prstGeom>
        </p:spPr>
        <p:txBody>
          <a:bodyPr wrap="square" lIns="165945" tIns="82973" rIns="165945" bIns="82973">
            <a:spAutoFit/>
          </a:bodyPr>
          <a:lstStyle/>
          <a:p>
            <a:pPr algn="r">
              <a:defRPr/>
            </a:pPr>
            <a:fld id="{8225AF9F-2EA9-4ABD-B54E-A34102B84545}" type="slidenum">
              <a:rPr lang="en-GB" sz="1900" b="1" kern="0" spc="91">
                <a:solidFill>
                  <a:sysClr val="windowText" lastClr="000000"/>
                </a:solidFill>
                <a:latin typeface="Swis721 BT" panose="020B0504020202020204" pitchFamily="34" charset="0"/>
              </a:rPr>
              <a:pPr algn="r">
                <a:defRPr/>
              </a:pPr>
              <a:t>9</a:t>
            </a:fld>
            <a:endParaRPr lang="en-GB" sz="5800" b="1" kern="0" spc="91" dirty="0">
              <a:solidFill>
                <a:sysClr val="window" lastClr="FFFFFF"/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14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57629</TotalTime>
  <Words>652</Words>
  <Application>Microsoft Office PowerPoint</Application>
  <PresentationFormat>Custom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Candara</vt:lpstr>
      <vt:lpstr>Swis721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Franco Sergiampietri</dc:creator>
  <cp:lastModifiedBy>Franco Sergiampietri</cp:lastModifiedBy>
  <cp:revision>1347</cp:revision>
  <cp:lastPrinted>2017-04-12T11:59:50Z</cp:lastPrinted>
  <dcterms:created xsi:type="dcterms:W3CDTF">2010-04-22T16:29:04Z</dcterms:created>
  <dcterms:modified xsi:type="dcterms:W3CDTF">2017-04-12T12:41:52Z</dcterms:modified>
</cp:coreProperties>
</file>