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8" r:id="rId2"/>
    <p:sldId id="267" r:id="rId3"/>
    <p:sldId id="265" r:id="rId4"/>
    <p:sldId id="306" r:id="rId5"/>
    <p:sldId id="307" r:id="rId6"/>
    <p:sldId id="296" r:id="rId7"/>
    <p:sldId id="309" r:id="rId8"/>
    <p:sldId id="259" r:id="rId9"/>
    <p:sldId id="302" r:id="rId10"/>
    <p:sldId id="308" r:id="rId11"/>
    <p:sldId id="313" r:id="rId12"/>
    <p:sldId id="314" r:id="rId13"/>
    <p:sldId id="315" r:id="rId14"/>
    <p:sldId id="316" r:id="rId15"/>
    <p:sldId id="318" r:id="rId16"/>
    <p:sldId id="299" r:id="rId17"/>
    <p:sldId id="300" r:id="rId18"/>
    <p:sldId id="263" r:id="rId19"/>
    <p:sldId id="310" r:id="rId20"/>
    <p:sldId id="311" r:id="rId21"/>
    <p:sldId id="279" r:id="rId22"/>
    <p:sldId id="304" r:id="rId23"/>
    <p:sldId id="305" r:id="rId24"/>
    <p:sldId id="256" r:id="rId25"/>
    <p:sldId id="298" r:id="rId26"/>
    <p:sldId id="301" r:id="rId27"/>
    <p:sldId id="283" r:id="rId28"/>
    <p:sldId id="282" r:id="rId29"/>
    <p:sldId id="260" r:id="rId30"/>
    <p:sldId id="261" r:id="rId31"/>
    <p:sldId id="270" r:id="rId32"/>
    <p:sldId id="289" r:id="rId33"/>
    <p:sldId id="290" r:id="rId34"/>
    <p:sldId id="262" r:id="rId35"/>
    <p:sldId id="319" r:id="rId36"/>
    <p:sldId id="320" r:id="rId37"/>
    <p:sldId id="321" r:id="rId38"/>
    <p:sldId id="32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78" d="100"/>
          <a:sy n="78" d="100"/>
        </p:scale>
        <p:origin x="120"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8DC48F-B647-40EB-9E90-26469A37850E}" type="datetimeFigureOut">
              <a:rPr lang="en-GB" smtClean="0"/>
              <a:t>13/04/2017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ED40E-24C9-45C2-A2A7-94A3E470AE7C}" type="slidenum">
              <a:rPr lang="en-GB" smtClean="0"/>
              <a:t>‹#›</a:t>
            </a:fld>
            <a:endParaRPr lang="en-GB"/>
          </a:p>
        </p:txBody>
      </p:sp>
    </p:spTree>
    <p:extLst>
      <p:ext uri="{BB962C8B-B14F-4D97-AF65-F5344CB8AC3E}">
        <p14:creationId xmlns:p14="http://schemas.microsoft.com/office/powerpoint/2010/main" val="30360959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F1EE1-BEA6-4275-8B51-3B64CF70A3E0}" type="datetimeFigureOut">
              <a:rPr lang="en-GB" smtClean="0"/>
              <a:t>13/04/2017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CDC51-69D4-4FE8-86C7-66A454ED8DCE}" type="slidenum">
              <a:rPr lang="en-GB" smtClean="0"/>
              <a:t>‹#›</a:t>
            </a:fld>
            <a:endParaRPr lang="en-GB"/>
          </a:p>
        </p:txBody>
      </p:sp>
    </p:spTree>
    <p:extLst>
      <p:ext uri="{BB962C8B-B14F-4D97-AF65-F5344CB8AC3E}">
        <p14:creationId xmlns:p14="http://schemas.microsoft.com/office/powerpoint/2010/main" val="34691820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FACDC51-69D4-4FE8-86C7-66A454ED8DCE}" type="slidenum">
              <a:rPr lang="en-GB" smtClean="0"/>
              <a:t>1</a:t>
            </a:fld>
            <a:endParaRPr lang="en-GB"/>
          </a:p>
        </p:txBody>
      </p:sp>
    </p:spTree>
    <p:extLst>
      <p:ext uri="{BB962C8B-B14F-4D97-AF65-F5344CB8AC3E}">
        <p14:creationId xmlns:p14="http://schemas.microsoft.com/office/powerpoint/2010/main" val="327010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8B2443-8B76-4914-9468-A7DF06C97A3F}" type="slidenum">
              <a:rPr lang="en-GB" smtClean="0"/>
              <a:t>2</a:t>
            </a:fld>
            <a:endParaRPr lang="en-GB"/>
          </a:p>
        </p:txBody>
      </p:sp>
    </p:spTree>
    <p:extLst>
      <p:ext uri="{BB962C8B-B14F-4D97-AF65-F5344CB8AC3E}">
        <p14:creationId xmlns:p14="http://schemas.microsoft.com/office/powerpoint/2010/main" val="1803187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8B2443-8B76-4914-9468-A7DF06C97A3F}" type="slidenum">
              <a:rPr lang="en-GB" smtClean="0"/>
              <a:t>4</a:t>
            </a:fld>
            <a:endParaRPr lang="en-GB"/>
          </a:p>
        </p:txBody>
      </p:sp>
    </p:spTree>
    <p:extLst>
      <p:ext uri="{BB962C8B-B14F-4D97-AF65-F5344CB8AC3E}">
        <p14:creationId xmlns:p14="http://schemas.microsoft.com/office/powerpoint/2010/main" val="4045762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8B2443-8B76-4914-9468-A7DF06C97A3F}" type="slidenum">
              <a:rPr lang="en-GB" smtClean="0"/>
              <a:t>5</a:t>
            </a:fld>
            <a:endParaRPr lang="en-GB"/>
          </a:p>
        </p:txBody>
      </p:sp>
    </p:spTree>
    <p:extLst>
      <p:ext uri="{BB962C8B-B14F-4D97-AF65-F5344CB8AC3E}">
        <p14:creationId xmlns:p14="http://schemas.microsoft.com/office/powerpoint/2010/main" val="3079459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FACDC51-69D4-4FE8-86C7-66A454ED8DCE}" type="slidenum">
              <a:rPr lang="en-GB" smtClean="0"/>
              <a:t>12</a:t>
            </a:fld>
            <a:endParaRPr lang="en-GB"/>
          </a:p>
        </p:txBody>
      </p:sp>
    </p:spTree>
    <p:extLst>
      <p:ext uri="{BB962C8B-B14F-4D97-AF65-F5344CB8AC3E}">
        <p14:creationId xmlns:p14="http://schemas.microsoft.com/office/powerpoint/2010/main" val="3348773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FACDC51-69D4-4FE8-86C7-66A454ED8DCE}" type="slidenum">
              <a:rPr lang="en-GB" smtClean="0"/>
              <a:t>13</a:t>
            </a:fld>
            <a:endParaRPr lang="en-GB"/>
          </a:p>
        </p:txBody>
      </p:sp>
    </p:spTree>
    <p:extLst>
      <p:ext uri="{BB962C8B-B14F-4D97-AF65-F5344CB8AC3E}">
        <p14:creationId xmlns:p14="http://schemas.microsoft.com/office/powerpoint/2010/main" val="375328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E6E5FC-5F3F-4AED-BB7F-EC160C5E1D51}" type="slidenum">
              <a:rPr lang="en-US" smtClean="0"/>
              <a:t>19</a:t>
            </a:fld>
            <a:endParaRPr lang="en-US"/>
          </a:p>
        </p:txBody>
      </p:sp>
    </p:spTree>
    <p:extLst>
      <p:ext uri="{BB962C8B-B14F-4D97-AF65-F5344CB8AC3E}">
        <p14:creationId xmlns:p14="http://schemas.microsoft.com/office/powerpoint/2010/main" val="1444883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E6E5FC-5F3F-4AED-BB7F-EC160C5E1D51}" type="slidenum">
              <a:rPr lang="en-US" smtClean="0"/>
              <a:t>35</a:t>
            </a:fld>
            <a:endParaRPr lang="en-US"/>
          </a:p>
        </p:txBody>
      </p:sp>
    </p:spTree>
    <p:extLst>
      <p:ext uri="{BB962C8B-B14F-4D97-AF65-F5344CB8AC3E}">
        <p14:creationId xmlns:p14="http://schemas.microsoft.com/office/powerpoint/2010/main" val="1073929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t>24/04/2017</a:t>
            </a:r>
            <a:endParaRPr lang="en-GB"/>
          </a:p>
        </p:txBody>
      </p:sp>
      <p:sp>
        <p:nvSpPr>
          <p:cNvPr id="5" name="Footer Placeholder 4"/>
          <p:cNvSpPr>
            <a:spLocks noGrp="1"/>
          </p:cNvSpPr>
          <p:nvPr>
            <p:ph type="ftr" sz="quarter" idx="11"/>
          </p:nvPr>
        </p:nvSpPr>
        <p:spPr/>
        <p:txBody>
          <a:bodyPr/>
          <a:lstStyle/>
          <a:p>
            <a:r>
              <a:rPr lang="en-GB" smtClean="0"/>
              <a:t>C.Cantini, ETHZ</a:t>
            </a:r>
            <a:endParaRPr lang="en-GB"/>
          </a:p>
        </p:txBody>
      </p:sp>
      <p:sp>
        <p:nvSpPr>
          <p:cNvPr id="6" name="Slide Number Placeholder 5"/>
          <p:cNvSpPr>
            <a:spLocks noGrp="1"/>
          </p:cNvSpPr>
          <p:nvPr>
            <p:ph type="sldNum" sz="quarter" idx="12"/>
          </p:nvPr>
        </p:nvSpPr>
        <p:spPr/>
        <p:txBody>
          <a:bodyPr/>
          <a:lstStyle/>
          <a:p>
            <a:fld id="{F0CE6825-E5CD-493A-B668-FBEBA4491FAD}" type="slidenum">
              <a:rPr lang="en-GB" smtClean="0"/>
              <a:t>‹#›</a:t>
            </a:fld>
            <a:endParaRPr lang="en-GB"/>
          </a:p>
        </p:txBody>
      </p:sp>
    </p:spTree>
    <p:extLst>
      <p:ext uri="{BB962C8B-B14F-4D97-AF65-F5344CB8AC3E}">
        <p14:creationId xmlns:p14="http://schemas.microsoft.com/office/powerpoint/2010/main" val="2382006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24/04/2017</a:t>
            </a:r>
            <a:endParaRPr lang="en-GB"/>
          </a:p>
        </p:txBody>
      </p:sp>
      <p:sp>
        <p:nvSpPr>
          <p:cNvPr id="5" name="Footer Placeholder 4"/>
          <p:cNvSpPr>
            <a:spLocks noGrp="1"/>
          </p:cNvSpPr>
          <p:nvPr>
            <p:ph type="ftr" sz="quarter" idx="11"/>
          </p:nvPr>
        </p:nvSpPr>
        <p:spPr/>
        <p:txBody>
          <a:bodyPr/>
          <a:lstStyle/>
          <a:p>
            <a:r>
              <a:rPr lang="en-GB" smtClean="0"/>
              <a:t>C.Cantini, ETHZ</a:t>
            </a:r>
            <a:endParaRPr lang="en-GB"/>
          </a:p>
        </p:txBody>
      </p:sp>
      <p:sp>
        <p:nvSpPr>
          <p:cNvPr id="6" name="Slide Number Placeholder 5"/>
          <p:cNvSpPr>
            <a:spLocks noGrp="1"/>
          </p:cNvSpPr>
          <p:nvPr>
            <p:ph type="sldNum" sz="quarter" idx="12"/>
          </p:nvPr>
        </p:nvSpPr>
        <p:spPr/>
        <p:txBody>
          <a:bodyPr/>
          <a:lstStyle/>
          <a:p>
            <a:fld id="{F0CE6825-E5CD-493A-B668-FBEBA4491FAD}" type="slidenum">
              <a:rPr lang="en-GB" smtClean="0"/>
              <a:t>‹#›</a:t>
            </a:fld>
            <a:endParaRPr lang="en-GB"/>
          </a:p>
        </p:txBody>
      </p:sp>
    </p:spTree>
    <p:extLst>
      <p:ext uri="{BB962C8B-B14F-4D97-AF65-F5344CB8AC3E}">
        <p14:creationId xmlns:p14="http://schemas.microsoft.com/office/powerpoint/2010/main" val="34187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24/04/2017</a:t>
            </a:r>
            <a:endParaRPr lang="en-GB"/>
          </a:p>
        </p:txBody>
      </p:sp>
      <p:sp>
        <p:nvSpPr>
          <p:cNvPr id="5" name="Footer Placeholder 4"/>
          <p:cNvSpPr>
            <a:spLocks noGrp="1"/>
          </p:cNvSpPr>
          <p:nvPr>
            <p:ph type="ftr" sz="quarter" idx="11"/>
          </p:nvPr>
        </p:nvSpPr>
        <p:spPr/>
        <p:txBody>
          <a:bodyPr/>
          <a:lstStyle/>
          <a:p>
            <a:r>
              <a:rPr lang="en-GB" smtClean="0"/>
              <a:t>C.Cantini, ETHZ</a:t>
            </a:r>
            <a:endParaRPr lang="en-GB"/>
          </a:p>
        </p:txBody>
      </p:sp>
      <p:sp>
        <p:nvSpPr>
          <p:cNvPr id="6" name="Slide Number Placeholder 5"/>
          <p:cNvSpPr>
            <a:spLocks noGrp="1"/>
          </p:cNvSpPr>
          <p:nvPr>
            <p:ph type="sldNum" sz="quarter" idx="12"/>
          </p:nvPr>
        </p:nvSpPr>
        <p:spPr/>
        <p:txBody>
          <a:bodyPr/>
          <a:lstStyle/>
          <a:p>
            <a:fld id="{F0CE6825-E5CD-493A-B668-FBEBA4491FAD}" type="slidenum">
              <a:rPr lang="en-GB" smtClean="0"/>
              <a:t>‹#›</a:t>
            </a:fld>
            <a:endParaRPr lang="en-GB"/>
          </a:p>
        </p:txBody>
      </p:sp>
    </p:spTree>
    <p:extLst>
      <p:ext uri="{BB962C8B-B14F-4D97-AF65-F5344CB8AC3E}">
        <p14:creationId xmlns:p14="http://schemas.microsoft.com/office/powerpoint/2010/main" val="2486884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24/04/2017</a:t>
            </a:r>
            <a:endParaRPr lang="en-GB"/>
          </a:p>
        </p:txBody>
      </p:sp>
      <p:sp>
        <p:nvSpPr>
          <p:cNvPr id="5" name="Footer Placeholder 4"/>
          <p:cNvSpPr>
            <a:spLocks noGrp="1"/>
          </p:cNvSpPr>
          <p:nvPr>
            <p:ph type="ftr" sz="quarter" idx="11"/>
          </p:nvPr>
        </p:nvSpPr>
        <p:spPr/>
        <p:txBody>
          <a:bodyPr/>
          <a:lstStyle/>
          <a:p>
            <a:r>
              <a:rPr lang="en-GB" smtClean="0"/>
              <a:t>C.Cantini, ETHZ</a:t>
            </a:r>
            <a:endParaRPr lang="en-GB"/>
          </a:p>
        </p:txBody>
      </p:sp>
      <p:sp>
        <p:nvSpPr>
          <p:cNvPr id="6" name="Slide Number Placeholder 5"/>
          <p:cNvSpPr>
            <a:spLocks noGrp="1"/>
          </p:cNvSpPr>
          <p:nvPr>
            <p:ph type="sldNum" sz="quarter" idx="12"/>
          </p:nvPr>
        </p:nvSpPr>
        <p:spPr/>
        <p:txBody>
          <a:bodyPr/>
          <a:lstStyle/>
          <a:p>
            <a:fld id="{F0CE6825-E5CD-493A-B668-FBEBA4491FAD}" type="slidenum">
              <a:rPr lang="en-GB" smtClean="0"/>
              <a:t>‹#›</a:t>
            </a:fld>
            <a:endParaRPr lang="en-GB"/>
          </a:p>
        </p:txBody>
      </p:sp>
    </p:spTree>
    <p:extLst>
      <p:ext uri="{BB962C8B-B14F-4D97-AF65-F5344CB8AC3E}">
        <p14:creationId xmlns:p14="http://schemas.microsoft.com/office/powerpoint/2010/main" val="239866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24/04/2017</a:t>
            </a:r>
            <a:endParaRPr lang="en-GB"/>
          </a:p>
        </p:txBody>
      </p:sp>
      <p:sp>
        <p:nvSpPr>
          <p:cNvPr id="5" name="Footer Placeholder 4"/>
          <p:cNvSpPr>
            <a:spLocks noGrp="1"/>
          </p:cNvSpPr>
          <p:nvPr>
            <p:ph type="ftr" sz="quarter" idx="11"/>
          </p:nvPr>
        </p:nvSpPr>
        <p:spPr/>
        <p:txBody>
          <a:bodyPr/>
          <a:lstStyle/>
          <a:p>
            <a:r>
              <a:rPr lang="en-GB" smtClean="0"/>
              <a:t>C.Cantini, ETHZ</a:t>
            </a:r>
            <a:endParaRPr lang="en-GB"/>
          </a:p>
        </p:txBody>
      </p:sp>
      <p:sp>
        <p:nvSpPr>
          <p:cNvPr id="6" name="Slide Number Placeholder 5"/>
          <p:cNvSpPr>
            <a:spLocks noGrp="1"/>
          </p:cNvSpPr>
          <p:nvPr>
            <p:ph type="sldNum" sz="quarter" idx="12"/>
          </p:nvPr>
        </p:nvSpPr>
        <p:spPr/>
        <p:txBody>
          <a:bodyPr/>
          <a:lstStyle/>
          <a:p>
            <a:fld id="{F0CE6825-E5CD-493A-B668-FBEBA4491FAD}" type="slidenum">
              <a:rPr lang="en-GB" smtClean="0"/>
              <a:t>‹#›</a:t>
            </a:fld>
            <a:endParaRPr lang="en-GB"/>
          </a:p>
        </p:txBody>
      </p:sp>
    </p:spTree>
    <p:extLst>
      <p:ext uri="{BB962C8B-B14F-4D97-AF65-F5344CB8AC3E}">
        <p14:creationId xmlns:p14="http://schemas.microsoft.com/office/powerpoint/2010/main" val="3634351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t>24/04/2017</a:t>
            </a:r>
            <a:endParaRPr lang="en-GB"/>
          </a:p>
        </p:txBody>
      </p:sp>
      <p:sp>
        <p:nvSpPr>
          <p:cNvPr id="6" name="Footer Placeholder 5"/>
          <p:cNvSpPr>
            <a:spLocks noGrp="1"/>
          </p:cNvSpPr>
          <p:nvPr>
            <p:ph type="ftr" sz="quarter" idx="11"/>
          </p:nvPr>
        </p:nvSpPr>
        <p:spPr/>
        <p:txBody>
          <a:bodyPr/>
          <a:lstStyle/>
          <a:p>
            <a:r>
              <a:rPr lang="en-GB" smtClean="0"/>
              <a:t>C.Cantini, ETHZ</a:t>
            </a:r>
            <a:endParaRPr lang="en-GB"/>
          </a:p>
        </p:txBody>
      </p:sp>
      <p:sp>
        <p:nvSpPr>
          <p:cNvPr id="7" name="Slide Number Placeholder 6"/>
          <p:cNvSpPr>
            <a:spLocks noGrp="1"/>
          </p:cNvSpPr>
          <p:nvPr>
            <p:ph type="sldNum" sz="quarter" idx="12"/>
          </p:nvPr>
        </p:nvSpPr>
        <p:spPr/>
        <p:txBody>
          <a:bodyPr/>
          <a:lstStyle/>
          <a:p>
            <a:fld id="{F0CE6825-E5CD-493A-B668-FBEBA4491FAD}" type="slidenum">
              <a:rPr lang="en-GB" smtClean="0"/>
              <a:t>‹#›</a:t>
            </a:fld>
            <a:endParaRPr lang="en-GB"/>
          </a:p>
        </p:txBody>
      </p:sp>
    </p:spTree>
    <p:extLst>
      <p:ext uri="{BB962C8B-B14F-4D97-AF65-F5344CB8AC3E}">
        <p14:creationId xmlns:p14="http://schemas.microsoft.com/office/powerpoint/2010/main" val="358838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t>24/04/2017</a:t>
            </a:r>
            <a:endParaRPr lang="en-GB"/>
          </a:p>
        </p:txBody>
      </p:sp>
      <p:sp>
        <p:nvSpPr>
          <p:cNvPr id="8" name="Footer Placeholder 7"/>
          <p:cNvSpPr>
            <a:spLocks noGrp="1"/>
          </p:cNvSpPr>
          <p:nvPr>
            <p:ph type="ftr" sz="quarter" idx="11"/>
          </p:nvPr>
        </p:nvSpPr>
        <p:spPr/>
        <p:txBody>
          <a:bodyPr/>
          <a:lstStyle/>
          <a:p>
            <a:r>
              <a:rPr lang="en-GB" smtClean="0"/>
              <a:t>C.Cantini, ETHZ</a:t>
            </a:r>
            <a:endParaRPr lang="en-GB"/>
          </a:p>
        </p:txBody>
      </p:sp>
      <p:sp>
        <p:nvSpPr>
          <p:cNvPr id="9" name="Slide Number Placeholder 8"/>
          <p:cNvSpPr>
            <a:spLocks noGrp="1"/>
          </p:cNvSpPr>
          <p:nvPr>
            <p:ph type="sldNum" sz="quarter" idx="12"/>
          </p:nvPr>
        </p:nvSpPr>
        <p:spPr/>
        <p:txBody>
          <a:bodyPr/>
          <a:lstStyle/>
          <a:p>
            <a:fld id="{F0CE6825-E5CD-493A-B668-FBEBA4491FAD}" type="slidenum">
              <a:rPr lang="en-GB" smtClean="0"/>
              <a:t>‹#›</a:t>
            </a:fld>
            <a:endParaRPr lang="en-GB"/>
          </a:p>
        </p:txBody>
      </p:sp>
    </p:spTree>
    <p:extLst>
      <p:ext uri="{BB962C8B-B14F-4D97-AF65-F5344CB8AC3E}">
        <p14:creationId xmlns:p14="http://schemas.microsoft.com/office/powerpoint/2010/main" val="3916169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24/04/2017</a:t>
            </a:r>
            <a:endParaRPr lang="en-GB"/>
          </a:p>
        </p:txBody>
      </p:sp>
      <p:sp>
        <p:nvSpPr>
          <p:cNvPr id="4" name="Footer Placeholder 3"/>
          <p:cNvSpPr>
            <a:spLocks noGrp="1"/>
          </p:cNvSpPr>
          <p:nvPr>
            <p:ph type="ftr" sz="quarter" idx="11"/>
          </p:nvPr>
        </p:nvSpPr>
        <p:spPr/>
        <p:txBody>
          <a:bodyPr/>
          <a:lstStyle/>
          <a:p>
            <a:r>
              <a:rPr lang="en-GB" smtClean="0"/>
              <a:t>C.Cantini, ETHZ</a:t>
            </a:r>
            <a:endParaRPr lang="en-GB"/>
          </a:p>
        </p:txBody>
      </p:sp>
      <p:sp>
        <p:nvSpPr>
          <p:cNvPr id="5" name="Slide Number Placeholder 4"/>
          <p:cNvSpPr>
            <a:spLocks noGrp="1"/>
          </p:cNvSpPr>
          <p:nvPr>
            <p:ph type="sldNum" sz="quarter" idx="12"/>
          </p:nvPr>
        </p:nvSpPr>
        <p:spPr/>
        <p:txBody>
          <a:bodyPr/>
          <a:lstStyle/>
          <a:p>
            <a:fld id="{F0CE6825-E5CD-493A-B668-FBEBA4491FAD}" type="slidenum">
              <a:rPr lang="en-GB" smtClean="0"/>
              <a:t>‹#›</a:t>
            </a:fld>
            <a:endParaRPr lang="en-GB"/>
          </a:p>
        </p:txBody>
      </p:sp>
    </p:spTree>
    <p:extLst>
      <p:ext uri="{BB962C8B-B14F-4D97-AF65-F5344CB8AC3E}">
        <p14:creationId xmlns:p14="http://schemas.microsoft.com/office/powerpoint/2010/main" val="881902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24/04/2017</a:t>
            </a:r>
            <a:endParaRPr lang="en-GB"/>
          </a:p>
        </p:txBody>
      </p:sp>
      <p:sp>
        <p:nvSpPr>
          <p:cNvPr id="3" name="Footer Placeholder 2"/>
          <p:cNvSpPr>
            <a:spLocks noGrp="1"/>
          </p:cNvSpPr>
          <p:nvPr>
            <p:ph type="ftr" sz="quarter" idx="11"/>
          </p:nvPr>
        </p:nvSpPr>
        <p:spPr/>
        <p:txBody>
          <a:bodyPr/>
          <a:lstStyle/>
          <a:p>
            <a:r>
              <a:rPr lang="en-GB" smtClean="0"/>
              <a:t>C.Cantini, ETHZ</a:t>
            </a:r>
            <a:endParaRPr lang="en-GB"/>
          </a:p>
        </p:txBody>
      </p:sp>
      <p:sp>
        <p:nvSpPr>
          <p:cNvPr id="4" name="Slide Number Placeholder 3"/>
          <p:cNvSpPr>
            <a:spLocks noGrp="1"/>
          </p:cNvSpPr>
          <p:nvPr>
            <p:ph type="sldNum" sz="quarter" idx="12"/>
          </p:nvPr>
        </p:nvSpPr>
        <p:spPr/>
        <p:txBody>
          <a:bodyPr/>
          <a:lstStyle/>
          <a:p>
            <a:fld id="{F0CE6825-E5CD-493A-B668-FBEBA4491FAD}" type="slidenum">
              <a:rPr lang="en-GB" smtClean="0"/>
              <a:t>‹#›</a:t>
            </a:fld>
            <a:endParaRPr lang="en-GB"/>
          </a:p>
        </p:txBody>
      </p:sp>
    </p:spTree>
    <p:extLst>
      <p:ext uri="{BB962C8B-B14F-4D97-AF65-F5344CB8AC3E}">
        <p14:creationId xmlns:p14="http://schemas.microsoft.com/office/powerpoint/2010/main" val="557188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24/04/2017</a:t>
            </a:r>
            <a:endParaRPr lang="en-GB"/>
          </a:p>
        </p:txBody>
      </p:sp>
      <p:sp>
        <p:nvSpPr>
          <p:cNvPr id="6" name="Footer Placeholder 5"/>
          <p:cNvSpPr>
            <a:spLocks noGrp="1"/>
          </p:cNvSpPr>
          <p:nvPr>
            <p:ph type="ftr" sz="quarter" idx="11"/>
          </p:nvPr>
        </p:nvSpPr>
        <p:spPr/>
        <p:txBody>
          <a:bodyPr/>
          <a:lstStyle/>
          <a:p>
            <a:r>
              <a:rPr lang="en-GB" smtClean="0"/>
              <a:t>C.Cantini, ETHZ</a:t>
            </a:r>
            <a:endParaRPr lang="en-GB"/>
          </a:p>
        </p:txBody>
      </p:sp>
      <p:sp>
        <p:nvSpPr>
          <p:cNvPr id="7" name="Slide Number Placeholder 6"/>
          <p:cNvSpPr>
            <a:spLocks noGrp="1"/>
          </p:cNvSpPr>
          <p:nvPr>
            <p:ph type="sldNum" sz="quarter" idx="12"/>
          </p:nvPr>
        </p:nvSpPr>
        <p:spPr/>
        <p:txBody>
          <a:bodyPr/>
          <a:lstStyle/>
          <a:p>
            <a:fld id="{F0CE6825-E5CD-493A-B668-FBEBA4491FAD}" type="slidenum">
              <a:rPr lang="en-GB" smtClean="0"/>
              <a:t>‹#›</a:t>
            </a:fld>
            <a:endParaRPr lang="en-GB"/>
          </a:p>
        </p:txBody>
      </p:sp>
    </p:spTree>
    <p:extLst>
      <p:ext uri="{BB962C8B-B14F-4D97-AF65-F5344CB8AC3E}">
        <p14:creationId xmlns:p14="http://schemas.microsoft.com/office/powerpoint/2010/main" val="678039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24/04/2017</a:t>
            </a:r>
            <a:endParaRPr lang="en-GB"/>
          </a:p>
        </p:txBody>
      </p:sp>
      <p:sp>
        <p:nvSpPr>
          <p:cNvPr id="6" name="Footer Placeholder 5"/>
          <p:cNvSpPr>
            <a:spLocks noGrp="1"/>
          </p:cNvSpPr>
          <p:nvPr>
            <p:ph type="ftr" sz="quarter" idx="11"/>
          </p:nvPr>
        </p:nvSpPr>
        <p:spPr/>
        <p:txBody>
          <a:bodyPr/>
          <a:lstStyle/>
          <a:p>
            <a:r>
              <a:rPr lang="en-GB" smtClean="0"/>
              <a:t>C.Cantini, ETHZ</a:t>
            </a:r>
            <a:endParaRPr lang="en-GB"/>
          </a:p>
        </p:txBody>
      </p:sp>
      <p:sp>
        <p:nvSpPr>
          <p:cNvPr id="7" name="Slide Number Placeholder 6"/>
          <p:cNvSpPr>
            <a:spLocks noGrp="1"/>
          </p:cNvSpPr>
          <p:nvPr>
            <p:ph type="sldNum" sz="quarter" idx="12"/>
          </p:nvPr>
        </p:nvSpPr>
        <p:spPr/>
        <p:txBody>
          <a:bodyPr/>
          <a:lstStyle/>
          <a:p>
            <a:fld id="{F0CE6825-E5CD-493A-B668-FBEBA4491FAD}" type="slidenum">
              <a:rPr lang="en-GB" smtClean="0"/>
              <a:t>‹#›</a:t>
            </a:fld>
            <a:endParaRPr lang="en-GB"/>
          </a:p>
        </p:txBody>
      </p:sp>
    </p:spTree>
    <p:extLst>
      <p:ext uri="{BB962C8B-B14F-4D97-AF65-F5344CB8AC3E}">
        <p14:creationId xmlns:p14="http://schemas.microsoft.com/office/powerpoint/2010/main" val="3385007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24/04/2017</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C.Cantini, ETHZ</a:t>
            </a: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CE6825-E5CD-493A-B668-FBEBA4491FAD}" type="slidenum">
              <a:rPr lang="en-GB" smtClean="0"/>
              <a:t>‹#›</a:t>
            </a:fld>
            <a:endParaRPr lang="en-GB"/>
          </a:p>
        </p:txBody>
      </p:sp>
    </p:spTree>
    <p:extLst>
      <p:ext uri="{BB962C8B-B14F-4D97-AF65-F5344CB8AC3E}">
        <p14:creationId xmlns:p14="http://schemas.microsoft.com/office/powerpoint/2010/main" val="3750594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3.png"/><Relationship Id="rId7" Type="http://schemas.openxmlformats.org/officeDocument/2006/relationships/image" Target="../media/image45.jpe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2.png"/><Relationship Id="rId7" Type="http://schemas.openxmlformats.org/officeDocument/2006/relationships/image" Target="../media/image6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63.jpeg"/><Relationship Id="rId11" Type="http://schemas.openxmlformats.org/officeDocument/2006/relationships/image" Target="../media/image67.png"/><Relationship Id="rId5" Type="http://schemas.openxmlformats.org/officeDocument/2006/relationships/image" Target="../media/image62.jpeg"/><Relationship Id="rId10"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72.emf"/></Relationships>
</file>

<file path=ppt/slides/_rels/slide2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8.jpeg"/><Relationship Id="rId7" Type="http://schemas.openxmlformats.org/officeDocument/2006/relationships/image" Target="../media/image4.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79.jpeg"/><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4.png"/><Relationship Id="rId2" Type="http://schemas.openxmlformats.org/officeDocument/2006/relationships/image" Target="../media/image83.JP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56.png"/><Relationship Id="rId3" Type="http://schemas.microsoft.com/office/2007/relationships/hdphoto" Target="../media/hdphoto2.wdp"/><Relationship Id="rId7" Type="http://schemas.openxmlformats.org/officeDocument/2006/relationships/image" Target="../media/image95.png"/><Relationship Id="rId12" Type="http://schemas.openxmlformats.org/officeDocument/2006/relationships/image" Target="../media/image55.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54.png"/><Relationship Id="rId5" Type="http://schemas.openxmlformats.org/officeDocument/2006/relationships/image" Target="../media/image93.png"/><Relationship Id="rId15" Type="http://schemas.openxmlformats.org/officeDocument/2006/relationships/image" Target="../media/image51.png"/><Relationship Id="rId10" Type="http://schemas.openxmlformats.org/officeDocument/2006/relationships/image" Target="../media/image53.png"/><Relationship Id="rId4" Type="http://schemas.openxmlformats.org/officeDocument/2006/relationships/image" Target="../media/image92.png"/><Relationship Id="rId9" Type="http://schemas.openxmlformats.org/officeDocument/2006/relationships/image" Target="../media/image52.png"/><Relationship Id="rId14"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hyperlink" Target="https://gstreamer.freedesktop.org/" TargetMode="Externa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18"/>
          <p:cNvGrpSpPr/>
          <p:nvPr/>
        </p:nvGrpSpPr>
        <p:grpSpPr>
          <a:xfrm>
            <a:off x="1917286" y="990984"/>
            <a:ext cx="8357428" cy="4876033"/>
            <a:chOff x="422078" y="1096142"/>
            <a:chExt cx="8357428" cy="4876033"/>
          </a:xfrm>
        </p:grpSpPr>
        <p:pic>
          <p:nvPicPr>
            <p:cNvPr id="8"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085" y="1096142"/>
              <a:ext cx="8307421" cy="4634038"/>
            </a:xfrm>
            <a:prstGeom prst="rect">
              <a:avLst/>
            </a:prstGeom>
          </p:spPr>
        </p:pic>
        <p:cxnSp>
          <p:nvCxnSpPr>
            <p:cNvPr id="9" name="Connecteur droit avec flèche 7"/>
            <p:cNvCxnSpPr/>
            <p:nvPr/>
          </p:nvCxnSpPr>
          <p:spPr>
            <a:xfrm flipH="1">
              <a:off x="1426235" y="4629150"/>
              <a:ext cx="7149986" cy="1343025"/>
            </a:xfrm>
            <a:prstGeom prst="straightConnector1">
              <a:avLst/>
            </a:prstGeom>
            <a:ln w="952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Connecteur droit avec flèche 11"/>
            <p:cNvCxnSpPr/>
            <p:nvPr/>
          </p:nvCxnSpPr>
          <p:spPr>
            <a:xfrm>
              <a:off x="422078" y="3110056"/>
              <a:ext cx="726147" cy="2791127"/>
            </a:xfrm>
            <a:prstGeom prst="straightConnector1">
              <a:avLst/>
            </a:prstGeom>
            <a:ln w="9525">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rot="20943802">
              <a:off x="4939997" y="5203238"/>
              <a:ext cx="875561" cy="307777"/>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8FAFF5"/>
                  </a:solidFill>
                  <a:cs typeface="Arial" panose="020B0604020202020204" pitchFamily="34" charset="0"/>
                </a:rPr>
                <a:t>6000 mm</a:t>
              </a:r>
              <a:endParaRPr lang="fr-FR" dirty="0">
                <a:solidFill>
                  <a:srgbClr val="8FAFF5"/>
                </a:solidFill>
              </a:endParaRPr>
            </a:p>
          </p:txBody>
        </p:sp>
        <p:sp>
          <p:nvSpPr>
            <p:cNvPr id="12" name="Rectangle 11"/>
            <p:cNvSpPr/>
            <p:nvPr/>
          </p:nvSpPr>
          <p:spPr>
            <a:xfrm rot="4500000">
              <a:off x="246247" y="4475261"/>
              <a:ext cx="875561" cy="307777"/>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8FAFF5"/>
                  </a:solidFill>
                  <a:cs typeface="Arial" panose="020B0604020202020204" pitchFamily="34" charset="0"/>
                </a:rPr>
                <a:t>6000 mm</a:t>
              </a:r>
              <a:endParaRPr lang="fr-FR" dirty="0">
                <a:solidFill>
                  <a:srgbClr val="8FAFF5"/>
                </a:solidFill>
              </a:endParaRPr>
            </a:p>
          </p:txBody>
        </p:sp>
      </p:grpSp>
      <p:pic>
        <p:nvPicPr>
          <p:cNvPr id="13" name="Picture 12"/>
          <p:cNvPicPr>
            <a:picLocks noChangeAspect="1"/>
          </p:cNvPicPr>
          <p:nvPr/>
        </p:nvPicPr>
        <p:blipFill>
          <a:blip r:embed="rId4"/>
          <a:stretch>
            <a:fillRect/>
          </a:stretch>
        </p:blipFill>
        <p:spPr>
          <a:xfrm>
            <a:off x="326964" y="176718"/>
            <a:ext cx="3472317" cy="118325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9385" y="406258"/>
            <a:ext cx="3938194" cy="724176"/>
          </a:xfrm>
          <a:prstGeom prst="rect">
            <a:avLst/>
          </a:prstGeom>
        </p:spPr>
      </p:pic>
      <p:pic>
        <p:nvPicPr>
          <p:cNvPr id="15" name="Picture 14"/>
          <p:cNvPicPr>
            <a:picLocks noChangeAspect="1"/>
          </p:cNvPicPr>
          <p:nvPr/>
        </p:nvPicPr>
        <p:blipFill>
          <a:blip r:embed="rId6"/>
          <a:stretch>
            <a:fillRect/>
          </a:stretch>
        </p:blipFill>
        <p:spPr>
          <a:xfrm>
            <a:off x="494428" y="1684841"/>
            <a:ext cx="1670548" cy="1149054"/>
          </a:xfrm>
          <a:prstGeom prst="rect">
            <a:avLst/>
          </a:prstGeom>
        </p:spPr>
      </p:pic>
      <p:sp>
        <p:nvSpPr>
          <p:cNvPr id="16" name="Rectangle 15"/>
          <p:cNvSpPr/>
          <p:nvPr/>
        </p:nvSpPr>
        <p:spPr>
          <a:xfrm>
            <a:off x="494428" y="5635307"/>
            <a:ext cx="7802713" cy="830997"/>
          </a:xfrm>
          <a:prstGeom prst="rect">
            <a:avLst/>
          </a:prstGeom>
          <a:solidFill>
            <a:schemeClr val="bg1"/>
          </a:solidFill>
          <a:ln>
            <a:noFill/>
          </a:ln>
        </p:spPr>
        <p:txBody>
          <a:bodyPr wrap="none">
            <a:spAutoFit/>
          </a:bodyPr>
          <a:lstStyle/>
          <a:p>
            <a:r>
              <a:rPr lang="en-GB" sz="2800" dirty="0" smtClean="0"/>
              <a:t>DP </a:t>
            </a:r>
            <a:r>
              <a:rPr lang="en-GB" sz="2800" dirty="0" err="1" smtClean="0"/>
              <a:t>ProtoDUNE</a:t>
            </a:r>
            <a:r>
              <a:rPr lang="en-GB" sz="2800" dirty="0" smtClean="0"/>
              <a:t> Technical Design Review 24</a:t>
            </a:r>
            <a:r>
              <a:rPr lang="en-GB" sz="2800" baseline="30000" dirty="0" smtClean="0"/>
              <a:t>th</a:t>
            </a:r>
            <a:r>
              <a:rPr lang="en-GB" sz="2800" dirty="0" smtClean="0"/>
              <a:t> April 17</a:t>
            </a:r>
          </a:p>
          <a:p>
            <a:r>
              <a:rPr lang="en-GB" sz="2000" dirty="0" err="1" smtClean="0"/>
              <a:t>C.Cantini</a:t>
            </a:r>
            <a:r>
              <a:rPr lang="en-GB" sz="2000" dirty="0" smtClean="0"/>
              <a:t> on behalf of ETHZ Group </a:t>
            </a:r>
            <a:endParaRPr lang="en-GB" sz="2000" dirty="0"/>
          </a:p>
        </p:txBody>
      </p:sp>
      <p:sp>
        <p:nvSpPr>
          <p:cNvPr id="2" name="Date Placeholder 1"/>
          <p:cNvSpPr>
            <a:spLocks noGrp="1"/>
          </p:cNvSpPr>
          <p:nvPr>
            <p:ph type="dt" sz="half" idx="10"/>
          </p:nvPr>
        </p:nvSpPr>
        <p:spPr/>
        <p:txBody>
          <a:bodyPr/>
          <a:lstStyle/>
          <a:p>
            <a:r>
              <a:rPr lang="en-US" smtClean="0"/>
              <a:t>24/04/2017</a:t>
            </a:r>
            <a:endParaRPr lang="en-GB"/>
          </a:p>
        </p:txBody>
      </p:sp>
      <p:sp>
        <p:nvSpPr>
          <p:cNvPr id="3" name="Footer Placeholder 2"/>
          <p:cNvSpPr>
            <a:spLocks noGrp="1"/>
          </p:cNvSpPr>
          <p:nvPr>
            <p:ph type="ftr" sz="quarter" idx="11"/>
          </p:nvPr>
        </p:nvSpPr>
        <p:spPr/>
        <p:txBody>
          <a:bodyPr/>
          <a:lstStyle/>
          <a:p>
            <a:r>
              <a:rPr lang="en-GB" smtClean="0"/>
              <a:t>C.Cantini, ETHZ</a:t>
            </a:r>
            <a:endParaRPr lang="en-GB"/>
          </a:p>
        </p:txBody>
      </p:sp>
      <p:sp>
        <p:nvSpPr>
          <p:cNvPr id="4" name="Slide Number Placeholder 3"/>
          <p:cNvSpPr>
            <a:spLocks noGrp="1"/>
          </p:cNvSpPr>
          <p:nvPr>
            <p:ph type="sldNum" sz="quarter" idx="12"/>
          </p:nvPr>
        </p:nvSpPr>
        <p:spPr/>
        <p:txBody>
          <a:bodyPr/>
          <a:lstStyle/>
          <a:p>
            <a:fld id="{F0CE6825-E5CD-493A-B668-FBEBA4491FAD}" type="slidenum">
              <a:rPr lang="en-GB" smtClean="0"/>
              <a:t>1</a:t>
            </a:fld>
            <a:endParaRPr lang="en-GB"/>
          </a:p>
        </p:txBody>
      </p:sp>
    </p:spTree>
    <p:extLst>
      <p:ext uri="{BB962C8B-B14F-4D97-AF65-F5344CB8AC3E}">
        <p14:creationId xmlns:p14="http://schemas.microsoft.com/office/powerpoint/2010/main" val="7388788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3.png"/>
          <p:cNvPicPr>
            <a:picLocks noChangeAspect="1"/>
          </p:cNvPicPr>
          <p:nvPr/>
        </p:nvPicPr>
        <p:blipFill>
          <a:blip r:embed="rId2">
            <a:extLst/>
          </a:blip>
          <a:stretch>
            <a:fillRect/>
          </a:stretch>
        </p:blipFill>
        <p:spPr>
          <a:xfrm>
            <a:off x="9736418" y="220127"/>
            <a:ext cx="2120900" cy="463948"/>
          </a:xfrm>
          <a:prstGeom prst="rect">
            <a:avLst/>
          </a:prstGeom>
          <a:ln w="12700">
            <a:miter lim="400000"/>
          </a:ln>
        </p:spPr>
      </p:pic>
      <p:pic>
        <p:nvPicPr>
          <p:cNvPr id="13" name="Picture 12"/>
          <p:cNvPicPr>
            <a:picLocks noChangeAspect="1"/>
          </p:cNvPicPr>
          <p:nvPr/>
        </p:nvPicPr>
        <p:blipFill>
          <a:blip r:embed="rId3"/>
          <a:stretch>
            <a:fillRect/>
          </a:stretch>
        </p:blipFill>
        <p:spPr>
          <a:xfrm>
            <a:off x="270982" y="233923"/>
            <a:ext cx="1746084" cy="59501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8941" t="14199" r="-1" b="16096"/>
          <a:stretch/>
        </p:blipFill>
        <p:spPr>
          <a:xfrm>
            <a:off x="5196500" y="3563626"/>
            <a:ext cx="2431520" cy="2495251"/>
          </a:xfrm>
          <a:prstGeom prst="rect">
            <a:avLst/>
          </a:prstGeom>
        </p:spPr>
      </p:pic>
      <p:sp>
        <p:nvSpPr>
          <p:cNvPr id="7" name="TextBox 6"/>
          <p:cNvSpPr txBox="1"/>
          <p:nvPr/>
        </p:nvSpPr>
        <p:spPr>
          <a:xfrm>
            <a:off x="406703" y="1108381"/>
            <a:ext cx="8131816" cy="2308324"/>
          </a:xfrm>
          <a:prstGeom prst="rect">
            <a:avLst/>
          </a:prstGeom>
          <a:noFill/>
        </p:spPr>
        <p:txBody>
          <a:bodyPr wrap="square" rtlCol="0">
            <a:spAutoFit/>
          </a:bodyPr>
          <a:lstStyle/>
          <a:p>
            <a:pPr marL="285750" indent="-285750">
              <a:buFont typeface="Arial" panose="020B0604020202020204" pitchFamily="34" charset="0"/>
              <a:buChar char="•"/>
            </a:pPr>
            <a:r>
              <a:rPr lang="en-GB" dirty="0" smtClean="0"/>
              <a:t>Solution implemented for 311 Detector is custom made, to full fill the lack of a COTS </a:t>
            </a:r>
            <a:r>
              <a:rPr lang="en-GB" dirty="0" smtClean="0"/>
              <a:t>solution to deliver 10 kV in argon gas</a:t>
            </a:r>
            <a:endParaRPr lang="en-GB" dirty="0" smtClean="0"/>
          </a:p>
          <a:p>
            <a:pPr marL="742950" lvl="1" indent="-285750">
              <a:buFont typeface="Arial" panose="020B0604020202020204" pitchFamily="34" charset="0"/>
              <a:buChar char="•"/>
            </a:pPr>
            <a:r>
              <a:rPr lang="en-GB" dirty="0" smtClean="0"/>
              <a:t>Isolation is guaranteed by epoxy glue (27 kV/mm dielectric strength)</a:t>
            </a:r>
          </a:p>
          <a:p>
            <a:pPr marL="742950" lvl="1" indent="-285750">
              <a:buFont typeface="Arial" panose="020B0604020202020204" pitchFamily="34" charset="0"/>
              <a:buChar char="•"/>
            </a:pPr>
            <a:r>
              <a:rPr lang="en-GB" dirty="0" smtClean="0"/>
              <a:t>Each channel tested in Gar, Air, vacuum before installation</a:t>
            </a:r>
          </a:p>
          <a:p>
            <a:pPr marL="742950" lvl="1" indent="-285750">
              <a:buFont typeface="Arial" panose="020B0604020202020204" pitchFamily="34" charset="0"/>
              <a:buChar char="•"/>
            </a:pPr>
            <a:r>
              <a:rPr lang="en-GB" dirty="0" smtClean="0"/>
              <a:t>Perfect isolation (E-12 </a:t>
            </a:r>
            <a:r>
              <a:rPr lang="en-GB" dirty="0" err="1" smtClean="0"/>
              <a:t>Atm</a:t>
            </a:r>
            <a:r>
              <a:rPr lang="en-GB" dirty="0" smtClean="0"/>
              <a:t>*cm3/s)</a:t>
            </a:r>
          </a:p>
          <a:p>
            <a:pPr marL="742950" lvl="1" indent="-285750">
              <a:buFont typeface="Arial" panose="020B0604020202020204" pitchFamily="34" charset="0"/>
              <a:buChar char="•"/>
            </a:pPr>
            <a:r>
              <a:rPr lang="en-GB" dirty="0" smtClean="0"/>
              <a:t>Perfect dielectric performances, no leak current (less than 1 </a:t>
            </a:r>
            <a:r>
              <a:rPr lang="en-GB" dirty="0" err="1" smtClean="0"/>
              <a:t>nA</a:t>
            </a:r>
            <a:r>
              <a:rPr lang="en-GB" dirty="0" smtClean="0"/>
              <a:t>) above 10 kV</a:t>
            </a:r>
          </a:p>
          <a:p>
            <a:pPr marL="742950" lvl="1" indent="-285750">
              <a:buFont typeface="Arial" panose="020B0604020202020204" pitchFamily="34" charset="0"/>
              <a:buChar char="•"/>
            </a:pPr>
            <a:r>
              <a:rPr lang="en-GB" dirty="0" smtClean="0"/>
              <a:t>Reproducible results</a:t>
            </a:r>
          </a:p>
          <a:p>
            <a:pPr marL="742950" lvl="1" indent="-285750">
              <a:buFont typeface="Arial" panose="020B0604020202020204" pitchFamily="34" charset="0"/>
              <a:buChar char="•"/>
            </a:pPr>
            <a:r>
              <a:rPr lang="en-GB" dirty="0" smtClean="0"/>
              <a:t>Still a possibility for 6x6x6 Detector</a:t>
            </a:r>
          </a:p>
        </p:txBody>
      </p:sp>
      <p:sp>
        <p:nvSpPr>
          <p:cNvPr id="21" name="Rectangle 20"/>
          <p:cNvSpPr/>
          <p:nvPr/>
        </p:nvSpPr>
        <p:spPr>
          <a:xfrm>
            <a:off x="3000332" y="264359"/>
            <a:ext cx="5382820" cy="523220"/>
          </a:xfrm>
          <a:prstGeom prst="rect">
            <a:avLst/>
          </a:prstGeom>
        </p:spPr>
        <p:txBody>
          <a:bodyPr wrap="none">
            <a:spAutoFit/>
          </a:bodyPr>
          <a:lstStyle/>
          <a:p>
            <a:r>
              <a:rPr lang="en-GB" sz="2800" dirty="0" smtClean="0"/>
              <a:t>Middle high voltage for LEM biasing</a:t>
            </a:r>
          </a:p>
        </p:txBody>
      </p:sp>
      <p:pic>
        <p:nvPicPr>
          <p:cNvPr id="23" name="Picture 22" descr="C:\Project_2015\flange\20160405_135509.jpg"/>
          <p:cNvPicPr/>
          <p:nvPr/>
        </p:nvPicPr>
        <p:blipFill rotWithShape="1">
          <a:blip r:embed="rId5" cstate="print">
            <a:extLst>
              <a:ext uri="{28A0092B-C50C-407E-A947-70E740481C1C}">
                <a14:useLocalDpi xmlns:a14="http://schemas.microsoft.com/office/drawing/2010/main" val="0"/>
              </a:ext>
            </a:extLst>
          </a:blip>
          <a:srcRect l="4895" t="19051" r="7360" b="14122"/>
          <a:stretch/>
        </p:blipFill>
        <p:spPr bwMode="auto">
          <a:xfrm rot="5400000">
            <a:off x="7917210" y="1842306"/>
            <a:ext cx="3424987" cy="1957137"/>
          </a:xfrm>
          <a:prstGeom prst="rect">
            <a:avLst/>
          </a:prstGeom>
          <a:noFill/>
          <a:ln>
            <a:noFill/>
          </a:ln>
        </p:spPr>
      </p:pic>
      <p:sp>
        <p:nvSpPr>
          <p:cNvPr id="2" name="TextBox 1"/>
          <p:cNvSpPr txBox="1"/>
          <p:nvPr/>
        </p:nvSpPr>
        <p:spPr>
          <a:xfrm>
            <a:off x="7809832" y="4713371"/>
            <a:ext cx="3853171" cy="923330"/>
          </a:xfrm>
          <a:prstGeom prst="rect">
            <a:avLst/>
          </a:prstGeom>
          <a:noFill/>
        </p:spPr>
        <p:txBody>
          <a:bodyPr wrap="none" rtlCol="0">
            <a:spAutoFit/>
          </a:bodyPr>
          <a:lstStyle/>
          <a:p>
            <a:pPr marL="285750" indent="-285750">
              <a:buFont typeface="Arial" panose="020B0604020202020204" pitchFamily="34" charset="0"/>
              <a:buChar char="•"/>
            </a:pPr>
            <a:r>
              <a:rPr lang="en-GB" dirty="0" smtClean="0"/>
              <a:t>LEMO HV panel mounted connector</a:t>
            </a:r>
          </a:p>
          <a:p>
            <a:pPr marL="285750" indent="-285750">
              <a:buFont typeface="Arial" panose="020B0604020202020204" pitchFamily="34" charset="0"/>
              <a:buChar char="•"/>
            </a:pPr>
            <a:r>
              <a:rPr lang="en-GB" dirty="0" err="1" smtClean="0"/>
              <a:t>Kapton</a:t>
            </a:r>
            <a:r>
              <a:rPr lang="en-GB" dirty="0" smtClean="0"/>
              <a:t>  isolated coax KAPW50OHM</a:t>
            </a:r>
          </a:p>
          <a:p>
            <a:pPr marL="285750" indent="-285750">
              <a:buFont typeface="Arial" panose="020B0604020202020204" pitchFamily="34" charset="0"/>
              <a:buChar char="•"/>
            </a:pPr>
            <a:r>
              <a:rPr lang="en-GB" dirty="0" smtClean="0"/>
              <a:t>Bi-component epoxy </a:t>
            </a:r>
            <a:r>
              <a:rPr lang="en-GB" dirty="0" smtClean="0"/>
              <a:t>glue</a:t>
            </a:r>
          </a:p>
        </p:txBody>
      </p:sp>
      <p:sp>
        <p:nvSpPr>
          <p:cNvPr id="3" name="Rectangle 2"/>
          <p:cNvSpPr/>
          <p:nvPr/>
        </p:nvSpPr>
        <p:spPr>
          <a:xfrm>
            <a:off x="835827" y="4023449"/>
            <a:ext cx="4178861" cy="2031325"/>
          </a:xfrm>
          <a:prstGeom prst="rect">
            <a:avLst/>
          </a:prstGeom>
        </p:spPr>
        <p:txBody>
          <a:bodyPr wrap="square">
            <a:spAutoFit/>
          </a:bodyPr>
          <a:lstStyle/>
          <a:p>
            <a:pPr marL="285750" indent="-285750">
              <a:buFont typeface="Arial" panose="020B0604020202020204" pitchFamily="34" charset="0"/>
              <a:buChar char="•"/>
            </a:pPr>
            <a:r>
              <a:rPr lang="en-GB" dirty="0"/>
              <a:t>We will start the production of a unit with 80 channels in May to cover the need of one CRP module – 2 months of production time</a:t>
            </a:r>
            <a:r>
              <a:rPr lang="en-GB" dirty="0" smtClean="0"/>
              <a:t>.</a:t>
            </a:r>
          </a:p>
          <a:p>
            <a:pPr marL="285750" indent="-285750">
              <a:buFont typeface="Arial" panose="020B0604020202020204" pitchFamily="34" charset="0"/>
              <a:buChar char="•"/>
            </a:pPr>
            <a:r>
              <a:rPr lang="en-GB" dirty="0"/>
              <a:t>If  meanwhile commercial </a:t>
            </a:r>
            <a:r>
              <a:rPr lang="en-GB" dirty="0" smtClean="0"/>
              <a:t>solution outlined in previous slide </a:t>
            </a:r>
            <a:r>
              <a:rPr lang="en-GB" dirty="0"/>
              <a:t>will </a:t>
            </a:r>
            <a:r>
              <a:rPr lang="en-GB" dirty="0" smtClean="0"/>
              <a:t>be proven then we can switch to it</a:t>
            </a:r>
            <a:endParaRPr lang="en-GB" dirty="0"/>
          </a:p>
        </p:txBody>
      </p:sp>
      <p:sp>
        <p:nvSpPr>
          <p:cNvPr id="4" name="Date Placeholder 3"/>
          <p:cNvSpPr>
            <a:spLocks noGrp="1"/>
          </p:cNvSpPr>
          <p:nvPr>
            <p:ph type="dt" sz="half" idx="10"/>
          </p:nvPr>
        </p:nvSpPr>
        <p:spPr/>
        <p:txBody>
          <a:bodyPr/>
          <a:lstStyle/>
          <a:p>
            <a:r>
              <a:rPr lang="en-US" smtClean="0"/>
              <a:t>24/04/2017</a:t>
            </a:r>
            <a:endParaRPr lang="en-GB"/>
          </a:p>
        </p:txBody>
      </p:sp>
      <p:sp>
        <p:nvSpPr>
          <p:cNvPr id="5" name="Footer Placeholder 4"/>
          <p:cNvSpPr>
            <a:spLocks noGrp="1"/>
          </p:cNvSpPr>
          <p:nvPr>
            <p:ph type="ftr" sz="quarter" idx="11"/>
          </p:nvPr>
        </p:nvSpPr>
        <p:spPr/>
        <p:txBody>
          <a:bodyPr/>
          <a:lstStyle/>
          <a:p>
            <a:r>
              <a:rPr lang="en-GB" smtClean="0"/>
              <a:t>C.Cantini, ETHZ</a:t>
            </a:r>
            <a:endParaRPr lang="en-GB"/>
          </a:p>
        </p:txBody>
      </p:sp>
      <p:sp>
        <p:nvSpPr>
          <p:cNvPr id="8" name="Slide Number Placeholder 7"/>
          <p:cNvSpPr>
            <a:spLocks noGrp="1"/>
          </p:cNvSpPr>
          <p:nvPr>
            <p:ph type="sldNum" sz="quarter" idx="12"/>
          </p:nvPr>
        </p:nvSpPr>
        <p:spPr/>
        <p:txBody>
          <a:bodyPr/>
          <a:lstStyle/>
          <a:p>
            <a:fld id="{F0CE6825-E5CD-493A-B668-FBEBA4491FAD}" type="slidenum">
              <a:rPr lang="en-GB" smtClean="0"/>
              <a:t>10</a:t>
            </a:fld>
            <a:endParaRPr lang="en-GB"/>
          </a:p>
        </p:txBody>
      </p:sp>
    </p:spTree>
    <p:extLst>
      <p:ext uri="{BB962C8B-B14F-4D97-AF65-F5344CB8AC3E}">
        <p14:creationId xmlns:p14="http://schemas.microsoft.com/office/powerpoint/2010/main" val="960844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3.png"/>
          <p:cNvPicPr>
            <a:picLocks noChangeAspect="1"/>
          </p:cNvPicPr>
          <p:nvPr/>
        </p:nvPicPr>
        <p:blipFill>
          <a:blip r:embed="rId2">
            <a:extLst/>
          </a:blip>
          <a:stretch>
            <a:fillRect/>
          </a:stretch>
        </p:blipFill>
        <p:spPr>
          <a:xfrm>
            <a:off x="9736418" y="220127"/>
            <a:ext cx="2120900" cy="463948"/>
          </a:xfrm>
          <a:prstGeom prst="rect">
            <a:avLst/>
          </a:prstGeom>
          <a:ln w="12700">
            <a:miter lim="400000"/>
          </a:ln>
        </p:spPr>
      </p:pic>
      <p:pic>
        <p:nvPicPr>
          <p:cNvPr id="13" name="Picture 12"/>
          <p:cNvPicPr>
            <a:picLocks noChangeAspect="1"/>
          </p:cNvPicPr>
          <p:nvPr/>
        </p:nvPicPr>
        <p:blipFill>
          <a:blip r:embed="rId3"/>
          <a:stretch>
            <a:fillRect/>
          </a:stretch>
        </p:blipFill>
        <p:spPr>
          <a:xfrm>
            <a:off x="270982" y="233923"/>
            <a:ext cx="1746084" cy="595010"/>
          </a:xfrm>
          <a:prstGeom prst="rect">
            <a:avLst/>
          </a:prstGeom>
        </p:spPr>
      </p:pic>
      <p:grpSp>
        <p:nvGrpSpPr>
          <p:cNvPr id="10" name="Groupe 18"/>
          <p:cNvGrpSpPr/>
          <p:nvPr/>
        </p:nvGrpSpPr>
        <p:grpSpPr>
          <a:xfrm>
            <a:off x="5974547" y="1276049"/>
            <a:ext cx="5920428" cy="3779580"/>
            <a:chOff x="422078" y="1096142"/>
            <a:chExt cx="8357428" cy="4876033"/>
          </a:xfrm>
        </p:grpSpPr>
        <p:pic>
          <p:nvPicPr>
            <p:cNvPr id="11"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085" y="1096142"/>
              <a:ext cx="8307421" cy="4634038"/>
            </a:xfrm>
            <a:prstGeom prst="rect">
              <a:avLst/>
            </a:prstGeom>
          </p:spPr>
        </p:pic>
        <p:cxnSp>
          <p:nvCxnSpPr>
            <p:cNvPr id="14" name="Connecteur droit avec flèche 7"/>
            <p:cNvCxnSpPr/>
            <p:nvPr/>
          </p:nvCxnSpPr>
          <p:spPr>
            <a:xfrm flipH="1">
              <a:off x="1426235" y="4629150"/>
              <a:ext cx="7149986" cy="1343025"/>
            </a:xfrm>
            <a:prstGeom prst="straightConnector1">
              <a:avLst/>
            </a:prstGeom>
            <a:ln w="952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Connecteur droit avec flèche 11"/>
            <p:cNvCxnSpPr/>
            <p:nvPr/>
          </p:nvCxnSpPr>
          <p:spPr>
            <a:xfrm>
              <a:off x="422078" y="3110056"/>
              <a:ext cx="726147" cy="2791127"/>
            </a:xfrm>
            <a:prstGeom prst="straightConnector1">
              <a:avLst/>
            </a:prstGeom>
            <a:ln w="9525">
              <a:headEnd type="triangle"/>
              <a:tailEnd type="triangle"/>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20943802">
              <a:off x="4939997" y="5203238"/>
              <a:ext cx="875561" cy="307777"/>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8FAFF5"/>
                  </a:solidFill>
                  <a:cs typeface="Arial" panose="020B0604020202020204" pitchFamily="34" charset="0"/>
                </a:rPr>
                <a:t>6000 mm</a:t>
              </a:r>
              <a:endParaRPr lang="fr-FR" dirty="0">
                <a:solidFill>
                  <a:srgbClr val="8FAFF5"/>
                </a:solidFill>
              </a:endParaRPr>
            </a:p>
          </p:txBody>
        </p:sp>
        <p:sp>
          <p:nvSpPr>
            <p:cNvPr id="17" name="Rectangle 16"/>
            <p:cNvSpPr/>
            <p:nvPr/>
          </p:nvSpPr>
          <p:spPr>
            <a:xfrm rot="4500000">
              <a:off x="246247" y="4475261"/>
              <a:ext cx="875561" cy="307777"/>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8FAFF5"/>
                  </a:solidFill>
                  <a:cs typeface="Arial" panose="020B0604020202020204" pitchFamily="34" charset="0"/>
                </a:rPr>
                <a:t>6000 mm</a:t>
              </a:r>
              <a:endParaRPr lang="fr-FR" dirty="0">
                <a:solidFill>
                  <a:srgbClr val="8FAFF5"/>
                </a:solidFill>
              </a:endParaRPr>
            </a:p>
          </p:txBody>
        </p:sp>
      </p:grpSp>
      <p:pic>
        <p:nvPicPr>
          <p:cNvPr id="18" name="Image 5"/>
          <p:cNvPicPr>
            <a:picLocks noChangeAspect="1"/>
          </p:cNvPicPr>
          <p:nvPr/>
        </p:nvPicPr>
        <p:blipFill>
          <a:blip r:embed="rId5"/>
          <a:stretch>
            <a:fillRect/>
          </a:stretch>
        </p:blipFill>
        <p:spPr>
          <a:xfrm>
            <a:off x="8342044" y="2932044"/>
            <a:ext cx="3545704" cy="2002282"/>
          </a:xfrm>
          <a:prstGeom prst="rect">
            <a:avLst/>
          </a:prstGeom>
        </p:spPr>
      </p:pic>
      <p:pic>
        <p:nvPicPr>
          <p:cNvPr id="19" name="Image 6"/>
          <p:cNvPicPr>
            <a:picLocks noChangeAspect="1"/>
          </p:cNvPicPr>
          <p:nvPr/>
        </p:nvPicPr>
        <p:blipFill>
          <a:blip r:embed="rId6"/>
          <a:stretch>
            <a:fillRect/>
          </a:stretch>
        </p:blipFill>
        <p:spPr>
          <a:xfrm>
            <a:off x="158540" y="3796226"/>
            <a:ext cx="5555613" cy="1776308"/>
          </a:xfrm>
          <a:prstGeom prst="rect">
            <a:avLst/>
          </a:prstGeom>
        </p:spPr>
      </p:pic>
      <p:sp>
        <p:nvSpPr>
          <p:cNvPr id="20" name="Rectangle 19"/>
          <p:cNvSpPr/>
          <p:nvPr/>
        </p:nvSpPr>
        <p:spPr>
          <a:xfrm>
            <a:off x="-8964" y="1098734"/>
            <a:ext cx="6497916" cy="2585323"/>
          </a:xfrm>
          <a:prstGeom prst="rect">
            <a:avLst/>
          </a:prstGeom>
        </p:spPr>
        <p:txBody>
          <a:bodyPr wrap="square">
            <a:spAutoFit/>
          </a:bodyPr>
          <a:lstStyle/>
          <a:p>
            <a:pPr marL="742950" lvl="1" indent="-285750">
              <a:buFont typeface="Arial" panose="020B0604020202020204" pitchFamily="34" charset="0"/>
              <a:buChar char="•"/>
            </a:pPr>
            <a:r>
              <a:rPr lang="en-GB" dirty="0" smtClean="0"/>
              <a:t>PCB panel fixed on Charge Readout Plane – each module has one for sensors</a:t>
            </a:r>
          </a:p>
          <a:p>
            <a:pPr marL="742950" lvl="1" indent="-285750">
              <a:buFont typeface="Arial" panose="020B0604020202020204" pitchFamily="34" charset="0"/>
              <a:buChar char="•"/>
            </a:pPr>
            <a:r>
              <a:rPr lang="en-GB" dirty="0" smtClean="0"/>
              <a:t>Purpose of the panel is to ease installation and cabling.</a:t>
            </a:r>
          </a:p>
          <a:p>
            <a:pPr marL="742950" lvl="1" indent="-285750">
              <a:buFont typeface="Arial" panose="020B0604020202020204" pitchFamily="34" charset="0"/>
              <a:buChar char="•"/>
            </a:pPr>
            <a:r>
              <a:rPr lang="en-GB" dirty="0" smtClean="0"/>
              <a:t>It collects </a:t>
            </a:r>
            <a:r>
              <a:rPr lang="en-GB" dirty="0" smtClean="0"/>
              <a:t>cables </a:t>
            </a:r>
            <a:r>
              <a:rPr lang="en-GB" dirty="0" smtClean="0"/>
              <a:t>from:</a:t>
            </a:r>
          </a:p>
          <a:p>
            <a:pPr marL="1200150" lvl="2" indent="-285750">
              <a:buFont typeface="Arial" panose="020B0604020202020204" pitchFamily="34" charset="0"/>
              <a:buChar char="•"/>
            </a:pPr>
            <a:r>
              <a:rPr lang="en-GB" dirty="0" smtClean="0"/>
              <a:t>Temperature </a:t>
            </a:r>
            <a:r>
              <a:rPr lang="en-GB" dirty="0" smtClean="0"/>
              <a:t>sensors </a:t>
            </a:r>
            <a:r>
              <a:rPr lang="en-GB" dirty="0" smtClean="0"/>
              <a:t>distributed on CRP</a:t>
            </a:r>
          </a:p>
          <a:p>
            <a:pPr marL="1200150" lvl="2" indent="-285750">
              <a:buFont typeface="Arial" panose="020B0604020202020204" pitchFamily="34" charset="0"/>
              <a:buChar char="•"/>
            </a:pPr>
            <a:r>
              <a:rPr lang="en-GB" dirty="0" smtClean="0"/>
              <a:t>Liquid argon level meter for CRP positioning </a:t>
            </a:r>
          </a:p>
          <a:p>
            <a:pPr marL="1200150" lvl="2" indent="-285750">
              <a:buFont typeface="Arial" panose="020B0604020202020204" pitchFamily="34" charset="0"/>
              <a:buChar char="•"/>
            </a:pPr>
            <a:r>
              <a:rPr lang="en-GB" dirty="0" smtClean="0"/>
              <a:t>Distance meter for relative alignment of modules</a:t>
            </a:r>
          </a:p>
          <a:p>
            <a:pPr marL="1200150" lvl="2" indent="-285750">
              <a:buFont typeface="Arial" panose="020B0604020202020204" pitchFamily="34" charset="0"/>
              <a:buChar char="•"/>
            </a:pPr>
            <a:r>
              <a:rPr lang="en-GB" dirty="0" smtClean="0"/>
              <a:t>Pulsing system </a:t>
            </a:r>
          </a:p>
          <a:p>
            <a:pPr marL="742950" lvl="1" indent="-285750">
              <a:buFont typeface="Arial" panose="020B0604020202020204" pitchFamily="34" charset="0"/>
              <a:buChar char="•"/>
            </a:pPr>
            <a:r>
              <a:rPr lang="en-GB" dirty="0" smtClean="0"/>
              <a:t> A second patch panel for LEM biasing – next slide</a:t>
            </a:r>
          </a:p>
        </p:txBody>
      </p:sp>
      <p:sp>
        <p:nvSpPr>
          <p:cNvPr id="22" name="Rectangle 21"/>
          <p:cNvSpPr/>
          <p:nvPr/>
        </p:nvSpPr>
        <p:spPr>
          <a:xfrm>
            <a:off x="2573721" y="234514"/>
            <a:ext cx="6722097" cy="477054"/>
          </a:xfrm>
          <a:prstGeom prst="rect">
            <a:avLst/>
          </a:prstGeom>
        </p:spPr>
        <p:txBody>
          <a:bodyPr wrap="none">
            <a:spAutoFit/>
          </a:bodyPr>
          <a:lstStyle/>
          <a:p>
            <a:r>
              <a:rPr lang="en-GB" sz="2500" dirty="0" smtClean="0"/>
              <a:t>A patch panel as interface in the vessel for sensors</a:t>
            </a:r>
            <a:endParaRPr lang="en-GB" sz="2500" dirty="0"/>
          </a:p>
        </p:txBody>
      </p:sp>
      <p:sp>
        <p:nvSpPr>
          <p:cNvPr id="24" name="Oval 23"/>
          <p:cNvSpPr/>
          <p:nvPr/>
        </p:nvSpPr>
        <p:spPr>
          <a:xfrm>
            <a:off x="6701494" y="3796226"/>
            <a:ext cx="1324947" cy="9859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190953" y="5676761"/>
            <a:ext cx="5819019"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Cabling in collaboration with </a:t>
            </a:r>
            <a:r>
              <a:rPr lang="en-GB" dirty="0" err="1" smtClean="0"/>
              <a:t>Confectronic</a:t>
            </a:r>
            <a:r>
              <a:rPr lang="en-GB" dirty="0" smtClean="0"/>
              <a:t>, </a:t>
            </a:r>
            <a:r>
              <a:rPr lang="en-GB" dirty="0" err="1" smtClean="0"/>
              <a:t>Allectra</a:t>
            </a:r>
            <a:r>
              <a:rPr lang="en-GB" dirty="0" smtClean="0"/>
              <a:t> and other workshops at CERN</a:t>
            </a:r>
            <a:r>
              <a:rPr lang="en-GB" dirty="0"/>
              <a:t> </a:t>
            </a:r>
            <a:r>
              <a:rPr lang="en-GB" dirty="0" smtClean="0"/>
              <a:t>for custom made assemblies.</a:t>
            </a:r>
          </a:p>
        </p:txBody>
      </p:sp>
      <p:sp>
        <p:nvSpPr>
          <p:cNvPr id="26" name="TextBox 25"/>
          <p:cNvSpPr txBox="1"/>
          <p:nvPr/>
        </p:nvSpPr>
        <p:spPr>
          <a:xfrm>
            <a:off x="6308921" y="5381773"/>
            <a:ext cx="5819019" cy="923330"/>
          </a:xfrm>
          <a:prstGeom prst="rect">
            <a:avLst/>
          </a:prstGeom>
          <a:noFill/>
        </p:spPr>
        <p:txBody>
          <a:bodyPr wrap="square" rtlCol="0">
            <a:spAutoFit/>
          </a:bodyPr>
          <a:lstStyle/>
          <a:p>
            <a:pPr marL="285750" indent="-285750">
              <a:buFont typeface="Arial" panose="020B0604020202020204" pitchFamily="34" charset="0"/>
              <a:buChar char="•"/>
            </a:pPr>
            <a:r>
              <a:rPr lang="en-GB" dirty="0" smtClean="0"/>
              <a:t>Ready to be produced</a:t>
            </a:r>
          </a:p>
          <a:p>
            <a:pPr marL="285750" indent="-285750">
              <a:buFont typeface="Arial" panose="020B0604020202020204" pitchFamily="34" charset="0"/>
              <a:buChar char="•"/>
            </a:pPr>
            <a:r>
              <a:rPr lang="en-GB" dirty="0" smtClean="0"/>
              <a:t>3 weeks time from order to assembly</a:t>
            </a:r>
          </a:p>
          <a:p>
            <a:pPr marL="285750" indent="-285750">
              <a:buFont typeface="Arial" panose="020B0604020202020204" pitchFamily="34" charset="0"/>
              <a:buChar char="•"/>
            </a:pPr>
            <a:r>
              <a:rPr lang="en-GB" dirty="0" smtClean="0"/>
              <a:t>1 prototype ready mid May</a:t>
            </a:r>
          </a:p>
        </p:txBody>
      </p:sp>
      <p:sp>
        <p:nvSpPr>
          <p:cNvPr id="4" name="Date Placeholder 3"/>
          <p:cNvSpPr>
            <a:spLocks noGrp="1"/>
          </p:cNvSpPr>
          <p:nvPr>
            <p:ph type="dt" sz="half" idx="10"/>
          </p:nvPr>
        </p:nvSpPr>
        <p:spPr/>
        <p:txBody>
          <a:bodyPr/>
          <a:lstStyle/>
          <a:p>
            <a:r>
              <a:rPr lang="en-US" smtClean="0"/>
              <a:t>24/04/2017</a:t>
            </a:r>
            <a:endParaRPr lang="en-GB"/>
          </a:p>
        </p:txBody>
      </p:sp>
      <p:sp>
        <p:nvSpPr>
          <p:cNvPr id="5" name="Footer Placeholder 4"/>
          <p:cNvSpPr>
            <a:spLocks noGrp="1"/>
          </p:cNvSpPr>
          <p:nvPr>
            <p:ph type="ftr" sz="quarter" idx="11"/>
          </p:nvPr>
        </p:nvSpPr>
        <p:spPr/>
        <p:txBody>
          <a:bodyPr/>
          <a:lstStyle/>
          <a:p>
            <a:r>
              <a:rPr lang="en-GB" smtClean="0"/>
              <a:t>C.Cantini, ETHZ</a:t>
            </a:r>
            <a:endParaRPr lang="en-GB"/>
          </a:p>
        </p:txBody>
      </p:sp>
      <p:sp>
        <p:nvSpPr>
          <p:cNvPr id="8" name="Slide Number Placeholder 7"/>
          <p:cNvSpPr>
            <a:spLocks noGrp="1"/>
          </p:cNvSpPr>
          <p:nvPr>
            <p:ph type="sldNum" sz="quarter" idx="12"/>
          </p:nvPr>
        </p:nvSpPr>
        <p:spPr/>
        <p:txBody>
          <a:bodyPr/>
          <a:lstStyle/>
          <a:p>
            <a:fld id="{F0CE6825-E5CD-493A-B668-FBEBA4491FAD}" type="slidenum">
              <a:rPr lang="en-GB" smtClean="0"/>
              <a:t>11</a:t>
            </a:fld>
            <a:endParaRPr lang="en-GB"/>
          </a:p>
        </p:txBody>
      </p:sp>
    </p:spTree>
    <p:extLst>
      <p:ext uri="{BB962C8B-B14F-4D97-AF65-F5344CB8AC3E}">
        <p14:creationId xmlns:p14="http://schemas.microsoft.com/office/powerpoint/2010/main" val="3516442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3.png"/>
          <p:cNvPicPr>
            <a:picLocks noChangeAspect="1"/>
          </p:cNvPicPr>
          <p:nvPr/>
        </p:nvPicPr>
        <p:blipFill>
          <a:blip r:embed="rId3">
            <a:extLst/>
          </a:blip>
          <a:stretch>
            <a:fillRect/>
          </a:stretch>
        </p:blipFill>
        <p:spPr>
          <a:xfrm>
            <a:off x="9736418" y="220127"/>
            <a:ext cx="2120900" cy="463948"/>
          </a:xfrm>
          <a:prstGeom prst="rect">
            <a:avLst/>
          </a:prstGeom>
          <a:ln w="12700">
            <a:miter lim="400000"/>
          </a:ln>
        </p:spPr>
      </p:pic>
      <p:pic>
        <p:nvPicPr>
          <p:cNvPr id="13" name="Picture 12"/>
          <p:cNvPicPr>
            <a:picLocks noChangeAspect="1"/>
          </p:cNvPicPr>
          <p:nvPr/>
        </p:nvPicPr>
        <p:blipFill>
          <a:blip r:embed="rId4"/>
          <a:stretch>
            <a:fillRect/>
          </a:stretch>
        </p:blipFill>
        <p:spPr>
          <a:xfrm>
            <a:off x="270982" y="233923"/>
            <a:ext cx="1746084" cy="595010"/>
          </a:xfrm>
          <a:prstGeom prst="rect">
            <a:avLst/>
          </a:prstGeom>
        </p:spPr>
      </p:pic>
      <p:grpSp>
        <p:nvGrpSpPr>
          <p:cNvPr id="21" name="Groupe 18"/>
          <p:cNvGrpSpPr/>
          <p:nvPr/>
        </p:nvGrpSpPr>
        <p:grpSpPr>
          <a:xfrm>
            <a:off x="5974547" y="1276049"/>
            <a:ext cx="5920428" cy="3779580"/>
            <a:chOff x="422078" y="1096142"/>
            <a:chExt cx="8357428" cy="4876033"/>
          </a:xfrm>
        </p:grpSpPr>
        <p:pic>
          <p:nvPicPr>
            <p:cNvPr id="23"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085" y="1096142"/>
              <a:ext cx="8307421" cy="4634038"/>
            </a:xfrm>
            <a:prstGeom prst="rect">
              <a:avLst/>
            </a:prstGeom>
          </p:spPr>
        </p:pic>
        <p:cxnSp>
          <p:nvCxnSpPr>
            <p:cNvPr id="27" name="Connecteur droit avec flèche 7"/>
            <p:cNvCxnSpPr/>
            <p:nvPr/>
          </p:nvCxnSpPr>
          <p:spPr>
            <a:xfrm flipH="1">
              <a:off x="1426235" y="4629150"/>
              <a:ext cx="7149986" cy="1343025"/>
            </a:xfrm>
            <a:prstGeom prst="straightConnector1">
              <a:avLst/>
            </a:prstGeom>
            <a:ln w="952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8" name="Connecteur droit avec flèche 11"/>
            <p:cNvCxnSpPr/>
            <p:nvPr/>
          </p:nvCxnSpPr>
          <p:spPr>
            <a:xfrm>
              <a:off x="422078" y="3110056"/>
              <a:ext cx="726147" cy="2791127"/>
            </a:xfrm>
            <a:prstGeom prst="straightConnector1">
              <a:avLst/>
            </a:prstGeom>
            <a:ln w="9525">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rot="20943802">
              <a:off x="4939997" y="5203238"/>
              <a:ext cx="875561" cy="307777"/>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8FAFF5"/>
                  </a:solidFill>
                  <a:cs typeface="Arial" panose="020B0604020202020204" pitchFamily="34" charset="0"/>
                </a:rPr>
                <a:t>6000 mm</a:t>
              </a:r>
              <a:endParaRPr lang="fr-FR" dirty="0">
                <a:solidFill>
                  <a:srgbClr val="8FAFF5"/>
                </a:solidFill>
              </a:endParaRPr>
            </a:p>
          </p:txBody>
        </p:sp>
        <p:sp>
          <p:nvSpPr>
            <p:cNvPr id="30" name="Rectangle 29"/>
            <p:cNvSpPr/>
            <p:nvPr/>
          </p:nvSpPr>
          <p:spPr>
            <a:xfrm rot="4500000">
              <a:off x="246247" y="4475261"/>
              <a:ext cx="875561" cy="307777"/>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8FAFF5"/>
                  </a:solidFill>
                  <a:cs typeface="Arial" panose="020B0604020202020204" pitchFamily="34" charset="0"/>
                </a:rPr>
                <a:t>6000 mm</a:t>
              </a:r>
              <a:endParaRPr lang="fr-FR" dirty="0">
                <a:solidFill>
                  <a:srgbClr val="8FAFF5"/>
                </a:solidFill>
              </a:endParaRPr>
            </a:p>
          </p:txBody>
        </p:sp>
      </p:grpSp>
      <p:pic>
        <p:nvPicPr>
          <p:cNvPr id="31" name="Image 5"/>
          <p:cNvPicPr>
            <a:picLocks noChangeAspect="1"/>
          </p:cNvPicPr>
          <p:nvPr/>
        </p:nvPicPr>
        <p:blipFill>
          <a:blip r:embed="rId6"/>
          <a:stretch>
            <a:fillRect/>
          </a:stretch>
        </p:blipFill>
        <p:spPr>
          <a:xfrm>
            <a:off x="8342044" y="2932044"/>
            <a:ext cx="3545704" cy="2002282"/>
          </a:xfrm>
          <a:prstGeom prst="rect">
            <a:avLst/>
          </a:prstGeom>
        </p:spPr>
      </p:pic>
      <p:sp>
        <p:nvSpPr>
          <p:cNvPr id="32" name="Rectangle 31"/>
          <p:cNvSpPr/>
          <p:nvPr/>
        </p:nvSpPr>
        <p:spPr>
          <a:xfrm>
            <a:off x="-328463" y="1050278"/>
            <a:ext cx="8497735" cy="1754326"/>
          </a:xfrm>
          <a:prstGeom prst="rect">
            <a:avLst/>
          </a:prstGeom>
        </p:spPr>
        <p:txBody>
          <a:bodyPr wrap="square">
            <a:spAutoFit/>
          </a:bodyPr>
          <a:lstStyle/>
          <a:p>
            <a:pPr marL="742950" lvl="1" indent="-285750">
              <a:buFont typeface="Arial" panose="020B0604020202020204" pitchFamily="34" charset="0"/>
              <a:buChar char="•"/>
            </a:pPr>
            <a:r>
              <a:rPr lang="en-GB" dirty="0" smtClean="0"/>
              <a:t>PCB panel fixed on Charge Readout Plane – each module has one for </a:t>
            </a:r>
            <a:r>
              <a:rPr lang="en-GB" dirty="0" smtClean="0"/>
              <a:t>high voltage</a:t>
            </a:r>
            <a:endParaRPr lang="en-GB" dirty="0" smtClean="0"/>
          </a:p>
          <a:p>
            <a:pPr marL="742950" lvl="1" indent="-285750">
              <a:buFont typeface="Arial" panose="020B0604020202020204" pitchFamily="34" charset="0"/>
              <a:buChar char="•"/>
            </a:pPr>
            <a:r>
              <a:rPr lang="en-GB" dirty="0" smtClean="0"/>
              <a:t>Purpose of the panel is to ease installation and cabling.</a:t>
            </a:r>
          </a:p>
          <a:p>
            <a:pPr marL="742950" lvl="1" indent="-285750">
              <a:buFont typeface="Arial" panose="020B0604020202020204" pitchFamily="34" charset="0"/>
              <a:buChar char="•"/>
            </a:pPr>
            <a:r>
              <a:rPr lang="en-GB" dirty="0" smtClean="0"/>
              <a:t>It delivers the biasing voltage for LEMs bottom and top electrodes</a:t>
            </a:r>
          </a:p>
          <a:p>
            <a:pPr marL="742950" lvl="1" indent="-285750">
              <a:buFont typeface="Arial" panose="020B0604020202020204" pitchFamily="34" charset="0"/>
              <a:buChar char="•"/>
            </a:pPr>
            <a:r>
              <a:rPr lang="en-GB" dirty="0" smtClean="0"/>
              <a:t>To guarantee spark free contact, we developed a double </a:t>
            </a:r>
            <a:r>
              <a:rPr lang="en-GB" dirty="0" err="1" smtClean="0"/>
              <a:t>macor</a:t>
            </a:r>
            <a:r>
              <a:rPr lang="en-GB" dirty="0" smtClean="0"/>
              <a:t> insulated system which is isolating male pin (soldered on PCB) and receiving female on coaxial cable</a:t>
            </a:r>
          </a:p>
        </p:txBody>
      </p:sp>
      <p:sp>
        <p:nvSpPr>
          <p:cNvPr id="33" name="Rectangle 32"/>
          <p:cNvSpPr/>
          <p:nvPr/>
        </p:nvSpPr>
        <p:spPr>
          <a:xfrm>
            <a:off x="2573721" y="234514"/>
            <a:ext cx="6124818" cy="477054"/>
          </a:xfrm>
          <a:prstGeom prst="rect">
            <a:avLst/>
          </a:prstGeom>
        </p:spPr>
        <p:txBody>
          <a:bodyPr wrap="none">
            <a:spAutoFit/>
          </a:bodyPr>
          <a:lstStyle/>
          <a:p>
            <a:r>
              <a:rPr lang="en-GB" sz="2500" dirty="0" smtClean="0"/>
              <a:t>A patch panel as interface in the vessel </a:t>
            </a:r>
            <a:r>
              <a:rPr lang="en-GB" sz="2500" dirty="0" smtClean="0"/>
              <a:t>for HV</a:t>
            </a:r>
            <a:endParaRPr lang="en-GB" sz="2500" dirty="0"/>
          </a:p>
        </p:txBody>
      </p:sp>
      <p:sp>
        <p:nvSpPr>
          <p:cNvPr id="34" name="Oval 33"/>
          <p:cNvSpPr/>
          <p:nvPr/>
        </p:nvSpPr>
        <p:spPr>
          <a:xfrm>
            <a:off x="6701494" y="3796226"/>
            <a:ext cx="1324947" cy="9859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7040909" y="5161444"/>
            <a:ext cx="4312891"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6 </a:t>
            </a:r>
            <a:r>
              <a:rPr lang="en-GB" dirty="0" smtClean="0"/>
              <a:t>weeks time from order to </a:t>
            </a:r>
            <a:r>
              <a:rPr lang="en-GB" dirty="0" smtClean="0"/>
              <a:t>assembly</a:t>
            </a:r>
          </a:p>
          <a:p>
            <a:pPr marL="742950" lvl="1" indent="-285750">
              <a:buFont typeface="Arial" panose="020B0604020202020204" pitchFamily="34" charset="0"/>
              <a:buChar char="•"/>
            </a:pPr>
            <a:r>
              <a:rPr lang="en-GB" dirty="0" smtClean="0"/>
              <a:t>Custom made </a:t>
            </a:r>
            <a:r>
              <a:rPr lang="en-GB" dirty="0" err="1" smtClean="0"/>
              <a:t>macor</a:t>
            </a:r>
            <a:r>
              <a:rPr lang="en-GB" dirty="0" smtClean="0"/>
              <a:t> cylinders</a:t>
            </a:r>
          </a:p>
          <a:p>
            <a:pPr marL="742950" lvl="1" indent="-285750">
              <a:buFont typeface="Arial" panose="020B0604020202020204" pitchFamily="34" charset="0"/>
              <a:buChar char="•"/>
            </a:pPr>
            <a:r>
              <a:rPr lang="en-GB" dirty="0" smtClean="0"/>
              <a:t>Standard PCB</a:t>
            </a:r>
            <a:endParaRPr lang="en-GB" dirty="0" smtClean="0"/>
          </a:p>
          <a:p>
            <a:pPr marL="285750" indent="-285750">
              <a:buFont typeface="Arial" panose="020B0604020202020204" pitchFamily="34" charset="0"/>
              <a:buChar char="•"/>
            </a:pPr>
            <a:r>
              <a:rPr lang="en-GB" dirty="0" smtClean="0"/>
              <a:t>1 prototype ready mid </a:t>
            </a:r>
            <a:r>
              <a:rPr lang="en-GB" dirty="0" smtClean="0"/>
              <a:t>June</a:t>
            </a:r>
            <a:endParaRPr lang="en-GB" dirty="0" smtClean="0"/>
          </a:p>
        </p:txBody>
      </p:sp>
      <p:pic>
        <p:nvPicPr>
          <p:cNvPr id="36" name="Picture 35"/>
          <p:cNvPicPr>
            <a:picLocks noChangeAspect="1"/>
          </p:cNvPicPr>
          <p:nvPr/>
        </p:nvPicPr>
        <p:blipFill>
          <a:blip r:embed="rId7"/>
          <a:stretch>
            <a:fillRect/>
          </a:stretch>
        </p:blipFill>
        <p:spPr>
          <a:xfrm>
            <a:off x="559426" y="3034396"/>
            <a:ext cx="2693150" cy="3495654"/>
          </a:xfrm>
          <a:prstGeom prst="rect">
            <a:avLst/>
          </a:prstGeom>
        </p:spPr>
      </p:pic>
      <p:pic>
        <p:nvPicPr>
          <p:cNvPr id="37" name="Picture 36"/>
          <p:cNvPicPr>
            <a:picLocks noChangeAspect="1"/>
          </p:cNvPicPr>
          <p:nvPr/>
        </p:nvPicPr>
        <p:blipFill>
          <a:blip r:embed="rId8"/>
          <a:stretch>
            <a:fillRect/>
          </a:stretch>
        </p:blipFill>
        <p:spPr>
          <a:xfrm>
            <a:off x="3743358" y="3238392"/>
            <a:ext cx="1624875" cy="1461791"/>
          </a:xfrm>
          <a:prstGeom prst="rect">
            <a:avLst/>
          </a:prstGeom>
        </p:spPr>
      </p:pic>
      <p:sp>
        <p:nvSpPr>
          <p:cNvPr id="38" name="TextBox 37"/>
          <p:cNvSpPr txBox="1"/>
          <p:nvPr/>
        </p:nvSpPr>
        <p:spPr>
          <a:xfrm>
            <a:off x="3358847" y="4948079"/>
            <a:ext cx="3475384" cy="1477328"/>
          </a:xfrm>
          <a:prstGeom prst="rect">
            <a:avLst/>
          </a:prstGeom>
          <a:noFill/>
        </p:spPr>
        <p:txBody>
          <a:bodyPr wrap="square" rtlCol="0">
            <a:spAutoFit/>
          </a:bodyPr>
          <a:lstStyle/>
          <a:p>
            <a:pPr marL="285750" indent="-285750">
              <a:buFont typeface="Arial" panose="020B0604020202020204" pitchFamily="34" charset="0"/>
              <a:buChar char="•"/>
            </a:pPr>
            <a:r>
              <a:rPr lang="en-GB" dirty="0" smtClean="0"/>
              <a:t>Tested in argon gas</a:t>
            </a:r>
          </a:p>
          <a:p>
            <a:pPr marL="285750" indent="-285750">
              <a:buFont typeface="Arial" panose="020B0604020202020204" pitchFamily="34" charset="0"/>
              <a:buChar char="•"/>
            </a:pPr>
            <a:r>
              <a:rPr lang="en-GB" dirty="0" smtClean="0"/>
              <a:t>Same idea used to connect to high voltage the LEM electrodes</a:t>
            </a:r>
          </a:p>
          <a:p>
            <a:pPr marL="285750" indent="-285750">
              <a:buFont typeface="Arial" panose="020B0604020202020204" pitchFamily="34" charset="0"/>
              <a:buChar char="•"/>
            </a:pPr>
            <a:r>
              <a:rPr lang="en-GB" dirty="0" smtClean="0"/>
              <a:t>Tested in 311 Detector and previous ETHZ experiences</a:t>
            </a:r>
            <a:endParaRPr lang="en-GB" dirty="0" smtClean="0"/>
          </a:p>
        </p:txBody>
      </p:sp>
      <p:sp>
        <p:nvSpPr>
          <p:cNvPr id="2" name="Date Placeholder 1"/>
          <p:cNvSpPr>
            <a:spLocks noGrp="1"/>
          </p:cNvSpPr>
          <p:nvPr>
            <p:ph type="dt" sz="half" idx="10"/>
          </p:nvPr>
        </p:nvSpPr>
        <p:spPr/>
        <p:txBody>
          <a:bodyPr/>
          <a:lstStyle/>
          <a:p>
            <a:r>
              <a:rPr lang="en-US" smtClean="0"/>
              <a:t>24/04/2017</a:t>
            </a:r>
            <a:endParaRPr lang="en-GB"/>
          </a:p>
        </p:txBody>
      </p:sp>
      <p:sp>
        <p:nvSpPr>
          <p:cNvPr id="3" name="Footer Placeholder 2"/>
          <p:cNvSpPr>
            <a:spLocks noGrp="1"/>
          </p:cNvSpPr>
          <p:nvPr>
            <p:ph type="ftr" sz="quarter" idx="11"/>
          </p:nvPr>
        </p:nvSpPr>
        <p:spPr/>
        <p:txBody>
          <a:bodyPr/>
          <a:lstStyle/>
          <a:p>
            <a:r>
              <a:rPr lang="en-GB" smtClean="0"/>
              <a:t>C.Cantini, ETHZ</a:t>
            </a:r>
            <a:endParaRPr lang="en-GB"/>
          </a:p>
        </p:txBody>
      </p:sp>
      <p:sp>
        <p:nvSpPr>
          <p:cNvPr id="4" name="Slide Number Placeholder 3"/>
          <p:cNvSpPr>
            <a:spLocks noGrp="1"/>
          </p:cNvSpPr>
          <p:nvPr>
            <p:ph type="sldNum" sz="quarter" idx="12"/>
          </p:nvPr>
        </p:nvSpPr>
        <p:spPr/>
        <p:txBody>
          <a:bodyPr/>
          <a:lstStyle/>
          <a:p>
            <a:fld id="{F0CE6825-E5CD-493A-B668-FBEBA4491FAD}" type="slidenum">
              <a:rPr lang="en-GB" smtClean="0"/>
              <a:t>12</a:t>
            </a:fld>
            <a:endParaRPr lang="en-GB"/>
          </a:p>
        </p:txBody>
      </p:sp>
    </p:spTree>
    <p:extLst>
      <p:ext uri="{BB962C8B-B14F-4D97-AF65-F5344CB8AC3E}">
        <p14:creationId xmlns:p14="http://schemas.microsoft.com/office/powerpoint/2010/main" val="2872227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3.png"/>
          <p:cNvPicPr>
            <a:picLocks noChangeAspect="1"/>
          </p:cNvPicPr>
          <p:nvPr/>
        </p:nvPicPr>
        <p:blipFill>
          <a:blip r:embed="rId3">
            <a:extLst/>
          </a:blip>
          <a:stretch>
            <a:fillRect/>
          </a:stretch>
        </p:blipFill>
        <p:spPr>
          <a:xfrm>
            <a:off x="9736418" y="220127"/>
            <a:ext cx="2120900" cy="463948"/>
          </a:xfrm>
          <a:prstGeom prst="rect">
            <a:avLst/>
          </a:prstGeom>
          <a:ln w="12700">
            <a:miter lim="400000"/>
          </a:ln>
        </p:spPr>
      </p:pic>
      <p:pic>
        <p:nvPicPr>
          <p:cNvPr id="13" name="Picture 12"/>
          <p:cNvPicPr>
            <a:picLocks noChangeAspect="1"/>
          </p:cNvPicPr>
          <p:nvPr/>
        </p:nvPicPr>
        <p:blipFill>
          <a:blip r:embed="rId4"/>
          <a:stretch>
            <a:fillRect/>
          </a:stretch>
        </p:blipFill>
        <p:spPr>
          <a:xfrm>
            <a:off x="270982" y="233923"/>
            <a:ext cx="1746084" cy="595010"/>
          </a:xfrm>
          <a:prstGeom prst="rect">
            <a:avLst/>
          </a:prstGeom>
        </p:spPr>
      </p:pic>
      <p:sp>
        <p:nvSpPr>
          <p:cNvPr id="26" name="Rectangle 25"/>
          <p:cNvSpPr/>
          <p:nvPr/>
        </p:nvSpPr>
        <p:spPr>
          <a:xfrm>
            <a:off x="4863549" y="1351260"/>
            <a:ext cx="6579702" cy="3416320"/>
          </a:xfrm>
          <a:prstGeom prst="rect">
            <a:avLst/>
          </a:prstGeom>
        </p:spPr>
        <p:txBody>
          <a:bodyPr wrap="square">
            <a:spAutoFit/>
          </a:bodyPr>
          <a:lstStyle/>
          <a:p>
            <a:pPr marL="742950" lvl="1" indent="-285750">
              <a:buFont typeface="Arial" panose="020B0604020202020204" pitchFamily="34" charset="0"/>
              <a:buChar char="•"/>
            </a:pPr>
            <a:r>
              <a:rPr lang="en-GB" dirty="0" smtClean="0"/>
              <a:t>311 Detector has o(90) temperature probes distributed in main vessel, soldered on ribbon cable, spaced by 4 cm or arranged on “thermometers”</a:t>
            </a:r>
          </a:p>
          <a:p>
            <a:pPr marL="742950" lvl="1" indent="-285750">
              <a:buFont typeface="Arial" panose="020B0604020202020204" pitchFamily="34" charset="0"/>
              <a:buChar char="•"/>
            </a:pPr>
            <a:r>
              <a:rPr lang="en-GB" dirty="0"/>
              <a:t>311 Detector has </a:t>
            </a:r>
            <a:r>
              <a:rPr lang="en-GB" dirty="0" smtClean="0"/>
              <a:t>45 </a:t>
            </a:r>
            <a:r>
              <a:rPr lang="en-GB" dirty="0"/>
              <a:t>temperature probes </a:t>
            </a:r>
            <a:r>
              <a:rPr lang="en-GB" dirty="0" smtClean="0"/>
              <a:t>in the insulation space </a:t>
            </a:r>
          </a:p>
          <a:p>
            <a:pPr marL="742950" lvl="1" indent="-285750">
              <a:buFont typeface="Arial" panose="020B0604020202020204" pitchFamily="34" charset="0"/>
              <a:buChar char="•"/>
            </a:pPr>
            <a:r>
              <a:rPr lang="en-GB" dirty="0" smtClean="0"/>
              <a:t>4 wires method everywhere </a:t>
            </a:r>
            <a:endParaRPr lang="en-GB" dirty="0"/>
          </a:p>
          <a:p>
            <a:pPr marL="742950" lvl="1" indent="-285750">
              <a:buFont typeface="Arial" panose="020B0604020202020204" pitchFamily="34" charset="0"/>
              <a:buChar char="•"/>
            </a:pPr>
            <a:r>
              <a:rPr lang="en-GB" dirty="0" smtClean="0"/>
              <a:t>Pt interfaced to NI9219 modules outsides in racks</a:t>
            </a:r>
          </a:p>
          <a:p>
            <a:pPr marL="742950" lvl="1" indent="-285750">
              <a:buFont typeface="Arial" panose="020B0604020202020204" pitchFamily="34" charset="0"/>
              <a:buChar char="•"/>
            </a:pPr>
            <a:endParaRPr lang="en-GB" dirty="0" smtClean="0"/>
          </a:p>
          <a:p>
            <a:pPr marL="742950" lvl="1" indent="-285750">
              <a:buFont typeface="Arial" panose="020B0604020202020204" pitchFamily="34" charset="0"/>
              <a:buChar char="•"/>
            </a:pPr>
            <a:r>
              <a:rPr lang="en-GB" dirty="0" smtClean="0"/>
              <a:t>666 Detector o(150) temperature sensors, distributed between CRP INS flange and TANK INS flange</a:t>
            </a:r>
          </a:p>
          <a:p>
            <a:pPr marL="742950" lvl="1" indent="-285750">
              <a:buFont typeface="Arial" panose="020B0604020202020204" pitchFamily="34" charset="0"/>
              <a:buChar char="•"/>
            </a:pPr>
            <a:r>
              <a:rPr lang="en-GB" dirty="0" smtClean="0"/>
              <a:t>Proposing same platinum sensors, same </a:t>
            </a:r>
            <a:r>
              <a:rPr lang="en-GB" dirty="0" smtClean="0"/>
              <a:t>company (IST) </a:t>
            </a:r>
            <a:r>
              <a:rPr lang="en-GB" dirty="0" smtClean="0"/>
              <a:t>- demonstrated &lt;0.1 </a:t>
            </a:r>
            <a:r>
              <a:rPr lang="en-GB" dirty="0"/>
              <a:t>K error at </a:t>
            </a:r>
            <a:r>
              <a:rPr lang="en-GB" dirty="0" err="1" smtClean="0"/>
              <a:t>TLAr</a:t>
            </a:r>
            <a:r>
              <a:rPr lang="en-GB" dirty="0" smtClean="0"/>
              <a:t>, CLASS Y resistors </a:t>
            </a:r>
          </a:p>
        </p:txBody>
      </p:sp>
      <p:sp>
        <p:nvSpPr>
          <p:cNvPr id="39" name="Rectangle 38"/>
          <p:cNvSpPr/>
          <p:nvPr/>
        </p:nvSpPr>
        <p:spPr>
          <a:xfrm>
            <a:off x="3000332" y="264359"/>
            <a:ext cx="3222101" cy="523220"/>
          </a:xfrm>
          <a:prstGeom prst="rect">
            <a:avLst/>
          </a:prstGeom>
        </p:spPr>
        <p:txBody>
          <a:bodyPr wrap="none">
            <a:spAutoFit/>
          </a:bodyPr>
          <a:lstStyle/>
          <a:p>
            <a:r>
              <a:rPr lang="en-GB" sz="2800" dirty="0" smtClean="0"/>
              <a:t>Temperature probes </a:t>
            </a:r>
          </a:p>
        </p:txBody>
      </p:sp>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2767425" y="1195125"/>
            <a:ext cx="2223632" cy="1667724"/>
          </a:xfrm>
          <a:prstGeom prst="rect">
            <a:avLst/>
          </a:prstGeom>
        </p:spPr>
      </p:pic>
      <p:pic>
        <p:nvPicPr>
          <p:cNvPr id="41" name="Picture 40"/>
          <p:cNvPicPr>
            <a:picLocks noChangeAspect="1"/>
          </p:cNvPicPr>
          <p:nvPr/>
        </p:nvPicPr>
        <p:blipFill>
          <a:blip r:embed="rId6"/>
          <a:stretch>
            <a:fillRect/>
          </a:stretch>
        </p:blipFill>
        <p:spPr>
          <a:xfrm>
            <a:off x="3169112" y="3027700"/>
            <a:ext cx="1821945" cy="1319114"/>
          </a:xfrm>
          <a:prstGeom prst="rect">
            <a:avLst/>
          </a:prstGeom>
        </p:spPr>
      </p:pic>
      <p:sp>
        <p:nvSpPr>
          <p:cNvPr id="42" name="TextBox 41"/>
          <p:cNvSpPr txBox="1"/>
          <p:nvPr/>
        </p:nvSpPr>
        <p:spPr>
          <a:xfrm>
            <a:off x="589936" y="4776296"/>
            <a:ext cx="10100394" cy="1477328"/>
          </a:xfrm>
          <a:prstGeom prst="rect">
            <a:avLst/>
          </a:prstGeom>
          <a:noFill/>
        </p:spPr>
        <p:txBody>
          <a:bodyPr wrap="none" rtlCol="0">
            <a:spAutoFit/>
          </a:bodyPr>
          <a:lstStyle/>
          <a:p>
            <a:r>
              <a:rPr lang="en-GB" dirty="0" smtClean="0"/>
              <a:t>Baseline choice for cable &gt;</a:t>
            </a:r>
          </a:p>
          <a:p>
            <a:pPr marL="285750" indent="-285750">
              <a:buFont typeface="Arial" panose="020B0604020202020204" pitchFamily="34" charset="0"/>
              <a:buChar char="•"/>
            </a:pPr>
            <a:r>
              <a:rPr lang="en-GB" dirty="0" smtClean="0"/>
              <a:t>3M 50 way Twisted Ribbon Cable, 1.27 mm pitch, AWG </a:t>
            </a:r>
            <a:r>
              <a:rPr lang="en-GB" dirty="0" smtClean="0"/>
              <a:t>28, available through RS</a:t>
            </a:r>
            <a:endParaRPr lang="en-GB" dirty="0" smtClean="0"/>
          </a:p>
          <a:p>
            <a:pPr marL="285750" indent="-285750">
              <a:buFont typeface="Arial" panose="020B0604020202020204" pitchFamily="34" charset="0"/>
              <a:buChar char="•"/>
            </a:pPr>
            <a:r>
              <a:rPr lang="en-GB" dirty="0" smtClean="0"/>
              <a:t>Used for resistive level meter and thermometers</a:t>
            </a:r>
          </a:p>
          <a:p>
            <a:pPr marL="285750" indent="-285750">
              <a:buFont typeface="Arial" panose="020B0604020202020204" pitchFamily="34" charset="0"/>
              <a:buChar char="•"/>
            </a:pPr>
            <a:r>
              <a:rPr lang="en-GB" dirty="0" smtClean="0"/>
              <a:t>Intermediate interface at the patch panel</a:t>
            </a:r>
          </a:p>
          <a:p>
            <a:pPr marL="285750" indent="-285750">
              <a:buFont typeface="Arial" panose="020B0604020202020204" pitchFamily="34" charset="0"/>
              <a:buChar char="•"/>
            </a:pPr>
            <a:r>
              <a:rPr lang="en-GB" dirty="0" smtClean="0"/>
              <a:t>Interfaced through SUBD50 </a:t>
            </a:r>
            <a:r>
              <a:rPr lang="en-GB" dirty="0" err="1" smtClean="0"/>
              <a:t>weldable</a:t>
            </a:r>
            <a:r>
              <a:rPr lang="en-GB" dirty="0" smtClean="0"/>
              <a:t> connectors on CRP </a:t>
            </a:r>
            <a:r>
              <a:rPr lang="en-GB" dirty="0" smtClean="0"/>
              <a:t>INS and TANK INS </a:t>
            </a:r>
            <a:r>
              <a:rPr lang="en-GB" dirty="0" smtClean="0"/>
              <a:t>flange to acquisition system</a:t>
            </a:r>
          </a:p>
        </p:txBody>
      </p:sp>
      <p:pic>
        <p:nvPicPr>
          <p:cNvPr id="43" name="Picture 42"/>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34398" r="2281"/>
          <a:stretch/>
        </p:blipFill>
        <p:spPr>
          <a:xfrm>
            <a:off x="1047136" y="1150190"/>
            <a:ext cx="1653988" cy="3482788"/>
          </a:xfrm>
          <a:prstGeom prst="rect">
            <a:avLst/>
          </a:prstGeom>
        </p:spPr>
      </p:pic>
      <p:sp>
        <p:nvSpPr>
          <p:cNvPr id="2" name="Date Placeholder 1"/>
          <p:cNvSpPr>
            <a:spLocks noGrp="1"/>
          </p:cNvSpPr>
          <p:nvPr>
            <p:ph type="dt" sz="half" idx="10"/>
          </p:nvPr>
        </p:nvSpPr>
        <p:spPr/>
        <p:txBody>
          <a:bodyPr/>
          <a:lstStyle/>
          <a:p>
            <a:r>
              <a:rPr lang="en-US" smtClean="0"/>
              <a:t>24/04/2017</a:t>
            </a:r>
            <a:endParaRPr lang="en-GB"/>
          </a:p>
        </p:txBody>
      </p:sp>
      <p:sp>
        <p:nvSpPr>
          <p:cNvPr id="3" name="Footer Placeholder 2"/>
          <p:cNvSpPr>
            <a:spLocks noGrp="1"/>
          </p:cNvSpPr>
          <p:nvPr>
            <p:ph type="ftr" sz="quarter" idx="11"/>
          </p:nvPr>
        </p:nvSpPr>
        <p:spPr/>
        <p:txBody>
          <a:bodyPr/>
          <a:lstStyle/>
          <a:p>
            <a:r>
              <a:rPr lang="en-GB" smtClean="0"/>
              <a:t>C.Cantini, ETHZ</a:t>
            </a:r>
            <a:endParaRPr lang="en-GB"/>
          </a:p>
        </p:txBody>
      </p:sp>
      <p:sp>
        <p:nvSpPr>
          <p:cNvPr id="4" name="Slide Number Placeholder 3"/>
          <p:cNvSpPr>
            <a:spLocks noGrp="1"/>
          </p:cNvSpPr>
          <p:nvPr>
            <p:ph type="sldNum" sz="quarter" idx="12"/>
          </p:nvPr>
        </p:nvSpPr>
        <p:spPr/>
        <p:txBody>
          <a:bodyPr/>
          <a:lstStyle/>
          <a:p>
            <a:fld id="{F0CE6825-E5CD-493A-B668-FBEBA4491FAD}" type="slidenum">
              <a:rPr lang="en-GB" smtClean="0"/>
              <a:t>13</a:t>
            </a:fld>
            <a:endParaRPr lang="en-GB"/>
          </a:p>
        </p:txBody>
      </p:sp>
    </p:spTree>
    <p:extLst>
      <p:ext uri="{BB962C8B-B14F-4D97-AF65-F5344CB8AC3E}">
        <p14:creationId xmlns:p14="http://schemas.microsoft.com/office/powerpoint/2010/main" val="3527593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3.png"/>
          <p:cNvPicPr>
            <a:picLocks noChangeAspect="1"/>
          </p:cNvPicPr>
          <p:nvPr/>
        </p:nvPicPr>
        <p:blipFill>
          <a:blip r:embed="rId2">
            <a:extLst/>
          </a:blip>
          <a:stretch>
            <a:fillRect/>
          </a:stretch>
        </p:blipFill>
        <p:spPr>
          <a:xfrm>
            <a:off x="9736418" y="220127"/>
            <a:ext cx="2120900" cy="463948"/>
          </a:xfrm>
          <a:prstGeom prst="rect">
            <a:avLst/>
          </a:prstGeom>
          <a:ln w="12700">
            <a:miter lim="400000"/>
          </a:ln>
        </p:spPr>
      </p:pic>
      <p:pic>
        <p:nvPicPr>
          <p:cNvPr id="13" name="Picture 12"/>
          <p:cNvPicPr>
            <a:picLocks noChangeAspect="1"/>
          </p:cNvPicPr>
          <p:nvPr/>
        </p:nvPicPr>
        <p:blipFill>
          <a:blip r:embed="rId3"/>
          <a:stretch>
            <a:fillRect/>
          </a:stretch>
        </p:blipFill>
        <p:spPr>
          <a:xfrm>
            <a:off x="270982" y="233923"/>
            <a:ext cx="1746084" cy="595010"/>
          </a:xfrm>
          <a:prstGeom prst="rect">
            <a:avLst/>
          </a:prstGeom>
        </p:spPr>
      </p:pic>
      <p:sp>
        <p:nvSpPr>
          <p:cNvPr id="4" name="Rectangle 3"/>
          <p:cNvSpPr/>
          <p:nvPr/>
        </p:nvSpPr>
        <p:spPr>
          <a:xfrm>
            <a:off x="3000332" y="264359"/>
            <a:ext cx="3222101" cy="523220"/>
          </a:xfrm>
          <a:prstGeom prst="rect">
            <a:avLst/>
          </a:prstGeom>
        </p:spPr>
        <p:txBody>
          <a:bodyPr wrap="none">
            <a:spAutoFit/>
          </a:bodyPr>
          <a:lstStyle/>
          <a:p>
            <a:r>
              <a:rPr lang="en-GB" sz="2800" dirty="0" smtClean="0"/>
              <a:t>Temperature probes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563" y="3554983"/>
            <a:ext cx="3542319" cy="191866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9" y="1337591"/>
            <a:ext cx="3866044" cy="2094010"/>
          </a:xfrm>
          <a:prstGeom prst="rect">
            <a:avLst/>
          </a:prstGeom>
        </p:spPr>
      </p:pic>
      <p:pic>
        <p:nvPicPr>
          <p:cNvPr id="7" name="Picture 6"/>
          <p:cNvPicPr>
            <a:picLocks noChangeAspect="1"/>
          </p:cNvPicPr>
          <p:nvPr/>
        </p:nvPicPr>
        <p:blipFill>
          <a:blip r:embed="rId6"/>
          <a:stretch>
            <a:fillRect/>
          </a:stretch>
        </p:blipFill>
        <p:spPr>
          <a:xfrm>
            <a:off x="9261412" y="3183806"/>
            <a:ext cx="1002231" cy="3275148"/>
          </a:xfrm>
          <a:prstGeom prst="rect">
            <a:avLst/>
          </a:prstGeom>
        </p:spPr>
      </p:pic>
      <p:sp>
        <p:nvSpPr>
          <p:cNvPr id="8" name="TextBox 7"/>
          <p:cNvSpPr txBox="1"/>
          <p:nvPr/>
        </p:nvSpPr>
        <p:spPr>
          <a:xfrm>
            <a:off x="432833" y="5454885"/>
            <a:ext cx="3058786" cy="646331"/>
          </a:xfrm>
          <a:prstGeom prst="rect">
            <a:avLst/>
          </a:prstGeom>
          <a:noFill/>
        </p:spPr>
        <p:txBody>
          <a:bodyPr wrap="none" rtlCol="0">
            <a:spAutoFit/>
          </a:bodyPr>
          <a:lstStyle/>
          <a:p>
            <a:r>
              <a:rPr lang="en-GB" dirty="0" smtClean="0"/>
              <a:t>Thermometers 311 </a:t>
            </a:r>
            <a:r>
              <a:rPr lang="en-GB" dirty="0" err="1" smtClean="0"/>
              <a:t>Det</a:t>
            </a:r>
            <a:r>
              <a:rPr lang="en-GB" dirty="0" smtClean="0"/>
              <a:t>: 4 Pts</a:t>
            </a:r>
          </a:p>
          <a:p>
            <a:r>
              <a:rPr lang="en-GB" dirty="0"/>
              <a:t>4</a:t>
            </a:r>
            <a:r>
              <a:rPr lang="en-GB" dirty="0" smtClean="0"/>
              <a:t> installed on CRP in gas phase</a:t>
            </a:r>
          </a:p>
        </p:txBody>
      </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36847" t="-975" r="13288" b="12195"/>
          <a:stretch/>
        </p:blipFill>
        <p:spPr>
          <a:xfrm>
            <a:off x="7453585" y="3369702"/>
            <a:ext cx="1159728" cy="2824887"/>
          </a:xfrm>
          <a:prstGeom prst="rect">
            <a:avLst/>
          </a:prstGeom>
          <a:ln w="31750">
            <a:noFill/>
          </a:ln>
        </p:spPr>
      </p:pic>
      <p:sp>
        <p:nvSpPr>
          <p:cNvPr id="10" name="TextBox 9"/>
          <p:cNvSpPr txBox="1"/>
          <p:nvPr/>
        </p:nvSpPr>
        <p:spPr>
          <a:xfrm>
            <a:off x="10357293" y="3118331"/>
            <a:ext cx="1912775" cy="646331"/>
          </a:xfrm>
          <a:prstGeom prst="rect">
            <a:avLst/>
          </a:prstGeom>
          <a:noFill/>
        </p:spPr>
        <p:txBody>
          <a:bodyPr wrap="square" rtlCol="0">
            <a:spAutoFit/>
          </a:bodyPr>
          <a:lstStyle/>
          <a:p>
            <a:r>
              <a:rPr lang="en-GB" dirty="0" smtClean="0"/>
              <a:t>Thermometers new version: 6 Pts</a:t>
            </a:r>
          </a:p>
        </p:txBody>
      </p:sp>
      <p:sp>
        <p:nvSpPr>
          <p:cNvPr id="11" name="TextBox 10"/>
          <p:cNvSpPr txBox="1"/>
          <p:nvPr/>
        </p:nvSpPr>
        <p:spPr>
          <a:xfrm>
            <a:off x="10346599" y="4461812"/>
            <a:ext cx="1634692" cy="1600438"/>
          </a:xfrm>
          <a:prstGeom prst="rect">
            <a:avLst/>
          </a:prstGeom>
          <a:noFill/>
        </p:spPr>
        <p:txBody>
          <a:bodyPr wrap="square" rtlCol="0">
            <a:spAutoFit/>
          </a:bodyPr>
          <a:lstStyle/>
          <a:p>
            <a:r>
              <a:rPr lang="en-GB" dirty="0" smtClean="0"/>
              <a:t>Better</a:t>
            </a:r>
            <a:r>
              <a:rPr lang="en-GB" dirty="0"/>
              <a:t> </a:t>
            </a:r>
            <a:r>
              <a:rPr lang="en-GB" dirty="0" smtClean="0"/>
              <a:t>fixation</a:t>
            </a:r>
            <a:endParaRPr lang="en-GB" dirty="0"/>
          </a:p>
          <a:p>
            <a:r>
              <a:rPr lang="en-GB" sz="1600" dirty="0" smtClean="0"/>
              <a:t>Integrated already in CRP design, time to produce them 2 weeks.</a:t>
            </a:r>
          </a:p>
        </p:txBody>
      </p:sp>
      <p:sp>
        <p:nvSpPr>
          <p:cNvPr id="14" name="TextBox 13"/>
          <p:cNvSpPr txBox="1"/>
          <p:nvPr/>
        </p:nvSpPr>
        <p:spPr>
          <a:xfrm>
            <a:off x="3665882" y="920456"/>
            <a:ext cx="7594007" cy="2246769"/>
          </a:xfrm>
          <a:prstGeom prst="rect">
            <a:avLst/>
          </a:prstGeom>
          <a:noFill/>
        </p:spPr>
        <p:txBody>
          <a:bodyPr wrap="square" rtlCol="0">
            <a:spAutoFit/>
          </a:bodyPr>
          <a:lstStyle/>
          <a:p>
            <a:r>
              <a:rPr lang="en-GB" sz="2000" dirty="0" smtClean="0"/>
              <a:t>In 311 detector we monitor the temperature:</a:t>
            </a:r>
          </a:p>
          <a:p>
            <a:pPr marL="342900" indent="-342900">
              <a:buFont typeface="Arial" panose="020B0604020202020204" pitchFamily="34" charset="0"/>
              <a:buChar char="•"/>
            </a:pPr>
            <a:r>
              <a:rPr lang="en-GB" sz="2000" dirty="0" smtClean="0"/>
              <a:t>Along the entire drift length (resistive level meter)</a:t>
            </a:r>
            <a:endParaRPr lang="en-GB" sz="2000" dirty="0"/>
          </a:p>
          <a:p>
            <a:pPr marL="342900" indent="-342900">
              <a:buFont typeface="Arial" panose="020B0604020202020204" pitchFamily="34" charset="0"/>
              <a:buChar char="•"/>
            </a:pPr>
            <a:r>
              <a:rPr lang="en-GB" sz="2000" dirty="0" smtClean="0"/>
              <a:t>On top of anode at different heights thanks to several PCBs where 4 Pt sensors are soldered (thermometers).</a:t>
            </a:r>
          </a:p>
          <a:p>
            <a:r>
              <a:rPr lang="en-GB" sz="2000" dirty="0" smtClean="0"/>
              <a:t>For 6x6x6 m3  a new version with 6 Pts was designed.</a:t>
            </a:r>
          </a:p>
          <a:p>
            <a:r>
              <a:rPr lang="en-GB" sz="2000" dirty="0" smtClean="0"/>
              <a:t>It has also 4 resistive chains (12 Pt each) connected to TANK </a:t>
            </a:r>
            <a:r>
              <a:rPr lang="en-GB" sz="2000" dirty="0" smtClean="0"/>
              <a:t>INS along the 6 metres drift. They are hosted into cable trays</a:t>
            </a:r>
            <a:endParaRPr lang="en-GB" sz="2000" dirty="0"/>
          </a:p>
        </p:txBody>
      </p:sp>
      <p:sp>
        <p:nvSpPr>
          <p:cNvPr id="15" name="TextBox 14"/>
          <p:cNvSpPr txBox="1"/>
          <p:nvPr/>
        </p:nvSpPr>
        <p:spPr>
          <a:xfrm>
            <a:off x="6737574" y="6223580"/>
            <a:ext cx="2096449" cy="369332"/>
          </a:xfrm>
          <a:prstGeom prst="rect">
            <a:avLst/>
          </a:prstGeom>
          <a:noFill/>
        </p:spPr>
        <p:txBody>
          <a:bodyPr wrap="square" rtlCol="0">
            <a:spAutoFit/>
          </a:bodyPr>
          <a:lstStyle/>
          <a:p>
            <a:r>
              <a:rPr lang="en-GB" dirty="0" smtClean="0"/>
              <a:t>Thermometers 311</a:t>
            </a:r>
          </a:p>
        </p:txBody>
      </p:sp>
      <p:pic>
        <p:nvPicPr>
          <p:cNvPr id="16" name="Screen Shot 2016-04-01 at 13.02.46.png"/>
          <p:cNvPicPr>
            <a:picLocks noChangeAspect="1"/>
          </p:cNvPicPr>
          <p:nvPr/>
        </p:nvPicPr>
        <p:blipFill>
          <a:blip r:embed="rId8">
            <a:extLst/>
          </a:blip>
          <a:stretch>
            <a:fillRect/>
          </a:stretch>
        </p:blipFill>
        <p:spPr>
          <a:xfrm>
            <a:off x="3552320" y="3898905"/>
            <a:ext cx="3791099" cy="2087725"/>
          </a:xfrm>
          <a:prstGeom prst="rect">
            <a:avLst/>
          </a:prstGeom>
          <a:ln w="12700">
            <a:miter lim="400000"/>
          </a:ln>
        </p:spPr>
      </p:pic>
      <p:sp>
        <p:nvSpPr>
          <p:cNvPr id="17" name="Shape 234"/>
          <p:cNvSpPr/>
          <p:nvPr/>
        </p:nvSpPr>
        <p:spPr>
          <a:xfrm>
            <a:off x="3726583" y="4658756"/>
            <a:ext cx="496849" cy="252428"/>
          </a:xfrm>
          <a:prstGeom prst="ellipse">
            <a:avLst/>
          </a:prstGeom>
          <a:ln w="50800">
            <a:solidFill>
              <a:srgbClr val="E32400"/>
            </a:solidFill>
            <a:miter lim="400000"/>
          </a:ln>
        </p:spPr>
        <p:txBody>
          <a:bodyPr lIns="54186" tIns="54186" rIns="54186" bIns="54186"/>
          <a:lstStyle/>
          <a:p>
            <a:pPr algn="l" defTabSz="1300480">
              <a:buClr>
                <a:srgbClr val="000000"/>
              </a:buClr>
              <a:buFont typeface="Lucida Grande"/>
              <a:defRPr sz="2400">
                <a:uFill>
                  <a:solidFill>
                    <a:srgbClr val="000000"/>
                  </a:solidFill>
                </a:uFill>
                <a:latin typeface="Lucida Grande"/>
                <a:ea typeface="Lucida Grande"/>
                <a:cs typeface="Lucida Grande"/>
                <a:sym typeface="Lucida Grande"/>
              </a:defRPr>
            </a:pPr>
            <a:endParaRPr/>
          </a:p>
        </p:txBody>
      </p:sp>
      <p:sp>
        <p:nvSpPr>
          <p:cNvPr id="18" name="Shape 234"/>
          <p:cNvSpPr/>
          <p:nvPr/>
        </p:nvSpPr>
        <p:spPr>
          <a:xfrm>
            <a:off x="4658064" y="4633069"/>
            <a:ext cx="496849" cy="252428"/>
          </a:xfrm>
          <a:prstGeom prst="ellipse">
            <a:avLst/>
          </a:prstGeom>
          <a:ln w="50800">
            <a:solidFill>
              <a:srgbClr val="E32400"/>
            </a:solidFill>
            <a:miter lim="400000"/>
          </a:ln>
        </p:spPr>
        <p:txBody>
          <a:bodyPr lIns="54186" tIns="54186" rIns="54186" bIns="54186"/>
          <a:lstStyle/>
          <a:p>
            <a:pPr algn="l" defTabSz="1300480">
              <a:buClr>
                <a:srgbClr val="000000"/>
              </a:buClr>
              <a:buFont typeface="Lucida Grande"/>
              <a:defRPr sz="2400">
                <a:uFill>
                  <a:solidFill>
                    <a:srgbClr val="000000"/>
                  </a:solidFill>
                </a:uFill>
                <a:latin typeface="Lucida Grande"/>
                <a:ea typeface="Lucida Grande"/>
                <a:cs typeface="Lucida Grande"/>
                <a:sym typeface="Lucida Grande"/>
              </a:defRPr>
            </a:pPr>
            <a:endParaRPr/>
          </a:p>
        </p:txBody>
      </p:sp>
      <p:sp>
        <p:nvSpPr>
          <p:cNvPr id="19" name="Shape 234"/>
          <p:cNvSpPr/>
          <p:nvPr/>
        </p:nvSpPr>
        <p:spPr>
          <a:xfrm>
            <a:off x="5020218" y="5077086"/>
            <a:ext cx="496849" cy="252428"/>
          </a:xfrm>
          <a:prstGeom prst="ellipse">
            <a:avLst/>
          </a:prstGeom>
          <a:ln w="50800">
            <a:solidFill>
              <a:srgbClr val="E32400"/>
            </a:solidFill>
            <a:miter lim="400000"/>
          </a:ln>
        </p:spPr>
        <p:txBody>
          <a:bodyPr lIns="54186" tIns="54186" rIns="54186" bIns="54186"/>
          <a:lstStyle/>
          <a:p>
            <a:pPr algn="l" defTabSz="1300480">
              <a:buClr>
                <a:srgbClr val="000000"/>
              </a:buClr>
              <a:buFont typeface="Lucida Grande"/>
              <a:defRPr sz="2400">
                <a:uFill>
                  <a:solidFill>
                    <a:srgbClr val="000000"/>
                  </a:solidFill>
                </a:uFill>
                <a:latin typeface="Lucida Grande"/>
                <a:ea typeface="Lucida Grande"/>
                <a:cs typeface="Lucida Grande"/>
                <a:sym typeface="Lucida Grande"/>
              </a:defRPr>
            </a:pPr>
            <a:endParaRPr/>
          </a:p>
        </p:txBody>
      </p:sp>
      <p:sp>
        <p:nvSpPr>
          <p:cNvPr id="20" name="Shape 234"/>
          <p:cNvSpPr/>
          <p:nvPr/>
        </p:nvSpPr>
        <p:spPr>
          <a:xfrm>
            <a:off x="5517067" y="4175934"/>
            <a:ext cx="496849" cy="252428"/>
          </a:xfrm>
          <a:prstGeom prst="ellipse">
            <a:avLst/>
          </a:prstGeom>
          <a:ln w="50800">
            <a:solidFill>
              <a:srgbClr val="E32400"/>
            </a:solidFill>
            <a:miter lim="400000"/>
          </a:ln>
        </p:spPr>
        <p:txBody>
          <a:bodyPr lIns="54186" tIns="54186" rIns="54186" bIns="54186"/>
          <a:lstStyle/>
          <a:p>
            <a:pPr algn="l" defTabSz="1300480">
              <a:buClr>
                <a:srgbClr val="000000"/>
              </a:buClr>
              <a:buFont typeface="Lucida Grande"/>
              <a:defRPr sz="2400">
                <a:uFill>
                  <a:solidFill>
                    <a:srgbClr val="000000"/>
                  </a:solidFill>
                </a:uFill>
                <a:latin typeface="Lucida Grande"/>
                <a:ea typeface="Lucida Grande"/>
                <a:cs typeface="Lucida Grande"/>
                <a:sym typeface="Lucida Grande"/>
              </a:defRPr>
            </a:pPr>
            <a:endParaRPr/>
          </a:p>
        </p:txBody>
      </p:sp>
      <p:cxnSp>
        <p:nvCxnSpPr>
          <p:cNvPr id="21" name="Straight Arrow Connector 20"/>
          <p:cNvCxnSpPr/>
          <p:nvPr/>
        </p:nvCxnSpPr>
        <p:spPr>
          <a:xfrm flipH="1">
            <a:off x="5517067" y="4543425"/>
            <a:ext cx="1936519" cy="6191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24/04/2017</a:t>
            </a:r>
            <a:endParaRPr lang="en-GB"/>
          </a:p>
        </p:txBody>
      </p:sp>
      <p:sp>
        <p:nvSpPr>
          <p:cNvPr id="3" name="Footer Placeholder 2"/>
          <p:cNvSpPr>
            <a:spLocks noGrp="1"/>
          </p:cNvSpPr>
          <p:nvPr>
            <p:ph type="ftr" sz="quarter" idx="11"/>
          </p:nvPr>
        </p:nvSpPr>
        <p:spPr/>
        <p:txBody>
          <a:bodyPr/>
          <a:lstStyle/>
          <a:p>
            <a:r>
              <a:rPr lang="en-GB" smtClean="0"/>
              <a:t>C.Cantini, ETHZ</a:t>
            </a:r>
            <a:endParaRPr lang="en-GB"/>
          </a:p>
        </p:txBody>
      </p:sp>
      <p:sp>
        <p:nvSpPr>
          <p:cNvPr id="22" name="Slide Number Placeholder 21"/>
          <p:cNvSpPr>
            <a:spLocks noGrp="1"/>
          </p:cNvSpPr>
          <p:nvPr>
            <p:ph type="sldNum" sz="quarter" idx="12"/>
          </p:nvPr>
        </p:nvSpPr>
        <p:spPr/>
        <p:txBody>
          <a:bodyPr/>
          <a:lstStyle/>
          <a:p>
            <a:fld id="{F0CE6825-E5CD-493A-B668-FBEBA4491FAD}" type="slidenum">
              <a:rPr lang="en-GB" smtClean="0"/>
              <a:t>14</a:t>
            </a:fld>
            <a:endParaRPr lang="en-GB"/>
          </a:p>
        </p:txBody>
      </p:sp>
    </p:spTree>
    <p:extLst>
      <p:ext uri="{BB962C8B-B14F-4D97-AF65-F5344CB8AC3E}">
        <p14:creationId xmlns:p14="http://schemas.microsoft.com/office/powerpoint/2010/main" val="2096224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3.png"/>
          <p:cNvPicPr>
            <a:picLocks noChangeAspect="1"/>
          </p:cNvPicPr>
          <p:nvPr/>
        </p:nvPicPr>
        <p:blipFill>
          <a:blip r:embed="rId2">
            <a:extLst/>
          </a:blip>
          <a:stretch>
            <a:fillRect/>
          </a:stretch>
        </p:blipFill>
        <p:spPr>
          <a:xfrm>
            <a:off x="9736418" y="220127"/>
            <a:ext cx="2120900" cy="463948"/>
          </a:xfrm>
          <a:prstGeom prst="rect">
            <a:avLst/>
          </a:prstGeom>
          <a:ln w="12700">
            <a:miter lim="400000"/>
          </a:ln>
        </p:spPr>
      </p:pic>
      <p:pic>
        <p:nvPicPr>
          <p:cNvPr id="13" name="Picture 12"/>
          <p:cNvPicPr>
            <a:picLocks noChangeAspect="1"/>
          </p:cNvPicPr>
          <p:nvPr/>
        </p:nvPicPr>
        <p:blipFill>
          <a:blip r:embed="rId3"/>
          <a:stretch>
            <a:fillRect/>
          </a:stretch>
        </p:blipFill>
        <p:spPr>
          <a:xfrm>
            <a:off x="270982" y="233923"/>
            <a:ext cx="1746084" cy="595010"/>
          </a:xfrm>
          <a:prstGeom prst="rect">
            <a:avLst/>
          </a:prstGeom>
        </p:spPr>
      </p:pic>
      <p:sp>
        <p:nvSpPr>
          <p:cNvPr id="4" name="Shape 255"/>
          <p:cNvSpPr/>
          <p:nvPr/>
        </p:nvSpPr>
        <p:spPr>
          <a:xfrm>
            <a:off x="7675037" y="2000859"/>
            <a:ext cx="2019301" cy="2019301"/>
          </a:xfrm>
          <a:prstGeom prst="rect">
            <a:avLst/>
          </a:prstGeom>
          <a:ln w="254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5" name="Shape 256"/>
          <p:cNvSpPr/>
          <p:nvPr/>
        </p:nvSpPr>
        <p:spPr>
          <a:xfrm>
            <a:off x="9770537" y="2000859"/>
            <a:ext cx="2019301" cy="2019301"/>
          </a:xfrm>
          <a:prstGeom prst="rect">
            <a:avLst/>
          </a:prstGeom>
          <a:ln w="254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6" name="Shape 257"/>
          <p:cNvSpPr/>
          <p:nvPr/>
        </p:nvSpPr>
        <p:spPr>
          <a:xfrm>
            <a:off x="7675037" y="4096359"/>
            <a:ext cx="2019301" cy="2019301"/>
          </a:xfrm>
          <a:prstGeom prst="rect">
            <a:avLst/>
          </a:prstGeom>
          <a:ln w="254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7" name="Shape 258"/>
          <p:cNvSpPr/>
          <p:nvPr/>
        </p:nvSpPr>
        <p:spPr>
          <a:xfrm>
            <a:off x="9770537" y="4096359"/>
            <a:ext cx="2019301" cy="2019301"/>
          </a:xfrm>
          <a:prstGeom prst="rect">
            <a:avLst/>
          </a:prstGeom>
          <a:ln w="254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8" name="Shape 259"/>
          <p:cNvSpPr/>
          <p:nvPr/>
        </p:nvSpPr>
        <p:spPr>
          <a:xfrm>
            <a:off x="7789336" y="2038958"/>
            <a:ext cx="254001" cy="635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9" name="Shape 260"/>
          <p:cNvSpPr/>
          <p:nvPr/>
        </p:nvSpPr>
        <p:spPr>
          <a:xfrm>
            <a:off x="8183036" y="2038958"/>
            <a:ext cx="254001" cy="635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10" name="Shape 261"/>
          <p:cNvSpPr/>
          <p:nvPr/>
        </p:nvSpPr>
        <p:spPr>
          <a:xfrm>
            <a:off x="8564037" y="2038958"/>
            <a:ext cx="254000" cy="635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11" name="Shape 262"/>
          <p:cNvSpPr/>
          <p:nvPr/>
        </p:nvSpPr>
        <p:spPr>
          <a:xfrm>
            <a:off x="8945037" y="2038958"/>
            <a:ext cx="254000" cy="635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14" name="Shape 263"/>
          <p:cNvSpPr/>
          <p:nvPr/>
        </p:nvSpPr>
        <p:spPr>
          <a:xfrm>
            <a:off x="9313337" y="2038958"/>
            <a:ext cx="254001" cy="635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15" name="Shape 264"/>
          <p:cNvSpPr/>
          <p:nvPr/>
        </p:nvSpPr>
        <p:spPr>
          <a:xfrm>
            <a:off x="9897536" y="2038958"/>
            <a:ext cx="254001" cy="635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16" name="Shape 265"/>
          <p:cNvSpPr/>
          <p:nvPr/>
        </p:nvSpPr>
        <p:spPr>
          <a:xfrm>
            <a:off x="10291237" y="2038958"/>
            <a:ext cx="254001" cy="635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17" name="Shape 266"/>
          <p:cNvSpPr/>
          <p:nvPr/>
        </p:nvSpPr>
        <p:spPr>
          <a:xfrm>
            <a:off x="10672237" y="2038958"/>
            <a:ext cx="254000" cy="635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18" name="Shape 267"/>
          <p:cNvSpPr/>
          <p:nvPr/>
        </p:nvSpPr>
        <p:spPr>
          <a:xfrm>
            <a:off x="11053237" y="2038958"/>
            <a:ext cx="254000" cy="635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19" name="Shape 268"/>
          <p:cNvSpPr/>
          <p:nvPr/>
        </p:nvSpPr>
        <p:spPr>
          <a:xfrm>
            <a:off x="11421537" y="2038958"/>
            <a:ext cx="254001" cy="635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20" name="Shape 269"/>
          <p:cNvSpPr/>
          <p:nvPr/>
        </p:nvSpPr>
        <p:spPr>
          <a:xfrm>
            <a:off x="11688237" y="2165958"/>
            <a:ext cx="63501" cy="2540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21" name="Shape 270"/>
          <p:cNvSpPr/>
          <p:nvPr/>
        </p:nvSpPr>
        <p:spPr>
          <a:xfrm>
            <a:off x="11688237" y="2534259"/>
            <a:ext cx="63501" cy="254000"/>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22" name="Shape 271"/>
          <p:cNvSpPr/>
          <p:nvPr/>
        </p:nvSpPr>
        <p:spPr>
          <a:xfrm>
            <a:off x="11688237" y="2902559"/>
            <a:ext cx="63501" cy="2540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23" name="Shape 272"/>
          <p:cNvSpPr/>
          <p:nvPr/>
        </p:nvSpPr>
        <p:spPr>
          <a:xfrm>
            <a:off x="11688237" y="3270859"/>
            <a:ext cx="63501" cy="254000"/>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24" name="Shape 273"/>
          <p:cNvSpPr/>
          <p:nvPr/>
        </p:nvSpPr>
        <p:spPr>
          <a:xfrm>
            <a:off x="11688237" y="3639159"/>
            <a:ext cx="63501" cy="2540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25" name="Shape 274"/>
          <p:cNvSpPr/>
          <p:nvPr/>
        </p:nvSpPr>
        <p:spPr>
          <a:xfrm>
            <a:off x="11688237" y="4223358"/>
            <a:ext cx="63501" cy="2540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26" name="Shape 275"/>
          <p:cNvSpPr/>
          <p:nvPr/>
        </p:nvSpPr>
        <p:spPr>
          <a:xfrm>
            <a:off x="11688237" y="4591659"/>
            <a:ext cx="63501" cy="254000"/>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27" name="Shape 276"/>
          <p:cNvSpPr/>
          <p:nvPr/>
        </p:nvSpPr>
        <p:spPr>
          <a:xfrm>
            <a:off x="11688237" y="4959959"/>
            <a:ext cx="63501" cy="2540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28" name="Shape 277"/>
          <p:cNvSpPr/>
          <p:nvPr/>
        </p:nvSpPr>
        <p:spPr>
          <a:xfrm>
            <a:off x="11688237" y="5328259"/>
            <a:ext cx="63501" cy="254000"/>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29" name="Shape 278"/>
          <p:cNvSpPr/>
          <p:nvPr/>
        </p:nvSpPr>
        <p:spPr>
          <a:xfrm>
            <a:off x="11688237" y="5696559"/>
            <a:ext cx="63501" cy="2540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30" name="Shape 279"/>
          <p:cNvSpPr/>
          <p:nvPr/>
        </p:nvSpPr>
        <p:spPr>
          <a:xfrm>
            <a:off x="7713136" y="2165958"/>
            <a:ext cx="63501" cy="2540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31" name="Shape 280"/>
          <p:cNvSpPr/>
          <p:nvPr/>
        </p:nvSpPr>
        <p:spPr>
          <a:xfrm>
            <a:off x="7713136" y="2534259"/>
            <a:ext cx="63501" cy="254000"/>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32" name="Shape 281"/>
          <p:cNvSpPr/>
          <p:nvPr/>
        </p:nvSpPr>
        <p:spPr>
          <a:xfrm>
            <a:off x="7713136" y="2902559"/>
            <a:ext cx="63501" cy="2540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33" name="Shape 282"/>
          <p:cNvSpPr/>
          <p:nvPr/>
        </p:nvSpPr>
        <p:spPr>
          <a:xfrm>
            <a:off x="7713136" y="3270859"/>
            <a:ext cx="63501" cy="254000"/>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34" name="Shape 283"/>
          <p:cNvSpPr/>
          <p:nvPr/>
        </p:nvSpPr>
        <p:spPr>
          <a:xfrm>
            <a:off x="7713136" y="3639159"/>
            <a:ext cx="63501" cy="2540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35" name="Shape 284"/>
          <p:cNvSpPr/>
          <p:nvPr/>
        </p:nvSpPr>
        <p:spPr>
          <a:xfrm>
            <a:off x="7713136" y="4223358"/>
            <a:ext cx="63501" cy="2540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36" name="Shape 285"/>
          <p:cNvSpPr/>
          <p:nvPr/>
        </p:nvSpPr>
        <p:spPr>
          <a:xfrm>
            <a:off x="7713136" y="4591659"/>
            <a:ext cx="63501" cy="254000"/>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37" name="Shape 286"/>
          <p:cNvSpPr/>
          <p:nvPr/>
        </p:nvSpPr>
        <p:spPr>
          <a:xfrm>
            <a:off x="7713136" y="4959959"/>
            <a:ext cx="63501" cy="2540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38" name="Shape 287"/>
          <p:cNvSpPr/>
          <p:nvPr/>
        </p:nvSpPr>
        <p:spPr>
          <a:xfrm>
            <a:off x="7713136" y="5328259"/>
            <a:ext cx="63501" cy="254000"/>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39" name="Shape 288"/>
          <p:cNvSpPr/>
          <p:nvPr/>
        </p:nvSpPr>
        <p:spPr>
          <a:xfrm>
            <a:off x="7713136" y="5696559"/>
            <a:ext cx="63501" cy="2540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40" name="Shape 289"/>
          <p:cNvSpPr/>
          <p:nvPr/>
        </p:nvSpPr>
        <p:spPr>
          <a:xfrm>
            <a:off x="7789336" y="6014059"/>
            <a:ext cx="254001" cy="635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41" name="Shape 290"/>
          <p:cNvSpPr/>
          <p:nvPr/>
        </p:nvSpPr>
        <p:spPr>
          <a:xfrm>
            <a:off x="8183036" y="6014059"/>
            <a:ext cx="254001" cy="635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42" name="Shape 291"/>
          <p:cNvSpPr/>
          <p:nvPr/>
        </p:nvSpPr>
        <p:spPr>
          <a:xfrm>
            <a:off x="8564037" y="6014059"/>
            <a:ext cx="254000" cy="635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43" name="Shape 292"/>
          <p:cNvSpPr/>
          <p:nvPr/>
        </p:nvSpPr>
        <p:spPr>
          <a:xfrm>
            <a:off x="8945037" y="6014059"/>
            <a:ext cx="254000" cy="635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44" name="Shape 293"/>
          <p:cNvSpPr/>
          <p:nvPr/>
        </p:nvSpPr>
        <p:spPr>
          <a:xfrm>
            <a:off x="9313337" y="6014059"/>
            <a:ext cx="254001" cy="635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45" name="Shape 294"/>
          <p:cNvSpPr/>
          <p:nvPr/>
        </p:nvSpPr>
        <p:spPr>
          <a:xfrm>
            <a:off x="9897536" y="6014059"/>
            <a:ext cx="254001" cy="635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46" name="Shape 295"/>
          <p:cNvSpPr/>
          <p:nvPr/>
        </p:nvSpPr>
        <p:spPr>
          <a:xfrm>
            <a:off x="10291237" y="6014059"/>
            <a:ext cx="254001" cy="635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47" name="Shape 296"/>
          <p:cNvSpPr/>
          <p:nvPr/>
        </p:nvSpPr>
        <p:spPr>
          <a:xfrm>
            <a:off x="10672237" y="6014059"/>
            <a:ext cx="254000" cy="635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48" name="Shape 297"/>
          <p:cNvSpPr/>
          <p:nvPr/>
        </p:nvSpPr>
        <p:spPr>
          <a:xfrm>
            <a:off x="11053237" y="6014059"/>
            <a:ext cx="254000" cy="635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49" name="Shape 298"/>
          <p:cNvSpPr/>
          <p:nvPr/>
        </p:nvSpPr>
        <p:spPr>
          <a:xfrm>
            <a:off x="11421537" y="6014059"/>
            <a:ext cx="254001" cy="635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50" name="Shape 299"/>
          <p:cNvSpPr/>
          <p:nvPr/>
        </p:nvSpPr>
        <p:spPr>
          <a:xfrm>
            <a:off x="7789336" y="3918558"/>
            <a:ext cx="254001"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51" name="Shape 300"/>
          <p:cNvSpPr/>
          <p:nvPr/>
        </p:nvSpPr>
        <p:spPr>
          <a:xfrm>
            <a:off x="8183036" y="3918558"/>
            <a:ext cx="254001"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52" name="Shape 301"/>
          <p:cNvSpPr/>
          <p:nvPr/>
        </p:nvSpPr>
        <p:spPr>
          <a:xfrm>
            <a:off x="8564037" y="3918558"/>
            <a:ext cx="254000"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53" name="Shape 302"/>
          <p:cNvSpPr/>
          <p:nvPr/>
        </p:nvSpPr>
        <p:spPr>
          <a:xfrm>
            <a:off x="8945037" y="3918558"/>
            <a:ext cx="254000"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54" name="Shape 303"/>
          <p:cNvSpPr/>
          <p:nvPr/>
        </p:nvSpPr>
        <p:spPr>
          <a:xfrm>
            <a:off x="9313337" y="3918558"/>
            <a:ext cx="254001"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55" name="Shape 304"/>
          <p:cNvSpPr/>
          <p:nvPr/>
        </p:nvSpPr>
        <p:spPr>
          <a:xfrm>
            <a:off x="9897536" y="3918558"/>
            <a:ext cx="254001"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56" name="Shape 305"/>
          <p:cNvSpPr/>
          <p:nvPr/>
        </p:nvSpPr>
        <p:spPr>
          <a:xfrm>
            <a:off x="10291237" y="3918558"/>
            <a:ext cx="254001"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57" name="Shape 306"/>
          <p:cNvSpPr/>
          <p:nvPr/>
        </p:nvSpPr>
        <p:spPr>
          <a:xfrm>
            <a:off x="10672237" y="3918558"/>
            <a:ext cx="254000"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58" name="Shape 307"/>
          <p:cNvSpPr/>
          <p:nvPr/>
        </p:nvSpPr>
        <p:spPr>
          <a:xfrm>
            <a:off x="11053237" y="3918558"/>
            <a:ext cx="254000"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59" name="Shape 308"/>
          <p:cNvSpPr/>
          <p:nvPr/>
        </p:nvSpPr>
        <p:spPr>
          <a:xfrm>
            <a:off x="11421537" y="3918558"/>
            <a:ext cx="254001"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60" name="Shape 309"/>
          <p:cNvSpPr/>
          <p:nvPr/>
        </p:nvSpPr>
        <p:spPr>
          <a:xfrm>
            <a:off x="7789336" y="4134459"/>
            <a:ext cx="254001"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61" name="Shape 310"/>
          <p:cNvSpPr/>
          <p:nvPr/>
        </p:nvSpPr>
        <p:spPr>
          <a:xfrm>
            <a:off x="8183036" y="4134459"/>
            <a:ext cx="254001"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62" name="Shape 311"/>
          <p:cNvSpPr/>
          <p:nvPr/>
        </p:nvSpPr>
        <p:spPr>
          <a:xfrm>
            <a:off x="8564037" y="4134459"/>
            <a:ext cx="254000"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63" name="Shape 312"/>
          <p:cNvSpPr/>
          <p:nvPr/>
        </p:nvSpPr>
        <p:spPr>
          <a:xfrm>
            <a:off x="8945037" y="4134459"/>
            <a:ext cx="254000"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64" name="Shape 313"/>
          <p:cNvSpPr/>
          <p:nvPr/>
        </p:nvSpPr>
        <p:spPr>
          <a:xfrm>
            <a:off x="9313337" y="4134459"/>
            <a:ext cx="254001"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65" name="Shape 314"/>
          <p:cNvSpPr/>
          <p:nvPr/>
        </p:nvSpPr>
        <p:spPr>
          <a:xfrm>
            <a:off x="9897536" y="4134459"/>
            <a:ext cx="254001"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66" name="Shape 315"/>
          <p:cNvSpPr/>
          <p:nvPr/>
        </p:nvSpPr>
        <p:spPr>
          <a:xfrm>
            <a:off x="10291237" y="4134459"/>
            <a:ext cx="254001"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67" name="Shape 316"/>
          <p:cNvSpPr/>
          <p:nvPr/>
        </p:nvSpPr>
        <p:spPr>
          <a:xfrm>
            <a:off x="10672237" y="4134459"/>
            <a:ext cx="254000"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68" name="Shape 317"/>
          <p:cNvSpPr/>
          <p:nvPr/>
        </p:nvSpPr>
        <p:spPr>
          <a:xfrm>
            <a:off x="11053237" y="4134459"/>
            <a:ext cx="254000"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69" name="Shape 318"/>
          <p:cNvSpPr/>
          <p:nvPr/>
        </p:nvSpPr>
        <p:spPr>
          <a:xfrm>
            <a:off x="11421537" y="4134459"/>
            <a:ext cx="254001"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70" name="Shape 319"/>
          <p:cNvSpPr/>
          <p:nvPr/>
        </p:nvSpPr>
        <p:spPr>
          <a:xfrm>
            <a:off x="9795937" y="2165958"/>
            <a:ext cx="63501" cy="2540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71" name="Shape 320"/>
          <p:cNvSpPr/>
          <p:nvPr/>
        </p:nvSpPr>
        <p:spPr>
          <a:xfrm>
            <a:off x="9795937" y="2534259"/>
            <a:ext cx="63501" cy="254000"/>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72" name="Shape 321"/>
          <p:cNvSpPr/>
          <p:nvPr/>
        </p:nvSpPr>
        <p:spPr>
          <a:xfrm>
            <a:off x="9795937" y="2902559"/>
            <a:ext cx="63501" cy="2540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73" name="Shape 322"/>
          <p:cNvSpPr/>
          <p:nvPr/>
        </p:nvSpPr>
        <p:spPr>
          <a:xfrm>
            <a:off x="9795937" y="3270859"/>
            <a:ext cx="63501" cy="254000"/>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74" name="Shape 323"/>
          <p:cNvSpPr/>
          <p:nvPr/>
        </p:nvSpPr>
        <p:spPr>
          <a:xfrm>
            <a:off x="9795937" y="3639159"/>
            <a:ext cx="63501" cy="2540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75" name="Shape 324"/>
          <p:cNvSpPr/>
          <p:nvPr/>
        </p:nvSpPr>
        <p:spPr>
          <a:xfrm>
            <a:off x="9592736" y="2165958"/>
            <a:ext cx="63501" cy="2540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76" name="Shape 325"/>
          <p:cNvSpPr/>
          <p:nvPr/>
        </p:nvSpPr>
        <p:spPr>
          <a:xfrm>
            <a:off x="9592736" y="2534259"/>
            <a:ext cx="63501" cy="254000"/>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77" name="Shape 326"/>
          <p:cNvSpPr/>
          <p:nvPr/>
        </p:nvSpPr>
        <p:spPr>
          <a:xfrm>
            <a:off x="9592736" y="2902559"/>
            <a:ext cx="63501" cy="2540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78" name="Shape 327"/>
          <p:cNvSpPr/>
          <p:nvPr/>
        </p:nvSpPr>
        <p:spPr>
          <a:xfrm>
            <a:off x="9592736" y="3270859"/>
            <a:ext cx="63501" cy="254000"/>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79" name="Shape 328"/>
          <p:cNvSpPr/>
          <p:nvPr/>
        </p:nvSpPr>
        <p:spPr>
          <a:xfrm>
            <a:off x="9592736" y="3639159"/>
            <a:ext cx="63501" cy="2540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80" name="Shape 329"/>
          <p:cNvSpPr/>
          <p:nvPr/>
        </p:nvSpPr>
        <p:spPr>
          <a:xfrm>
            <a:off x="9795937" y="4236059"/>
            <a:ext cx="63501" cy="254000"/>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81" name="Shape 330"/>
          <p:cNvSpPr/>
          <p:nvPr/>
        </p:nvSpPr>
        <p:spPr>
          <a:xfrm>
            <a:off x="9795937" y="4604359"/>
            <a:ext cx="63501" cy="2540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82" name="Shape 331"/>
          <p:cNvSpPr/>
          <p:nvPr/>
        </p:nvSpPr>
        <p:spPr>
          <a:xfrm>
            <a:off x="9795937" y="4972660"/>
            <a:ext cx="63501" cy="254000"/>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83" name="Shape 332"/>
          <p:cNvSpPr/>
          <p:nvPr/>
        </p:nvSpPr>
        <p:spPr>
          <a:xfrm>
            <a:off x="9795937" y="5340959"/>
            <a:ext cx="63501" cy="254000"/>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84" name="Shape 333"/>
          <p:cNvSpPr/>
          <p:nvPr/>
        </p:nvSpPr>
        <p:spPr>
          <a:xfrm>
            <a:off x="9795937" y="5709258"/>
            <a:ext cx="63501" cy="2540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85" name="Shape 334"/>
          <p:cNvSpPr/>
          <p:nvPr/>
        </p:nvSpPr>
        <p:spPr>
          <a:xfrm>
            <a:off x="9592736" y="4236059"/>
            <a:ext cx="63501" cy="254000"/>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86" name="Shape 335"/>
          <p:cNvSpPr/>
          <p:nvPr/>
        </p:nvSpPr>
        <p:spPr>
          <a:xfrm>
            <a:off x="9592736" y="4604359"/>
            <a:ext cx="63501" cy="2540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87" name="Shape 336"/>
          <p:cNvSpPr/>
          <p:nvPr/>
        </p:nvSpPr>
        <p:spPr>
          <a:xfrm>
            <a:off x="9592736" y="4972660"/>
            <a:ext cx="63501" cy="254000"/>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88" name="Shape 337"/>
          <p:cNvSpPr/>
          <p:nvPr/>
        </p:nvSpPr>
        <p:spPr>
          <a:xfrm>
            <a:off x="9592736" y="5340959"/>
            <a:ext cx="63501" cy="254000"/>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89" name="Shape 338"/>
          <p:cNvSpPr/>
          <p:nvPr/>
        </p:nvSpPr>
        <p:spPr>
          <a:xfrm>
            <a:off x="9592736" y="5709258"/>
            <a:ext cx="63501" cy="2540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90" name="Shape 339"/>
          <p:cNvSpPr/>
          <p:nvPr/>
        </p:nvSpPr>
        <p:spPr>
          <a:xfrm>
            <a:off x="9631036" y="4726820"/>
            <a:ext cx="198438" cy="376"/>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91" name="Shape 340"/>
          <p:cNvSpPr/>
          <p:nvPr/>
        </p:nvSpPr>
        <p:spPr>
          <a:xfrm>
            <a:off x="9630837" y="5086959"/>
            <a:ext cx="198438" cy="375"/>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92" name="Shape 341"/>
          <p:cNvSpPr/>
          <p:nvPr/>
        </p:nvSpPr>
        <p:spPr>
          <a:xfrm>
            <a:off x="9630837" y="5467959"/>
            <a:ext cx="198438" cy="376"/>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93" name="Shape 342"/>
          <p:cNvSpPr/>
          <p:nvPr/>
        </p:nvSpPr>
        <p:spPr>
          <a:xfrm>
            <a:off x="9630837" y="5836259"/>
            <a:ext cx="198438" cy="375"/>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94" name="Shape 343"/>
          <p:cNvSpPr/>
          <p:nvPr/>
        </p:nvSpPr>
        <p:spPr>
          <a:xfrm>
            <a:off x="9630837" y="4363059"/>
            <a:ext cx="198438" cy="376"/>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95" name="Shape 344"/>
          <p:cNvSpPr/>
          <p:nvPr/>
        </p:nvSpPr>
        <p:spPr>
          <a:xfrm>
            <a:off x="9630837" y="2661259"/>
            <a:ext cx="198438" cy="376"/>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96" name="Shape 345"/>
          <p:cNvSpPr/>
          <p:nvPr/>
        </p:nvSpPr>
        <p:spPr>
          <a:xfrm>
            <a:off x="9630837" y="3016859"/>
            <a:ext cx="198438" cy="376"/>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97" name="Shape 346"/>
          <p:cNvSpPr/>
          <p:nvPr/>
        </p:nvSpPr>
        <p:spPr>
          <a:xfrm>
            <a:off x="9630837" y="3397859"/>
            <a:ext cx="198438" cy="376"/>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98" name="Shape 347"/>
          <p:cNvSpPr/>
          <p:nvPr/>
        </p:nvSpPr>
        <p:spPr>
          <a:xfrm>
            <a:off x="9630837" y="3766159"/>
            <a:ext cx="198438" cy="376"/>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99" name="Shape 348"/>
          <p:cNvSpPr/>
          <p:nvPr/>
        </p:nvSpPr>
        <p:spPr>
          <a:xfrm>
            <a:off x="9630837" y="2292959"/>
            <a:ext cx="198438" cy="375"/>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100" name="Shape 349"/>
          <p:cNvSpPr/>
          <p:nvPr/>
        </p:nvSpPr>
        <p:spPr>
          <a:xfrm>
            <a:off x="7910549" y="3949581"/>
            <a:ext cx="1291" cy="223755"/>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101" name="Shape 350"/>
          <p:cNvSpPr/>
          <p:nvPr/>
        </p:nvSpPr>
        <p:spPr>
          <a:xfrm flipH="1">
            <a:off x="8311674" y="3943958"/>
            <a:ext cx="4250" cy="229874"/>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102" name="Shape 351"/>
          <p:cNvSpPr/>
          <p:nvPr/>
        </p:nvSpPr>
        <p:spPr>
          <a:xfrm flipH="1">
            <a:off x="8691037" y="3943958"/>
            <a:ext cx="4250" cy="229874"/>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103" name="Shape 352"/>
          <p:cNvSpPr/>
          <p:nvPr/>
        </p:nvSpPr>
        <p:spPr>
          <a:xfrm flipH="1">
            <a:off x="9072037" y="3943958"/>
            <a:ext cx="4250" cy="229874"/>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104" name="Shape 353"/>
          <p:cNvSpPr/>
          <p:nvPr/>
        </p:nvSpPr>
        <p:spPr>
          <a:xfrm flipH="1">
            <a:off x="9427637" y="3943958"/>
            <a:ext cx="4250" cy="229874"/>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105" name="Shape 354"/>
          <p:cNvSpPr/>
          <p:nvPr/>
        </p:nvSpPr>
        <p:spPr>
          <a:xfrm>
            <a:off x="10024537" y="3943959"/>
            <a:ext cx="1290" cy="223755"/>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106" name="Shape 355"/>
          <p:cNvSpPr/>
          <p:nvPr/>
        </p:nvSpPr>
        <p:spPr>
          <a:xfrm flipH="1">
            <a:off x="10418238" y="3943958"/>
            <a:ext cx="4250" cy="229874"/>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107" name="Shape 356"/>
          <p:cNvSpPr/>
          <p:nvPr/>
        </p:nvSpPr>
        <p:spPr>
          <a:xfrm flipH="1">
            <a:off x="10799237" y="3943958"/>
            <a:ext cx="4250" cy="229874"/>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108" name="Shape 357"/>
          <p:cNvSpPr/>
          <p:nvPr/>
        </p:nvSpPr>
        <p:spPr>
          <a:xfrm flipH="1">
            <a:off x="11180237" y="3943958"/>
            <a:ext cx="4250" cy="229874"/>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109" name="Shape 358"/>
          <p:cNvSpPr/>
          <p:nvPr/>
        </p:nvSpPr>
        <p:spPr>
          <a:xfrm flipH="1">
            <a:off x="11535837" y="3943958"/>
            <a:ext cx="4250" cy="229874"/>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110" name="Shape 360"/>
          <p:cNvSpPr/>
          <p:nvPr/>
        </p:nvSpPr>
        <p:spPr>
          <a:xfrm>
            <a:off x="9929168" y="905132"/>
            <a:ext cx="254000" cy="63501"/>
          </a:xfrm>
          <a:prstGeom prst="roundRect">
            <a:avLst>
              <a:gd name="adj" fmla="val 50000"/>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111" name="Shape 361"/>
          <p:cNvSpPr/>
          <p:nvPr/>
        </p:nvSpPr>
        <p:spPr>
          <a:xfrm>
            <a:off x="9929168" y="1095633"/>
            <a:ext cx="254000" cy="63501"/>
          </a:xfrm>
          <a:prstGeom prst="roundRect">
            <a:avLst>
              <a:gd name="adj" fmla="val 50000"/>
            </a:avLst>
          </a:prstGeom>
          <a:solidFill>
            <a:srgbClr val="96D35F"/>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112" name="Shape 362"/>
          <p:cNvSpPr/>
          <p:nvPr/>
        </p:nvSpPr>
        <p:spPr>
          <a:xfrm>
            <a:off x="9929168" y="1286133"/>
            <a:ext cx="254000" cy="63501"/>
          </a:xfrm>
          <a:prstGeom prst="roundRect">
            <a:avLst>
              <a:gd name="adj" fmla="val 50000"/>
            </a:avLst>
          </a:prstGeom>
          <a:solidFill>
            <a:srgbClr val="94E3FE"/>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113" name="Shape 364"/>
          <p:cNvSpPr/>
          <p:nvPr/>
        </p:nvSpPr>
        <p:spPr>
          <a:xfrm>
            <a:off x="10246667" y="1006733"/>
            <a:ext cx="1146148" cy="228396"/>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1300480">
              <a:buClr>
                <a:srgbClr val="000000"/>
              </a:buClr>
              <a:buFont typeface="Lucida Grande"/>
              <a:defRPr sz="1400">
                <a:uFill>
                  <a:solidFill>
                    <a:srgbClr val="000000"/>
                  </a:solidFill>
                </a:uFill>
                <a:latin typeface="Lucida Grande"/>
                <a:ea typeface="Lucida Grande"/>
                <a:cs typeface="Lucida Grande"/>
                <a:sym typeface="Lucida Grande"/>
              </a:defRPr>
            </a:lvl1pPr>
          </a:lstStyle>
          <a:p>
            <a:r>
              <a:rPr sz="984" dirty="0"/>
              <a:t>Readout connector</a:t>
            </a:r>
          </a:p>
        </p:txBody>
      </p:sp>
      <p:sp>
        <p:nvSpPr>
          <p:cNvPr id="114" name="Shape 365"/>
          <p:cNvSpPr/>
          <p:nvPr/>
        </p:nvSpPr>
        <p:spPr>
          <a:xfrm>
            <a:off x="10246667" y="1387733"/>
            <a:ext cx="442429" cy="228396"/>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1300480">
              <a:buClr>
                <a:srgbClr val="000000"/>
              </a:buClr>
              <a:buFont typeface="Lucida Grande"/>
              <a:defRPr sz="1400">
                <a:uFill>
                  <a:solidFill>
                    <a:srgbClr val="000000"/>
                  </a:solidFill>
                </a:uFill>
                <a:latin typeface="Lucida Grande"/>
                <a:ea typeface="Lucida Grande"/>
                <a:cs typeface="Lucida Grande"/>
                <a:sym typeface="Lucida Grande"/>
              </a:defRPr>
            </a:lvl1pPr>
          </a:lstStyle>
          <a:p>
            <a:r>
              <a:rPr sz="984"/>
              <a:t>Bridge</a:t>
            </a:r>
          </a:p>
        </p:txBody>
      </p:sp>
      <p:sp>
        <p:nvSpPr>
          <p:cNvPr id="115" name="Shape 366"/>
          <p:cNvSpPr/>
          <p:nvPr/>
        </p:nvSpPr>
        <p:spPr>
          <a:xfrm>
            <a:off x="9967266" y="1514733"/>
            <a:ext cx="198439" cy="376"/>
          </a:xfrm>
          <a:prstGeom prst="line">
            <a:avLst/>
          </a:prstGeom>
          <a:ln w="101600">
            <a:solidFill>
              <a:srgbClr val="606060"/>
            </a:solidFill>
            <a:miter lim="400000"/>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116" name="Shape 367"/>
          <p:cNvSpPr/>
          <p:nvPr/>
        </p:nvSpPr>
        <p:spPr>
          <a:xfrm>
            <a:off x="10246666" y="1209932"/>
            <a:ext cx="1032334" cy="228396"/>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1300480">
              <a:buClr>
                <a:srgbClr val="000000"/>
              </a:buClr>
              <a:buFont typeface="Lucida Grande"/>
              <a:defRPr sz="1400">
                <a:uFill>
                  <a:solidFill>
                    <a:srgbClr val="000000"/>
                  </a:solidFill>
                </a:uFill>
                <a:latin typeface="Lucida Grande"/>
                <a:ea typeface="Lucida Grande"/>
                <a:cs typeface="Lucida Grande"/>
                <a:sym typeface="Lucida Grande"/>
              </a:defRPr>
            </a:lvl1pPr>
          </a:lstStyle>
          <a:p>
            <a:r>
              <a:rPr sz="984"/>
              <a:t>Bridge connector</a:t>
            </a:r>
          </a:p>
        </p:txBody>
      </p:sp>
      <p:sp>
        <p:nvSpPr>
          <p:cNvPr id="117" name="Shape 368"/>
          <p:cNvSpPr/>
          <p:nvPr/>
        </p:nvSpPr>
        <p:spPr>
          <a:xfrm flipH="1">
            <a:off x="11931115" y="2057596"/>
            <a:ext cx="415" cy="1909807"/>
          </a:xfrm>
          <a:prstGeom prst="line">
            <a:avLst/>
          </a:prstGeom>
          <a:ln w="50800">
            <a:solidFill>
              <a:srgbClr val="000000"/>
            </a:solidFill>
            <a:miter lim="400000"/>
            <a:headEnd type="stealth"/>
            <a:tailEnd type="stealth"/>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118" name="Shape 370"/>
          <p:cNvSpPr/>
          <p:nvPr/>
        </p:nvSpPr>
        <p:spPr>
          <a:xfrm>
            <a:off x="9780390" y="1879593"/>
            <a:ext cx="2002037" cy="1198"/>
          </a:xfrm>
          <a:prstGeom prst="line">
            <a:avLst/>
          </a:prstGeom>
          <a:ln w="50800">
            <a:solidFill>
              <a:srgbClr val="000000"/>
            </a:solidFill>
            <a:miter lim="400000"/>
            <a:headEnd type="stealth"/>
            <a:tailEnd type="stealth"/>
          </a:ln>
        </p:spPr>
        <p:txBody>
          <a:bodyPr lIns="50799" tIns="50799" rIns="50799" bIns="50799" anchor="ctr"/>
          <a:lstStyle/>
          <a:p>
            <a:pPr defTabSz="457184">
              <a:defRPr sz="1600">
                <a:latin typeface="Helvetica"/>
                <a:ea typeface="Helvetica"/>
                <a:cs typeface="Helvetica"/>
                <a:sym typeface="Helvetica"/>
              </a:defRPr>
            </a:pPr>
            <a:endParaRPr sz="1125"/>
          </a:p>
        </p:txBody>
      </p:sp>
      <p:sp>
        <p:nvSpPr>
          <p:cNvPr id="119" name="Shape 371"/>
          <p:cNvSpPr/>
          <p:nvPr/>
        </p:nvSpPr>
        <p:spPr>
          <a:xfrm>
            <a:off x="10907468" y="1508717"/>
            <a:ext cx="663643" cy="336567"/>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1300480">
              <a:buClr>
                <a:srgbClr val="000000"/>
              </a:buClr>
              <a:buFont typeface="Lucida Grande"/>
              <a:defRPr sz="2400">
                <a:uFill>
                  <a:solidFill>
                    <a:srgbClr val="000000"/>
                  </a:solidFill>
                </a:uFill>
                <a:latin typeface="Lucida Grande"/>
                <a:ea typeface="Lucida Grande"/>
                <a:cs typeface="Lucida Grande"/>
                <a:sym typeface="Lucida Grande"/>
              </a:defRPr>
            </a:lvl1pPr>
          </a:lstStyle>
          <a:p>
            <a:r>
              <a:rPr sz="1687" dirty="0"/>
              <a:t>50 cm</a:t>
            </a:r>
          </a:p>
        </p:txBody>
      </p:sp>
      <p:pic>
        <p:nvPicPr>
          <p:cNvPr id="120" name="Picture 1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783" y="1362414"/>
            <a:ext cx="2586348" cy="1939761"/>
          </a:xfrm>
          <a:prstGeom prst="rect">
            <a:avLst/>
          </a:prstGeom>
        </p:spPr>
      </p:pic>
      <p:sp>
        <p:nvSpPr>
          <p:cNvPr id="121" name="Rectangle 120"/>
          <p:cNvSpPr/>
          <p:nvPr/>
        </p:nvSpPr>
        <p:spPr>
          <a:xfrm>
            <a:off x="3433618" y="267628"/>
            <a:ext cx="4617995" cy="523220"/>
          </a:xfrm>
          <a:prstGeom prst="rect">
            <a:avLst/>
          </a:prstGeom>
        </p:spPr>
        <p:txBody>
          <a:bodyPr wrap="none">
            <a:spAutoFit/>
          </a:bodyPr>
          <a:lstStyle/>
          <a:p>
            <a:r>
              <a:rPr lang="en-GB" sz="2800" dirty="0" smtClean="0"/>
              <a:t>Pulsing system for electronics</a:t>
            </a:r>
          </a:p>
        </p:txBody>
      </p:sp>
      <p:pic>
        <p:nvPicPr>
          <p:cNvPr id="122" name="Picture 1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014" y="3719679"/>
            <a:ext cx="3022886" cy="2267165"/>
          </a:xfrm>
          <a:prstGeom prst="rect">
            <a:avLst/>
          </a:prstGeom>
        </p:spPr>
      </p:pic>
      <p:pic>
        <p:nvPicPr>
          <p:cNvPr id="123" name="Picture 1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2199" y="3557601"/>
            <a:ext cx="1943489" cy="2591319"/>
          </a:xfrm>
          <a:prstGeom prst="rect">
            <a:avLst/>
          </a:prstGeom>
        </p:spPr>
      </p:pic>
      <p:pic>
        <p:nvPicPr>
          <p:cNvPr id="124" name="Picture 123"/>
          <p:cNvPicPr>
            <a:picLocks noChangeAspect="1"/>
          </p:cNvPicPr>
          <p:nvPr/>
        </p:nvPicPr>
        <p:blipFill rotWithShape="1">
          <a:blip r:embed="rId7" cstate="print">
            <a:extLst>
              <a:ext uri="{28A0092B-C50C-407E-A947-70E740481C1C}">
                <a14:useLocalDpi xmlns:a14="http://schemas.microsoft.com/office/drawing/2010/main" val="0"/>
              </a:ext>
            </a:extLst>
          </a:blip>
          <a:srcRect t="25228" b="11835"/>
          <a:stretch/>
        </p:blipFill>
        <p:spPr>
          <a:xfrm rot="5400000">
            <a:off x="5241925" y="4242962"/>
            <a:ext cx="2596247" cy="1225526"/>
          </a:xfrm>
          <a:prstGeom prst="rect">
            <a:avLst/>
          </a:prstGeom>
        </p:spPr>
      </p:pic>
      <p:sp>
        <p:nvSpPr>
          <p:cNvPr id="125" name="TextBox 124"/>
          <p:cNvSpPr txBox="1"/>
          <p:nvPr/>
        </p:nvSpPr>
        <p:spPr>
          <a:xfrm>
            <a:off x="508014" y="3888880"/>
            <a:ext cx="684803" cy="369332"/>
          </a:xfrm>
          <a:prstGeom prst="rect">
            <a:avLst/>
          </a:prstGeom>
          <a:solidFill>
            <a:schemeClr val="bg2"/>
          </a:solidFill>
          <a:ln>
            <a:solidFill>
              <a:schemeClr val="bg1">
                <a:lumMod val="95000"/>
              </a:schemeClr>
            </a:solidFill>
          </a:ln>
        </p:spPr>
        <p:txBody>
          <a:bodyPr wrap="none" rtlCol="0">
            <a:spAutoFit/>
          </a:bodyPr>
          <a:lstStyle/>
          <a:p>
            <a:r>
              <a:rPr lang="en-GB" dirty="0" smtClean="0"/>
              <a:t>Input</a:t>
            </a:r>
          </a:p>
        </p:txBody>
      </p:sp>
      <p:sp>
        <p:nvSpPr>
          <p:cNvPr id="126" name="TextBox 125"/>
          <p:cNvSpPr txBox="1"/>
          <p:nvPr/>
        </p:nvSpPr>
        <p:spPr>
          <a:xfrm>
            <a:off x="1490442" y="3719679"/>
            <a:ext cx="1239442" cy="369332"/>
          </a:xfrm>
          <a:prstGeom prst="rect">
            <a:avLst/>
          </a:prstGeom>
          <a:solidFill>
            <a:schemeClr val="bg2"/>
          </a:solidFill>
          <a:ln>
            <a:solidFill>
              <a:schemeClr val="bg1"/>
            </a:solidFill>
          </a:ln>
        </p:spPr>
        <p:txBody>
          <a:bodyPr wrap="none" rtlCol="0">
            <a:spAutoFit/>
          </a:bodyPr>
          <a:lstStyle/>
          <a:p>
            <a:r>
              <a:rPr lang="en-GB" dirty="0" smtClean="0"/>
              <a:t>Output KEL</a:t>
            </a:r>
          </a:p>
        </p:txBody>
      </p:sp>
      <p:sp>
        <p:nvSpPr>
          <p:cNvPr id="127" name="TextBox 126"/>
          <p:cNvSpPr txBox="1"/>
          <p:nvPr/>
        </p:nvSpPr>
        <p:spPr>
          <a:xfrm>
            <a:off x="765766" y="5731409"/>
            <a:ext cx="1666194" cy="646331"/>
          </a:xfrm>
          <a:prstGeom prst="rect">
            <a:avLst/>
          </a:prstGeom>
          <a:solidFill>
            <a:schemeClr val="bg2"/>
          </a:solidFill>
          <a:ln>
            <a:solidFill>
              <a:schemeClr val="bg1"/>
            </a:solidFill>
          </a:ln>
        </p:spPr>
        <p:txBody>
          <a:bodyPr wrap="square" rtlCol="0">
            <a:spAutoFit/>
          </a:bodyPr>
          <a:lstStyle/>
          <a:p>
            <a:r>
              <a:rPr lang="en-GB" dirty="0" smtClean="0"/>
              <a:t>Slow Control for electronics</a:t>
            </a:r>
          </a:p>
        </p:txBody>
      </p:sp>
      <p:sp>
        <p:nvSpPr>
          <p:cNvPr id="128" name="Rectangle 127"/>
          <p:cNvSpPr/>
          <p:nvPr/>
        </p:nvSpPr>
        <p:spPr>
          <a:xfrm>
            <a:off x="3925790" y="3267766"/>
            <a:ext cx="1133324" cy="369332"/>
          </a:xfrm>
          <a:prstGeom prst="rect">
            <a:avLst/>
          </a:prstGeom>
          <a:solidFill>
            <a:schemeClr val="bg2"/>
          </a:solidFill>
          <a:ln>
            <a:solidFill>
              <a:schemeClr val="bg1"/>
            </a:solidFill>
          </a:ln>
        </p:spPr>
        <p:txBody>
          <a:bodyPr wrap="none">
            <a:spAutoFit/>
          </a:bodyPr>
          <a:lstStyle/>
          <a:p>
            <a:r>
              <a:rPr lang="en-GB" dirty="0" smtClean="0"/>
              <a:t>SC Flange </a:t>
            </a:r>
          </a:p>
        </p:txBody>
      </p:sp>
      <p:sp>
        <p:nvSpPr>
          <p:cNvPr id="129" name="Rectangle 128"/>
          <p:cNvSpPr/>
          <p:nvPr/>
        </p:nvSpPr>
        <p:spPr>
          <a:xfrm>
            <a:off x="6171026" y="3284193"/>
            <a:ext cx="641522" cy="369332"/>
          </a:xfrm>
          <a:prstGeom prst="rect">
            <a:avLst/>
          </a:prstGeom>
          <a:solidFill>
            <a:schemeClr val="bg2"/>
          </a:solidFill>
          <a:ln>
            <a:solidFill>
              <a:schemeClr val="bg1"/>
            </a:solidFill>
          </a:ln>
        </p:spPr>
        <p:txBody>
          <a:bodyPr wrap="none">
            <a:spAutoFit/>
          </a:bodyPr>
          <a:lstStyle/>
          <a:p>
            <a:r>
              <a:rPr lang="en-GB" dirty="0" smtClean="0"/>
              <a:t>PCBs</a:t>
            </a:r>
          </a:p>
        </p:txBody>
      </p:sp>
      <p:sp>
        <p:nvSpPr>
          <p:cNvPr id="130" name="Rectangle 129"/>
          <p:cNvSpPr/>
          <p:nvPr/>
        </p:nvSpPr>
        <p:spPr>
          <a:xfrm>
            <a:off x="507917" y="3450412"/>
            <a:ext cx="1261949" cy="369332"/>
          </a:xfrm>
          <a:prstGeom prst="rect">
            <a:avLst/>
          </a:prstGeom>
          <a:solidFill>
            <a:schemeClr val="bg2"/>
          </a:solidFill>
          <a:ln>
            <a:solidFill>
              <a:schemeClr val="bg1"/>
            </a:solidFill>
          </a:ln>
        </p:spPr>
        <p:txBody>
          <a:bodyPr wrap="none">
            <a:spAutoFit/>
          </a:bodyPr>
          <a:lstStyle/>
          <a:p>
            <a:r>
              <a:rPr lang="en-GB" dirty="0" smtClean="0"/>
              <a:t>Multiplexer</a:t>
            </a:r>
          </a:p>
        </p:txBody>
      </p:sp>
      <p:sp>
        <p:nvSpPr>
          <p:cNvPr id="131" name="TextBox 130"/>
          <p:cNvSpPr txBox="1"/>
          <p:nvPr/>
        </p:nvSpPr>
        <p:spPr>
          <a:xfrm>
            <a:off x="2774930" y="966405"/>
            <a:ext cx="6458345" cy="1015663"/>
          </a:xfrm>
          <a:prstGeom prst="rect">
            <a:avLst/>
          </a:prstGeom>
          <a:noFill/>
        </p:spPr>
        <p:txBody>
          <a:bodyPr wrap="square" rtlCol="0">
            <a:spAutoFit/>
          </a:bodyPr>
          <a:lstStyle/>
          <a:p>
            <a:r>
              <a:rPr lang="en-GB" sz="1200" dirty="0" smtClean="0"/>
              <a:t>For 311 Detector:</a:t>
            </a:r>
          </a:p>
          <a:p>
            <a:r>
              <a:rPr lang="en-GB" sz="1200" dirty="0" smtClean="0"/>
              <a:t>Controlled distribution of pulses throughout the entire CRP thanks to a I2C controllable multiplexer. Good way of testing continuity also. </a:t>
            </a:r>
          </a:p>
          <a:p>
            <a:r>
              <a:rPr lang="en-GB" sz="1200" dirty="0" smtClean="0"/>
              <a:t>It connects to a flange on slow control chimney 2, then each twisted pair connects to a set of serial 32 SMD Capacitors plugged on a connector on one end of Anode. Pulses 32 channels at once. </a:t>
            </a:r>
          </a:p>
        </p:txBody>
      </p:sp>
      <p:sp>
        <p:nvSpPr>
          <p:cNvPr id="132" name="TextBox 131"/>
          <p:cNvSpPr txBox="1"/>
          <p:nvPr/>
        </p:nvSpPr>
        <p:spPr>
          <a:xfrm>
            <a:off x="4728880" y="5795174"/>
            <a:ext cx="1067921" cy="369332"/>
          </a:xfrm>
          <a:prstGeom prst="rect">
            <a:avLst/>
          </a:prstGeom>
          <a:solidFill>
            <a:schemeClr val="bg2"/>
          </a:solidFill>
          <a:ln>
            <a:solidFill>
              <a:schemeClr val="bg1"/>
            </a:solidFill>
          </a:ln>
        </p:spPr>
        <p:txBody>
          <a:bodyPr wrap="none" rtlCol="0">
            <a:spAutoFit/>
          </a:bodyPr>
          <a:lstStyle/>
          <a:p>
            <a:r>
              <a:rPr lang="en-GB" dirty="0" smtClean="0"/>
              <a:t>Input KEL</a:t>
            </a:r>
          </a:p>
        </p:txBody>
      </p:sp>
      <p:cxnSp>
        <p:nvCxnSpPr>
          <p:cNvPr id="133" name="Straight Arrow Connector 132"/>
          <p:cNvCxnSpPr/>
          <p:nvPr/>
        </p:nvCxnSpPr>
        <p:spPr>
          <a:xfrm flipH="1" flipV="1">
            <a:off x="4741719" y="4718659"/>
            <a:ext cx="317395" cy="10127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115970" y="1037844"/>
            <a:ext cx="2077813" cy="369332"/>
          </a:xfrm>
          <a:prstGeom prst="rect">
            <a:avLst/>
          </a:prstGeom>
          <a:solidFill>
            <a:schemeClr val="bg2">
              <a:lumMod val="90000"/>
            </a:schemeClr>
          </a:solidFill>
          <a:ln>
            <a:solidFill>
              <a:schemeClr val="bg1"/>
            </a:solidFill>
          </a:ln>
        </p:spPr>
        <p:txBody>
          <a:bodyPr wrap="none" rtlCol="0">
            <a:spAutoFit/>
          </a:bodyPr>
          <a:lstStyle/>
          <a:p>
            <a:r>
              <a:rPr lang="en-GB" dirty="0" smtClean="0"/>
              <a:t>CRP 1m2 assembled</a:t>
            </a:r>
            <a:endParaRPr lang="en-GB" dirty="0"/>
          </a:p>
        </p:txBody>
      </p:sp>
      <p:sp>
        <p:nvSpPr>
          <p:cNvPr id="135" name="TextBox 134"/>
          <p:cNvSpPr txBox="1"/>
          <p:nvPr/>
        </p:nvSpPr>
        <p:spPr>
          <a:xfrm>
            <a:off x="2518574" y="2022622"/>
            <a:ext cx="5118362" cy="1277273"/>
          </a:xfrm>
          <a:prstGeom prst="rect">
            <a:avLst/>
          </a:prstGeom>
          <a:solidFill>
            <a:schemeClr val="bg1"/>
          </a:solidFill>
          <a:ln w="19050">
            <a:solidFill>
              <a:srgbClr val="FF0000"/>
            </a:solidFill>
          </a:ln>
        </p:spPr>
        <p:txBody>
          <a:bodyPr wrap="square" rtlCol="0">
            <a:spAutoFit/>
          </a:bodyPr>
          <a:lstStyle/>
          <a:p>
            <a:r>
              <a:rPr lang="en-GB" sz="1200" dirty="0" smtClean="0"/>
              <a:t>For DP </a:t>
            </a:r>
            <a:r>
              <a:rPr lang="en-GB" sz="1200" dirty="0" err="1" smtClean="0"/>
              <a:t>ProtoDune</a:t>
            </a:r>
            <a:r>
              <a:rPr lang="en-GB" sz="1200" dirty="0" smtClean="0"/>
              <a:t>:</a:t>
            </a:r>
          </a:p>
          <a:p>
            <a:r>
              <a:rPr lang="en-GB" sz="1300" dirty="0" smtClean="0"/>
              <a:t>Same concept.</a:t>
            </a:r>
          </a:p>
          <a:p>
            <a:r>
              <a:rPr lang="en-GB" sz="1300" dirty="0" smtClean="0"/>
              <a:t>Pulsing </a:t>
            </a:r>
            <a:r>
              <a:rPr lang="en-GB" sz="1300" dirty="0" smtClean="0"/>
              <a:t>will </a:t>
            </a:r>
            <a:r>
              <a:rPr lang="en-GB" sz="1300" dirty="0" smtClean="0"/>
              <a:t>be done through CRP INS </a:t>
            </a:r>
            <a:r>
              <a:rPr lang="en-GB" sz="1300" dirty="0" err="1" smtClean="0"/>
              <a:t>Feedtru</a:t>
            </a:r>
            <a:r>
              <a:rPr lang="en-GB" sz="1300" dirty="0" smtClean="0"/>
              <a:t>. </a:t>
            </a:r>
          </a:p>
          <a:p>
            <a:r>
              <a:rPr lang="en-GB" sz="1300" dirty="0" smtClean="0"/>
              <a:t>Differentiating boards to plug on anode: design completed (see backups).</a:t>
            </a:r>
          </a:p>
          <a:p>
            <a:r>
              <a:rPr lang="en-GB" sz="1300" dirty="0" smtClean="0"/>
              <a:t>Cabling scheme defined, material identified.</a:t>
            </a:r>
          </a:p>
          <a:p>
            <a:r>
              <a:rPr lang="en-GB" sz="1300" dirty="0" smtClean="0"/>
              <a:t>Systematic QC </a:t>
            </a:r>
            <a:r>
              <a:rPr lang="en-GB" sz="1300" dirty="0" smtClean="0"/>
              <a:t>system on </a:t>
            </a:r>
            <a:r>
              <a:rPr lang="en-GB" sz="1300" dirty="0" smtClean="0"/>
              <a:t>capacitors is foreseen.</a:t>
            </a:r>
            <a:endParaRPr lang="en-GB" sz="1300" dirty="0" smtClean="0"/>
          </a:p>
        </p:txBody>
      </p:sp>
      <p:pic>
        <p:nvPicPr>
          <p:cNvPr id="136" name="Picture 135"/>
          <p:cNvPicPr>
            <a:picLocks noChangeAspect="1"/>
          </p:cNvPicPr>
          <p:nvPr/>
        </p:nvPicPr>
        <p:blipFill>
          <a:blip r:embed="rId8"/>
          <a:stretch>
            <a:fillRect/>
          </a:stretch>
        </p:blipFill>
        <p:spPr>
          <a:xfrm rot="5400000">
            <a:off x="7715651" y="2930586"/>
            <a:ext cx="1003042" cy="439731"/>
          </a:xfrm>
          <a:prstGeom prst="rect">
            <a:avLst/>
          </a:prstGeom>
        </p:spPr>
      </p:pic>
      <p:pic>
        <p:nvPicPr>
          <p:cNvPr id="137" name="Picture 136"/>
          <p:cNvPicPr>
            <a:picLocks noChangeAspect="1"/>
          </p:cNvPicPr>
          <p:nvPr/>
        </p:nvPicPr>
        <p:blipFill>
          <a:blip r:embed="rId9"/>
          <a:stretch>
            <a:fillRect/>
          </a:stretch>
        </p:blipFill>
        <p:spPr>
          <a:xfrm rot="10800000">
            <a:off x="7898879" y="5226659"/>
            <a:ext cx="1185684" cy="413701"/>
          </a:xfrm>
          <a:prstGeom prst="rect">
            <a:avLst/>
          </a:prstGeom>
        </p:spPr>
      </p:pic>
      <p:sp>
        <p:nvSpPr>
          <p:cNvPr id="2" name="Date Placeholder 1"/>
          <p:cNvSpPr>
            <a:spLocks noGrp="1"/>
          </p:cNvSpPr>
          <p:nvPr>
            <p:ph type="dt" sz="half" idx="10"/>
          </p:nvPr>
        </p:nvSpPr>
        <p:spPr/>
        <p:txBody>
          <a:bodyPr/>
          <a:lstStyle/>
          <a:p>
            <a:r>
              <a:rPr lang="en-US" smtClean="0"/>
              <a:t>24/04/2017</a:t>
            </a:r>
            <a:endParaRPr lang="en-GB"/>
          </a:p>
        </p:txBody>
      </p:sp>
      <p:sp>
        <p:nvSpPr>
          <p:cNvPr id="3" name="Footer Placeholder 2"/>
          <p:cNvSpPr>
            <a:spLocks noGrp="1"/>
          </p:cNvSpPr>
          <p:nvPr>
            <p:ph type="ftr" sz="quarter" idx="11"/>
          </p:nvPr>
        </p:nvSpPr>
        <p:spPr/>
        <p:txBody>
          <a:bodyPr/>
          <a:lstStyle/>
          <a:p>
            <a:r>
              <a:rPr lang="en-GB" smtClean="0"/>
              <a:t>C.Cantini, ETHZ</a:t>
            </a:r>
            <a:endParaRPr lang="en-GB"/>
          </a:p>
        </p:txBody>
      </p:sp>
      <p:sp>
        <p:nvSpPr>
          <p:cNvPr id="138" name="Slide Number Placeholder 137"/>
          <p:cNvSpPr>
            <a:spLocks noGrp="1"/>
          </p:cNvSpPr>
          <p:nvPr>
            <p:ph type="sldNum" sz="quarter" idx="12"/>
          </p:nvPr>
        </p:nvSpPr>
        <p:spPr/>
        <p:txBody>
          <a:bodyPr/>
          <a:lstStyle/>
          <a:p>
            <a:fld id="{F0CE6825-E5CD-493A-B668-FBEBA4491FAD}" type="slidenum">
              <a:rPr lang="en-GB" smtClean="0"/>
              <a:t>15</a:t>
            </a:fld>
            <a:endParaRPr lang="en-GB"/>
          </a:p>
        </p:txBody>
      </p:sp>
    </p:spTree>
    <p:extLst>
      <p:ext uri="{BB962C8B-B14F-4D97-AF65-F5344CB8AC3E}">
        <p14:creationId xmlns:p14="http://schemas.microsoft.com/office/powerpoint/2010/main" val="179313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3.png"/>
          <p:cNvPicPr>
            <a:picLocks noChangeAspect="1"/>
          </p:cNvPicPr>
          <p:nvPr/>
        </p:nvPicPr>
        <p:blipFill>
          <a:blip r:embed="rId2">
            <a:extLst/>
          </a:blip>
          <a:stretch>
            <a:fillRect/>
          </a:stretch>
        </p:blipFill>
        <p:spPr>
          <a:xfrm>
            <a:off x="9736418" y="220127"/>
            <a:ext cx="2120900" cy="463948"/>
          </a:xfrm>
          <a:prstGeom prst="rect">
            <a:avLst/>
          </a:prstGeom>
          <a:ln w="12700">
            <a:miter lim="400000"/>
          </a:ln>
        </p:spPr>
      </p:pic>
      <p:pic>
        <p:nvPicPr>
          <p:cNvPr id="13" name="Picture 12"/>
          <p:cNvPicPr>
            <a:picLocks noChangeAspect="1"/>
          </p:cNvPicPr>
          <p:nvPr/>
        </p:nvPicPr>
        <p:blipFill>
          <a:blip r:embed="rId3"/>
          <a:stretch>
            <a:fillRect/>
          </a:stretch>
        </p:blipFill>
        <p:spPr>
          <a:xfrm>
            <a:off x="270982" y="233923"/>
            <a:ext cx="1746084" cy="595010"/>
          </a:xfrm>
          <a:prstGeom prst="rect">
            <a:avLst/>
          </a:prstGeom>
        </p:spPr>
      </p:pic>
      <p:sp>
        <p:nvSpPr>
          <p:cNvPr id="15" name="Rectangle 14"/>
          <p:cNvSpPr/>
          <p:nvPr/>
        </p:nvSpPr>
        <p:spPr>
          <a:xfrm>
            <a:off x="2872290" y="190491"/>
            <a:ext cx="6044796" cy="523220"/>
          </a:xfrm>
          <a:prstGeom prst="rect">
            <a:avLst/>
          </a:prstGeom>
          <a:solidFill>
            <a:schemeClr val="bg1"/>
          </a:solidFill>
        </p:spPr>
        <p:txBody>
          <a:bodyPr wrap="none">
            <a:spAutoFit/>
          </a:bodyPr>
          <a:lstStyle/>
          <a:p>
            <a:r>
              <a:rPr lang="en-GB" sz="2800" dirty="0" smtClean="0"/>
              <a:t>Liquid argon level meter in 311 Detector</a:t>
            </a:r>
            <a:endParaRPr lang="en-GB" sz="2800" dirty="0"/>
          </a:p>
        </p:txBody>
      </p:sp>
      <p:sp>
        <p:nvSpPr>
          <p:cNvPr id="14" name="Shape 121"/>
          <p:cNvSpPr/>
          <p:nvPr/>
        </p:nvSpPr>
        <p:spPr>
          <a:xfrm>
            <a:off x="3127110" y="1317206"/>
            <a:ext cx="254000" cy="3251200"/>
          </a:xfrm>
          <a:prstGeom prst="rect">
            <a:avLst/>
          </a:prstGeom>
          <a:solidFill>
            <a:srgbClr val="F5EC00"/>
          </a:solidFill>
          <a:ln w="25400">
            <a:solidFill>
              <a:srgbClr val="000000"/>
            </a:solidFill>
            <a:miter lim="400000"/>
          </a:ln>
        </p:spPr>
        <p:txBody>
          <a:bodyPr lIns="50800" tIns="50800" rIns="50800" bIns="50800"/>
          <a:lstStyle/>
          <a:p>
            <a:endParaRPr/>
          </a:p>
        </p:txBody>
      </p:sp>
      <p:sp>
        <p:nvSpPr>
          <p:cNvPr id="24" name="Shape 122"/>
          <p:cNvSpPr/>
          <p:nvPr/>
        </p:nvSpPr>
        <p:spPr>
          <a:xfrm>
            <a:off x="5662871" y="1723607"/>
            <a:ext cx="533400" cy="1270000"/>
          </a:xfrm>
          <a:prstGeom prst="rect">
            <a:avLst/>
          </a:prstGeom>
          <a:solidFill>
            <a:srgbClr val="FFAA00"/>
          </a:solidFill>
          <a:ln w="25400">
            <a:solidFill>
              <a:srgbClr val="000000"/>
            </a:solidFill>
            <a:miter lim="400000"/>
          </a:ln>
        </p:spPr>
        <p:txBody>
          <a:bodyPr lIns="50800" tIns="50800" rIns="50800" bIns="50800"/>
          <a:lstStyle/>
          <a:p>
            <a:endParaRPr/>
          </a:p>
        </p:txBody>
      </p:sp>
      <p:sp>
        <p:nvSpPr>
          <p:cNvPr id="25" name="Shape 128"/>
          <p:cNvSpPr/>
          <p:nvPr/>
        </p:nvSpPr>
        <p:spPr>
          <a:xfrm>
            <a:off x="4723071" y="1698207"/>
            <a:ext cx="635000" cy="4445000"/>
          </a:xfrm>
          <a:prstGeom prst="rect">
            <a:avLst/>
          </a:prstGeom>
          <a:solidFill>
            <a:srgbClr val="CCE8B5"/>
          </a:solidFill>
          <a:ln w="25400">
            <a:solidFill>
              <a:srgbClr val="000000"/>
            </a:solidFill>
            <a:miter lim="400000"/>
          </a:ln>
        </p:spPr>
        <p:txBody>
          <a:bodyPr lIns="50800" tIns="50800" rIns="50800" bIns="50800"/>
          <a:lstStyle/>
          <a:p>
            <a:endParaRPr/>
          </a:p>
        </p:txBody>
      </p:sp>
      <p:sp>
        <p:nvSpPr>
          <p:cNvPr id="26" name="Shape 129"/>
          <p:cNvSpPr/>
          <p:nvPr/>
        </p:nvSpPr>
        <p:spPr>
          <a:xfrm>
            <a:off x="4964371" y="2942807"/>
            <a:ext cx="762000" cy="762000"/>
          </a:xfrm>
          <a:prstGeom prst="ellipse">
            <a:avLst/>
          </a:prstGeom>
          <a:solidFill>
            <a:srgbClr val="C0C0C0"/>
          </a:solidFill>
          <a:ln w="25400">
            <a:solidFill>
              <a:srgbClr val="000000"/>
            </a:solidFill>
            <a:miter lim="400000"/>
          </a:ln>
        </p:spPr>
        <p:txBody>
          <a:bodyPr lIns="50800" tIns="50800" rIns="50800" bIns="50800"/>
          <a:lstStyle/>
          <a:p>
            <a:endParaRPr/>
          </a:p>
        </p:txBody>
      </p:sp>
      <p:sp>
        <p:nvSpPr>
          <p:cNvPr id="27" name="Shape 130"/>
          <p:cNvSpPr/>
          <p:nvPr/>
        </p:nvSpPr>
        <p:spPr>
          <a:xfrm>
            <a:off x="4951671" y="4098507"/>
            <a:ext cx="762000" cy="762000"/>
          </a:xfrm>
          <a:prstGeom prst="ellipse">
            <a:avLst/>
          </a:prstGeom>
          <a:solidFill>
            <a:srgbClr val="AAAAAA"/>
          </a:solidFill>
          <a:ln w="25400">
            <a:solidFill>
              <a:srgbClr val="000000"/>
            </a:solidFill>
            <a:miter lim="400000"/>
          </a:ln>
        </p:spPr>
        <p:txBody>
          <a:bodyPr lIns="50800" tIns="50800" rIns="50800" bIns="50800"/>
          <a:lstStyle/>
          <a:p>
            <a:endParaRPr/>
          </a:p>
        </p:txBody>
      </p:sp>
      <p:sp>
        <p:nvSpPr>
          <p:cNvPr id="28" name="Shape 131"/>
          <p:cNvSpPr/>
          <p:nvPr/>
        </p:nvSpPr>
        <p:spPr>
          <a:xfrm>
            <a:off x="4964371" y="5254207"/>
            <a:ext cx="762000" cy="762000"/>
          </a:xfrm>
          <a:prstGeom prst="ellipse">
            <a:avLst/>
          </a:prstGeom>
          <a:solidFill>
            <a:srgbClr val="AAAAAA"/>
          </a:solidFill>
          <a:ln w="25400">
            <a:solidFill>
              <a:srgbClr val="000000"/>
            </a:solidFill>
            <a:miter lim="400000"/>
          </a:ln>
        </p:spPr>
        <p:txBody>
          <a:bodyPr lIns="50800" tIns="50800" rIns="50800" bIns="50800"/>
          <a:lstStyle/>
          <a:p>
            <a:endParaRPr/>
          </a:p>
        </p:txBody>
      </p:sp>
      <p:sp>
        <p:nvSpPr>
          <p:cNvPr id="29" name="Shape 132"/>
          <p:cNvSpPr/>
          <p:nvPr/>
        </p:nvSpPr>
        <p:spPr>
          <a:xfrm>
            <a:off x="4088071" y="1723607"/>
            <a:ext cx="533400" cy="1270000"/>
          </a:xfrm>
          <a:prstGeom prst="rect">
            <a:avLst/>
          </a:prstGeom>
          <a:solidFill>
            <a:srgbClr val="669C35"/>
          </a:solidFill>
          <a:ln w="25400">
            <a:solidFill>
              <a:srgbClr val="000000"/>
            </a:solidFill>
            <a:miter lim="400000"/>
          </a:ln>
        </p:spPr>
        <p:txBody>
          <a:bodyPr lIns="50800" tIns="50800" rIns="50800" bIns="50800"/>
          <a:lstStyle/>
          <a:p>
            <a:endParaRPr/>
          </a:p>
        </p:txBody>
      </p:sp>
      <p:pic>
        <p:nvPicPr>
          <p:cNvPr id="30" name="image4.png"/>
          <p:cNvPicPr>
            <a:picLocks noChangeAspect="1"/>
          </p:cNvPicPr>
          <p:nvPr/>
        </p:nvPicPr>
        <p:blipFill>
          <a:blip r:embed="rId4">
            <a:extLst/>
          </a:blip>
          <a:stretch>
            <a:fillRect/>
          </a:stretch>
        </p:blipFill>
        <p:spPr>
          <a:xfrm rot="21597942">
            <a:off x="2796800" y="2316235"/>
            <a:ext cx="8378143" cy="106559"/>
          </a:xfrm>
          <a:prstGeom prst="rect">
            <a:avLst/>
          </a:prstGeom>
          <a:ln w="12700">
            <a:miter lim="400000"/>
          </a:ln>
        </p:spPr>
      </p:pic>
      <p:sp>
        <p:nvSpPr>
          <p:cNvPr id="31" name="Shape 134"/>
          <p:cNvSpPr/>
          <p:nvPr/>
        </p:nvSpPr>
        <p:spPr>
          <a:xfrm flipH="1">
            <a:off x="3886365" y="1772719"/>
            <a:ext cx="515" cy="1167046"/>
          </a:xfrm>
          <a:prstGeom prst="line">
            <a:avLst/>
          </a:prstGeom>
          <a:ln w="38100">
            <a:solidFill>
              <a:srgbClr val="000000"/>
            </a:solidFill>
            <a:miter lim="400000"/>
            <a:headEnd type="stealth"/>
            <a:tailEnd type="stealth"/>
          </a:ln>
        </p:spPr>
        <p:txBody>
          <a:bodyPr lIns="45718" tIns="45718" rIns="45718" bIns="45718"/>
          <a:lstStyle/>
          <a:p>
            <a:endParaRPr/>
          </a:p>
        </p:txBody>
      </p:sp>
      <p:sp>
        <p:nvSpPr>
          <p:cNvPr id="32" name="Shape 135"/>
          <p:cNvSpPr/>
          <p:nvPr/>
        </p:nvSpPr>
        <p:spPr>
          <a:xfrm rot="16200000">
            <a:off x="3241418" y="2169967"/>
            <a:ext cx="752198" cy="353943"/>
          </a:xfrm>
          <a:prstGeom prst="rect">
            <a:avLst/>
          </a:prstGeom>
          <a:solidFill>
            <a:schemeClr val="bg1"/>
          </a:solidFill>
          <a:ln w="12700">
            <a:solidFill>
              <a:srgbClr val="00B0F0"/>
            </a:solidFill>
            <a:miter lim="400000"/>
          </a:ln>
          <a:extLst>
            <a:ext uri="{C572A759-6A51-4108-AA02-DFA0A04FC94B}">
              <ma14:wrappingTextBoxFlag xmlns:ma14="http://schemas.microsoft.com/office/mac/drawingml/2011/main" xmlns="" val="1"/>
            </a:ext>
          </a:extLst>
        </p:spPr>
        <p:txBody>
          <a:bodyPr wrap="square" lIns="38100" tIns="38100" rIns="38100" bIns="38100">
            <a:spAutoFit/>
          </a:bodyPr>
          <a:lstStyle/>
          <a:p>
            <a:r>
              <a:rPr dirty="0"/>
              <a:t>25 mm</a:t>
            </a:r>
          </a:p>
        </p:txBody>
      </p:sp>
      <p:sp>
        <p:nvSpPr>
          <p:cNvPr id="33" name="Shape 136"/>
          <p:cNvSpPr/>
          <p:nvPr/>
        </p:nvSpPr>
        <p:spPr>
          <a:xfrm>
            <a:off x="4786570" y="4809708"/>
            <a:ext cx="424796" cy="353943"/>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p>
            <a:r>
              <a:t>FR4</a:t>
            </a:r>
          </a:p>
        </p:txBody>
      </p:sp>
      <p:sp>
        <p:nvSpPr>
          <p:cNvPr id="34" name="Shape 137"/>
          <p:cNvSpPr/>
          <p:nvPr/>
        </p:nvSpPr>
        <p:spPr>
          <a:xfrm>
            <a:off x="5967671" y="3742908"/>
            <a:ext cx="2194319" cy="353943"/>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p>
            <a:r>
              <a:t>First Field Shaper (FFS)</a:t>
            </a:r>
          </a:p>
        </p:txBody>
      </p:sp>
      <p:sp>
        <p:nvSpPr>
          <p:cNvPr id="35" name="Shape 138"/>
          <p:cNvSpPr/>
          <p:nvPr/>
        </p:nvSpPr>
        <p:spPr>
          <a:xfrm>
            <a:off x="5700970" y="3412707"/>
            <a:ext cx="828876" cy="391271"/>
          </a:xfrm>
          <a:prstGeom prst="line">
            <a:avLst/>
          </a:prstGeom>
          <a:ln w="38100">
            <a:solidFill>
              <a:srgbClr val="000000"/>
            </a:solidFill>
            <a:miter lim="400000"/>
            <a:headEnd type="stealth"/>
          </a:ln>
        </p:spPr>
        <p:txBody>
          <a:bodyPr lIns="45718" tIns="45718" rIns="45718" bIns="45718"/>
          <a:lstStyle/>
          <a:p>
            <a:endParaRPr/>
          </a:p>
        </p:txBody>
      </p:sp>
      <p:sp>
        <p:nvSpPr>
          <p:cNvPr id="36" name="Shape 139"/>
          <p:cNvSpPr/>
          <p:nvPr/>
        </p:nvSpPr>
        <p:spPr>
          <a:xfrm>
            <a:off x="6488371" y="2384007"/>
            <a:ext cx="244972" cy="678062"/>
          </a:xfrm>
          <a:prstGeom prst="line">
            <a:avLst/>
          </a:prstGeom>
          <a:ln w="38100">
            <a:solidFill>
              <a:srgbClr val="000000"/>
            </a:solidFill>
            <a:miter lim="400000"/>
            <a:headEnd type="stealth"/>
          </a:ln>
        </p:spPr>
        <p:txBody>
          <a:bodyPr lIns="45718" tIns="45718" rIns="45718" bIns="45718"/>
          <a:lstStyle/>
          <a:p>
            <a:endParaRPr/>
          </a:p>
        </p:txBody>
      </p:sp>
      <p:sp>
        <p:nvSpPr>
          <p:cNvPr id="37" name="Shape 140"/>
          <p:cNvSpPr/>
          <p:nvPr/>
        </p:nvSpPr>
        <p:spPr>
          <a:xfrm>
            <a:off x="6780471" y="3107908"/>
            <a:ext cx="923138" cy="353943"/>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p>
            <a:r>
              <a:t>LAr Level</a:t>
            </a:r>
          </a:p>
        </p:txBody>
      </p:sp>
      <p:sp>
        <p:nvSpPr>
          <p:cNvPr id="38" name="Shape 141"/>
          <p:cNvSpPr/>
          <p:nvPr/>
        </p:nvSpPr>
        <p:spPr>
          <a:xfrm>
            <a:off x="5871715" y="4277269"/>
            <a:ext cx="5985603" cy="1461939"/>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spAutoFit/>
          </a:bodyPr>
          <a:lstStyle/>
          <a:p>
            <a:r>
              <a:rPr lang="en-GB" dirty="0" smtClean="0"/>
              <a:t>Capacitive measure. Capacitance varies depending on the status of immersion of </a:t>
            </a:r>
            <a:r>
              <a:rPr lang="en-GB" dirty="0" smtClean="0"/>
              <a:t>coax and parallel plate capacitors </a:t>
            </a:r>
            <a:r>
              <a:rPr lang="en-GB" dirty="0" smtClean="0"/>
              <a:t>into liquid. Electronics outside convert it into a 0/10 V level.</a:t>
            </a:r>
          </a:p>
          <a:p>
            <a:r>
              <a:rPr dirty="0" smtClean="0"/>
              <a:t>In </a:t>
            </a:r>
            <a:r>
              <a:rPr dirty="0"/>
              <a:t>operative condition the </a:t>
            </a:r>
            <a:r>
              <a:rPr dirty="0" err="1"/>
              <a:t>LAr</a:t>
            </a:r>
            <a:r>
              <a:rPr dirty="0"/>
              <a:t> level will be in the middle of both level meters, the ones on Drift Cage and the ones on CRP.</a:t>
            </a:r>
          </a:p>
        </p:txBody>
      </p:sp>
      <p:sp>
        <p:nvSpPr>
          <p:cNvPr id="39" name="Shape 142"/>
          <p:cNvSpPr/>
          <p:nvPr/>
        </p:nvSpPr>
        <p:spPr>
          <a:xfrm>
            <a:off x="6920171" y="1736307"/>
            <a:ext cx="3759200" cy="482600"/>
          </a:xfrm>
          <a:prstGeom prst="rect">
            <a:avLst/>
          </a:prstGeom>
          <a:ln w="25400">
            <a:solidFill>
              <a:srgbClr val="000000"/>
            </a:solidFill>
            <a:miter lim="400000"/>
          </a:ln>
        </p:spPr>
        <p:txBody>
          <a:bodyPr lIns="50800" tIns="50800" rIns="50800" bIns="50800"/>
          <a:lstStyle/>
          <a:p>
            <a:endParaRPr/>
          </a:p>
        </p:txBody>
      </p:sp>
      <p:sp>
        <p:nvSpPr>
          <p:cNvPr id="40" name="Shape 143"/>
          <p:cNvSpPr/>
          <p:nvPr/>
        </p:nvSpPr>
        <p:spPr>
          <a:xfrm>
            <a:off x="5662872" y="1723606"/>
            <a:ext cx="1943745" cy="14476"/>
          </a:xfrm>
          <a:prstGeom prst="line">
            <a:avLst/>
          </a:prstGeom>
          <a:ln w="25400">
            <a:solidFill>
              <a:srgbClr val="000000"/>
            </a:solidFill>
            <a:miter lim="400000"/>
          </a:ln>
        </p:spPr>
        <p:txBody>
          <a:bodyPr lIns="45718" tIns="45718" rIns="45718" bIns="45718"/>
          <a:lstStyle/>
          <a:p>
            <a:endParaRPr/>
          </a:p>
        </p:txBody>
      </p:sp>
      <p:sp>
        <p:nvSpPr>
          <p:cNvPr id="41" name="Shape 144"/>
          <p:cNvSpPr/>
          <p:nvPr/>
        </p:nvSpPr>
        <p:spPr>
          <a:xfrm>
            <a:off x="7885371" y="1863308"/>
            <a:ext cx="1558119" cy="353943"/>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p>
            <a:r>
              <a:t>LEM and Anode</a:t>
            </a:r>
          </a:p>
        </p:txBody>
      </p:sp>
      <p:sp>
        <p:nvSpPr>
          <p:cNvPr id="42" name="Shape 145"/>
          <p:cNvSpPr/>
          <p:nvPr/>
        </p:nvSpPr>
        <p:spPr>
          <a:xfrm flipV="1">
            <a:off x="6907470" y="2465838"/>
            <a:ext cx="3803602" cy="19771"/>
          </a:xfrm>
          <a:prstGeom prst="line">
            <a:avLst/>
          </a:prstGeom>
          <a:ln w="38100" cap="rnd">
            <a:solidFill>
              <a:srgbClr val="000000"/>
            </a:solidFill>
            <a:custDash>
              <a:ds d="100000" sp="200000"/>
            </a:custDash>
            <a:miter lim="400000"/>
          </a:ln>
        </p:spPr>
        <p:txBody>
          <a:bodyPr lIns="45718" tIns="45718" rIns="45718" bIns="45718"/>
          <a:lstStyle/>
          <a:p>
            <a:endParaRPr/>
          </a:p>
        </p:txBody>
      </p:sp>
      <p:sp>
        <p:nvSpPr>
          <p:cNvPr id="43" name="Shape 146"/>
          <p:cNvSpPr/>
          <p:nvPr/>
        </p:nvSpPr>
        <p:spPr>
          <a:xfrm>
            <a:off x="8863271" y="3171408"/>
            <a:ext cx="1943100" cy="353943"/>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r>
              <a:t>Extraction grid</a:t>
            </a:r>
          </a:p>
        </p:txBody>
      </p:sp>
      <p:sp>
        <p:nvSpPr>
          <p:cNvPr id="44" name="Shape 147"/>
          <p:cNvSpPr/>
          <p:nvPr/>
        </p:nvSpPr>
        <p:spPr>
          <a:xfrm>
            <a:off x="8075871" y="2511006"/>
            <a:ext cx="745135" cy="602012"/>
          </a:xfrm>
          <a:prstGeom prst="line">
            <a:avLst/>
          </a:prstGeom>
          <a:ln w="38100">
            <a:solidFill>
              <a:srgbClr val="000000"/>
            </a:solidFill>
            <a:miter lim="400000"/>
            <a:headEnd type="stealth"/>
          </a:ln>
        </p:spPr>
        <p:txBody>
          <a:bodyPr lIns="45718" tIns="45718" rIns="45718" bIns="45718"/>
          <a:lstStyle/>
          <a:p>
            <a:endParaRPr/>
          </a:p>
        </p:txBody>
      </p:sp>
      <p:sp>
        <p:nvSpPr>
          <p:cNvPr id="45" name="Shape 148"/>
          <p:cNvSpPr/>
          <p:nvPr/>
        </p:nvSpPr>
        <p:spPr>
          <a:xfrm>
            <a:off x="6920171" y="1736307"/>
            <a:ext cx="175" cy="802433"/>
          </a:xfrm>
          <a:prstGeom prst="line">
            <a:avLst/>
          </a:prstGeom>
          <a:ln w="25400">
            <a:solidFill>
              <a:srgbClr val="000000"/>
            </a:solidFill>
            <a:miter lim="400000"/>
          </a:ln>
        </p:spPr>
        <p:txBody>
          <a:bodyPr lIns="45718" tIns="45718" rIns="45718" bIns="45718"/>
          <a:lstStyle/>
          <a:p>
            <a:endParaRPr/>
          </a:p>
        </p:txBody>
      </p:sp>
      <p:sp>
        <p:nvSpPr>
          <p:cNvPr id="46" name="Shape 149"/>
          <p:cNvSpPr/>
          <p:nvPr/>
        </p:nvSpPr>
        <p:spPr>
          <a:xfrm>
            <a:off x="10680413" y="1727079"/>
            <a:ext cx="15653" cy="818010"/>
          </a:xfrm>
          <a:prstGeom prst="line">
            <a:avLst/>
          </a:prstGeom>
          <a:ln w="25400">
            <a:solidFill>
              <a:srgbClr val="000000"/>
            </a:solidFill>
            <a:miter lim="400000"/>
          </a:ln>
        </p:spPr>
        <p:txBody>
          <a:bodyPr lIns="45718" tIns="45718" rIns="45718" bIns="45718"/>
          <a:lstStyle/>
          <a:p>
            <a:endParaRPr/>
          </a:p>
        </p:txBody>
      </p:sp>
      <p:sp>
        <p:nvSpPr>
          <p:cNvPr id="47" name="Shape 150"/>
          <p:cNvSpPr/>
          <p:nvPr/>
        </p:nvSpPr>
        <p:spPr>
          <a:xfrm flipH="1">
            <a:off x="2738222" y="1393407"/>
            <a:ext cx="33802" cy="3167411"/>
          </a:xfrm>
          <a:prstGeom prst="line">
            <a:avLst/>
          </a:prstGeom>
          <a:ln w="38100">
            <a:solidFill>
              <a:srgbClr val="000000"/>
            </a:solidFill>
            <a:miter lim="400000"/>
            <a:headEnd type="stealth"/>
            <a:tailEnd type="stealth"/>
          </a:ln>
        </p:spPr>
        <p:txBody>
          <a:bodyPr lIns="45718" tIns="45718" rIns="45718" bIns="45718"/>
          <a:lstStyle/>
          <a:p>
            <a:endParaRPr/>
          </a:p>
        </p:txBody>
      </p:sp>
      <p:sp>
        <p:nvSpPr>
          <p:cNvPr id="48" name="Shape 151"/>
          <p:cNvSpPr/>
          <p:nvPr/>
        </p:nvSpPr>
        <p:spPr>
          <a:xfrm>
            <a:off x="2814091" y="4784248"/>
            <a:ext cx="849592" cy="353943"/>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p>
            <a:r>
              <a:rPr dirty="0"/>
              <a:t>470 mm</a:t>
            </a:r>
          </a:p>
        </p:txBody>
      </p:sp>
      <p:pic>
        <p:nvPicPr>
          <p:cNvPr id="50" name="image8.png"/>
          <p:cNvPicPr>
            <a:picLocks noChangeAspect="1"/>
          </p:cNvPicPr>
          <p:nvPr/>
        </p:nvPicPr>
        <p:blipFill>
          <a:blip r:embed="rId5">
            <a:extLst/>
          </a:blip>
          <a:srcRect t="15378" r="7763"/>
          <a:stretch>
            <a:fillRect/>
          </a:stretch>
        </p:blipFill>
        <p:spPr>
          <a:xfrm>
            <a:off x="489009" y="4080818"/>
            <a:ext cx="1915666" cy="2343346"/>
          </a:xfrm>
          <a:prstGeom prst="rect">
            <a:avLst/>
          </a:prstGeom>
          <a:ln w="12700">
            <a:miter lim="400000"/>
          </a:ln>
        </p:spPr>
      </p:pic>
      <p:cxnSp>
        <p:nvCxnSpPr>
          <p:cNvPr id="3" name="Straight Arrow Connector 2"/>
          <p:cNvCxnSpPr/>
          <p:nvPr/>
        </p:nvCxnSpPr>
        <p:spPr>
          <a:xfrm flipV="1">
            <a:off x="2521297" y="3011950"/>
            <a:ext cx="1596808" cy="1645297"/>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2363235" y="3062069"/>
            <a:ext cx="3508480" cy="319690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52" name="image7.png"/>
          <p:cNvPicPr>
            <a:picLocks noChangeAspect="1"/>
          </p:cNvPicPr>
          <p:nvPr/>
        </p:nvPicPr>
        <p:blipFill>
          <a:blip r:embed="rId6">
            <a:extLst/>
          </a:blip>
          <a:stretch>
            <a:fillRect/>
          </a:stretch>
        </p:blipFill>
        <p:spPr>
          <a:xfrm>
            <a:off x="411829" y="1055274"/>
            <a:ext cx="2020943" cy="2694588"/>
          </a:xfrm>
          <a:prstGeom prst="rect">
            <a:avLst/>
          </a:prstGeom>
          <a:ln w="12700">
            <a:miter lim="400000"/>
          </a:ln>
        </p:spPr>
      </p:pic>
      <p:cxnSp>
        <p:nvCxnSpPr>
          <p:cNvPr id="55" name="Straight Arrow Connector 54"/>
          <p:cNvCxnSpPr>
            <a:endCxn id="14" idx="1"/>
          </p:cNvCxnSpPr>
          <p:nvPr/>
        </p:nvCxnSpPr>
        <p:spPr>
          <a:xfrm>
            <a:off x="2513823" y="2610542"/>
            <a:ext cx="613287" cy="33226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3" name="Shape 152"/>
          <p:cNvSpPr/>
          <p:nvPr/>
        </p:nvSpPr>
        <p:spPr>
          <a:xfrm>
            <a:off x="1145261" y="6248835"/>
            <a:ext cx="1287340" cy="353943"/>
          </a:xfrm>
          <a:prstGeom prst="rect">
            <a:avLst/>
          </a:prstGeom>
          <a:solidFill>
            <a:schemeClr val="bg1"/>
          </a:solidFill>
          <a:ln w="22225">
            <a:solidFill>
              <a:srgbClr val="FF0000"/>
            </a:solidFill>
            <a:miter lim="400000"/>
          </a:ln>
          <a:extLst>
            <a:ext uri="{C572A759-6A51-4108-AA02-DFA0A04FC94B}">
              <ma14:wrappingTextBoxFlag xmlns:ma14="http://schemas.microsoft.com/office/mac/drawingml/2011/main" xmlns="" val="1"/>
            </a:ext>
          </a:extLst>
        </p:spPr>
        <p:txBody>
          <a:bodyPr wrap="none" lIns="38100" tIns="38100" rIns="38100" bIns="38100">
            <a:spAutoFit/>
          </a:bodyPr>
          <a:lstStyle/>
          <a:p>
            <a:r>
              <a:rPr lang="en-GB" dirty="0" smtClean="0"/>
              <a:t>Parallel plate</a:t>
            </a:r>
            <a:endParaRPr dirty="0"/>
          </a:p>
        </p:txBody>
      </p:sp>
      <p:sp>
        <p:nvSpPr>
          <p:cNvPr id="49" name="Shape 152"/>
          <p:cNvSpPr/>
          <p:nvPr/>
        </p:nvSpPr>
        <p:spPr>
          <a:xfrm>
            <a:off x="1906603" y="3501547"/>
            <a:ext cx="530082" cy="353943"/>
          </a:xfrm>
          <a:prstGeom prst="rect">
            <a:avLst/>
          </a:prstGeom>
          <a:solidFill>
            <a:schemeClr val="bg1"/>
          </a:solidFill>
          <a:ln w="22225">
            <a:solidFill>
              <a:srgbClr val="FF0000"/>
            </a:solidFill>
            <a:miter lim="400000"/>
          </a:ln>
          <a:extLst>
            <a:ext uri="{C572A759-6A51-4108-AA02-DFA0A04FC94B}">
              <ma14:wrappingTextBoxFlag xmlns:ma14="http://schemas.microsoft.com/office/mac/drawingml/2011/main" xmlns="" val="1"/>
            </a:ext>
          </a:extLst>
        </p:spPr>
        <p:txBody>
          <a:bodyPr wrap="none" lIns="38100" tIns="38100" rIns="38100" bIns="38100">
            <a:spAutoFit/>
          </a:bodyPr>
          <a:lstStyle/>
          <a:p>
            <a:r>
              <a:rPr dirty="0"/>
              <a:t>Coax</a:t>
            </a:r>
          </a:p>
        </p:txBody>
      </p:sp>
      <p:sp>
        <p:nvSpPr>
          <p:cNvPr id="6" name="Date Placeholder 5"/>
          <p:cNvSpPr>
            <a:spLocks noGrp="1"/>
          </p:cNvSpPr>
          <p:nvPr>
            <p:ph type="dt" sz="half" idx="10"/>
          </p:nvPr>
        </p:nvSpPr>
        <p:spPr/>
        <p:txBody>
          <a:bodyPr/>
          <a:lstStyle/>
          <a:p>
            <a:r>
              <a:rPr lang="en-US" smtClean="0"/>
              <a:t>24/04/2017</a:t>
            </a:r>
            <a:endParaRPr lang="en-GB"/>
          </a:p>
        </p:txBody>
      </p:sp>
      <p:sp>
        <p:nvSpPr>
          <p:cNvPr id="7" name="Footer Placeholder 6"/>
          <p:cNvSpPr>
            <a:spLocks noGrp="1"/>
          </p:cNvSpPr>
          <p:nvPr>
            <p:ph type="ftr" sz="quarter" idx="11"/>
          </p:nvPr>
        </p:nvSpPr>
        <p:spPr/>
        <p:txBody>
          <a:bodyPr/>
          <a:lstStyle/>
          <a:p>
            <a:r>
              <a:rPr lang="en-GB" smtClean="0"/>
              <a:t>C.Cantini, ETHZ</a:t>
            </a:r>
            <a:endParaRPr lang="en-GB"/>
          </a:p>
        </p:txBody>
      </p:sp>
      <p:sp>
        <p:nvSpPr>
          <p:cNvPr id="8" name="Slide Number Placeholder 7"/>
          <p:cNvSpPr>
            <a:spLocks noGrp="1"/>
          </p:cNvSpPr>
          <p:nvPr>
            <p:ph type="sldNum" sz="quarter" idx="12"/>
          </p:nvPr>
        </p:nvSpPr>
        <p:spPr/>
        <p:txBody>
          <a:bodyPr/>
          <a:lstStyle/>
          <a:p>
            <a:fld id="{F0CE6825-E5CD-493A-B668-FBEBA4491FAD}" type="slidenum">
              <a:rPr lang="en-GB" smtClean="0"/>
              <a:t>16</a:t>
            </a:fld>
            <a:endParaRPr lang="en-GB"/>
          </a:p>
        </p:txBody>
      </p:sp>
    </p:spTree>
    <p:extLst>
      <p:ext uri="{BB962C8B-B14F-4D97-AF65-F5344CB8AC3E}">
        <p14:creationId xmlns:p14="http://schemas.microsoft.com/office/powerpoint/2010/main" val="3584484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451796" y="1870026"/>
            <a:ext cx="5325978" cy="3923757"/>
          </a:xfrm>
          <a:prstGeom prst="rect">
            <a:avLst/>
          </a:prstGeom>
        </p:spPr>
      </p:pic>
      <p:pic>
        <p:nvPicPr>
          <p:cNvPr id="12" name="image3.png"/>
          <p:cNvPicPr>
            <a:picLocks noChangeAspect="1"/>
          </p:cNvPicPr>
          <p:nvPr/>
        </p:nvPicPr>
        <p:blipFill>
          <a:blip r:embed="rId3">
            <a:extLst/>
          </a:blip>
          <a:stretch>
            <a:fillRect/>
          </a:stretch>
        </p:blipFill>
        <p:spPr>
          <a:xfrm>
            <a:off x="9736418" y="220127"/>
            <a:ext cx="2120900" cy="463948"/>
          </a:xfrm>
          <a:prstGeom prst="rect">
            <a:avLst/>
          </a:prstGeom>
          <a:ln w="12700">
            <a:miter lim="400000"/>
          </a:ln>
        </p:spPr>
      </p:pic>
      <p:pic>
        <p:nvPicPr>
          <p:cNvPr id="13" name="Picture 12"/>
          <p:cNvPicPr>
            <a:picLocks noChangeAspect="1"/>
          </p:cNvPicPr>
          <p:nvPr/>
        </p:nvPicPr>
        <p:blipFill>
          <a:blip r:embed="rId4"/>
          <a:stretch>
            <a:fillRect/>
          </a:stretch>
        </p:blipFill>
        <p:spPr>
          <a:xfrm>
            <a:off x="270982" y="233923"/>
            <a:ext cx="1746084" cy="595010"/>
          </a:xfrm>
          <a:prstGeom prst="rect">
            <a:avLst/>
          </a:prstGeom>
        </p:spPr>
      </p:pic>
      <p:sp>
        <p:nvSpPr>
          <p:cNvPr id="15" name="Rectangle 14"/>
          <p:cNvSpPr/>
          <p:nvPr/>
        </p:nvSpPr>
        <p:spPr>
          <a:xfrm>
            <a:off x="2872290" y="190491"/>
            <a:ext cx="5796523" cy="523220"/>
          </a:xfrm>
          <a:prstGeom prst="rect">
            <a:avLst/>
          </a:prstGeom>
          <a:solidFill>
            <a:schemeClr val="bg1"/>
          </a:solidFill>
        </p:spPr>
        <p:txBody>
          <a:bodyPr wrap="none">
            <a:spAutoFit/>
          </a:bodyPr>
          <a:lstStyle/>
          <a:p>
            <a:r>
              <a:rPr lang="en-GB" sz="2800" dirty="0" smtClean="0"/>
              <a:t>Position of level meter in 666 Detector</a:t>
            </a:r>
            <a:endParaRPr lang="en-GB" sz="2800" dirty="0"/>
          </a:p>
        </p:txBody>
      </p:sp>
      <p:pic>
        <p:nvPicPr>
          <p:cNvPr id="6" name="Picture 2" descr="20160819_160541 copy.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7679" y="1096642"/>
            <a:ext cx="3429521" cy="2695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Oval 6"/>
          <p:cNvSpPr>
            <a:spLocks/>
          </p:cNvSpPr>
          <p:nvPr/>
        </p:nvSpPr>
        <p:spPr bwMode="auto">
          <a:xfrm>
            <a:off x="5881067" y="1644330"/>
            <a:ext cx="2070740" cy="1806575"/>
          </a:xfrm>
          <a:prstGeom prst="ellipse">
            <a:avLst/>
          </a:prstGeom>
          <a:noFill/>
          <a:ln w="50800" cap="flat" cmpd="sng">
            <a:solidFill>
              <a:srgbClr val="FF0000"/>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endParaRPr lang="en-US" altLang="en-US"/>
          </a:p>
        </p:txBody>
      </p:sp>
      <p:sp>
        <p:nvSpPr>
          <p:cNvPr id="8" name="Rectangle 7"/>
          <p:cNvSpPr>
            <a:spLocks/>
          </p:cNvSpPr>
          <p:nvPr/>
        </p:nvSpPr>
        <p:spPr bwMode="auto">
          <a:xfrm>
            <a:off x="7250554" y="1258637"/>
            <a:ext cx="1617528" cy="353943"/>
          </a:xfrm>
          <a:prstGeom prst="rect">
            <a:avLst/>
          </a:prstGeom>
          <a:solidFill>
            <a:srgbClr val="FFFFFF"/>
          </a:solidFill>
          <a:ln w="22225" cap="flat" cmpd="sng">
            <a:solidFill>
              <a:srgbClr val="FF000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8100" tIns="38100" rIns="38100" bIns="38100">
            <a:spAutoFit/>
          </a:bodyPr>
          <a:lstStyle/>
          <a:p>
            <a:r>
              <a:rPr lang="en-US" altLang="en-US" b="1" dirty="0">
                <a:solidFill>
                  <a:srgbClr val="FF0000"/>
                </a:solidFill>
              </a:rPr>
              <a:t>3x1x1 </a:t>
            </a:r>
            <a:r>
              <a:rPr lang="en-US" altLang="en-US" b="1" dirty="0" smtClean="0">
                <a:solidFill>
                  <a:srgbClr val="FF0000"/>
                </a:solidFill>
              </a:rPr>
              <a:t>Detector</a:t>
            </a:r>
            <a:endParaRPr lang="en-US" altLang="en-US" b="1" dirty="0">
              <a:solidFill>
                <a:srgbClr val="FF0000"/>
              </a:solidFill>
            </a:endParaRPr>
          </a:p>
        </p:txBody>
      </p:sp>
      <p:sp>
        <p:nvSpPr>
          <p:cNvPr id="9" name="AutoShape 8"/>
          <p:cNvSpPr>
            <a:spLocks/>
          </p:cNvSpPr>
          <p:nvPr/>
        </p:nvSpPr>
        <p:spPr bwMode="auto">
          <a:xfrm>
            <a:off x="3649890" y="2502569"/>
            <a:ext cx="1338187" cy="1427163"/>
          </a:xfrm>
          <a:prstGeom prst="roundRect">
            <a:avLst>
              <a:gd name="adj" fmla="val 11537"/>
            </a:avLst>
          </a:prstGeom>
          <a:noFill/>
          <a:ln w="50800" cap="flat" cmpd="sng">
            <a:solidFill>
              <a:srgbClr val="FF0000"/>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endParaRPr lang="en-US" altLang="en-US"/>
          </a:p>
        </p:txBody>
      </p:sp>
      <p:sp>
        <p:nvSpPr>
          <p:cNvPr id="10" name="Rectangle 9"/>
          <p:cNvSpPr>
            <a:spLocks/>
          </p:cNvSpPr>
          <p:nvPr/>
        </p:nvSpPr>
        <p:spPr bwMode="auto">
          <a:xfrm>
            <a:off x="2286569" y="4605735"/>
            <a:ext cx="4371406" cy="907941"/>
          </a:xfrm>
          <a:prstGeom prst="rect">
            <a:avLst/>
          </a:prstGeom>
          <a:solidFill>
            <a:srgbClr val="FFFFFF"/>
          </a:solidFill>
          <a:ln w="25400" cap="flat" cmpd="sng">
            <a:solidFill>
              <a:srgbClr val="FF000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8100" tIns="38100" rIns="38100" bIns="38100">
            <a:spAutoFit/>
          </a:bodyPr>
          <a:lstStyle/>
          <a:p>
            <a:r>
              <a:rPr lang="en-US" altLang="en-US" b="1" dirty="0"/>
              <a:t>3x3 m2 </a:t>
            </a:r>
            <a:r>
              <a:rPr lang="en-US" altLang="en-US" b="1" dirty="0" smtClean="0"/>
              <a:t>CRP: </a:t>
            </a:r>
            <a:r>
              <a:rPr lang="en-US" altLang="en-US" b="1" dirty="0">
                <a:solidFill>
                  <a:srgbClr val="E32400"/>
                </a:solidFill>
              </a:rPr>
              <a:t>i</a:t>
            </a:r>
            <a:r>
              <a:rPr lang="en-US" altLang="en-US" b="1" dirty="0" smtClean="0">
                <a:solidFill>
                  <a:srgbClr val="E32400"/>
                </a:solidFill>
              </a:rPr>
              <a:t>ndependently adjustable unit, thanks to a suspension system in closed loop with capacitive measurement</a:t>
            </a:r>
            <a:endParaRPr lang="en-US" altLang="en-US" b="1" dirty="0"/>
          </a:p>
        </p:txBody>
      </p:sp>
      <p:pic>
        <p:nvPicPr>
          <p:cNvPr id="11" name="Picture 10" descr="Screen Shot 2015-03-20 at 2.52.44 PM.tif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9403" y="2852456"/>
            <a:ext cx="1296674" cy="981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11"/>
          <p:cNvSpPr>
            <a:spLocks noChangeShapeType="1"/>
          </p:cNvSpPr>
          <p:nvPr/>
        </p:nvSpPr>
        <p:spPr bwMode="auto">
          <a:xfrm flipH="1">
            <a:off x="3204499" y="3942752"/>
            <a:ext cx="445391" cy="680919"/>
          </a:xfrm>
          <a:prstGeom prst="line">
            <a:avLst/>
          </a:prstGeom>
          <a:noFill/>
          <a:ln w="38100" cap="flat" cmpd="sng">
            <a:solidFill>
              <a:srgbClr val="E32400"/>
            </a:solidFill>
            <a:prstDash val="solid"/>
            <a:round/>
            <a:headEnd type="stealth"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Lucida Grande" charset="0"/>
                <a:ea typeface="Lucida Grande" charset="0"/>
                <a:cs typeface="Lucida Grande" charset="0"/>
                <a:sym typeface="Lucida Grande" charset="0"/>
              </a:defRPr>
            </a:lvl1pPr>
            <a:lvl2pPr defTabSz="457200">
              <a:defRPr>
                <a:solidFill>
                  <a:srgbClr val="000000"/>
                </a:solidFill>
                <a:latin typeface="Lucida Grande" charset="0"/>
                <a:ea typeface="Lucida Grande" charset="0"/>
                <a:cs typeface="Lucida Grande" charset="0"/>
                <a:sym typeface="Lucida Grande" charset="0"/>
              </a:defRPr>
            </a:lvl2pPr>
            <a:lvl3pPr defTabSz="457200">
              <a:defRPr>
                <a:solidFill>
                  <a:srgbClr val="000000"/>
                </a:solidFill>
                <a:latin typeface="Lucida Grande" charset="0"/>
                <a:ea typeface="Lucida Grande" charset="0"/>
                <a:cs typeface="Lucida Grande" charset="0"/>
                <a:sym typeface="Lucida Grande" charset="0"/>
              </a:defRPr>
            </a:lvl3pPr>
            <a:lvl4pPr defTabSz="457200">
              <a:defRPr>
                <a:solidFill>
                  <a:srgbClr val="000000"/>
                </a:solidFill>
                <a:latin typeface="Lucida Grande" charset="0"/>
                <a:ea typeface="Lucida Grande" charset="0"/>
                <a:cs typeface="Lucida Grande" charset="0"/>
                <a:sym typeface="Lucida Grande" charset="0"/>
              </a:defRPr>
            </a:lvl4pPr>
            <a:lvl5pPr defTabSz="457200">
              <a:defRPr>
                <a:solidFill>
                  <a:srgbClr val="000000"/>
                </a:solidFill>
                <a:latin typeface="Lucida Grande" charset="0"/>
                <a:ea typeface="Lucida Grande" charset="0"/>
                <a:cs typeface="Lucida Grande" charset="0"/>
                <a:sym typeface="Lucida Grande" charset="0"/>
              </a:defRPr>
            </a:lvl5pPr>
            <a:lvl6pPr marL="457200" indent="1371600" defTabSz="457200" fontAlgn="base" hangingPunct="0">
              <a:spcBef>
                <a:spcPct val="0"/>
              </a:spcBef>
              <a:spcAft>
                <a:spcPct val="0"/>
              </a:spcAft>
              <a:buClr>
                <a:srgbClr val="000000"/>
              </a:buClr>
              <a:buFont typeface="Lucida Grande" charset="0"/>
              <a:defRPr>
                <a:solidFill>
                  <a:srgbClr val="000000"/>
                </a:solidFill>
                <a:latin typeface="Lucida Grande" charset="0"/>
                <a:ea typeface="Lucida Grande" charset="0"/>
                <a:cs typeface="Lucida Grande" charset="0"/>
                <a:sym typeface="Lucida Grande" charset="0"/>
              </a:defRPr>
            </a:lvl6pPr>
            <a:lvl7pPr marL="914400" indent="1371600" defTabSz="457200" fontAlgn="base" hangingPunct="0">
              <a:spcBef>
                <a:spcPct val="0"/>
              </a:spcBef>
              <a:spcAft>
                <a:spcPct val="0"/>
              </a:spcAft>
              <a:buClr>
                <a:srgbClr val="000000"/>
              </a:buClr>
              <a:buFont typeface="Lucida Grande" charset="0"/>
              <a:defRPr>
                <a:solidFill>
                  <a:srgbClr val="000000"/>
                </a:solidFill>
                <a:latin typeface="Lucida Grande" charset="0"/>
                <a:ea typeface="Lucida Grande" charset="0"/>
                <a:cs typeface="Lucida Grande" charset="0"/>
                <a:sym typeface="Lucida Grande" charset="0"/>
              </a:defRPr>
            </a:lvl7pPr>
            <a:lvl8pPr marL="1371600" indent="1371600" defTabSz="457200" fontAlgn="base" hangingPunct="0">
              <a:spcBef>
                <a:spcPct val="0"/>
              </a:spcBef>
              <a:spcAft>
                <a:spcPct val="0"/>
              </a:spcAft>
              <a:buClr>
                <a:srgbClr val="000000"/>
              </a:buClr>
              <a:buFont typeface="Lucida Grande" charset="0"/>
              <a:defRPr>
                <a:solidFill>
                  <a:srgbClr val="000000"/>
                </a:solidFill>
                <a:latin typeface="Lucida Grande" charset="0"/>
                <a:ea typeface="Lucida Grande" charset="0"/>
                <a:cs typeface="Lucida Grande" charset="0"/>
                <a:sym typeface="Lucida Grande" charset="0"/>
              </a:defRPr>
            </a:lvl8pPr>
            <a:lvl9pPr marL="1828800" indent="1371600" defTabSz="457200" fontAlgn="base" hangingPunct="0">
              <a:spcBef>
                <a:spcPct val="0"/>
              </a:spcBef>
              <a:spcAft>
                <a:spcPct val="0"/>
              </a:spcAft>
              <a:buClr>
                <a:srgbClr val="000000"/>
              </a:buClr>
              <a:buFont typeface="Lucida Grande" charset="0"/>
              <a:defRPr>
                <a:solidFill>
                  <a:srgbClr val="000000"/>
                </a:solidFill>
                <a:latin typeface="Lucida Grande" charset="0"/>
                <a:ea typeface="Lucida Grande" charset="0"/>
                <a:cs typeface="Lucida Grande" charset="0"/>
                <a:sym typeface="Lucida Grande" charset="0"/>
              </a:defRPr>
            </a:lvl9pPr>
          </a:lstStyle>
          <a:p>
            <a:pPr>
              <a:buClrTx/>
              <a:buFontTx/>
              <a:buNone/>
            </a:pPr>
            <a:endParaRPr lang="en-US" altLang="en-US" sz="120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16" name="Rectangle 12"/>
          <p:cNvSpPr>
            <a:spLocks/>
          </p:cNvSpPr>
          <p:nvPr/>
        </p:nvSpPr>
        <p:spPr bwMode="auto">
          <a:xfrm>
            <a:off x="7667046" y="2852456"/>
            <a:ext cx="1313447" cy="971511"/>
          </a:xfrm>
          <a:prstGeom prst="rect">
            <a:avLst/>
          </a:prstGeom>
          <a:noFill/>
          <a:ln w="38100" cap="flat" cmpd="sng">
            <a:solidFill>
              <a:srgbClr val="FF0000"/>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endParaRPr lang="en-US" altLang="en-US"/>
          </a:p>
        </p:txBody>
      </p:sp>
      <p:pic>
        <p:nvPicPr>
          <p:cNvPr id="17" name="Picture 13" descr="Screen Shot 2015-09-20 at 3.59.38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3648" y="1330325"/>
            <a:ext cx="2308225" cy="119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14"/>
          <p:cNvSpPr>
            <a:spLocks/>
          </p:cNvSpPr>
          <p:nvPr/>
        </p:nvSpPr>
        <p:spPr bwMode="auto">
          <a:xfrm>
            <a:off x="3300548" y="1031875"/>
            <a:ext cx="72707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00" tIns="38100" rIns="38100" bIns="38100">
            <a:spAutoFit/>
          </a:bodyPr>
          <a:lstStyle/>
          <a:p>
            <a:r>
              <a:rPr lang="en-US" altLang="en-US" sz="2400" b="1"/>
              <a:t>LEM</a:t>
            </a:r>
          </a:p>
        </p:txBody>
      </p:sp>
      <p:sp>
        <p:nvSpPr>
          <p:cNvPr id="19" name="Line 15"/>
          <p:cNvSpPr>
            <a:spLocks noChangeShapeType="1"/>
          </p:cNvSpPr>
          <p:nvPr/>
        </p:nvSpPr>
        <p:spPr bwMode="auto">
          <a:xfrm flipV="1">
            <a:off x="2524260" y="1350963"/>
            <a:ext cx="715963" cy="415925"/>
          </a:xfrm>
          <a:prstGeom prst="line">
            <a:avLst/>
          </a:prstGeom>
          <a:noFill/>
          <a:ln w="38100" cap="flat" cmpd="sng">
            <a:solidFill>
              <a:srgbClr val="000000"/>
            </a:solidFill>
            <a:prstDash val="solid"/>
            <a:round/>
            <a:headEnd type="stealth"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Lucida Grande" charset="0"/>
                <a:ea typeface="Lucida Grande" charset="0"/>
                <a:cs typeface="Lucida Grande" charset="0"/>
                <a:sym typeface="Lucida Grande" charset="0"/>
              </a:defRPr>
            </a:lvl1pPr>
            <a:lvl2pPr defTabSz="457200">
              <a:defRPr>
                <a:solidFill>
                  <a:srgbClr val="000000"/>
                </a:solidFill>
                <a:latin typeface="Lucida Grande" charset="0"/>
                <a:ea typeface="Lucida Grande" charset="0"/>
                <a:cs typeface="Lucida Grande" charset="0"/>
                <a:sym typeface="Lucida Grande" charset="0"/>
              </a:defRPr>
            </a:lvl2pPr>
            <a:lvl3pPr defTabSz="457200">
              <a:defRPr>
                <a:solidFill>
                  <a:srgbClr val="000000"/>
                </a:solidFill>
                <a:latin typeface="Lucida Grande" charset="0"/>
                <a:ea typeface="Lucida Grande" charset="0"/>
                <a:cs typeface="Lucida Grande" charset="0"/>
                <a:sym typeface="Lucida Grande" charset="0"/>
              </a:defRPr>
            </a:lvl3pPr>
            <a:lvl4pPr defTabSz="457200">
              <a:defRPr>
                <a:solidFill>
                  <a:srgbClr val="000000"/>
                </a:solidFill>
                <a:latin typeface="Lucida Grande" charset="0"/>
                <a:ea typeface="Lucida Grande" charset="0"/>
                <a:cs typeface="Lucida Grande" charset="0"/>
                <a:sym typeface="Lucida Grande" charset="0"/>
              </a:defRPr>
            </a:lvl4pPr>
            <a:lvl5pPr defTabSz="457200">
              <a:defRPr>
                <a:solidFill>
                  <a:srgbClr val="000000"/>
                </a:solidFill>
                <a:latin typeface="Lucida Grande" charset="0"/>
                <a:ea typeface="Lucida Grande" charset="0"/>
                <a:cs typeface="Lucida Grande" charset="0"/>
                <a:sym typeface="Lucida Grande" charset="0"/>
              </a:defRPr>
            </a:lvl5pPr>
            <a:lvl6pPr marL="457200" indent="1371600" defTabSz="457200" fontAlgn="base" hangingPunct="0">
              <a:spcBef>
                <a:spcPct val="0"/>
              </a:spcBef>
              <a:spcAft>
                <a:spcPct val="0"/>
              </a:spcAft>
              <a:buClr>
                <a:srgbClr val="000000"/>
              </a:buClr>
              <a:buFont typeface="Lucida Grande" charset="0"/>
              <a:defRPr>
                <a:solidFill>
                  <a:srgbClr val="000000"/>
                </a:solidFill>
                <a:latin typeface="Lucida Grande" charset="0"/>
                <a:ea typeface="Lucida Grande" charset="0"/>
                <a:cs typeface="Lucida Grande" charset="0"/>
                <a:sym typeface="Lucida Grande" charset="0"/>
              </a:defRPr>
            </a:lvl6pPr>
            <a:lvl7pPr marL="914400" indent="1371600" defTabSz="457200" fontAlgn="base" hangingPunct="0">
              <a:spcBef>
                <a:spcPct val="0"/>
              </a:spcBef>
              <a:spcAft>
                <a:spcPct val="0"/>
              </a:spcAft>
              <a:buClr>
                <a:srgbClr val="000000"/>
              </a:buClr>
              <a:buFont typeface="Lucida Grande" charset="0"/>
              <a:defRPr>
                <a:solidFill>
                  <a:srgbClr val="000000"/>
                </a:solidFill>
                <a:latin typeface="Lucida Grande" charset="0"/>
                <a:ea typeface="Lucida Grande" charset="0"/>
                <a:cs typeface="Lucida Grande" charset="0"/>
                <a:sym typeface="Lucida Grande" charset="0"/>
              </a:defRPr>
            </a:lvl7pPr>
            <a:lvl8pPr marL="1371600" indent="1371600" defTabSz="457200" fontAlgn="base" hangingPunct="0">
              <a:spcBef>
                <a:spcPct val="0"/>
              </a:spcBef>
              <a:spcAft>
                <a:spcPct val="0"/>
              </a:spcAft>
              <a:buClr>
                <a:srgbClr val="000000"/>
              </a:buClr>
              <a:buFont typeface="Lucida Grande" charset="0"/>
              <a:defRPr>
                <a:solidFill>
                  <a:srgbClr val="000000"/>
                </a:solidFill>
                <a:latin typeface="Lucida Grande" charset="0"/>
                <a:ea typeface="Lucida Grande" charset="0"/>
                <a:cs typeface="Lucida Grande" charset="0"/>
                <a:sym typeface="Lucida Grande" charset="0"/>
              </a:defRPr>
            </a:lvl8pPr>
            <a:lvl9pPr marL="1828800" indent="1371600" defTabSz="457200" fontAlgn="base" hangingPunct="0">
              <a:spcBef>
                <a:spcPct val="0"/>
              </a:spcBef>
              <a:spcAft>
                <a:spcPct val="0"/>
              </a:spcAft>
              <a:buClr>
                <a:srgbClr val="000000"/>
              </a:buClr>
              <a:buFont typeface="Lucida Grande" charset="0"/>
              <a:defRPr>
                <a:solidFill>
                  <a:srgbClr val="000000"/>
                </a:solidFill>
                <a:latin typeface="Lucida Grande" charset="0"/>
                <a:ea typeface="Lucida Grande" charset="0"/>
                <a:cs typeface="Lucida Grande" charset="0"/>
                <a:sym typeface="Lucida Grande" charset="0"/>
              </a:defRPr>
            </a:lvl9pPr>
          </a:lstStyle>
          <a:p>
            <a:pPr>
              <a:buClrTx/>
              <a:buFontTx/>
              <a:buNone/>
            </a:pPr>
            <a:endParaRPr lang="en-US" altLang="en-US" sz="120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20" name="Rectangle 16"/>
          <p:cNvSpPr>
            <a:spLocks/>
          </p:cNvSpPr>
          <p:nvPr/>
        </p:nvSpPr>
        <p:spPr bwMode="auto">
          <a:xfrm>
            <a:off x="6842369" y="3954212"/>
            <a:ext cx="5011397" cy="2762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8100" tIns="38100" rIns="38100" bIns="38100">
            <a:spAutoFit/>
          </a:bodyPr>
          <a:lstStyle>
            <a:lvl1pPr marL="168275" indent="-168275">
              <a:defRPr>
                <a:solidFill>
                  <a:srgbClr val="000000"/>
                </a:solidFill>
                <a:latin typeface="Lucida Grande" charset="0"/>
                <a:ea typeface="Lucida Grande" charset="0"/>
                <a:cs typeface="Lucida Grande" charset="0"/>
                <a:sym typeface="Lucida Grande" charset="0"/>
              </a:defRPr>
            </a:lvl1pPr>
            <a:lvl2pPr>
              <a:defRPr>
                <a:solidFill>
                  <a:srgbClr val="000000"/>
                </a:solidFill>
                <a:latin typeface="Lucida Grande" charset="0"/>
                <a:ea typeface="Lucida Grande" charset="0"/>
                <a:cs typeface="Lucida Grande" charset="0"/>
                <a:sym typeface="Lucida Grande" charset="0"/>
              </a:defRPr>
            </a:lvl2pPr>
            <a:lvl3pPr>
              <a:defRPr>
                <a:solidFill>
                  <a:srgbClr val="000000"/>
                </a:solidFill>
                <a:latin typeface="Lucida Grande" charset="0"/>
                <a:ea typeface="Lucida Grande" charset="0"/>
                <a:cs typeface="Lucida Grande" charset="0"/>
                <a:sym typeface="Lucida Grande" charset="0"/>
              </a:defRPr>
            </a:lvl3pPr>
            <a:lvl4pPr>
              <a:defRPr>
                <a:solidFill>
                  <a:srgbClr val="000000"/>
                </a:solidFill>
                <a:latin typeface="Lucida Grande" charset="0"/>
                <a:ea typeface="Lucida Grande" charset="0"/>
                <a:cs typeface="Lucida Grande" charset="0"/>
                <a:sym typeface="Lucida Grande" charset="0"/>
              </a:defRPr>
            </a:lvl4pPr>
            <a:lvl5pPr>
              <a:defRPr>
                <a:solidFill>
                  <a:srgbClr val="000000"/>
                </a:solidFill>
                <a:latin typeface="Lucida Grande" charset="0"/>
                <a:ea typeface="Lucida Grande" charset="0"/>
                <a:cs typeface="Lucida Grande" charset="0"/>
                <a:sym typeface="Lucida Grande" charset="0"/>
              </a:defRPr>
            </a:lvl5pPr>
            <a:lvl6pPr marL="457200" indent="1371600" fontAlgn="base" hangingPunct="0">
              <a:spcBef>
                <a:spcPct val="0"/>
              </a:spcBef>
              <a:spcAft>
                <a:spcPct val="0"/>
              </a:spcAft>
              <a:buClr>
                <a:srgbClr val="000000"/>
              </a:buClr>
              <a:buFont typeface="Lucida Grande" charset="0"/>
              <a:defRPr>
                <a:solidFill>
                  <a:srgbClr val="000000"/>
                </a:solidFill>
                <a:latin typeface="Lucida Grande" charset="0"/>
                <a:ea typeface="Lucida Grande" charset="0"/>
                <a:cs typeface="Lucida Grande" charset="0"/>
                <a:sym typeface="Lucida Grande" charset="0"/>
              </a:defRPr>
            </a:lvl6pPr>
            <a:lvl7pPr marL="914400" indent="1371600" fontAlgn="base" hangingPunct="0">
              <a:spcBef>
                <a:spcPct val="0"/>
              </a:spcBef>
              <a:spcAft>
                <a:spcPct val="0"/>
              </a:spcAft>
              <a:buClr>
                <a:srgbClr val="000000"/>
              </a:buClr>
              <a:buFont typeface="Lucida Grande" charset="0"/>
              <a:defRPr>
                <a:solidFill>
                  <a:srgbClr val="000000"/>
                </a:solidFill>
                <a:latin typeface="Lucida Grande" charset="0"/>
                <a:ea typeface="Lucida Grande" charset="0"/>
                <a:cs typeface="Lucida Grande" charset="0"/>
                <a:sym typeface="Lucida Grande" charset="0"/>
              </a:defRPr>
            </a:lvl7pPr>
            <a:lvl8pPr marL="1371600" indent="1371600" fontAlgn="base" hangingPunct="0">
              <a:spcBef>
                <a:spcPct val="0"/>
              </a:spcBef>
              <a:spcAft>
                <a:spcPct val="0"/>
              </a:spcAft>
              <a:buClr>
                <a:srgbClr val="000000"/>
              </a:buClr>
              <a:buFont typeface="Lucida Grande" charset="0"/>
              <a:defRPr>
                <a:solidFill>
                  <a:srgbClr val="000000"/>
                </a:solidFill>
                <a:latin typeface="Lucida Grande" charset="0"/>
                <a:ea typeface="Lucida Grande" charset="0"/>
                <a:cs typeface="Lucida Grande" charset="0"/>
                <a:sym typeface="Lucida Grande" charset="0"/>
              </a:defRPr>
            </a:lvl8pPr>
            <a:lvl9pPr marL="1828800" indent="1371600" fontAlgn="base" hangingPunct="0">
              <a:spcBef>
                <a:spcPct val="0"/>
              </a:spcBef>
              <a:spcAft>
                <a:spcPct val="0"/>
              </a:spcAft>
              <a:buClr>
                <a:srgbClr val="000000"/>
              </a:buClr>
              <a:buFont typeface="Lucida Grande" charset="0"/>
              <a:defRPr>
                <a:solidFill>
                  <a:srgbClr val="000000"/>
                </a:solidFill>
                <a:latin typeface="Lucida Grande" charset="0"/>
                <a:ea typeface="Lucida Grande" charset="0"/>
                <a:cs typeface="Lucida Grande" charset="0"/>
                <a:sym typeface="Lucida Grande" charset="0"/>
              </a:defRPr>
            </a:lvl9pPr>
          </a:lstStyle>
          <a:p>
            <a:r>
              <a:rPr lang="en-US" altLang="en-US" dirty="0">
                <a:latin typeface="+mn-lt"/>
              </a:rPr>
              <a:t>We can </a:t>
            </a:r>
            <a:r>
              <a:rPr lang="en-US" altLang="en-US" dirty="0" smtClean="0">
                <a:latin typeface="+mn-lt"/>
              </a:rPr>
              <a:t>measure </a:t>
            </a:r>
            <a:r>
              <a:rPr lang="en-US" altLang="en-US" b="1" dirty="0">
                <a:latin typeface="+mn-lt"/>
              </a:rPr>
              <a:t>capacitance between Grid and LEM’s bottom </a:t>
            </a:r>
            <a:r>
              <a:rPr lang="en-US" altLang="en-US" b="1" dirty="0" smtClean="0">
                <a:latin typeface="+mn-lt"/>
              </a:rPr>
              <a:t>electrode</a:t>
            </a:r>
            <a:r>
              <a:rPr lang="en-US" altLang="en-US" dirty="0" smtClean="0">
                <a:latin typeface="+mn-lt"/>
              </a:rPr>
              <a:t>, varying with the position of CRP across </a:t>
            </a:r>
            <a:r>
              <a:rPr lang="en-US" altLang="en-US" dirty="0" err="1" smtClean="0">
                <a:latin typeface="+mn-lt"/>
              </a:rPr>
              <a:t>LAr</a:t>
            </a:r>
            <a:r>
              <a:rPr lang="en-US" altLang="en-US" dirty="0" smtClean="0">
                <a:latin typeface="+mn-lt"/>
              </a:rPr>
              <a:t> level.</a:t>
            </a:r>
            <a:endParaRPr lang="en-US" altLang="en-US" dirty="0">
              <a:latin typeface="+mn-lt"/>
            </a:endParaRPr>
          </a:p>
          <a:p>
            <a:pPr>
              <a:lnSpc>
                <a:spcPct val="120000"/>
              </a:lnSpc>
              <a:spcBef>
                <a:spcPts val="500"/>
              </a:spcBef>
              <a:buSzPct val="100000"/>
              <a:buFont typeface="Lucida Grande" charset="0"/>
              <a:buChar char="•"/>
            </a:pPr>
            <a:r>
              <a:rPr lang="en-US" altLang="en-US" dirty="0">
                <a:latin typeface="+mn-lt"/>
              </a:rPr>
              <a:t>distributed measure</a:t>
            </a:r>
          </a:p>
          <a:p>
            <a:pPr>
              <a:lnSpc>
                <a:spcPct val="120000"/>
              </a:lnSpc>
              <a:spcBef>
                <a:spcPts val="500"/>
              </a:spcBef>
              <a:buSzPct val="100000"/>
              <a:buFont typeface="Lucida Grande" charset="0"/>
              <a:buChar char="•"/>
            </a:pPr>
            <a:r>
              <a:rPr lang="en-US" altLang="en-US" dirty="0" smtClean="0">
                <a:latin typeface="+mn-lt"/>
              </a:rPr>
              <a:t>It has to be </a:t>
            </a:r>
            <a:r>
              <a:rPr lang="en-US" altLang="en-US" b="1" dirty="0" smtClean="0">
                <a:latin typeface="+mn-lt"/>
              </a:rPr>
              <a:t>tested</a:t>
            </a:r>
            <a:r>
              <a:rPr lang="en-US" altLang="en-US" dirty="0" smtClean="0">
                <a:latin typeface="+mn-lt"/>
              </a:rPr>
              <a:t> </a:t>
            </a:r>
            <a:r>
              <a:rPr lang="en-US" altLang="en-US" dirty="0">
                <a:latin typeface="+mn-lt"/>
              </a:rPr>
              <a:t>in 3x1x1 </a:t>
            </a:r>
            <a:r>
              <a:rPr lang="en-US" altLang="en-US" dirty="0" smtClean="0">
                <a:latin typeface="+mn-lt"/>
              </a:rPr>
              <a:t>Detector whenever liquid will be there </a:t>
            </a:r>
          </a:p>
          <a:p>
            <a:pPr>
              <a:lnSpc>
                <a:spcPct val="120000"/>
              </a:lnSpc>
              <a:spcBef>
                <a:spcPts val="500"/>
              </a:spcBef>
              <a:buSzPct val="100000"/>
              <a:buFont typeface="Lucida Grande" charset="0"/>
              <a:buChar char="•"/>
            </a:pPr>
            <a:r>
              <a:rPr lang="en-US" altLang="en-US" dirty="0" smtClean="0">
                <a:latin typeface="+mn-lt"/>
              </a:rPr>
              <a:t>Same electronics as for the parallel plate capacitor measure</a:t>
            </a:r>
            <a:endParaRPr lang="en-US" altLang="en-US" dirty="0">
              <a:latin typeface="+mn-lt"/>
            </a:endParaRPr>
          </a:p>
        </p:txBody>
      </p:sp>
      <p:sp>
        <p:nvSpPr>
          <p:cNvPr id="21" name="TextBox 20"/>
          <p:cNvSpPr txBox="1"/>
          <p:nvPr/>
        </p:nvSpPr>
        <p:spPr>
          <a:xfrm>
            <a:off x="8877200" y="1463675"/>
            <a:ext cx="3379024" cy="1477328"/>
          </a:xfrm>
          <a:prstGeom prst="rect">
            <a:avLst/>
          </a:prstGeom>
          <a:noFill/>
        </p:spPr>
        <p:txBody>
          <a:bodyPr wrap="square" rtlCol="0">
            <a:spAutoFit/>
          </a:bodyPr>
          <a:lstStyle/>
          <a:p>
            <a:pPr marL="285750" indent="-285750">
              <a:buFont typeface="Arial" panose="020B0604020202020204" pitchFamily="34" charset="0"/>
              <a:buChar char="•"/>
            </a:pPr>
            <a:r>
              <a:rPr lang="en-GB" dirty="0" smtClean="0"/>
              <a:t>3x3 modules will have 4 LM like those on edges</a:t>
            </a:r>
          </a:p>
          <a:p>
            <a:pPr marL="285750" indent="-285750">
              <a:buFont typeface="Arial" panose="020B0604020202020204" pitchFamily="34" charset="0"/>
              <a:buChar char="•"/>
            </a:pPr>
            <a:r>
              <a:rPr lang="en-GB" dirty="0" smtClean="0"/>
              <a:t>To have finer resolution on CRP position </a:t>
            </a:r>
            <a:r>
              <a:rPr lang="en-GB" dirty="0" smtClean="0"/>
              <a:t>a complementary </a:t>
            </a:r>
            <a:r>
              <a:rPr lang="en-GB" dirty="0" smtClean="0"/>
              <a:t>approach is proposed</a:t>
            </a:r>
          </a:p>
        </p:txBody>
      </p:sp>
      <p:sp>
        <p:nvSpPr>
          <p:cNvPr id="24" name="Shape 152"/>
          <p:cNvSpPr/>
          <p:nvPr/>
        </p:nvSpPr>
        <p:spPr>
          <a:xfrm>
            <a:off x="348503" y="5753166"/>
            <a:ext cx="4528297" cy="630942"/>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spAutoFit/>
          </a:bodyPr>
          <a:lstStyle/>
          <a:p>
            <a:r>
              <a:rPr lang="en-GB" dirty="0" smtClean="0"/>
              <a:t>Relative distance between CRPs is monitored thanks to distance meters - LAPP</a:t>
            </a:r>
            <a:endParaRPr dirty="0"/>
          </a:p>
        </p:txBody>
      </p:sp>
      <p:sp>
        <p:nvSpPr>
          <p:cNvPr id="23" name="Line 11"/>
          <p:cNvSpPr>
            <a:spLocks noChangeShapeType="1"/>
          </p:cNvSpPr>
          <p:nvPr/>
        </p:nvSpPr>
        <p:spPr bwMode="auto">
          <a:xfrm flipV="1">
            <a:off x="8993080" y="3198158"/>
            <a:ext cx="343722" cy="63674"/>
          </a:xfrm>
          <a:prstGeom prst="line">
            <a:avLst/>
          </a:prstGeom>
          <a:noFill/>
          <a:ln w="38100" cap="flat" cmpd="sng">
            <a:solidFill>
              <a:srgbClr val="E32400"/>
            </a:solidFill>
            <a:prstDash val="solid"/>
            <a:round/>
            <a:headEnd type="stealth"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Lucida Grande" charset="0"/>
                <a:ea typeface="Lucida Grande" charset="0"/>
                <a:cs typeface="Lucida Grande" charset="0"/>
                <a:sym typeface="Lucida Grande" charset="0"/>
              </a:defRPr>
            </a:lvl1pPr>
            <a:lvl2pPr defTabSz="457200">
              <a:defRPr>
                <a:solidFill>
                  <a:srgbClr val="000000"/>
                </a:solidFill>
                <a:latin typeface="Lucida Grande" charset="0"/>
                <a:ea typeface="Lucida Grande" charset="0"/>
                <a:cs typeface="Lucida Grande" charset="0"/>
                <a:sym typeface="Lucida Grande" charset="0"/>
              </a:defRPr>
            </a:lvl2pPr>
            <a:lvl3pPr defTabSz="457200">
              <a:defRPr>
                <a:solidFill>
                  <a:srgbClr val="000000"/>
                </a:solidFill>
                <a:latin typeface="Lucida Grande" charset="0"/>
                <a:ea typeface="Lucida Grande" charset="0"/>
                <a:cs typeface="Lucida Grande" charset="0"/>
                <a:sym typeface="Lucida Grande" charset="0"/>
              </a:defRPr>
            </a:lvl3pPr>
            <a:lvl4pPr defTabSz="457200">
              <a:defRPr>
                <a:solidFill>
                  <a:srgbClr val="000000"/>
                </a:solidFill>
                <a:latin typeface="Lucida Grande" charset="0"/>
                <a:ea typeface="Lucida Grande" charset="0"/>
                <a:cs typeface="Lucida Grande" charset="0"/>
                <a:sym typeface="Lucida Grande" charset="0"/>
              </a:defRPr>
            </a:lvl4pPr>
            <a:lvl5pPr defTabSz="457200">
              <a:defRPr>
                <a:solidFill>
                  <a:srgbClr val="000000"/>
                </a:solidFill>
                <a:latin typeface="Lucida Grande" charset="0"/>
                <a:ea typeface="Lucida Grande" charset="0"/>
                <a:cs typeface="Lucida Grande" charset="0"/>
                <a:sym typeface="Lucida Grande" charset="0"/>
              </a:defRPr>
            </a:lvl5pPr>
            <a:lvl6pPr marL="457200" indent="1371600" defTabSz="457200" fontAlgn="base" hangingPunct="0">
              <a:spcBef>
                <a:spcPct val="0"/>
              </a:spcBef>
              <a:spcAft>
                <a:spcPct val="0"/>
              </a:spcAft>
              <a:buClr>
                <a:srgbClr val="000000"/>
              </a:buClr>
              <a:buFont typeface="Lucida Grande" charset="0"/>
              <a:defRPr>
                <a:solidFill>
                  <a:srgbClr val="000000"/>
                </a:solidFill>
                <a:latin typeface="Lucida Grande" charset="0"/>
                <a:ea typeface="Lucida Grande" charset="0"/>
                <a:cs typeface="Lucida Grande" charset="0"/>
                <a:sym typeface="Lucida Grande" charset="0"/>
              </a:defRPr>
            </a:lvl6pPr>
            <a:lvl7pPr marL="914400" indent="1371600" defTabSz="457200" fontAlgn="base" hangingPunct="0">
              <a:spcBef>
                <a:spcPct val="0"/>
              </a:spcBef>
              <a:spcAft>
                <a:spcPct val="0"/>
              </a:spcAft>
              <a:buClr>
                <a:srgbClr val="000000"/>
              </a:buClr>
              <a:buFont typeface="Lucida Grande" charset="0"/>
              <a:defRPr>
                <a:solidFill>
                  <a:srgbClr val="000000"/>
                </a:solidFill>
                <a:latin typeface="Lucida Grande" charset="0"/>
                <a:ea typeface="Lucida Grande" charset="0"/>
                <a:cs typeface="Lucida Grande" charset="0"/>
                <a:sym typeface="Lucida Grande" charset="0"/>
              </a:defRPr>
            </a:lvl7pPr>
            <a:lvl8pPr marL="1371600" indent="1371600" defTabSz="457200" fontAlgn="base" hangingPunct="0">
              <a:spcBef>
                <a:spcPct val="0"/>
              </a:spcBef>
              <a:spcAft>
                <a:spcPct val="0"/>
              </a:spcAft>
              <a:buClr>
                <a:srgbClr val="000000"/>
              </a:buClr>
              <a:buFont typeface="Lucida Grande" charset="0"/>
              <a:defRPr>
                <a:solidFill>
                  <a:srgbClr val="000000"/>
                </a:solidFill>
                <a:latin typeface="Lucida Grande" charset="0"/>
                <a:ea typeface="Lucida Grande" charset="0"/>
                <a:cs typeface="Lucida Grande" charset="0"/>
                <a:sym typeface="Lucida Grande" charset="0"/>
              </a:defRPr>
            </a:lvl8pPr>
            <a:lvl9pPr marL="1828800" indent="1371600" defTabSz="457200" fontAlgn="base" hangingPunct="0">
              <a:spcBef>
                <a:spcPct val="0"/>
              </a:spcBef>
              <a:spcAft>
                <a:spcPct val="0"/>
              </a:spcAft>
              <a:buClr>
                <a:srgbClr val="000000"/>
              </a:buClr>
              <a:buFont typeface="Lucida Grande" charset="0"/>
              <a:defRPr>
                <a:solidFill>
                  <a:srgbClr val="000000"/>
                </a:solidFill>
                <a:latin typeface="Lucida Grande" charset="0"/>
                <a:ea typeface="Lucida Grande" charset="0"/>
                <a:cs typeface="Lucida Grande" charset="0"/>
                <a:sym typeface="Lucida Grande" charset="0"/>
              </a:defRPr>
            </a:lvl9pPr>
          </a:lstStyle>
          <a:p>
            <a:pPr>
              <a:buClrTx/>
              <a:buFontTx/>
              <a:buNone/>
            </a:pPr>
            <a:endParaRPr lang="en-US" altLang="en-US" sz="120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2" name="Date Placeholder 1"/>
          <p:cNvSpPr>
            <a:spLocks noGrp="1"/>
          </p:cNvSpPr>
          <p:nvPr>
            <p:ph type="dt" sz="half" idx="10"/>
          </p:nvPr>
        </p:nvSpPr>
        <p:spPr/>
        <p:txBody>
          <a:bodyPr/>
          <a:lstStyle/>
          <a:p>
            <a:r>
              <a:rPr lang="en-US" smtClean="0"/>
              <a:t>24/04/2017</a:t>
            </a:r>
            <a:endParaRPr lang="en-GB"/>
          </a:p>
        </p:txBody>
      </p:sp>
      <p:sp>
        <p:nvSpPr>
          <p:cNvPr id="3" name="Footer Placeholder 2"/>
          <p:cNvSpPr>
            <a:spLocks noGrp="1"/>
          </p:cNvSpPr>
          <p:nvPr>
            <p:ph type="ftr" sz="quarter" idx="11"/>
          </p:nvPr>
        </p:nvSpPr>
        <p:spPr/>
        <p:txBody>
          <a:bodyPr/>
          <a:lstStyle/>
          <a:p>
            <a:r>
              <a:rPr lang="en-GB" smtClean="0"/>
              <a:t>C.Cantini, ETHZ</a:t>
            </a:r>
            <a:endParaRPr lang="en-GB"/>
          </a:p>
        </p:txBody>
      </p:sp>
      <p:sp>
        <p:nvSpPr>
          <p:cNvPr id="4" name="Slide Number Placeholder 3"/>
          <p:cNvSpPr>
            <a:spLocks noGrp="1"/>
          </p:cNvSpPr>
          <p:nvPr>
            <p:ph type="sldNum" sz="quarter" idx="12"/>
          </p:nvPr>
        </p:nvSpPr>
        <p:spPr/>
        <p:txBody>
          <a:bodyPr/>
          <a:lstStyle/>
          <a:p>
            <a:fld id="{F0CE6825-E5CD-493A-B668-FBEBA4491FAD}" type="slidenum">
              <a:rPr lang="en-GB" smtClean="0"/>
              <a:t>17</a:t>
            </a:fld>
            <a:endParaRPr lang="en-GB"/>
          </a:p>
        </p:txBody>
      </p:sp>
    </p:spTree>
    <p:extLst>
      <p:ext uri="{BB962C8B-B14F-4D97-AF65-F5344CB8AC3E}">
        <p14:creationId xmlns:p14="http://schemas.microsoft.com/office/powerpoint/2010/main" val="1095470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7"/>
          <p:cNvPicPr>
            <a:picLocks noChangeAspect="1"/>
          </p:cNvPicPr>
          <p:nvPr/>
        </p:nvPicPr>
        <p:blipFill>
          <a:blip r:embed="rId2"/>
          <a:stretch>
            <a:fillRect/>
          </a:stretch>
        </p:blipFill>
        <p:spPr>
          <a:xfrm>
            <a:off x="4096891" y="2527950"/>
            <a:ext cx="3360086" cy="2432280"/>
          </a:xfrm>
          <a:prstGeom prst="rect">
            <a:avLst/>
          </a:prstGeom>
        </p:spPr>
      </p:pic>
      <p:sp>
        <p:nvSpPr>
          <p:cNvPr id="12" name="TextBox 11"/>
          <p:cNvSpPr txBox="1"/>
          <p:nvPr/>
        </p:nvSpPr>
        <p:spPr>
          <a:xfrm>
            <a:off x="597429" y="833674"/>
            <a:ext cx="7273594" cy="1754326"/>
          </a:xfrm>
          <a:prstGeom prst="rect">
            <a:avLst/>
          </a:prstGeom>
          <a:noFill/>
        </p:spPr>
        <p:txBody>
          <a:bodyPr wrap="none" rtlCol="0">
            <a:spAutoFit/>
          </a:bodyPr>
          <a:lstStyle/>
          <a:p>
            <a:r>
              <a:rPr lang="en-GB" dirty="0" smtClean="0"/>
              <a:t>Favour the outgassing</a:t>
            </a:r>
          </a:p>
          <a:p>
            <a:r>
              <a:rPr lang="en-GB" dirty="0" smtClean="0"/>
              <a:t>Avoid </a:t>
            </a:r>
            <a:r>
              <a:rPr lang="en-GB" dirty="0" err="1" smtClean="0"/>
              <a:t>GAr</a:t>
            </a:r>
            <a:r>
              <a:rPr lang="en-GB" dirty="0" smtClean="0"/>
              <a:t> stratification during cool down</a:t>
            </a:r>
          </a:p>
          <a:p>
            <a:r>
              <a:rPr lang="en-GB" dirty="0" err="1" smtClean="0"/>
              <a:t>Kapton</a:t>
            </a:r>
            <a:r>
              <a:rPr lang="en-GB" dirty="0" smtClean="0"/>
              <a:t> Insulated Flexible Heaters by Omega or </a:t>
            </a:r>
            <a:r>
              <a:rPr lang="en-GB" dirty="0" err="1" smtClean="0"/>
              <a:t>Alectra</a:t>
            </a:r>
            <a:endParaRPr lang="en-GB" dirty="0" smtClean="0"/>
          </a:p>
          <a:p>
            <a:r>
              <a:rPr lang="en-GB" dirty="0" smtClean="0"/>
              <a:t>Custom made heaters foils, from few W up to hundreds each, customizable </a:t>
            </a:r>
          </a:p>
          <a:p>
            <a:r>
              <a:rPr lang="en-GB" dirty="0" smtClean="0"/>
              <a:t>Foreseen on top of CRP and on membrane floor </a:t>
            </a:r>
          </a:p>
          <a:p>
            <a:r>
              <a:rPr lang="en-GB" dirty="0" smtClean="0"/>
              <a:t>Up to 6 weeks delivery time </a:t>
            </a:r>
          </a:p>
        </p:txBody>
      </p:sp>
      <p:pic>
        <p:nvPicPr>
          <p:cNvPr id="13" name="Picture 12"/>
          <p:cNvPicPr>
            <a:picLocks noChangeAspect="1"/>
          </p:cNvPicPr>
          <p:nvPr/>
        </p:nvPicPr>
        <p:blipFill>
          <a:blip r:embed="rId3"/>
          <a:stretch>
            <a:fillRect/>
          </a:stretch>
        </p:blipFill>
        <p:spPr>
          <a:xfrm>
            <a:off x="7847647" y="2080429"/>
            <a:ext cx="3989388" cy="2897900"/>
          </a:xfrm>
          <a:prstGeom prst="rect">
            <a:avLst/>
          </a:prstGeom>
        </p:spPr>
      </p:pic>
      <p:sp>
        <p:nvSpPr>
          <p:cNvPr id="14" name="Rectangle 13"/>
          <p:cNvSpPr/>
          <p:nvPr/>
        </p:nvSpPr>
        <p:spPr>
          <a:xfrm>
            <a:off x="6723537" y="5238981"/>
            <a:ext cx="5533246" cy="1200329"/>
          </a:xfrm>
          <a:prstGeom prst="rect">
            <a:avLst/>
          </a:prstGeom>
        </p:spPr>
        <p:txBody>
          <a:bodyPr wrap="none">
            <a:spAutoFit/>
          </a:bodyPr>
          <a:lstStyle/>
          <a:p>
            <a:pPr marL="285750" indent="-285750">
              <a:buFont typeface="Arial" panose="020B0604020202020204" pitchFamily="34" charset="0"/>
              <a:buChar char="•"/>
            </a:pPr>
            <a:r>
              <a:rPr lang="en-GB" dirty="0" err="1" smtClean="0"/>
              <a:t>Caburn</a:t>
            </a:r>
            <a:r>
              <a:rPr lang="en-GB" dirty="0" smtClean="0"/>
              <a:t> multi pin panel mounted connector </a:t>
            </a:r>
          </a:p>
          <a:p>
            <a:pPr marL="285750" indent="-285750">
              <a:buFont typeface="Arial" panose="020B0604020202020204" pitchFamily="34" charset="0"/>
              <a:buChar char="•"/>
            </a:pPr>
            <a:r>
              <a:rPr lang="en-GB" dirty="0" smtClean="0"/>
              <a:t>Shielded cable </a:t>
            </a:r>
          </a:p>
          <a:p>
            <a:pPr marL="285750" indent="-285750">
              <a:buFont typeface="Arial" panose="020B0604020202020204" pitchFamily="34" charset="0"/>
              <a:buChar char="•"/>
            </a:pPr>
            <a:r>
              <a:rPr lang="en-GB" dirty="0" smtClean="0"/>
              <a:t>Connected internally to CRP INS flanges</a:t>
            </a:r>
          </a:p>
          <a:p>
            <a:pPr marL="285750" indent="-285750">
              <a:buFont typeface="Arial" panose="020B0604020202020204" pitchFamily="34" charset="0"/>
              <a:buChar char="•"/>
            </a:pPr>
            <a:r>
              <a:rPr lang="en-GB" dirty="0" smtClean="0"/>
              <a:t>Same connectors for LEDs power on TANK INS flanges</a:t>
            </a:r>
          </a:p>
        </p:txBody>
      </p:sp>
      <p:sp>
        <p:nvSpPr>
          <p:cNvPr id="15" name="Rectangle 14"/>
          <p:cNvSpPr/>
          <p:nvPr/>
        </p:nvSpPr>
        <p:spPr>
          <a:xfrm>
            <a:off x="5742306" y="4691352"/>
            <a:ext cx="981231" cy="369332"/>
          </a:xfrm>
          <a:prstGeom prst="rect">
            <a:avLst/>
          </a:prstGeom>
          <a:solidFill>
            <a:schemeClr val="bg1"/>
          </a:solidFill>
          <a:ln w="28575">
            <a:solidFill>
              <a:srgbClr val="FF0000"/>
            </a:solidFill>
          </a:ln>
        </p:spPr>
        <p:txBody>
          <a:bodyPr wrap="none">
            <a:spAutoFit/>
          </a:bodyPr>
          <a:lstStyle/>
          <a:p>
            <a:r>
              <a:rPr lang="en-GB" dirty="0" smtClean="0"/>
              <a:t>CRP TOP</a:t>
            </a:r>
          </a:p>
        </p:txBody>
      </p:sp>
      <p:pic>
        <p:nvPicPr>
          <p:cNvPr id="18" name="image3.png"/>
          <p:cNvPicPr>
            <a:picLocks noChangeAspect="1"/>
          </p:cNvPicPr>
          <p:nvPr/>
        </p:nvPicPr>
        <p:blipFill>
          <a:blip r:embed="rId4">
            <a:extLst/>
          </a:blip>
          <a:stretch>
            <a:fillRect/>
          </a:stretch>
        </p:blipFill>
        <p:spPr>
          <a:xfrm>
            <a:off x="9736418" y="220127"/>
            <a:ext cx="2120900" cy="463948"/>
          </a:xfrm>
          <a:prstGeom prst="rect">
            <a:avLst/>
          </a:prstGeom>
          <a:ln w="12700">
            <a:miter lim="400000"/>
          </a:ln>
        </p:spPr>
      </p:pic>
      <p:pic>
        <p:nvPicPr>
          <p:cNvPr id="19" name="Picture 18"/>
          <p:cNvPicPr>
            <a:picLocks noChangeAspect="1"/>
          </p:cNvPicPr>
          <p:nvPr/>
        </p:nvPicPr>
        <p:blipFill>
          <a:blip r:embed="rId5"/>
          <a:stretch>
            <a:fillRect/>
          </a:stretch>
        </p:blipFill>
        <p:spPr>
          <a:xfrm>
            <a:off x="270982" y="233923"/>
            <a:ext cx="1746084" cy="595010"/>
          </a:xfrm>
          <a:prstGeom prst="rect">
            <a:avLst/>
          </a:prstGeom>
        </p:spPr>
      </p:pic>
      <p:sp>
        <p:nvSpPr>
          <p:cNvPr id="20" name="Rectangle 19"/>
          <p:cNvSpPr/>
          <p:nvPr/>
        </p:nvSpPr>
        <p:spPr>
          <a:xfrm>
            <a:off x="3105564" y="5622803"/>
            <a:ext cx="3424245" cy="646331"/>
          </a:xfrm>
          <a:prstGeom prst="rect">
            <a:avLst/>
          </a:prstGeom>
        </p:spPr>
        <p:txBody>
          <a:bodyPr wrap="square">
            <a:spAutoFit/>
          </a:bodyPr>
          <a:lstStyle/>
          <a:p>
            <a:r>
              <a:rPr lang="en-GB" dirty="0" smtClean="0"/>
              <a:t>Mounted on FR4 plate on top of CRP and glued on membrane</a:t>
            </a:r>
          </a:p>
        </p:txBody>
      </p:sp>
      <p:sp>
        <p:nvSpPr>
          <p:cNvPr id="22" name="Rectangle 21"/>
          <p:cNvSpPr/>
          <p:nvPr/>
        </p:nvSpPr>
        <p:spPr>
          <a:xfrm>
            <a:off x="4612190" y="182199"/>
            <a:ext cx="1309461" cy="523220"/>
          </a:xfrm>
          <a:prstGeom prst="rect">
            <a:avLst/>
          </a:prstGeom>
          <a:solidFill>
            <a:schemeClr val="bg1"/>
          </a:solidFill>
        </p:spPr>
        <p:txBody>
          <a:bodyPr wrap="none">
            <a:spAutoFit/>
          </a:bodyPr>
          <a:lstStyle/>
          <a:p>
            <a:r>
              <a:rPr lang="en-GB" sz="2800" dirty="0" smtClean="0"/>
              <a:t>Heaters</a:t>
            </a:r>
            <a:endParaRPr lang="en-GB" sz="2800" dirty="0"/>
          </a:p>
        </p:txBody>
      </p:sp>
      <p:pic>
        <p:nvPicPr>
          <p:cNvPr id="23" name="20160413_205701.jpg"/>
          <p:cNvPicPr>
            <a:picLocks noChangeAspect="1"/>
          </p:cNvPicPr>
          <p:nvPr/>
        </p:nvPicPr>
        <p:blipFill>
          <a:blip r:embed="rId6">
            <a:extLst/>
          </a:blip>
          <a:stretch>
            <a:fillRect/>
          </a:stretch>
        </p:blipFill>
        <p:spPr>
          <a:xfrm>
            <a:off x="597429" y="2813544"/>
            <a:ext cx="3150848" cy="2363136"/>
          </a:xfrm>
          <a:prstGeom prst="rect">
            <a:avLst/>
          </a:prstGeom>
          <a:ln w="12700">
            <a:miter lim="400000"/>
          </a:ln>
        </p:spPr>
      </p:pic>
      <p:pic>
        <p:nvPicPr>
          <p:cNvPr id="24" name="20160413_205714.jpg"/>
          <p:cNvPicPr>
            <a:picLocks noChangeAspect="1"/>
          </p:cNvPicPr>
          <p:nvPr/>
        </p:nvPicPr>
        <p:blipFill>
          <a:blip r:embed="rId7">
            <a:extLst/>
          </a:blip>
          <a:stretch>
            <a:fillRect/>
          </a:stretch>
        </p:blipFill>
        <p:spPr>
          <a:xfrm>
            <a:off x="358769" y="4497941"/>
            <a:ext cx="2398181" cy="1798636"/>
          </a:xfrm>
          <a:prstGeom prst="rect">
            <a:avLst/>
          </a:prstGeom>
          <a:ln w="12700">
            <a:miter lim="400000"/>
          </a:ln>
        </p:spPr>
      </p:pic>
      <p:pic>
        <p:nvPicPr>
          <p:cNvPr id="21" name="Picture 20"/>
          <p:cNvPicPr>
            <a:picLocks noChangeAspect="1"/>
          </p:cNvPicPr>
          <p:nvPr/>
        </p:nvPicPr>
        <p:blipFill>
          <a:blip r:embed="rId8"/>
          <a:stretch>
            <a:fillRect/>
          </a:stretch>
        </p:blipFill>
        <p:spPr>
          <a:xfrm>
            <a:off x="3860443" y="4523200"/>
            <a:ext cx="1270748" cy="874059"/>
          </a:xfrm>
          <a:prstGeom prst="rect">
            <a:avLst/>
          </a:prstGeom>
        </p:spPr>
      </p:pic>
      <p:sp>
        <p:nvSpPr>
          <p:cNvPr id="2" name="Date Placeholder 1"/>
          <p:cNvSpPr>
            <a:spLocks noGrp="1"/>
          </p:cNvSpPr>
          <p:nvPr>
            <p:ph type="dt" sz="half" idx="10"/>
          </p:nvPr>
        </p:nvSpPr>
        <p:spPr/>
        <p:txBody>
          <a:bodyPr/>
          <a:lstStyle/>
          <a:p>
            <a:r>
              <a:rPr lang="en-US" smtClean="0"/>
              <a:t>24/04/2017</a:t>
            </a:r>
            <a:endParaRPr lang="en-GB"/>
          </a:p>
        </p:txBody>
      </p:sp>
      <p:sp>
        <p:nvSpPr>
          <p:cNvPr id="3" name="Footer Placeholder 2"/>
          <p:cNvSpPr>
            <a:spLocks noGrp="1"/>
          </p:cNvSpPr>
          <p:nvPr>
            <p:ph type="ftr" sz="quarter" idx="11"/>
          </p:nvPr>
        </p:nvSpPr>
        <p:spPr/>
        <p:txBody>
          <a:bodyPr/>
          <a:lstStyle/>
          <a:p>
            <a:r>
              <a:rPr lang="en-GB" smtClean="0"/>
              <a:t>C.Cantini, ETHZ</a:t>
            </a:r>
            <a:endParaRPr lang="en-GB"/>
          </a:p>
        </p:txBody>
      </p:sp>
      <p:sp>
        <p:nvSpPr>
          <p:cNvPr id="4" name="Slide Number Placeholder 3"/>
          <p:cNvSpPr>
            <a:spLocks noGrp="1"/>
          </p:cNvSpPr>
          <p:nvPr>
            <p:ph type="sldNum" sz="quarter" idx="12"/>
          </p:nvPr>
        </p:nvSpPr>
        <p:spPr/>
        <p:txBody>
          <a:bodyPr/>
          <a:lstStyle/>
          <a:p>
            <a:fld id="{F0CE6825-E5CD-493A-B668-FBEBA4491FAD}" type="slidenum">
              <a:rPr lang="en-GB" smtClean="0"/>
              <a:t>18</a:t>
            </a:fld>
            <a:endParaRPr lang="en-GB"/>
          </a:p>
        </p:txBody>
      </p:sp>
    </p:spTree>
    <p:extLst>
      <p:ext uri="{BB962C8B-B14F-4D97-AF65-F5344CB8AC3E}">
        <p14:creationId xmlns:p14="http://schemas.microsoft.com/office/powerpoint/2010/main" val="3985891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5547" y="162879"/>
            <a:ext cx="5921531" cy="768370"/>
          </a:xfrm>
        </p:spPr>
        <p:txBody>
          <a:bodyPr>
            <a:normAutofit/>
          </a:bodyPr>
          <a:lstStyle/>
          <a:p>
            <a:r>
              <a:rPr lang="fr-CH" sz="2800" b="1" dirty="0" smtClean="0"/>
              <a:t>Cryo - Cameras - hardware</a:t>
            </a:r>
            <a:endParaRPr lang="en-US" sz="2800" b="1" dirty="0"/>
          </a:p>
        </p:txBody>
      </p:sp>
      <p:pic>
        <p:nvPicPr>
          <p:cNvPr id="7" name="Picture 6"/>
          <p:cNvPicPr>
            <a:picLocks noChangeAspect="1"/>
          </p:cNvPicPr>
          <p:nvPr/>
        </p:nvPicPr>
        <p:blipFill>
          <a:blip r:embed="rId3"/>
          <a:stretch>
            <a:fillRect/>
          </a:stretch>
        </p:blipFill>
        <p:spPr>
          <a:xfrm>
            <a:off x="457151" y="3598775"/>
            <a:ext cx="1521618" cy="1122398"/>
          </a:xfrm>
          <a:prstGeom prst="rect">
            <a:avLst/>
          </a:prstGeom>
          <a:scene3d>
            <a:camera prst="orthographicFront">
              <a:rot lat="0" lon="10800000" rev="0"/>
            </a:camera>
            <a:lightRig rig="threePt" dir="t"/>
          </a:scene3d>
        </p:spPr>
      </p:pic>
      <p:pic>
        <p:nvPicPr>
          <p:cNvPr id="9" name="Picture 8"/>
          <p:cNvPicPr>
            <a:picLocks noChangeAspect="1"/>
          </p:cNvPicPr>
          <p:nvPr/>
        </p:nvPicPr>
        <p:blipFill>
          <a:blip r:embed="rId3"/>
          <a:stretch>
            <a:fillRect/>
          </a:stretch>
        </p:blipFill>
        <p:spPr>
          <a:xfrm>
            <a:off x="692887" y="4223798"/>
            <a:ext cx="1521618" cy="1122398"/>
          </a:xfrm>
          <a:prstGeom prst="rect">
            <a:avLst/>
          </a:prstGeom>
          <a:scene3d>
            <a:camera prst="orthographicFront">
              <a:rot lat="0" lon="10800000" rev="0"/>
            </a:camera>
            <a:lightRig rig="threePt" dir="t"/>
          </a:scene3d>
        </p:spPr>
      </p:pic>
      <p:pic>
        <p:nvPicPr>
          <p:cNvPr id="10" name="Picture 9"/>
          <p:cNvPicPr>
            <a:picLocks noChangeAspect="1"/>
          </p:cNvPicPr>
          <p:nvPr/>
        </p:nvPicPr>
        <p:blipFill>
          <a:blip r:embed="rId3"/>
          <a:stretch>
            <a:fillRect/>
          </a:stretch>
        </p:blipFill>
        <p:spPr>
          <a:xfrm>
            <a:off x="1116962" y="4964491"/>
            <a:ext cx="1521618" cy="1122398"/>
          </a:xfrm>
          <a:prstGeom prst="rect">
            <a:avLst/>
          </a:prstGeom>
          <a:scene3d>
            <a:camera prst="orthographicFront">
              <a:rot lat="0" lon="10800000" rev="0"/>
            </a:camera>
            <a:lightRig rig="threePt" dir="t"/>
          </a:scene3d>
        </p:spPr>
      </p:pic>
      <p:pic>
        <p:nvPicPr>
          <p:cNvPr id="11" name="Picture 10"/>
          <p:cNvPicPr>
            <a:picLocks noChangeAspect="1"/>
          </p:cNvPicPr>
          <p:nvPr/>
        </p:nvPicPr>
        <p:blipFill>
          <a:blip r:embed="rId3"/>
          <a:stretch>
            <a:fillRect/>
          </a:stretch>
        </p:blipFill>
        <p:spPr>
          <a:xfrm>
            <a:off x="7044566" y="3517537"/>
            <a:ext cx="1521618" cy="1122398"/>
          </a:xfrm>
          <a:prstGeom prst="rect">
            <a:avLst/>
          </a:prstGeom>
          <a:scene3d>
            <a:camera prst="orthographicFront">
              <a:rot lat="0" lon="0" rev="0"/>
            </a:camera>
            <a:lightRig rig="threePt" dir="t"/>
          </a:scene3d>
        </p:spPr>
      </p:pic>
      <p:pic>
        <p:nvPicPr>
          <p:cNvPr id="12" name="Picture 11"/>
          <p:cNvPicPr>
            <a:picLocks noChangeAspect="1"/>
          </p:cNvPicPr>
          <p:nvPr/>
        </p:nvPicPr>
        <p:blipFill>
          <a:blip r:embed="rId3"/>
          <a:stretch>
            <a:fillRect/>
          </a:stretch>
        </p:blipFill>
        <p:spPr>
          <a:xfrm>
            <a:off x="7175577" y="4222731"/>
            <a:ext cx="1521618" cy="1122398"/>
          </a:xfrm>
          <a:prstGeom prst="rect">
            <a:avLst/>
          </a:prstGeom>
          <a:scene3d>
            <a:camera prst="orthographicFront">
              <a:rot lat="0" lon="0" rev="0"/>
            </a:camera>
            <a:lightRig rig="threePt" dir="t"/>
          </a:scene3d>
        </p:spPr>
      </p:pic>
      <p:pic>
        <p:nvPicPr>
          <p:cNvPr id="13" name="Picture 12"/>
          <p:cNvPicPr>
            <a:picLocks noChangeAspect="1"/>
          </p:cNvPicPr>
          <p:nvPr/>
        </p:nvPicPr>
        <p:blipFill>
          <a:blip r:embed="rId3"/>
          <a:stretch>
            <a:fillRect/>
          </a:stretch>
        </p:blipFill>
        <p:spPr>
          <a:xfrm>
            <a:off x="7304768" y="4905117"/>
            <a:ext cx="1521618" cy="1122398"/>
          </a:xfrm>
          <a:prstGeom prst="rect">
            <a:avLst/>
          </a:prstGeom>
          <a:scene3d>
            <a:camera prst="orthographicFront">
              <a:rot lat="0" lon="60000" rev="0"/>
            </a:camera>
            <a:lightRig rig="threePt" dir="t"/>
          </a:scene3d>
        </p:spPr>
      </p:pic>
      <p:pic>
        <p:nvPicPr>
          <p:cNvPr id="8" name="Picture 7"/>
          <p:cNvPicPr>
            <a:picLocks noChangeAspect="1"/>
          </p:cNvPicPr>
          <p:nvPr/>
        </p:nvPicPr>
        <p:blipFill>
          <a:blip r:embed="rId4"/>
          <a:stretch>
            <a:fillRect/>
          </a:stretch>
        </p:blipFill>
        <p:spPr>
          <a:xfrm rot="5400000">
            <a:off x="3174375" y="2865740"/>
            <a:ext cx="2939977" cy="2768299"/>
          </a:xfrm>
          <a:prstGeom prst="rect">
            <a:avLst/>
          </a:prstGeom>
        </p:spPr>
      </p:pic>
      <p:pic>
        <p:nvPicPr>
          <p:cNvPr id="14" name="Picture 13"/>
          <p:cNvPicPr>
            <a:picLocks noChangeAspect="1"/>
          </p:cNvPicPr>
          <p:nvPr/>
        </p:nvPicPr>
        <p:blipFill>
          <a:blip r:embed="rId5"/>
          <a:stretch>
            <a:fillRect/>
          </a:stretch>
        </p:blipFill>
        <p:spPr>
          <a:xfrm rot="5400000">
            <a:off x="5594968" y="5256790"/>
            <a:ext cx="1256562" cy="1092208"/>
          </a:xfrm>
          <a:prstGeom prst="rect">
            <a:avLst/>
          </a:prstGeom>
        </p:spPr>
      </p:pic>
      <p:sp>
        <p:nvSpPr>
          <p:cNvPr id="17" name="Right Arrow 16"/>
          <p:cNvSpPr/>
          <p:nvPr/>
        </p:nvSpPr>
        <p:spPr>
          <a:xfrm>
            <a:off x="6126515" y="4481556"/>
            <a:ext cx="681046" cy="488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0800000">
            <a:off x="2453917" y="4440839"/>
            <a:ext cx="708295" cy="488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2347651" y="785505"/>
            <a:ext cx="3731394" cy="185193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1600" dirty="0" smtClean="0">
                <a:latin typeface="+mn-lt"/>
              </a:rPr>
              <a:t>Box </a:t>
            </a:r>
            <a:r>
              <a:rPr lang="fr-CH" sz="1600" dirty="0" err="1" smtClean="0">
                <a:latin typeface="+mn-lt"/>
              </a:rPr>
              <a:t>with</a:t>
            </a:r>
            <a:r>
              <a:rPr lang="fr-CH" sz="1600" dirty="0" smtClean="0">
                <a:latin typeface="+mn-lt"/>
              </a:rPr>
              <a:t> : </a:t>
            </a:r>
          </a:p>
          <a:p>
            <a:pPr marL="285750" indent="-285750">
              <a:buFontTx/>
              <a:buChar char="-"/>
            </a:pPr>
            <a:r>
              <a:rPr lang="fr-CH" sz="1600" dirty="0" smtClean="0">
                <a:latin typeface="+mn-lt"/>
              </a:rPr>
              <a:t>Fan</a:t>
            </a:r>
          </a:p>
          <a:p>
            <a:pPr marL="285750" indent="-285750">
              <a:buFontTx/>
              <a:buChar char="-"/>
            </a:pPr>
            <a:r>
              <a:rPr lang="fr-CH" sz="1600" dirty="0" smtClean="0">
                <a:latin typeface="+mn-lt"/>
              </a:rPr>
              <a:t>Ground </a:t>
            </a:r>
            <a:r>
              <a:rPr lang="fr-CH" sz="1600" dirty="0" err="1" smtClean="0">
                <a:latin typeface="+mn-lt"/>
              </a:rPr>
              <a:t>electrical</a:t>
            </a:r>
            <a:r>
              <a:rPr lang="fr-CH" sz="1600" dirty="0" smtClean="0">
                <a:latin typeface="+mn-lt"/>
              </a:rPr>
              <a:t> </a:t>
            </a:r>
            <a:r>
              <a:rPr lang="fr-CH" sz="1600" dirty="0" err="1" smtClean="0">
                <a:latin typeface="+mn-lt"/>
              </a:rPr>
              <a:t>link</a:t>
            </a:r>
            <a:r>
              <a:rPr lang="fr-CH" sz="1600" dirty="0" smtClean="0">
                <a:latin typeface="+mn-lt"/>
              </a:rPr>
              <a:t> </a:t>
            </a:r>
          </a:p>
          <a:p>
            <a:pPr marL="285750" indent="-285750">
              <a:buFontTx/>
              <a:buChar char="-"/>
            </a:pPr>
            <a:r>
              <a:rPr lang="fr-CH" sz="1600" dirty="0" smtClean="0">
                <a:latin typeface="+mn-lt"/>
              </a:rPr>
              <a:t>5V power </a:t>
            </a:r>
            <a:r>
              <a:rPr lang="fr-CH" sz="1600" dirty="0" err="1" smtClean="0">
                <a:latin typeface="+mn-lt"/>
              </a:rPr>
              <a:t>supply</a:t>
            </a:r>
            <a:r>
              <a:rPr lang="fr-CH" sz="1600" dirty="0" smtClean="0">
                <a:latin typeface="+mn-lt"/>
              </a:rPr>
              <a:t> </a:t>
            </a:r>
          </a:p>
          <a:p>
            <a:pPr marL="285750" indent="-285750">
              <a:buFontTx/>
              <a:buChar char="-"/>
            </a:pPr>
            <a:r>
              <a:rPr lang="fr-CH" sz="1600" dirty="0" smtClean="0">
                <a:latin typeface="+mn-lt"/>
              </a:rPr>
              <a:t>Ethernet switch</a:t>
            </a:r>
          </a:p>
          <a:p>
            <a:pPr marL="285750" indent="-285750">
              <a:buFontTx/>
              <a:buChar char="-"/>
            </a:pPr>
            <a:r>
              <a:rPr lang="fr-CH" sz="1600" dirty="0" smtClean="0">
                <a:latin typeface="+mn-lt"/>
              </a:rPr>
              <a:t>6 x </a:t>
            </a:r>
            <a:r>
              <a:rPr lang="fr-CH" sz="1600" dirty="0" err="1" smtClean="0">
                <a:latin typeface="+mn-lt"/>
              </a:rPr>
              <a:t>RaspBerry</a:t>
            </a:r>
            <a:r>
              <a:rPr lang="fr-CH" sz="1600" dirty="0">
                <a:latin typeface="+mn-lt"/>
              </a:rPr>
              <a:t> </a:t>
            </a:r>
            <a:r>
              <a:rPr lang="fr-CH" sz="1600" dirty="0" smtClean="0">
                <a:latin typeface="+mn-lt"/>
              </a:rPr>
              <a:t>module V3 </a:t>
            </a:r>
          </a:p>
          <a:p>
            <a:pPr marL="285750" indent="-285750">
              <a:buFontTx/>
              <a:buChar char="-"/>
            </a:pPr>
            <a:r>
              <a:rPr lang="fr-CH" sz="1600" dirty="0">
                <a:latin typeface="+mn-lt"/>
              </a:rPr>
              <a:t>Max </a:t>
            </a:r>
            <a:r>
              <a:rPr lang="fr-CH" sz="1600" dirty="0" err="1">
                <a:latin typeface="+mn-lt"/>
              </a:rPr>
              <a:t>length</a:t>
            </a:r>
            <a:r>
              <a:rPr lang="fr-CH" sz="1600" dirty="0">
                <a:latin typeface="+mn-lt"/>
              </a:rPr>
              <a:t> </a:t>
            </a:r>
            <a:r>
              <a:rPr lang="fr-CH" sz="1600" dirty="0" err="1" smtClean="0">
                <a:latin typeface="+mn-lt"/>
              </a:rPr>
              <a:t>tested</a:t>
            </a:r>
            <a:r>
              <a:rPr lang="fr-CH" sz="1600" dirty="0" smtClean="0">
                <a:latin typeface="+mn-lt"/>
              </a:rPr>
              <a:t> </a:t>
            </a:r>
            <a:r>
              <a:rPr lang="fr-CH" sz="1600" dirty="0">
                <a:latin typeface="+mn-lt"/>
              </a:rPr>
              <a:t>in </a:t>
            </a:r>
            <a:r>
              <a:rPr lang="fr-CH" sz="1600" dirty="0" err="1">
                <a:latin typeface="+mn-lt"/>
              </a:rPr>
              <a:t>between</a:t>
            </a:r>
            <a:r>
              <a:rPr lang="fr-CH" sz="1600" dirty="0">
                <a:latin typeface="+mn-lt"/>
              </a:rPr>
              <a:t> camera and </a:t>
            </a:r>
            <a:r>
              <a:rPr lang="fr-CH" sz="1600" dirty="0" err="1">
                <a:latin typeface="+mn-lt"/>
              </a:rPr>
              <a:t>RaspBerry</a:t>
            </a:r>
            <a:r>
              <a:rPr lang="fr-CH" sz="1600" dirty="0">
                <a:latin typeface="+mn-lt"/>
              </a:rPr>
              <a:t> : 8 </a:t>
            </a:r>
            <a:r>
              <a:rPr lang="fr-CH" sz="1600" dirty="0" smtClean="0">
                <a:latin typeface="+mn-lt"/>
              </a:rPr>
              <a:t>m</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517" y="1398238"/>
            <a:ext cx="1787988" cy="1341913"/>
          </a:xfrm>
          <a:prstGeom prst="rect">
            <a:avLst/>
          </a:prstGeom>
        </p:spPr>
      </p:pic>
      <p:sp>
        <p:nvSpPr>
          <p:cNvPr id="4" name="TextBox 3"/>
          <p:cNvSpPr txBox="1"/>
          <p:nvPr/>
        </p:nvSpPr>
        <p:spPr>
          <a:xfrm>
            <a:off x="278605" y="2867799"/>
            <a:ext cx="2279663" cy="461665"/>
          </a:xfrm>
          <a:prstGeom prst="rect">
            <a:avLst/>
          </a:prstGeom>
          <a:noFill/>
        </p:spPr>
        <p:txBody>
          <a:bodyPr wrap="none" rtlCol="0">
            <a:spAutoFit/>
          </a:bodyPr>
          <a:lstStyle/>
          <a:p>
            <a:r>
              <a:rPr lang="fr-CH" sz="1200" i="1" dirty="0" err="1" smtClean="0"/>
              <a:t>RaspBerry</a:t>
            </a:r>
            <a:r>
              <a:rPr lang="fr-CH" sz="1200" i="1" dirty="0" smtClean="0"/>
              <a:t>  Pi and camera module</a:t>
            </a:r>
          </a:p>
          <a:p>
            <a:r>
              <a:rPr lang="fr-CH" sz="1200" i="1" dirty="0" smtClean="0"/>
              <a:t> - 15 pins </a:t>
            </a:r>
            <a:r>
              <a:rPr lang="fr-CH" sz="1200" i="1" dirty="0" err="1" smtClean="0"/>
              <a:t>cable</a:t>
            </a:r>
            <a:r>
              <a:rPr lang="fr-CH" sz="1200" i="1" dirty="0" smtClean="0"/>
              <a:t> </a:t>
            </a:r>
            <a:r>
              <a:rPr lang="fr-CH" sz="1200" i="1" dirty="0" err="1" smtClean="0"/>
              <a:t>connection</a:t>
            </a:r>
            <a:r>
              <a:rPr lang="fr-CH" sz="1200" i="1" dirty="0" smtClean="0"/>
              <a:t> </a:t>
            </a:r>
            <a:endParaRPr lang="en-US" sz="1200" i="1" dirty="0"/>
          </a:p>
        </p:txBody>
      </p:sp>
      <p:sp>
        <p:nvSpPr>
          <p:cNvPr id="18" name="TextBox 17"/>
          <p:cNvSpPr txBox="1"/>
          <p:nvPr/>
        </p:nvSpPr>
        <p:spPr>
          <a:xfrm>
            <a:off x="228192" y="6214537"/>
            <a:ext cx="3451329" cy="276999"/>
          </a:xfrm>
          <a:prstGeom prst="rect">
            <a:avLst/>
          </a:prstGeom>
          <a:noFill/>
        </p:spPr>
        <p:txBody>
          <a:bodyPr wrap="none" rtlCol="0">
            <a:spAutoFit/>
          </a:bodyPr>
          <a:lstStyle/>
          <a:p>
            <a:r>
              <a:rPr lang="fr-CH" sz="1200" i="1" dirty="0" smtClean="0"/>
              <a:t>2 x 3 camera modules </a:t>
            </a:r>
            <a:r>
              <a:rPr lang="fr-CH" sz="1200" i="1" dirty="0" err="1" smtClean="0"/>
              <a:t>connected</a:t>
            </a:r>
            <a:r>
              <a:rPr lang="fr-CH" sz="1200" i="1" dirty="0" smtClean="0"/>
              <a:t> to the camera box  </a:t>
            </a:r>
          </a:p>
        </p:txBody>
      </p:sp>
      <p:sp>
        <p:nvSpPr>
          <p:cNvPr id="19" name="TextBox 18"/>
          <p:cNvSpPr txBox="1"/>
          <p:nvPr/>
        </p:nvSpPr>
        <p:spPr>
          <a:xfrm>
            <a:off x="3477665" y="5735215"/>
            <a:ext cx="2129814" cy="276999"/>
          </a:xfrm>
          <a:prstGeom prst="rect">
            <a:avLst/>
          </a:prstGeom>
          <a:noFill/>
        </p:spPr>
        <p:txBody>
          <a:bodyPr wrap="none" rtlCol="0">
            <a:spAutoFit/>
          </a:bodyPr>
          <a:lstStyle/>
          <a:p>
            <a:r>
              <a:rPr lang="fr-CH" sz="1200" i="1" dirty="0" smtClean="0"/>
              <a:t>Camera box  </a:t>
            </a:r>
            <a:r>
              <a:rPr lang="fr-CH" sz="1200" i="1" dirty="0" err="1" smtClean="0"/>
              <a:t>build</a:t>
            </a:r>
            <a:r>
              <a:rPr lang="fr-CH" sz="1200" i="1" dirty="0" smtClean="0"/>
              <a:t> for </a:t>
            </a:r>
            <a:r>
              <a:rPr lang="fr-CH" sz="1200" i="1" dirty="0" err="1" smtClean="0"/>
              <a:t>Fermilab</a:t>
            </a:r>
            <a:endParaRPr lang="en-US" sz="1200" i="1" dirty="0"/>
          </a:p>
        </p:txBody>
      </p:sp>
      <p:pic>
        <p:nvPicPr>
          <p:cNvPr id="15" name="Picture 14"/>
          <p:cNvPicPr>
            <a:picLocks noChangeAspect="1"/>
          </p:cNvPicPr>
          <p:nvPr/>
        </p:nvPicPr>
        <p:blipFill>
          <a:blip r:embed="rId7"/>
          <a:stretch>
            <a:fillRect/>
          </a:stretch>
        </p:blipFill>
        <p:spPr>
          <a:xfrm>
            <a:off x="228192" y="237489"/>
            <a:ext cx="1885950" cy="552450"/>
          </a:xfrm>
          <a:prstGeom prst="rect">
            <a:avLst/>
          </a:prstGeom>
        </p:spPr>
      </p:pic>
      <p:pic>
        <p:nvPicPr>
          <p:cNvPr id="16" name="Picture 15"/>
          <p:cNvPicPr>
            <a:picLocks noChangeAspect="1"/>
          </p:cNvPicPr>
          <p:nvPr/>
        </p:nvPicPr>
        <p:blipFill>
          <a:blip r:embed="rId8"/>
          <a:stretch>
            <a:fillRect/>
          </a:stretch>
        </p:blipFill>
        <p:spPr>
          <a:xfrm>
            <a:off x="9696876" y="270839"/>
            <a:ext cx="2362200" cy="552450"/>
          </a:xfrm>
          <a:prstGeom prst="rect">
            <a:avLst/>
          </a:prstGeom>
        </p:spPr>
      </p:pic>
      <p:pic>
        <p:nvPicPr>
          <p:cNvPr id="22" name="Picture 21"/>
          <p:cNvPicPr>
            <a:picLocks noChangeAspect="1"/>
          </p:cNvPicPr>
          <p:nvPr/>
        </p:nvPicPr>
        <p:blipFill>
          <a:blip r:embed="rId9"/>
          <a:stretch>
            <a:fillRect/>
          </a:stretch>
        </p:blipFill>
        <p:spPr>
          <a:xfrm rot="16200000">
            <a:off x="7851727" y="2425740"/>
            <a:ext cx="1428914" cy="1061310"/>
          </a:xfrm>
          <a:prstGeom prst="rect">
            <a:avLst/>
          </a:prstGeom>
        </p:spPr>
      </p:pic>
      <p:pic>
        <p:nvPicPr>
          <p:cNvPr id="23" name="Picture 22"/>
          <p:cNvPicPr>
            <a:picLocks noChangeAspect="1"/>
          </p:cNvPicPr>
          <p:nvPr/>
        </p:nvPicPr>
        <p:blipFill>
          <a:blip r:embed="rId10"/>
          <a:stretch>
            <a:fillRect/>
          </a:stretch>
        </p:blipFill>
        <p:spPr>
          <a:xfrm rot="16200000">
            <a:off x="9284581" y="2411981"/>
            <a:ext cx="1428914" cy="1063628"/>
          </a:xfrm>
          <a:prstGeom prst="rect">
            <a:avLst/>
          </a:prstGeom>
        </p:spPr>
      </p:pic>
      <p:pic>
        <p:nvPicPr>
          <p:cNvPr id="24" name="Picture 23"/>
          <p:cNvPicPr>
            <a:picLocks noChangeAspect="1"/>
          </p:cNvPicPr>
          <p:nvPr/>
        </p:nvPicPr>
        <p:blipFill>
          <a:blip r:embed="rId11"/>
          <a:stretch>
            <a:fillRect/>
          </a:stretch>
        </p:blipFill>
        <p:spPr>
          <a:xfrm>
            <a:off x="10852074" y="2229339"/>
            <a:ext cx="1084946" cy="1428914"/>
          </a:xfrm>
          <a:prstGeom prst="rect">
            <a:avLst/>
          </a:prstGeom>
        </p:spPr>
      </p:pic>
      <p:pic>
        <p:nvPicPr>
          <p:cNvPr id="25" name="Picture 24"/>
          <p:cNvPicPr>
            <a:picLocks noChangeAspect="1"/>
          </p:cNvPicPr>
          <p:nvPr/>
        </p:nvPicPr>
        <p:blipFill>
          <a:blip r:embed="rId12"/>
          <a:stretch>
            <a:fillRect/>
          </a:stretch>
        </p:blipFill>
        <p:spPr>
          <a:xfrm rot="5400000">
            <a:off x="9410054" y="4319222"/>
            <a:ext cx="1362637" cy="1018272"/>
          </a:xfrm>
          <a:prstGeom prst="rect">
            <a:avLst/>
          </a:prstGeom>
        </p:spPr>
      </p:pic>
      <p:pic>
        <p:nvPicPr>
          <p:cNvPr id="26" name="Picture 25"/>
          <p:cNvPicPr>
            <a:picLocks noChangeAspect="1"/>
          </p:cNvPicPr>
          <p:nvPr/>
        </p:nvPicPr>
        <p:blipFill>
          <a:blip r:embed="rId13"/>
          <a:stretch>
            <a:fillRect/>
          </a:stretch>
        </p:blipFill>
        <p:spPr>
          <a:xfrm rot="5400000">
            <a:off x="10676160" y="4322953"/>
            <a:ext cx="1349802" cy="997974"/>
          </a:xfrm>
          <a:prstGeom prst="rect">
            <a:avLst/>
          </a:prstGeom>
        </p:spPr>
      </p:pic>
      <p:sp>
        <p:nvSpPr>
          <p:cNvPr id="27" name="TextBox 26"/>
          <p:cNvSpPr txBox="1"/>
          <p:nvPr/>
        </p:nvSpPr>
        <p:spPr>
          <a:xfrm>
            <a:off x="8041838" y="3794473"/>
            <a:ext cx="996075" cy="276999"/>
          </a:xfrm>
          <a:prstGeom prst="rect">
            <a:avLst/>
          </a:prstGeom>
          <a:solidFill>
            <a:schemeClr val="bg1">
              <a:lumMod val="85000"/>
              <a:alpha val="89000"/>
            </a:schemeClr>
          </a:solidFill>
          <a:ln>
            <a:solidFill>
              <a:schemeClr val="tx1"/>
            </a:solidFill>
          </a:ln>
        </p:spPr>
        <p:txBody>
          <a:bodyPr wrap="square" rtlCol="0">
            <a:spAutoFit/>
          </a:bodyPr>
          <a:lstStyle/>
          <a:p>
            <a:r>
              <a:rPr lang="fr-CH" sz="1200" dirty="0" smtClean="0"/>
              <a:t>wa105cam0</a:t>
            </a:r>
          </a:p>
        </p:txBody>
      </p:sp>
      <p:sp>
        <p:nvSpPr>
          <p:cNvPr id="28" name="TextBox 27"/>
          <p:cNvSpPr txBox="1"/>
          <p:nvPr/>
        </p:nvSpPr>
        <p:spPr>
          <a:xfrm>
            <a:off x="9467224" y="3745486"/>
            <a:ext cx="996075" cy="276999"/>
          </a:xfrm>
          <a:prstGeom prst="rect">
            <a:avLst/>
          </a:prstGeom>
          <a:solidFill>
            <a:schemeClr val="bg1">
              <a:lumMod val="85000"/>
              <a:alpha val="89000"/>
            </a:schemeClr>
          </a:solidFill>
          <a:ln>
            <a:solidFill>
              <a:schemeClr val="tx1"/>
            </a:solidFill>
          </a:ln>
        </p:spPr>
        <p:txBody>
          <a:bodyPr wrap="square" rtlCol="0">
            <a:spAutoFit/>
          </a:bodyPr>
          <a:lstStyle/>
          <a:p>
            <a:r>
              <a:rPr lang="fr-CH" sz="1200" dirty="0" smtClean="0"/>
              <a:t>wa105cam1</a:t>
            </a:r>
          </a:p>
        </p:txBody>
      </p:sp>
      <p:sp>
        <p:nvSpPr>
          <p:cNvPr id="29" name="TextBox 28"/>
          <p:cNvSpPr txBox="1"/>
          <p:nvPr/>
        </p:nvSpPr>
        <p:spPr>
          <a:xfrm>
            <a:off x="9611712" y="5578527"/>
            <a:ext cx="996075" cy="276999"/>
          </a:xfrm>
          <a:prstGeom prst="rect">
            <a:avLst/>
          </a:prstGeom>
          <a:solidFill>
            <a:schemeClr val="bg1">
              <a:lumMod val="85000"/>
              <a:alpha val="89000"/>
            </a:schemeClr>
          </a:solidFill>
          <a:ln>
            <a:solidFill>
              <a:schemeClr val="tx1"/>
            </a:solidFill>
          </a:ln>
        </p:spPr>
        <p:txBody>
          <a:bodyPr wrap="square" rtlCol="0">
            <a:spAutoFit/>
          </a:bodyPr>
          <a:lstStyle/>
          <a:p>
            <a:r>
              <a:rPr lang="fr-CH" sz="1200" dirty="0" smtClean="0"/>
              <a:t>wa105cam3</a:t>
            </a:r>
          </a:p>
        </p:txBody>
      </p:sp>
      <p:sp>
        <p:nvSpPr>
          <p:cNvPr id="30" name="TextBox 29"/>
          <p:cNvSpPr txBox="1"/>
          <p:nvPr/>
        </p:nvSpPr>
        <p:spPr>
          <a:xfrm>
            <a:off x="10883000" y="5572671"/>
            <a:ext cx="996075" cy="276999"/>
          </a:xfrm>
          <a:prstGeom prst="rect">
            <a:avLst/>
          </a:prstGeom>
          <a:solidFill>
            <a:schemeClr val="bg1">
              <a:lumMod val="85000"/>
              <a:alpha val="89000"/>
            </a:schemeClr>
          </a:solidFill>
          <a:ln>
            <a:solidFill>
              <a:schemeClr val="tx1"/>
            </a:solidFill>
          </a:ln>
        </p:spPr>
        <p:txBody>
          <a:bodyPr wrap="square" rtlCol="0">
            <a:spAutoFit/>
          </a:bodyPr>
          <a:lstStyle/>
          <a:p>
            <a:r>
              <a:rPr lang="fr-CH" sz="1200" dirty="0" smtClean="0"/>
              <a:t>wa105cam4</a:t>
            </a:r>
          </a:p>
        </p:txBody>
      </p:sp>
      <p:sp>
        <p:nvSpPr>
          <p:cNvPr id="31" name="Rectangle 30"/>
          <p:cNvSpPr/>
          <p:nvPr/>
        </p:nvSpPr>
        <p:spPr>
          <a:xfrm>
            <a:off x="5841020" y="886743"/>
            <a:ext cx="6096000" cy="1323439"/>
          </a:xfrm>
          <a:prstGeom prst="rect">
            <a:avLst/>
          </a:prstGeom>
        </p:spPr>
        <p:txBody>
          <a:bodyPr>
            <a:spAutoFit/>
          </a:bodyPr>
          <a:lstStyle/>
          <a:p>
            <a:r>
              <a:rPr lang="fr-CH" sz="1600" dirty="0" err="1"/>
              <a:t>Each</a:t>
            </a:r>
            <a:r>
              <a:rPr lang="fr-CH" sz="1600" dirty="0"/>
              <a:t> </a:t>
            </a:r>
            <a:r>
              <a:rPr lang="fr-CH" sz="1600" dirty="0" err="1"/>
              <a:t>RaspBerry</a:t>
            </a:r>
            <a:r>
              <a:rPr lang="fr-CH" sz="1600" dirty="0"/>
              <a:t> module : </a:t>
            </a:r>
          </a:p>
          <a:p>
            <a:pPr marL="285750" indent="-285750">
              <a:buFontTx/>
              <a:buChar char="-"/>
            </a:pPr>
            <a:r>
              <a:rPr lang="fr-CH" sz="1600" dirty="0"/>
              <a:t>HDMI output</a:t>
            </a:r>
          </a:p>
          <a:p>
            <a:pPr marL="285750" indent="-285750">
              <a:buFontTx/>
              <a:buChar char="-"/>
            </a:pPr>
            <a:r>
              <a:rPr lang="fr-CH" sz="1600" dirty="0"/>
              <a:t>2x USB output</a:t>
            </a:r>
          </a:p>
          <a:p>
            <a:pPr marL="285750" indent="-285750">
              <a:buFontTx/>
              <a:buChar char="-"/>
            </a:pPr>
            <a:r>
              <a:rPr lang="fr-CH" sz="1600" dirty="0"/>
              <a:t>Ethernet output </a:t>
            </a:r>
          </a:p>
          <a:p>
            <a:pPr marL="285750" indent="-285750">
              <a:buFontTx/>
              <a:buChar char="-"/>
            </a:pPr>
            <a:r>
              <a:rPr lang="fr-CH" sz="1600" dirty="0"/>
              <a:t>16 Gb SD </a:t>
            </a:r>
            <a:r>
              <a:rPr lang="fr-CH" sz="1600" dirty="0" err="1"/>
              <a:t>Card</a:t>
            </a:r>
            <a:r>
              <a:rPr lang="fr-CH" sz="1600" dirty="0"/>
              <a:t> </a:t>
            </a:r>
            <a:r>
              <a:rPr lang="fr-CH" sz="1600" dirty="0" err="1"/>
              <a:t>with</a:t>
            </a:r>
            <a:r>
              <a:rPr lang="fr-CH" sz="1600" dirty="0"/>
              <a:t> </a:t>
            </a:r>
            <a:r>
              <a:rPr lang="fr-CH" sz="1600" dirty="0" err="1"/>
              <a:t>Raspian</a:t>
            </a:r>
            <a:r>
              <a:rPr lang="fr-CH" sz="1600" dirty="0"/>
              <a:t> Linux OS </a:t>
            </a:r>
            <a:endParaRPr lang="en-GB" sz="1600" dirty="0"/>
          </a:p>
        </p:txBody>
      </p:sp>
      <p:sp>
        <p:nvSpPr>
          <p:cNvPr id="32" name="TextBox 31"/>
          <p:cNvSpPr txBox="1"/>
          <p:nvPr/>
        </p:nvSpPr>
        <p:spPr>
          <a:xfrm>
            <a:off x="10866301" y="3721707"/>
            <a:ext cx="996075" cy="276999"/>
          </a:xfrm>
          <a:prstGeom prst="rect">
            <a:avLst/>
          </a:prstGeom>
          <a:solidFill>
            <a:schemeClr val="bg1">
              <a:lumMod val="85000"/>
              <a:alpha val="89000"/>
            </a:schemeClr>
          </a:solidFill>
          <a:ln>
            <a:solidFill>
              <a:schemeClr val="tx1"/>
            </a:solidFill>
          </a:ln>
        </p:spPr>
        <p:txBody>
          <a:bodyPr wrap="square" rtlCol="0">
            <a:spAutoFit/>
          </a:bodyPr>
          <a:lstStyle/>
          <a:p>
            <a:r>
              <a:rPr lang="fr-CH" sz="1200" dirty="0" smtClean="0"/>
              <a:t>wa105cam2</a:t>
            </a:r>
          </a:p>
        </p:txBody>
      </p:sp>
      <p:sp>
        <p:nvSpPr>
          <p:cNvPr id="33" name="Date Placeholder 32"/>
          <p:cNvSpPr>
            <a:spLocks noGrp="1"/>
          </p:cNvSpPr>
          <p:nvPr>
            <p:ph type="dt" sz="half" idx="10"/>
          </p:nvPr>
        </p:nvSpPr>
        <p:spPr/>
        <p:txBody>
          <a:bodyPr/>
          <a:lstStyle/>
          <a:p>
            <a:r>
              <a:rPr lang="en-US" smtClean="0"/>
              <a:t>24/04/2017</a:t>
            </a:r>
            <a:endParaRPr lang="en-GB"/>
          </a:p>
        </p:txBody>
      </p:sp>
      <p:sp>
        <p:nvSpPr>
          <p:cNvPr id="34" name="Footer Placeholder 33"/>
          <p:cNvSpPr>
            <a:spLocks noGrp="1"/>
          </p:cNvSpPr>
          <p:nvPr>
            <p:ph type="ftr" sz="quarter" idx="11"/>
          </p:nvPr>
        </p:nvSpPr>
        <p:spPr/>
        <p:txBody>
          <a:bodyPr/>
          <a:lstStyle/>
          <a:p>
            <a:r>
              <a:rPr lang="en-GB" smtClean="0"/>
              <a:t>C.Cantini, ETHZ</a:t>
            </a:r>
            <a:endParaRPr lang="en-GB"/>
          </a:p>
        </p:txBody>
      </p:sp>
      <p:sp>
        <p:nvSpPr>
          <p:cNvPr id="35" name="Slide Number Placeholder 34"/>
          <p:cNvSpPr>
            <a:spLocks noGrp="1"/>
          </p:cNvSpPr>
          <p:nvPr>
            <p:ph type="sldNum" sz="quarter" idx="12"/>
          </p:nvPr>
        </p:nvSpPr>
        <p:spPr/>
        <p:txBody>
          <a:bodyPr/>
          <a:lstStyle/>
          <a:p>
            <a:fld id="{F0CE6825-E5CD-493A-B668-FBEBA4491FAD}" type="slidenum">
              <a:rPr lang="en-GB" smtClean="0"/>
              <a:t>19</a:t>
            </a:fld>
            <a:endParaRPr lang="en-GB"/>
          </a:p>
        </p:txBody>
      </p:sp>
    </p:spTree>
    <p:extLst>
      <p:ext uri="{BB962C8B-B14F-4D97-AF65-F5344CB8AC3E}">
        <p14:creationId xmlns:p14="http://schemas.microsoft.com/office/powerpoint/2010/main" val="19353183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26964" y="176718"/>
            <a:ext cx="3472317" cy="1183256"/>
          </a:xfrm>
          <a:prstGeom prst="rect">
            <a:avLst/>
          </a:prstGeom>
        </p:spPr>
      </p:pic>
      <p:sp>
        <p:nvSpPr>
          <p:cNvPr id="2" name="Rectangle 1"/>
          <p:cNvSpPr/>
          <p:nvPr/>
        </p:nvSpPr>
        <p:spPr>
          <a:xfrm>
            <a:off x="1144022" y="1532107"/>
            <a:ext cx="7980198" cy="954107"/>
          </a:xfrm>
          <a:prstGeom prst="rect">
            <a:avLst/>
          </a:prstGeom>
        </p:spPr>
        <p:txBody>
          <a:bodyPr wrap="none">
            <a:spAutoFit/>
          </a:bodyPr>
          <a:lstStyle/>
          <a:p>
            <a:r>
              <a:rPr lang="en-GB" sz="2800" dirty="0" smtClean="0"/>
              <a:t>Design of instrumentation for the 6x6x6 m3 Detector </a:t>
            </a:r>
          </a:p>
          <a:p>
            <a:r>
              <a:rPr lang="en-GB" sz="2800" dirty="0" smtClean="0"/>
              <a:t>DP </a:t>
            </a:r>
            <a:r>
              <a:rPr lang="en-GB" sz="2800" dirty="0" err="1" smtClean="0"/>
              <a:t>ProtoDune</a:t>
            </a:r>
            <a:endParaRPr lang="en-GB" sz="2800" dirty="0"/>
          </a:p>
        </p:txBody>
      </p:sp>
      <p:sp>
        <p:nvSpPr>
          <p:cNvPr id="16" name="Rectangle 15"/>
          <p:cNvSpPr/>
          <p:nvPr/>
        </p:nvSpPr>
        <p:spPr>
          <a:xfrm>
            <a:off x="2601998" y="2887887"/>
            <a:ext cx="7712176" cy="2862322"/>
          </a:xfrm>
          <a:prstGeom prst="rect">
            <a:avLst/>
          </a:prstGeom>
        </p:spPr>
        <p:txBody>
          <a:bodyPr wrap="none">
            <a:spAutoFit/>
          </a:bodyPr>
          <a:lstStyle/>
          <a:p>
            <a:pPr marL="285750" indent="-285750">
              <a:buFont typeface="Arial" panose="020B0604020202020204" pitchFamily="34" charset="0"/>
              <a:buChar char="•"/>
            </a:pPr>
            <a:r>
              <a:rPr lang="en-GB" sz="2000" dirty="0" smtClean="0"/>
              <a:t>List of sensors, items, instrumentation</a:t>
            </a:r>
          </a:p>
          <a:p>
            <a:pPr marL="285750" indent="-285750">
              <a:buFont typeface="Arial" panose="020B0604020202020204" pitchFamily="34" charset="0"/>
              <a:buChar char="•"/>
            </a:pPr>
            <a:r>
              <a:rPr lang="en-GB" sz="2000" dirty="0"/>
              <a:t>Distribution of sensors on Charge Readout </a:t>
            </a:r>
            <a:r>
              <a:rPr lang="en-GB" sz="2000" dirty="0" smtClean="0"/>
              <a:t>Plane and in Tank</a:t>
            </a:r>
            <a:endParaRPr lang="en-GB" sz="2000" dirty="0" smtClean="0"/>
          </a:p>
          <a:p>
            <a:pPr marL="285750" indent="-285750">
              <a:buFont typeface="Arial" panose="020B0604020202020204" pitchFamily="34" charset="0"/>
              <a:buChar char="•"/>
            </a:pPr>
            <a:r>
              <a:rPr lang="en-GB" sz="2000" dirty="0" smtClean="0"/>
              <a:t>Instrumentation flange (INS</a:t>
            </a:r>
            <a:r>
              <a:rPr lang="en-GB" sz="2000" dirty="0"/>
              <a:t>), </a:t>
            </a:r>
            <a:r>
              <a:rPr lang="en-GB" sz="2000" dirty="0" smtClean="0"/>
              <a:t>Tank Instrumentation </a:t>
            </a:r>
            <a:r>
              <a:rPr lang="en-GB" sz="2000" dirty="0"/>
              <a:t>flange </a:t>
            </a:r>
            <a:r>
              <a:rPr lang="en-GB" sz="2000" dirty="0" smtClean="0"/>
              <a:t>(TANK INS) </a:t>
            </a:r>
          </a:p>
          <a:p>
            <a:pPr marL="285750" indent="-285750">
              <a:buFont typeface="Arial" panose="020B0604020202020204" pitchFamily="34" charset="0"/>
              <a:buChar char="•"/>
            </a:pPr>
            <a:r>
              <a:rPr lang="en-GB" sz="2000" dirty="0" smtClean="0"/>
              <a:t>Connectors, internal cabling</a:t>
            </a:r>
          </a:p>
          <a:p>
            <a:pPr marL="285750" indent="-285750">
              <a:buFont typeface="Arial" panose="020B0604020202020204" pitchFamily="34" charset="0"/>
              <a:buChar char="•"/>
            </a:pPr>
            <a:r>
              <a:rPr lang="en-GB" sz="2000" dirty="0"/>
              <a:t>Middle HV </a:t>
            </a:r>
            <a:r>
              <a:rPr lang="en-GB" sz="2000" dirty="0" smtClean="0"/>
              <a:t>system</a:t>
            </a:r>
          </a:p>
          <a:p>
            <a:pPr marL="285750" indent="-285750">
              <a:buFont typeface="Arial" panose="020B0604020202020204" pitchFamily="34" charset="0"/>
              <a:buChar char="•"/>
            </a:pPr>
            <a:r>
              <a:rPr lang="en-GB" sz="2000" dirty="0" smtClean="0"/>
              <a:t>Patch panel</a:t>
            </a:r>
          </a:p>
          <a:p>
            <a:pPr marL="285750" indent="-285750">
              <a:buFont typeface="Arial" panose="020B0604020202020204" pitchFamily="34" charset="0"/>
              <a:buChar char="•"/>
            </a:pPr>
            <a:r>
              <a:rPr lang="en-GB" sz="2000" dirty="0" smtClean="0"/>
              <a:t>Pulsing system</a:t>
            </a:r>
          </a:p>
          <a:p>
            <a:pPr marL="285750" indent="-285750">
              <a:buFont typeface="Arial" panose="020B0604020202020204" pitchFamily="34" charset="0"/>
              <a:buChar char="•"/>
            </a:pPr>
            <a:r>
              <a:rPr lang="en-GB" sz="2000" dirty="0" smtClean="0"/>
              <a:t>Level meter </a:t>
            </a:r>
            <a:r>
              <a:rPr lang="en-GB" sz="2000" dirty="0" smtClean="0"/>
              <a:t>system</a:t>
            </a:r>
          </a:p>
          <a:p>
            <a:pPr marL="285750" indent="-285750">
              <a:buFont typeface="Arial" panose="020B0604020202020204" pitchFamily="34" charset="0"/>
              <a:buChar char="•"/>
            </a:pPr>
            <a:r>
              <a:rPr lang="en-GB" sz="2000" dirty="0" smtClean="0"/>
              <a:t>Purity Monitor</a:t>
            </a:r>
            <a:endParaRPr lang="en-GB" sz="2000" dirty="0" smtClean="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9385" y="406258"/>
            <a:ext cx="3938194" cy="724176"/>
          </a:xfrm>
          <a:prstGeom prst="rect">
            <a:avLst/>
          </a:prstGeom>
        </p:spPr>
      </p:pic>
      <p:sp>
        <p:nvSpPr>
          <p:cNvPr id="3" name="Footer Placeholder 2"/>
          <p:cNvSpPr>
            <a:spLocks noGrp="1"/>
          </p:cNvSpPr>
          <p:nvPr>
            <p:ph type="ftr" sz="quarter" idx="11"/>
          </p:nvPr>
        </p:nvSpPr>
        <p:spPr/>
        <p:txBody>
          <a:bodyPr/>
          <a:lstStyle/>
          <a:p>
            <a:r>
              <a:rPr lang="en-GB" smtClean="0"/>
              <a:t>C.Cantini, ETHZ</a:t>
            </a:r>
            <a:endParaRPr lang="en-GB"/>
          </a:p>
        </p:txBody>
      </p:sp>
      <p:sp>
        <p:nvSpPr>
          <p:cNvPr id="4" name="Slide Number Placeholder 3"/>
          <p:cNvSpPr>
            <a:spLocks noGrp="1"/>
          </p:cNvSpPr>
          <p:nvPr>
            <p:ph type="sldNum" sz="quarter" idx="12"/>
          </p:nvPr>
        </p:nvSpPr>
        <p:spPr/>
        <p:txBody>
          <a:bodyPr/>
          <a:lstStyle/>
          <a:p>
            <a:fld id="{F0CE6825-E5CD-493A-B668-FBEBA4491FAD}" type="slidenum">
              <a:rPr lang="en-GB" smtClean="0"/>
              <a:t>2</a:t>
            </a:fld>
            <a:endParaRPr lang="en-GB"/>
          </a:p>
        </p:txBody>
      </p:sp>
      <p:sp>
        <p:nvSpPr>
          <p:cNvPr id="5" name="Date Placeholder 4"/>
          <p:cNvSpPr>
            <a:spLocks noGrp="1"/>
          </p:cNvSpPr>
          <p:nvPr>
            <p:ph type="dt" sz="half" idx="10"/>
          </p:nvPr>
        </p:nvSpPr>
        <p:spPr/>
        <p:txBody>
          <a:bodyPr/>
          <a:lstStyle/>
          <a:p>
            <a:r>
              <a:rPr lang="en-US" smtClean="0"/>
              <a:t>24/04/2017</a:t>
            </a:r>
            <a:endParaRPr lang="en-GB"/>
          </a:p>
        </p:txBody>
      </p:sp>
    </p:spTree>
    <p:extLst>
      <p:ext uri="{BB962C8B-B14F-4D97-AF65-F5344CB8AC3E}">
        <p14:creationId xmlns:p14="http://schemas.microsoft.com/office/powerpoint/2010/main" val="14667719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365055" y="1275853"/>
            <a:ext cx="7139086" cy="2585323"/>
          </a:xfrm>
          <a:prstGeom prst="rect">
            <a:avLst/>
          </a:prstGeom>
          <a:noFill/>
        </p:spPr>
        <p:txBody>
          <a:bodyPr wrap="square" rtlCol="0">
            <a:spAutoFit/>
          </a:bodyPr>
          <a:lstStyle/>
          <a:p>
            <a:pPr marL="285750" indent="-285750">
              <a:buFont typeface="Arial" panose="020B0604020202020204" pitchFamily="34" charset="0"/>
              <a:buChar char="•"/>
            </a:pPr>
            <a:r>
              <a:rPr lang="en-GB" dirty="0"/>
              <a:t>Positioned at various heights to monitor stratification of </a:t>
            </a:r>
            <a:r>
              <a:rPr lang="en-GB" dirty="0" smtClean="0"/>
              <a:t>impurities</a:t>
            </a:r>
            <a:endParaRPr lang="en-GB" dirty="0" smtClean="0"/>
          </a:p>
          <a:p>
            <a:pPr marL="285750" indent="-285750">
              <a:buFont typeface="Arial" panose="020B0604020202020204" pitchFamily="34" charset="0"/>
              <a:buChar char="•"/>
            </a:pPr>
            <a:r>
              <a:rPr lang="en-GB" dirty="0" smtClean="0"/>
              <a:t>4 Purity monitors in the 6x6x6 Vessel</a:t>
            </a:r>
          </a:p>
          <a:p>
            <a:pPr marL="742950" lvl="1" indent="-285750">
              <a:buFont typeface="Arial" panose="020B0604020202020204" pitchFamily="34" charset="0"/>
              <a:buChar char="•"/>
            </a:pPr>
            <a:r>
              <a:rPr lang="en-GB" dirty="0" smtClean="0"/>
              <a:t>2 sitting on the membrane in 2 corners</a:t>
            </a:r>
          </a:p>
          <a:p>
            <a:pPr marL="742950" lvl="1" indent="-285750">
              <a:buFont typeface="Arial" panose="020B0604020202020204" pitchFamily="34" charset="0"/>
              <a:buChar char="•"/>
            </a:pPr>
            <a:r>
              <a:rPr lang="en-GB" dirty="0" smtClean="0"/>
              <a:t>2 above the middle of the drift length</a:t>
            </a:r>
          </a:p>
          <a:p>
            <a:pPr marL="285750" indent="-285750">
              <a:buFont typeface="Arial" panose="020B0604020202020204" pitchFamily="34" charset="0"/>
              <a:buChar char="•"/>
            </a:pPr>
            <a:r>
              <a:rPr lang="en-GB" dirty="0"/>
              <a:t>T</a:t>
            </a:r>
            <a:r>
              <a:rPr lang="en-GB" dirty="0" smtClean="0"/>
              <a:t>hey will be fed through TANK INS flanges</a:t>
            </a:r>
          </a:p>
          <a:p>
            <a:pPr marL="285750" indent="-285750">
              <a:buFont typeface="Arial" panose="020B0604020202020204" pitchFamily="34" charset="0"/>
              <a:buChar char="•"/>
            </a:pPr>
            <a:r>
              <a:rPr lang="en-GB" dirty="0" smtClean="0"/>
              <a:t>They will be refurbished version of ICARUS purity monitor</a:t>
            </a:r>
          </a:p>
          <a:p>
            <a:pPr marL="285750" indent="-285750">
              <a:buFont typeface="Arial" panose="020B0604020202020204" pitchFamily="34" charset="0"/>
              <a:buChar char="•"/>
            </a:pPr>
            <a:r>
              <a:rPr lang="en-GB" dirty="0" smtClean="0"/>
              <a:t>fixation welding </a:t>
            </a:r>
            <a:r>
              <a:rPr lang="en-GB" dirty="0"/>
              <a:t>anchoring plates at the corner of the </a:t>
            </a:r>
            <a:r>
              <a:rPr lang="en-GB" dirty="0" smtClean="0"/>
              <a:t>Cryostat.</a:t>
            </a:r>
          </a:p>
          <a:p>
            <a:pPr marL="285750" indent="-285750">
              <a:buFont typeface="Arial" panose="020B0604020202020204" pitchFamily="34" charset="0"/>
              <a:buChar char="•"/>
            </a:pPr>
            <a:r>
              <a:rPr lang="en-GB" dirty="0" smtClean="0"/>
              <a:t>For </a:t>
            </a:r>
            <a:r>
              <a:rPr lang="en-GB" dirty="0"/>
              <a:t>the purity </a:t>
            </a:r>
            <a:r>
              <a:rPr lang="en-GB" dirty="0" smtClean="0"/>
              <a:t>monitor on the bottom there </a:t>
            </a:r>
            <a:r>
              <a:rPr lang="en-GB" dirty="0"/>
              <a:t>will be a support plate.</a:t>
            </a:r>
          </a:p>
          <a:p>
            <a:pPr marL="285750" indent="-285750">
              <a:buFont typeface="Arial" panose="020B0604020202020204" pitchFamily="34" charset="0"/>
              <a:buChar char="•"/>
            </a:pPr>
            <a:endParaRPr lang="en-GB" dirty="0" smtClean="0"/>
          </a:p>
        </p:txBody>
      </p:sp>
      <p:pic>
        <p:nvPicPr>
          <p:cNvPr id="18" name="image3.png"/>
          <p:cNvPicPr>
            <a:picLocks noChangeAspect="1"/>
          </p:cNvPicPr>
          <p:nvPr/>
        </p:nvPicPr>
        <p:blipFill>
          <a:blip r:embed="rId2">
            <a:extLst/>
          </a:blip>
          <a:stretch>
            <a:fillRect/>
          </a:stretch>
        </p:blipFill>
        <p:spPr>
          <a:xfrm>
            <a:off x="9736418" y="220127"/>
            <a:ext cx="2120900" cy="463948"/>
          </a:xfrm>
          <a:prstGeom prst="rect">
            <a:avLst/>
          </a:prstGeom>
          <a:ln w="12700">
            <a:miter lim="400000"/>
          </a:ln>
        </p:spPr>
      </p:pic>
      <p:pic>
        <p:nvPicPr>
          <p:cNvPr id="19" name="Picture 18"/>
          <p:cNvPicPr>
            <a:picLocks noChangeAspect="1"/>
          </p:cNvPicPr>
          <p:nvPr/>
        </p:nvPicPr>
        <p:blipFill>
          <a:blip r:embed="rId3"/>
          <a:stretch>
            <a:fillRect/>
          </a:stretch>
        </p:blipFill>
        <p:spPr>
          <a:xfrm>
            <a:off x="270982" y="233923"/>
            <a:ext cx="1746084" cy="595010"/>
          </a:xfrm>
          <a:prstGeom prst="rect">
            <a:avLst/>
          </a:prstGeom>
        </p:spPr>
      </p:pic>
      <p:sp>
        <p:nvSpPr>
          <p:cNvPr id="22" name="Rectangle 21"/>
          <p:cNvSpPr/>
          <p:nvPr/>
        </p:nvSpPr>
        <p:spPr>
          <a:xfrm>
            <a:off x="4612190" y="182199"/>
            <a:ext cx="2545825" cy="523220"/>
          </a:xfrm>
          <a:prstGeom prst="rect">
            <a:avLst/>
          </a:prstGeom>
          <a:solidFill>
            <a:schemeClr val="bg1"/>
          </a:solidFill>
        </p:spPr>
        <p:txBody>
          <a:bodyPr wrap="none">
            <a:spAutoFit/>
          </a:bodyPr>
          <a:lstStyle/>
          <a:p>
            <a:r>
              <a:rPr lang="en-GB" sz="2800" dirty="0" smtClean="0"/>
              <a:t>Purity Monitors </a:t>
            </a:r>
            <a:endParaRPr lang="en-GB" sz="2800" dirty="0"/>
          </a:p>
        </p:txBody>
      </p:sp>
      <p:pic>
        <p:nvPicPr>
          <p:cNvPr id="2" name="Picture 1"/>
          <p:cNvPicPr>
            <a:picLocks noChangeAspect="1"/>
          </p:cNvPicPr>
          <p:nvPr/>
        </p:nvPicPr>
        <p:blipFill>
          <a:blip r:embed="rId4"/>
          <a:stretch>
            <a:fillRect/>
          </a:stretch>
        </p:blipFill>
        <p:spPr>
          <a:xfrm>
            <a:off x="931196" y="1129818"/>
            <a:ext cx="3542282" cy="402354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2221" y="3755157"/>
            <a:ext cx="3898027" cy="2717800"/>
          </a:xfrm>
          <a:prstGeom prst="rect">
            <a:avLst/>
          </a:prstGeom>
        </p:spPr>
      </p:pic>
      <p:pic>
        <p:nvPicPr>
          <p:cNvPr id="4" name="Picture 3"/>
          <p:cNvPicPr>
            <a:picLocks noChangeAspect="1"/>
          </p:cNvPicPr>
          <p:nvPr/>
        </p:nvPicPr>
        <p:blipFill>
          <a:blip r:embed="rId6"/>
          <a:stretch>
            <a:fillRect/>
          </a:stretch>
        </p:blipFill>
        <p:spPr>
          <a:xfrm>
            <a:off x="3668884" y="4162061"/>
            <a:ext cx="1152367" cy="2310896"/>
          </a:xfrm>
          <a:prstGeom prst="rect">
            <a:avLst/>
          </a:prstGeom>
        </p:spPr>
      </p:pic>
      <p:pic>
        <p:nvPicPr>
          <p:cNvPr id="5" name="Picture 4"/>
          <p:cNvPicPr>
            <a:picLocks noChangeAspect="1"/>
          </p:cNvPicPr>
          <p:nvPr/>
        </p:nvPicPr>
        <p:blipFill>
          <a:blip r:embed="rId7"/>
          <a:stretch>
            <a:fillRect/>
          </a:stretch>
        </p:blipFill>
        <p:spPr>
          <a:xfrm>
            <a:off x="1150068" y="5454243"/>
            <a:ext cx="2012931" cy="767557"/>
          </a:xfrm>
          <a:prstGeom prst="rect">
            <a:avLst/>
          </a:prstGeom>
        </p:spPr>
      </p:pic>
      <p:sp>
        <p:nvSpPr>
          <p:cNvPr id="6" name="Date Placeholder 5"/>
          <p:cNvSpPr>
            <a:spLocks noGrp="1"/>
          </p:cNvSpPr>
          <p:nvPr>
            <p:ph type="dt" sz="half" idx="10"/>
          </p:nvPr>
        </p:nvSpPr>
        <p:spPr/>
        <p:txBody>
          <a:bodyPr/>
          <a:lstStyle/>
          <a:p>
            <a:r>
              <a:rPr lang="en-US" smtClean="0"/>
              <a:t>24/04/2017</a:t>
            </a:r>
            <a:endParaRPr lang="en-GB"/>
          </a:p>
        </p:txBody>
      </p:sp>
      <p:sp>
        <p:nvSpPr>
          <p:cNvPr id="7" name="Footer Placeholder 6"/>
          <p:cNvSpPr>
            <a:spLocks noGrp="1"/>
          </p:cNvSpPr>
          <p:nvPr>
            <p:ph type="ftr" sz="quarter" idx="11"/>
          </p:nvPr>
        </p:nvSpPr>
        <p:spPr/>
        <p:txBody>
          <a:bodyPr/>
          <a:lstStyle/>
          <a:p>
            <a:r>
              <a:rPr lang="en-GB" smtClean="0"/>
              <a:t>C.Cantini, ETHZ</a:t>
            </a:r>
            <a:endParaRPr lang="en-GB"/>
          </a:p>
        </p:txBody>
      </p:sp>
      <p:sp>
        <p:nvSpPr>
          <p:cNvPr id="8" name="Slide Number Placeholder 7"/>
          <p:cNvSpPr>
            <a:spLocks noGrp="1"/>
          </p:cNvSpPr>
          <p:nvPr>
            <p:ph type="sldNum" sz="quarter" idx="12"/>
          </p:nvPr>
        </p:nvSpPr>
        <p:spPr/>
        <p:txBody>
          <a:bodyPr/>
          <a:lstStyle/>
          <a:p>
            <a:fld id="{F0CE6825-E5CD-493A-B668-FBEBA4491FAD}" type="slidenum">
              <a:rPr lang="en-GB" smtClean="0"/>
              <a:t>20</a:t>
            </a:fld>
            <a:endParaRPr lang="en-GB"/>
          </a:p>
        </p:txBody>
      </p:sp>
    </p:spTree>
    <p:extLst>
      <p:ext uri="{BB962C8B-B14F-4D97-AF65-F5344CB8AC3E}">
        <p14:creationId xmlns:p14="http://schemas.microsoft.com/office/powerpoint/2010/main" val="2785972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70982" y="233923"/>
            <a:ext cx="1746084" cy="595010"/>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4506" y="322105"/>
            <a:ext cx="2276669" cy="418646"/>
          </a:xfrm>
          <a:prstGeom prst="rect">
            <a:avLst/>
          </a:prstGeom>
        </p:spPr>
      </p:pic>
      <p:sp>
        <p:nvSpPr>
          <p:cNvPr id="26" name="Rectangle 25"/>
          <p:cNvSpPr/>
          <p:nvPr/>
        </p:nvSpPr>
        <p:spPr>
          <a:xfrm>
            <a:off x="3000332" y="264359"/>
            <a:ext cx="3754554" cy="523220"/>
          </a:xfrm>
          <a:prstGeom prst="rect">
            <a:avLst/>
          </a:prstGeom>
        </p:spPr>
        <p:txBody>
          <a:bodyPr wrap="none">
            <a:spAutoFit/>
          </a:bodyPr>
          <a:lstStyle/>
          <a:p>
            <a:r>
              <a:rPr lang="en-GB" sz="2800" dirty="0" smtClean="0"/>
              <a:t>Conclusions and outlook</a:t>
            </a:r>
          </a:p>
        </p:txBody>
      </p:sp>
      <p:sp>
        <p:nvSpPr>
          <p:cNvPr id="4" name="TextBox 3"/>
          <p:cNvSpPr txBox="1"/>
          <p:nvPr/>
        </p:nvSpPr>
        <p:spPr>
          <a:xfrm>
            <a:off x="270982" y="1276236"/>
            <a:ext cx="11431382" cy="4524315"/>
          </a:xfrm>
          <a:prstGeom prst="rect">
            <a:avLst/>
          </a:prstGeom>
          <a:noFill/>
        </p:spPr>
        <p:txBody>
          <a:bodyPr wrap="square" rtlCol="0">
            <a:spAutoFit/>
          </a:bodyPr>
          <a:lstStyle/>
          <a:p>
            <a:pPr marL="285750" indent="-285750">
              <a:buFont typeface="Arial" panose="020B0604020202020204" pitchFamily="34" charset="0"/>
              <a:buChar char="•"/>
            </a:pPr>
            <a:r>
              <a:rPr lang="en-GB" sz="2400" dirty="0"/>
              <a:t>We have </a:t>
            </a:r>
            <a:r>
              <a:rPr lang="en-GB" sz="2400" dirty="0" smtClean="0"/>
              <a:t>a complete and integrated design for Slow Control of 6x6x6 Detector, consistent with what has been commissioned for 3x1x1 Detector – and already largely tested and validated at that scale.</a:t>
            </a:r>
          </a:p>
          <a:p>
            <a:pPr marL="285750" indent="-285750">
              <a:buFont typeface="Arial" panose="020B0604020202020204" pitchFamily="34" charset="0"/>
              <a:buChar char="•"/>
            </a:pPr>
            <a:r>
              <a:rPr lang="en-GB" sz="2400" dirty="0"/>
              <a:t>We have a complete list of material needed to implement the Slow </a:t>
            </a:r>
            <a:r>
              <a:rPr lang="en-GB" sz="2400" dirty="0" smtClean="0"/>
              <a:t>Control</a:t>
            </a:r>
          </a:p>
          <a:p>
            <a:pPr marL="285750" indent="-285750">
              <a:buFont typeface="Arial" panose="020B0604020202020204" pitchFamily="34" charset="0"/>
              <a:buChar char="•"/>
            </a:pPr>
            <a:r>
              <a:rPr lang="en-GB" sz="2400" dirty="0" smtClean="0"/>
              <a:t>The design include sensors, instrumentation, cabling, high vacuum flange and interface to the acquisition system. </a:t>
            </a:r>
          </a:p>
          <a:p>
            <a:pPr marL="285750" indent="-285750">
              <a:buFont typeface="Arial" panose="020B0604020202020204" pitchFamily="34" charset="0"/>
              <a:buChar char="•"/>
            </a:pPr>
            <a:r>
              <a:rPr lang="en-GB" sz="2400" dirty="0" smtClean="0"/>
              <a:t>We can benefit a lot </a:t>
            </a:r>
            <a:r>
              <a:rPr lang="en-GB" sz="2400" dirty="0"/>
              <a:t>from the experience developed with past smaller scale activities and with 3x1x1 </a:t>
            </a:r>
            <a:r>
              <a:rPr lang="en-GB" sz="2400" dirty="0" smtClean="0"/>
              <a:t>Detector</a:t>
            </a:r>
          </a:p>
          <a:p>
            <a:pPr marL="285750" indent="-285750">
              <a:buFont typeface="Arial" panose="020B0604020202020204" pitchFamily="34" charset="0"/>
              <a:buChar char="•"/>
            </a:pPr>
            <a:r>
              <a:rPr lang="en-GB" sz="2400" dirty="0" smtClean="0"/>
              <a:t>We can meet the tight schedule for the installation of the CRP this summer 2018</a:t>
            </a:r>
          </a:p>
          <a:p>
            <a:pPr marL="285750" indent="-285750">
              <a:buFont typeface="Arial" panose="020B0604020202020204" pitchFamily="34" charset="0"/>
              <a:buChar char="•"/>
            </a:pPr>
            <a:r>
              <a:rPr lang="en-GB" sz="2400" dirty="0" smtClean="0"/>
              <a:t>We are aware that some items (specifically the middle HV system) are crucial but we think we have contingency and the alternative design already deployed for 311 Detector makes us confident we have a safety margin on that item.</a:t>
            </a:r>
            <a:endParaRPr lang="en-GB" sz="2400" dirty="0" smtClean="0"/>
          </a:p>
        </p:txBody>
      </p:sp>
      <p:sp>
        <p:nvSpPr>
          <p:cNvPr id="2" name="Date Placeholder 1"/>
          <p:cNvSpPr>
            <a:spLocks noGrp="1"/>
          </p:cNvSpPr>
          <p:nvPr>
            <p:ph type="dt" sz="half" idx="10"/>
          </p:nvPr>
        </p:nvSpPr>
        <p:spPr/>
        <p:txBody>
          <a:bodyPr/>
          <a:lstStyle/>
          <a:p>
            <a:r>
              <a:rPr lang="en-US" smtClean="0"/>
              <a:t>24/04/2017</a:t>
            </a:r>
            <a:endParaRPr lang="en-GB"/>
          </a:p>
        </p:txBody>
      </p:sp>
      <p:sp>
        <p:nvSpPr>
          <p:cNvPr id="3" name="Footer Placeholder 2"/>
          <p:cNvSpPr>
            <a:spLocks noGrp="1"/>
          </p:cNvSpPr>
          <p:nvPr>
            <p:ph type="ftr" sz="quarter" idx="11"/>
          </p:nvPr>
        </p:nvSpPr>
        <p:spPr/>
        <p:txBody>
          <a:bodyPr/>
          <a:lstStyle/>
          <a:p>
            <a:r>
              <a:rPr lang="en-GB" smtClean="0"/>
              <a:t>C.Cantini, ETHZ</a:t>
            </a:r>
            <a:endParaRPr lang="en-GB"/>
          </a:p>
        </p:txBody>
      </p:sp>
      <p:sp>
        <p:nvSpPr>
          <p:cNvPr id="5" name="Slide Number Placeholder 4"/>
          <p:cNvSpPr>
            <a:spLocks noGrp="1"/>
          </p:cNvSpPr>
          <p:nvPr>
            <p:ph type="sldNum" sz="quarter" idx="12"/>
          </p:nvPr>
        </p:nvSpPr>
        <p:spPr/>
        <p:txBody>
          <a:bodyPr/>
          <a:lstStyle/>
          <a:p>
            <a:fld id="{F0CE6825-E5CD-493A-B668-FBEBA4491FAD}" type="slidenum">
              <a:rPr lang="en-GB" smtClean="0"/>
              <a:t>21</a:t>
            </a:fld>
            <a:endParaRPr lang="en-GB"/>
          </a:p>
        </p:txBody>
      </p:sp>
    </p:spTree>
    <p:extLst>
      <p:ext uri="{BB962C8B-B14F-4D97-AF65-F5344CB8AC3E}">
        <p14:creationId xmlns:p14="http://schemas.microsoft.com/office/powerpoint/2010/main" val="23742800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3.png"/>
          <p:cNvPicPr>
            <a:picLocks noChangeAspect="1"/>
          </p:cNvPicPr>
          <p:nvPr/>
        </p:nvPicPr>
        <p:blipFill>
          <a:blip r:embed="rId2">
            <a:extLst/>
          </a:blip>
          <a:stretch>
            <a:fillRect/>
          </a:stretch>
        </p:blipFill>
        <p:spPr>
          <a:xfrm>
            <a:off x="9736418" y="220127"/>
            <a:ext cx="2120900" cy="463948"/>
          </a:xfrm>
          <a:prstGeom prst="rect">
            <a:avLst/>
          </a:prstGeom>
          <a:ln w="12700">
            <a:miter lim="400000"/>
          </a:ln>
        </p:spPr>
      </p:pic>
      <p:pic>
        <p:nvPicPr>
          <p:cNvPr id="13" name="Picture 12"/>
          <p:cNvPicPr>
            <a:picLocks noChangeAspect="1"/>
          </p:cNvPicPr>
          <p:nvPr/>
        </p:nvPicPr>
        <p:blipFill>
          <a:blip r:embed="rId3"/>
          <a:stretch>
            <a:fillRect/>
          </a:stretch>
        </p:blipFill>
        <p:spPr>
          <a:xfrm>
            <a:off x="270982" y="233923"/>
            <a:ext cx="1746084" cy="595010"/>
          </a:xfrm>
          <a:prstGeom prst="rect">
            <a:avLst/>
          </a:prstGeom>
        </p:spPr>
      </p:pic>
      <p:sp>
        <p:nvSpPr>
          <p:cNvPr id="15" name="Rectangle 14"/>
          <p:cNvSpPr/>
          <p:nvPr/>
        </p:nvSpPr>
        <p:spPr>
          <a:xfrm>
            <a:off x="2275390" y="2019291"/>
            <a:ext cx="3201517" cy="707886"/>
          </a:xfrm>
          <a:prstGeom prst="rect">
            <a:avLst/>
          </a:prstGeom>
          <a:solidFill>
            <a:schemeClr val="bg1"/>
          </a:solidFill>
        </p:spPr>
        <p:txBody>
          <a:bodyPr wrap="none">
            <a:spAutoFit/>
          </a:bodyPr>
          <a:lstStyle/>
          <a:p>
            <a:r>
              <a:rPr lang="en-GB" sz="4000" dirty="0" smtClean="0"/>
              <a:t>Back up slides </a:t>
            </a:r>
            <a:endParaRPr lang="en-GB" sz="4000" dirty="0"/>
          </a:p>
        </p:txBody>
      </p:sp>
      <p:sp>
        <p:nvSpPr>
          <p:cNvPr id="2" name="Date Placeholder 1"/>
          <p:cNvSpPr>
            <a:spLocks noGrp="1"/>
          </p:cNvSpPr>
          <p:nvPr>
            <p:ph type="dt" sz="half" idx="10"/>
          </p:nvPr>
        </p:nvSpPr>
        <p:spPr/>
        <p:txBody>
          <a:bodyPr/>
          <a:lstStyle/>
          <a:p>
            <a:r>
              <a:rPr lang="en-US" smtClean="0"/>
              <a:t>24/04/2017</a:t>
            </a:r>
            <a:endParaRPr lang="en-GB"/>
          </a:p>
        </p:txBody>
      </p:sp>
      <p:sp>
        <p:nvSpPr>
          <p:cNvPr id="3" name="Footer Placeholder 2"/>
          <p:cNvSpPr>
            <a:spLocks noGrp="1"/>
          </p:cNvSpPr>
          <p:nvPr>
            <p:ph type="ftr" sz="quarter" idx="11"/>
          </p:nvPr>
        </p:nvSpPr>
        <p:spPr/>
        <p:txBody>
          <a:bodyPr/>
          <a:lstStyle/>
          <a:p>
            <a:r>
              <a:rPr lang="en-GB" smtClean="0"/>
              <a:t>C.Cantini, ETHZ</a:t>
            </a:r>
            <a:endParaRPr lang="en-GB"/>
          </a:p>
        </p:txBody>
      </p:sp>
      <p:sp>
        <p:nvSpPr>
          <p:cNvPr id="4" name="Slide Number Placeholder 3"/>
          <p:cNvSpPr>
            <a:spLocks noGrp="1"/>
          </p:cNvSpPr>
          <p:nvPr>
            <p:ph type="sldNum" sz="quarter" idx="12"/>
          </p:nvPr>
        </p:nvSpPr>
        <p:spPr/>
        <p:txBody>
          <a:bodyPr/>
          <a:lstStyle/>
          <a:p>
            <a:fld id="{F0CE6825-E5CD-493A-B668-FBEBA4491FAD}" type="slidenum">
              <a:rPr lang="en-GB" smtClean="0"/>
              <a:t>22</a:t>
            </a:fld>
            <a:endParaRPr lang="en-GB"/>
          </a:p>
        </p:txBody>
      </p:sp>
    </p:spTree>
    <p:extLst>
      <p:ext uri="{BB962C8B-B14F-4D97-AF65-F5344CB8AC3E}">
        <p14:creationId xmlns:p14="http://schemas.microsoft.com/office/powerpoint/2010/main" val="1614514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70982" y="233923"/>
            <a:ext cx="1746084" cy="595010"/>
          </a:xfrm>
          <a:prstGeom prst="rect">
            <a:avLst/>
          </a:prstGeom>
        </p:spPr>
      </p:pic>
      <p:pic>
        <p:nvPicPr>
          <p:cNvPr id="3" name="Picture 2"/>
          <p:cNvPicPr>
            <a:picLocks noChangeAspect="1"/>
          </p:cNvPicPr>
          <p:nvPr/>
        </p:nvPicPr>
        <p:blipFill>
          <a:blip r:embed="rId3"/>
          <a:stretch>
            <a:fillRect/>
          </a:stretch>
        </p:blipFill>
        <p:spPr>
          <a:xfrm>
            <a:off x="103031" y="1288665"/>
            <a:ext cx="7160958" cy="5067017"/>
          </a:xfrm>
          <a:prstGeom prst="rect">
            <a:avLst/>
          </a:prstGeom>
        </p:spPr>
      </p:pic>
      <p:sp>
        <p:nvSpPr>
          <p:cNvPr id="4" name="TextBox 3"/>
          <p:cNvSpPr txBox="1"/>
          <p:nvPr/>
        </p:nvSpPr>
        <p:spPr>
          <a:xfrm>
            <a:off x="7476057" y="1277369"/>
            <a:ext cx="4595310" cy="4801314"/>
          </a:xfrm>
          <a:prstGeom prst="rect">
            <a:avLst/>
          </a:prstGeom>
          <a:noFill/>
        </p:spPr>
        <p:txBody>
          <a:bodyPr wrap="square" rtlCol="0">
            <a:spAutoFit/>
          </a:bodyPr>
          <a:lstStyle/>
          <a:p>
            <a:r>
              <a:rPr lang="en-GB" dirty="0"/>
              <a:t>Based on new sensors list and previous experience with 311 Detector, preliminary design for Flanges hosting CRP INS.</a:t>
            </a:r>
          </a:p>
          <a:p>
            <a:endParaRPr lang="en-GB" dirty="0" smtClean="0"/>
          </a:p>
          <a:p>
            <a:r>
              <a:rPr lang="en-GB" dirty="0" smtClean="0"/>
              <a:t>4 x CRP INS flange dedicated to:</a:t>
            </a:r>
          </a:p>
          <a:p>
            <a:pPr marL="285750" indent="-285750">
              <a:buFont typeface="Arial" panose="020B0604020202020204" pitchFamily="34" charset="0"/>
              <a:buChar char="•"/>
            </a:pPr>
            <a:r>
              <a:rPr lang="en-GB" dirty="0" smtClean="0"/>
              <a:t>Slow control signals (temperatures, </a:t>
            </a:r>
            <a:r>
              <a:rPr lang="en-GB" dirty="0" err="1" smtClean="0"/>
              <a:t>LAr</a:t>
            </a:r>
            <a:r>
              <a:rPr lang="en-GB" dirty="0" smtClean="0"/>
              <a:t> level meters, pressure…)</a:t>
            </a:r>
          </a:p>
          <a:p>
            <a:pPr marL="742950" lvl="1" indent="-285750">
              <a:buFont typeface="Arial" panose="020B0604020202020204" pitchFamily="34" charset="0"/>
              <a:buChar char="•"/>
            </a:pPr>
            <a:r>
              <a:rPr lang="en-GB" dirty="0" smtClean="0"/>
              <a:t>Connectors as 311 Detector</a:t>
            </a:r>
          </a:p>
          <a:p>
            <a:pPr marL="742950" lvl="1" indent="-285750">
              <a:buFont typeface="Arial" panose="020B0604020202020204" pitchFamily="34" charset="0"/>
              <a:buChar char="•"/>
            </a:pPr>
            <a:r>
              <a:rPr lang="en-GB" dirty="0" smtClean="0"/>
              <a:t>Improving internal cabling </a:t>
            </a:r>
          </a:p>
          <a:p>
            <a:pPr marL="285750" indent="-285750">
              <a:buFont typeface="Arial" panose="020B0604020202020204" pitchFamily="34" charset="0"/>
              <a:buChar char="•"/>
            </a:pPr>
            <a:r>
              <a:rPr lang="en-GB" dirty="0" smtClean="0"/>
              <a:t>Middle High Voltage (10 kV rated channels)</a:t>
            </a:r>
          </a:p>
          <a:p>
            <a:pPr marL="285750" indent="-285750">
              <a:buFont typeface="Arial" panose="020B0604020202020204" pitchFamily="34" charset="0"/>
              <a:buChar char="•"/>
            </a:pPr>
            <a:r>
              <a:rPr lang="en-GB" dirty="0" smtClean="0"/>
              <a:t>Pulsing system: under consideration</a:t>
            </a:r>
          </a:p>
          <a:p>
            <a:endParaRPr lang="en-GB" dirty="0"/>
          </a:p>
          <a:p>
            <a:r>
              <a:rPr lang="en-GB" dirty="0" smtClean="0"/>
              <a:t>Penetrations already defined: 80 mm </a:t>
            </a:r>
            <a:r>
              <a:rPr lang="en-GB" dirty="0" err="1" smtClean="0"/>
              <a:t>dia</a:t>
            </a:r>
            <a:r>
              <a:rPr lang="en-GB" dirty="0" smtClean="0"/>
              <a:t>, CF250 flange for CRP INS.</a:t>
            </a:r>
          </a:p>
          <a:p>
            <a:endParaRPr lang="en-GB" dirty="0"/>
          </a:p>
          <a:p>
            <a:r>
              <a:rPr lang="en-GB" dirty="0" smtClean="0"/>
              <a:t>A tee or cross will be needed, similarly to TANK INS Flanges</a:t>
            </a:r>
          </a:p>
        </p:txBody>
      </p:sp>
      <p:sp>
        <p:nvSpPr>
          <p:cNvPr id="6" name="Rounded Rectangle 5"/>
          <p:cNvSpPr/>
          <p:nvPr/>
        </p:nvSpPr>
        <p:spPr>
          <a:xfrm>
            <a:off x="4910409" y="1339478"/>
            <a:ext cx="1150374" cy="141520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2894952" y="2372493"/>
            <a:ext cx="334297" cy="3441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2894952" y="4501331"/>
            <a:ext cx="334297" cy="3441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56590" y="2372493"/>
            <a:ext cx="334297" cy="3441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56590" y="4501331"/>
            <a:ext cx="334297" cy="3441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p:cNvCxnSpPr/>
          <p:nvPr/>
        </p:nvCxnSpPr>
        <p:spPr>
          <a:xfrm>
            <a:off x="1506215" y="5791200"/>
            <a:ext cx="685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4506" y="322105"/>
            <a:ext cx="2276669" cy="418646"/>
          </a:xfrm>
          <a:prstGeom prst="rect">
            <a:avLst/>
          </a:prstGeom>
        </p:spPr>
      </p:pic>
      <p:sp>
        <p:nvSpPr>
          <p:cNvPr id="2" name="TextBox 1"/>
          <p:cNvSpPr txBox="1"/>
          <p:nvPr/>
        </p:nvSpPr>
        <p:spPr>
          <a:xfrm>
            <a:off x="325288" y="1752618"/>
            <a:ext cx="3530903" cy="369332"/>
          </a:xfrm>
          <a:prstGeom prst="rect">
            <a:avLst/>
          </a:prstGeom>
          <a:solidFill>
            <a:schemeClr val="bg1"/>
          </a:solidFill>
          <a:ln w="19050">
            <a:solidFill>
              <a:srgbClr val="FF0000"/>
            </a:solidFill>
          </a:ln>
        </p:spPr>
        <p:txBody>
          <a:bodyPr wrap="none" rtlCol="0">
            <a:spAutoFit/>
          </a:bodyPr>
          <a:lstStyle/>
          <a:p>
            <a:r>
              <a:rPr lang="en-GB" b="1" dirty="0" smtClean="0">
                <a:solidFill>
                  <a:srgbClr val="FF0000"/>
                </a:solidFill>
              </a:rPr>
              <a:t>CRP Instrumentation Feedthroughs</a:t>
            </a:r>
            <a:endParaRPr lang="en-GB" b="1" dirty="0">
              <a:solidFill>
                <a:srgbClr val="FF0000"/>
              </a:solidFill>
            </a:endParaRPr>
          </a:p>
        </p:txBody>
      </p:sp>
      <p:sp>
        <p:nvSpPr>
          <p:cNvPr id="17" name="Rectangle 16"/>
          <p:cNvSpPr/>
          <p:nvPr/>
        </p:nvSpPr>
        <p:spPr>
          <a:xfrm>
            <a:off x="3000332" y="264359"/>
            <a:ext cx="5467715" cy="523220"/>
          </a:xfrm>
          <a:prstGeom prst="rect">
            <a:avLst/>
          </a:prstGeom>
        </p:spPr>
        <p:txBody>
          <a:bodyPr wrap="none">
            <a:spAutoFit/>
          </a:bodyPr>
          <a:lstStyle/>
          <a:p>
            <a:r>
              <a:rPr lang="en-GB" sz="2800" dirty="0" smtClean="0"/>
              <a:t>CRP Instrumentation Feedthroughs</a:t>
            </a:r>
          </a:p>
        </p:txBody>
      </p:sp>
      <p:sp>
        <p:nvSpPr>
          <p:cNvPr id="19" name="TextBox 18"/>
          <p:cNvSpPr txBox="1"/>
          <p:nvPr/>
        </p:nvSpPr>
        <p:spPr>
          <a:xfrm>
            <a:off x="368425" y="5042053"/>
            <a:ext cx="2114874" cy="369332"/>
          </a:xfrm>
          <a:prstGeom prst="rect">
            <a:avLst/>
          </a:prstGeom>
          <a:solidFill>
            <a:schemeClr val="bg1"/>
          </a:solidFill>
          <a:ln w="25400">
            <a:solidFill>
              <a:schemeClr val="accent6">
                <a:lumMod val="50000"/>
              </a:schemeClr>
            </a:solidFill>
          </a:ln>
        </p:spPr>
        <p:txBody>
          <a:bodyPr wrap="none" rtlCol="0">
            <a:spAutoFit/>
          </a:bodyPr>
          <a:lstStyle/>
          <a:p>
            <a:r>
              <a:rPr lang="en-GB" b="1" dirty="0" smtClean="0">
                <a:solidFill>
                  <a:schemeClr val="accent6">
                    <a:lumMod val="50000"/>
                  </a:schemeClr>
                </a:solidFill>
              </a:rPr>
              <a:t>Signal Feedthroughs</a:t>
            </a:r>
            <a:endParaRPr lang="en-GB" b="1" dirty="0">
              <a:solidFill>
                <a:schemeClr val="accent6">
                  <a:lumMod val="50000"/>
                </a:schemeClr>
              </a:solidFill>
            </a:endParaRPr>
          </a:p>
        </p:txBody>
      </p:sp>
      <p:sp>
        <p:nvSpPr>
          <p:cNvPr id="20" name="Oval 19"/>
          <p:cNvSpPr/>
          <p:nvPr/>
        </p:nvSpPr>
        <p:spPr>
          <a:xfrm>
            <a:off x="1864428" y="2602751"/>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1865692" y="2958838"/>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1864428" y="3309749"/>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1864428" y="3646946"/>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865692" y="3993507"/>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864428" y="4353944"/>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2039659" y="3476254"/>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695281" y="3478118"/>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1350903" y="3472885"/>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997632" y="3478213"/>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2731224" y="3472885"/>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2377953" y="3478213"/>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4"/>
          <p:cNvSpPr>
            <a:spLocks noGrp="1"/>
          </p:cNvSpPr>
          <p:nvPr>
            <p:ph type="dt" sz="half" idx="10"/>
          </p:nvPr>
        </p:nvSpPr>
        <p:spPr/>
        <p:txBody>
          <a:bodyPr/>
          <a:lstStyle/>
          <a:p>
            <a:r>
              <a:rPr lang="en-US" smtClean="0"/>
              <a:t>24/04/2017</a:t>
            </a:r>
            <a:endParaRPr lang="en-GB"/>
          </a:p>
        </p:txBody>
      </p:sp>
      <p:sp>
        <p:nvSpPr>
          <p:cNvPr id="7" name="Footer Placeholder 6"/>
          <p:cNvSpPr>
            <a:spLocks noGrp="1"/>
          </p:cNvSpPr>
          <p:nvPr>
            <p:ph type="ftr" sz="quarter" idx="11"/>
          </p:nvPr>
        </p:nvSpPr>
        <p:spPr/>
        <p:txBody>
          <a:bodyPr/>
          <a:lstStyle/>
          <a:p>
            <a:r>
              <a:rPr lang="en-GB" smtClean="0"/>
              <a:t>C.Cantini, ETHZ</a:t>
            </a:r>
            <a:endParaRPr lang="en-GB"/>
          </a:p>
        </p:txBody>
      </p:sp>
      <p:sp>
        <p:nvSpPr>
          <p:cNvPr id="8" name="Slide Number Placeholder 7"/>
          <p:cNvSpPr>
            <a:spLocks noGrp="1"/>
          </p:cNvSpPr>
          <p:nvPr>
            <p:ph type="sldNum" sz="quarter" idx="12"/>
          </p:nvPr>
        </p:nvSpPr>
        <p:spPr/>
        <p:txBody>
          <a:bodyPr/>
          <a:lstStyle/>
          <a:p>
            <a:fld id="{F0CE6825-E5CD-493A-B668-FBEBA4491FAD}" type="slidenum">
              <a:rPr lang="en-GB" smtClean="0"/>
              <a:t>23</a:t>
            </a:fld>
            <a:endParaRPr lang="en-GB"/>
          </a:p>
        </p:txBody>
      </p:sp>
    </p:spTree>
    <p:extLst>
      <p:ext uri="{BB962C8B-B14F-4D97-AF65-F5344CB8AC3E}">
        <p14:creationId xmlns:p14="http://schemas.microsoft.com/office/powerpoint/2010/main" val="10004225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97582" y="1096595"/>
            <a:ext cx="4320000" cy="4270715"/>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p:cNvCxnSpPr/>
          <p:nvPr/>
        </p:nvCxnSpPr>
        <p:spPr>
          <a:xfrm>
            <a:off x="8441565" y="1096595"/>
            <a:ext cx="4694" cy="4270715"/>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876024" y="1096595"/>
            <a:ext cx="5541" cy="4270715"/>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997582" y="2475545"/>
            <a:ext cx="4320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996024" y="3900764"/>
            <a:ext cx="4320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996409" y="109659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7711716" y="109659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8441565" y="109659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9156024" y="109659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9881565" y="109659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0596234" y="109659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6996234" y="1755226"/>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7711716" y="175554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8441565" y="175554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9156024" y="175554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9881565" y="175554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10596234" y="175554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6996234" y="2483482"/>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711716" y="2485049"/>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8441565" y="2495682"/>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9156024" y="2495682"/>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9881565" y="2495682"/>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10596234" y="2485049"/>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6995896" y="3164157"/>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7711716" y="3164157"/>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8441565" y="3164157"/>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9156024" y="3164157"/>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9881565" y="3164157"/>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10596234" y="3164157"/>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6995896" y="3903924"/>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7700590" y="3902862"/>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8438271" y="3906471"/>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9157572" y="3899271"/>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9876872" y="3903639"/>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10599421" y="3903640"/>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6995896" y="463778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7711133" y="463778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8446259" y="463778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9161565" y="463778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9876733" y="463778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10591541" y="463778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8440007" y="2471242"/>
            <a:ext cx="1440000" cy="1440000"/>
          </a:xfrm>
          <a:prstGeom prst="rect">
            <a:avLst/>
          </a:prstGeom>
          <a:solidFill>
            <a:schemeClr val="bg1">
              <a:alpha val="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FF0000"/>
                </a:solidFill>
              </a:rPr>
              <a:t>1 m 2</a:t>
            </a:r>
            <a:endParaRPr lang="en-GB" sz="2400" b="1" dirty="0">
              <a:solidFill>
                <a:srgbClr val="FF0000"/>
              </a:solidFill>
            </a:endParaRPr>
          </a:p>
        </p:txBody>
      </p:sp>
      <p:sp>
        <p:nvSpPr>
          <p:cNvPr id="54" name="Rectangle 53"/>
          <p:cNvSpPr/>
          <p:nvPr/>
        </p:nvSpPr>
        <p:spPr>
          <a:xfrm>
            <a:off x="9885548" y="1760540"/>
            <a:ext cx="720000" cy="720000"/>
          </a:xfrm>
          <a:prstGeom prst="rect">
            <a:avLst/>
          </a:prstGeom>
          <a:solidFill>
            <a:schemeClr val="bg1">
              <a:alpha val="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smtClean="0">
                <a:solidFill>
                  <a:srgbClr val="FF0000"/>
                </a:solidFill>
              </a:rPr>
              <a:t>50x50 cm2</a:t>
            </a:r>
            <a:endParaRPr lang="en-GB" sz="1000" b="1" dirty="0">
              <a:solidFill>
                <a:srgbClr val="FF0000"/>
              </a:solidFill>
            </a:endParaRPr>
          </a:p>
        </p:txBody>
      </p:sp>
      <p:sp>
        <p:nvSpPr>
          <p:cNvPr id="55" name="TextBox 54"/>
          <p:cNvSpPr txBox="1"/>
          <p:nvPr/>
        </p:nvSpPr>
        <p:spPr>
          <a:xfrm>
            <a:off x="9287925" y="5788916"/>
            <a:ext cx="2135521" cy="646331"/>
          </a:xfrm>
          <a:prstGeom prst="rect">
            <a:avLst/>
          </a:prstGeom>
          <a:noFill/>
        </p:spPr>
        <p:txBody>
          <a:bodyPr wrap="none" rtlCol="0">
            <a:spAutoFit/>
          </a:bodyPr>
          <a:lstStyle/>
          <a:p>
            <a:r>
              <a:rPr lang="en-GB" dirty="0" smtClean="0"/>
              <a:t>3x3 m2 = 9 m2 unit</a:t>
            </a:r>
          </a:p>
          <a:p>
            <a:r>
              <a:rPr lang="en-GB" dirty="0" smtClean="0"/>
              <a:t>36 anode 50x50 cm2</a:t>
            </a:r>
            <a:endParaRPr lang="en-GB" dirty="0"/>
          </a:p>
        </p:txBody>
      </p:sp>
      <p:pic>
        <p:nvPicPr>
          <p:cNvPr id="56" name="Picture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359" y="1096595"/>
            <a:ext cx="6115241" cy="4258716"/>
          </a:xfrm>
          <a:prstGeom prst="rect">
            <a:avLst/>
          </a:prstGeom>
        </p:spPr>
      </p:pic>
      <p:sp>
        <p:nvSpPr>
          <p:cNvPr id="57" name="TextBox 56"/>
          <p:cNvSpPr txBox="1"/>
          <p:nvPr/>
        </p:nvSpPr>
        <p:spPr>
          <a:xfrm>
            <a:off x="502360" y="5445565"/>
            <a:ext cx="7446719" cy="923330"/>
          </a:xfrm>
          <a:prstGeom prst="rect">
            <a:avLst/>
          </a:prstGeom>
          <a:noFill/>
        </p:spPr>
        <p:txBody>
          <a:bodyPr wrap="none" rtlCol="0">
            <a:spAutoFit/>
          </a:bodyPr>
          <a:lstStyle/>
          <a:p>
            <a:r>
              <a:rPr lang="en-GB" dirty="0" smtClean="0"/>
              <a:t>Electronics: each 9 m2 CRP module</a:t>
            </a:r>
          </a:p>
          <a:p>
            <a:r>
              <a:rPr lang="en-GB" dirty="0" smtClean="0"/>
              <a:t>Hitachi 68 c twisted pairs 0.635 mm pitch</a:t>
            </a:r>
          </a:p>
          <a:p>
            <a:r>
              <a:rPr lang="en-GB" dirty="0" smtClean="0"/>
              <a:t>Automated continuity test procedure during installation will be implemented </a:t>
            </a:r>
            <a:endParaRPr lang="en-GB" dirty="0"/>
          </a:p>
        </p:txBody>
      </p:sp>
      <p:sp>
        <p:nvSpPr>
          <p:cNvPr id="58" name="Oval 57"/>
          <p:cNvSpPr/>
          <p:nvPr/>
        </p:nvSpPr>
        <p:spPr>
          <a:xfrm>
            <a:off x="6890569" y="1643745"/>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p:cNvSpPr/>
          <p:nvPr/>
        </p:nvSpPr>
        <p:spPr>
          <a:xfrm>
            <a:off x="6888600" y="3045368"/>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6879009" y="4516940"/>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7593401" y="5261141"/>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10459500" y="5257775"/>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a:off x="9035925" y="5256233"/>
            <a:ext cx="252000" cy="252000"/>
          </a:xfrm>
          <a:prstGeom prst="ellipse">
            <a:avLst/>
          </a:pr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p:cNvSpPr txBox="1"/>
          <p:nvPr/>
        </p:nvSpPr>
        <p:spPr>
          <a:xfrm>
            <a:off x="8860154" y="4815809"/>
            <a:ext cx="2114874" cy="369332"/>
          </a:xfrm>
          <a:prstGeom prst="rect">
            <a:avLst/>
          </a:prstGeom>
          <a:solidFill>
            <a:schemeClr val="bg1"/>
          </a:solidFill>
          <a:ln w="22225">
            <a:solidFill>
              <a:schemeClr val="accent6">
                <a:lumMod val="50000"/>
              </a:schemeClr>
            </a:solidFill>
          </a:ln>
        </p:spPr>
        <p:txBody>
          <a:bodyPr wrap="none" rtlCol="0">
            <a:spAutoFit/>
          </a:bodyPr>
          <a:lstStyle/>
          <a:p>
            <a:r>
              <a:rPr lang="en-GB" b="1" dirty="0" smtClean="0">
                <a:solidFill>
                  <a:schemeClr val="accent6">
                    <a:lumMod val="50000"/>
                  </a:schemeClr>
                </a:solidFill>
              </a:rPr>
              <a:t>Signal Feedthroughs</a:t>
            </a:r>
            <a:endParaRPr lang="en-GB" b="1" dirty="0">
              <a:solidFill>
                <a:schemeClr val="accent6">
                  <a:lumMod val="50000"/>
                </a:schemeClr>
              </a:solidFill>
            </a:endParaRPr>
          </a:p>
        </p:txBody>
      </p:sp>
      <p:pic>
        <p:nvPicPr>
          <p:cNvPr id="65" name="image3.png"/>
          <p:cNvPicPr>
            <a:picLocks noChangeAspect="1"/>
          </p:cNvPicPr>
          <p:nvPr/>
        </p:nvPicPr>
        <p:blipFill>
          <a:blip r:embed="rId3">
            <a:extLst/>
          </a:blip>
          <a:stretch>
            <a:fillRect/>
          </a:stretch>
        </p:blipFill>
        <p:spPr>
          <a:xfrm>
            <a:off x="9736418" y="220127"/>
            <a:ext cx="2120900" cy="463948"/>
          </a:xfrm>
          <a:prstGeom prst="rect">
            <a:avLst/>
          </a:prstGeom>
          <a:ln w="12700">
            <a:miter lim="400000"/>
          </a:ln>
        </p:spPr>
      </p:pic>
      <p:pic>
        <p:nvPicPr>
          <p:cNvPr id="66" name="Picture 65"/>
          <p:cNvPicPr>
            <a:picLocks noChangeAspect="1"/>
          </p:cNvPicPr>
          <p:nvPr/>
        </p:nvPicPr>
        <p:blipFill>
          <a:blip r:embed="rId4"/>
          <a:stretch>
            <a:fillRect/>
          </a:stretch>
        </p:blipFill>
        <p:spPr>
          <a:xfrm>
            <a:off x="270982" y="233923"/>
            <a:ext cx="1746084" cy="595010"/>
          </a:xfrm>
          <a:prstGeom prst="rect">
            <a:avLst/>
          </a:prstGeom>
        </p:spPr>
      </p:pic>
      <p:sp>
        <p:nvSpPr>
          <p:cNvPr id="67" name="Rectangle 66"/>
          <p:cNvSpPr/>
          <p:nvPr/>
        </p:nvSpPr>
        <p:spPr>
          <a:xfrm>
            <a:off x="2573721" y="234514"/>
            <a:ext cx="4724563" cy="461665"/>
          </a:xfrm>
          <a:prstGeom prst="rect">
            <a:avLst/>
          </a:prstGeom>
        </p:spPr>
        <p:txBody>
          <a:bodyPr wrap="none">
            <a:spAutoFit/>
          </a:bodyPr>
          <a:lstStyle/>
          <a:p>
            <a:r>
              <a:rPr lang="en-GB" sz="2400" dirty="0" smtClean="0"/>
              <a:t>Connectors and cable for electronics</a:t>
            </a:r>
            <a:endParaRPr lang="en-GB" sz="2400" dirty="0"/>
          </a:p>
        </p:txBody>
      </p:sp>
      <p:sp>
        <p:nvSpPr>
          <p:cNvPr id="2" name="Date Placeholder 1"/>
          <p:cNvSpPr>
            <a:spLocks noGrp="1"/>
          </p:cNvSpPr>
          <p:nvPr>
            <p:ph type="dt" sz="half" idx="10"/>
          </p:nvPr>
        </p:nvSpPr>
        <p:spPr/>
        <p:txBody>
          <a:bodyPr/>
          <a:lstStyle/>
          <a:p>
            <a:r>
              <a:rPr lang="en-US" smtClean="0"/>
              <a:t>24/04/2017</a:t>
            </a:r>
            <a:endParaRPr lang="en-GB"/>
          </a:p>
        </p:txBody>
      </p:sp>
      <p:sp>
        <p:nvSpPr>
          <p:cNvPr id="3" name="Footer Placeholder 2"/>
          <p:cNvSpPr>
            <a:spLocks noGrp="1"/>
          </p:cNvSpPr>
          <p:nvPr>
            <p:ph type="ftr" sz="quarter" idx="11"/>
          </p:nvPr>
        </p:nvSpPr>
        <p:spPr/>
        <p:txBody>
          <a:bodyPr/>
          <a:lstStyle/>
          <a:p>
            <a:r>
              <a:rPr lang="en-GB" smtClean="0"/>
              <a:t>C.Cantini, ETHZ</a:t>
            </a:r>
            <a:endParaRPr lang="en-GB"/>
          </a:p>
        </p:txBody>
      </p:sp>
      <p:sp>
        <p:nvSpPr>
          <p:cNvPr id="5" name="Slide Number Placeholder 4"/>
          <p:cNvSpPr>
            <a:spLocks noGrp="1"/>
          </p:cNvSpPr>
          <p:nvPr>
            <p:ph type="sldNum" sz="quarter" idx="12"/>
          </p:nvPr>
        </p:nvSpPr>
        <p:spPr/>
        <p:txBody>
          <a:bodyPr/>
          <a:lstStyle/>
          <a:p>
            <a:fld id="{F0CE6825-E5CD-493A-B668-FBEBA4491FAD}" type="slidenum">
              <a:rPr lang="en-GB" smtClean="0"/>
              <a:t>24</a:t>
            </a:fld>
            <a:endParaRPr lang="en-GB"/>
          </a:p>
        </p:txBody>
      </p:sp>
    </p:spTree>
    <p:extLst>
      <p:ext uri="{BB962C8B-B14F-4D97-AF65-F5344CB8AC3E}">
        <p14:creationId xmlns:p14="http://schemas.microsoft.com/office/powerpoint/2010/main" val="3530843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3.png"/>
          <p:cNvPicPr>
            <a:picLocks noChangeAspect="1"/>
          </p:cNvPicPr>
          <p:nvPr/>
        </p:nvPicPr>
        <p:blipFill>
          <a:blip r:embed="rId2">
            <a:extLst/>
          </a:blip>
          <a:stretch>
            <a:fillRect/>
          </a:stretch>
        </p:blipFill>
        <p:spPr>
          <a:xfrm>
            <a:off x="9736418" y="220127"/>
            <a:ext cx="2120900" cy="463948"/>
          </a:xfrm>
          <a:prstGeom prst="rect">
            <a:avLst/>
          </a:prstGeom>
          <a:ln w="12700">
            <a:miter lim="400000"/>
          </a:ln>
        </p:spPr>
      </p:pic>
      <p:pic>
        <p:nvPicPr>
          <p:cNvPr id="13" name="Picture 12"/>
          <p:cNvPicPr>
            <a:picLocks noChangeAspect="1"/>
          </p:cNvPicPr>
          <p:nvPr/>
        </p:nvPicPr>
        <p:blipFill>
          <a:blip r:embed="rId3"/>
          <a:stretch>
            <a:fillRect/>
          </a:stretch>
        </p:blipFill>
        <p:spPr>
          <a:xfrm>
            <a:off x="270982" y="233923"/>
            <a:ext cx="1746084" cy="595010"/>
          </a:xfrm>
          <a:prstGeom prst="rect">
            <a:avLst/>
          </a:prstGeom>
        </p:spPr>
      </p:pic>
      <p:sp>
        <p:nvSpPr>
          <p:cNvPr id="15" name="Rectangle 14"/>
          <p:cNvSpPr/>
          <p:nvPr/>
        </p:nvSpPr>
        <p:spPr>
          <a:xfrm>
            <a:off x="2872290" y="190491"/>
            <a:ext cx="5822876" cy="523220"/>
          </a:xfrm>
          <a:prstGeom prst="rect">
            <a:avLst/>
          </a:prstGeom>
          <a:solidFill>
            <a:schemeClr val="bg1"/>
          </a:solidFill>
        </p:spPr>
        <p:txBody>
          <a:bodyPr wrap="none">
            <a:spAutoFit/>
          </a:bodyPr>
          <a:lstStyle/>
          <a:p>
            <a:r>
              <a:rPr lang="en-GB" sz="2800" dirty="0" err="1" smtClean="0"/>
              <a:t>LAr</a:t>
            </a:r>
            <a:r>
              <a:rPr lang="en-GB" sz="2800" dirty="0" smtClean="0"/>
              <a:t> level meter system in 311 Detector</a:t>
            </a:r>
            <a:endParaRPr lang="en-GB" sz="2800" dirty="0"/>
          </a:p>
        </p:txBody>
      </p:sp>
      <p:pic>
        <p:nvPicPr>
          <p:cNvPr id="16" name="image8.png"/>
          <p:cNvPicPr>
            <a:picLocks noChangeAspect="1"/>
          </p:cNvPicPr>
          <p:nvPr/>
        </p:nvPicPr>
        <p:blipFill>
          <a:blip r:embed="rId4">
            <a:extLst/>
          </a:blip>
          <a:srcRect t="15378" r="7763"/>
          <a:stretch>
            <a:fillRect/>
          </a:stretch>
        </p:blipFill>
        <p:spPr>
          <a:xfrm>
            <a:off x="270982" y="1131767"/>
            <a:ext cx="1915666" cy="2343346"/>
          </a:xfrm>
          <a:prstGeom prst="rect">
            <a:avLst/>
          </a:prstGeom>
          <a:ln w="12700">
            <a:miter lim="400000"/>
          </a:ln>
        </p:spPr>
      </p:pic>
      <p:sp>
        <p:nvSpPr>
          <p:cNvPr id="17" name="Shape 179"/>
          <p:cNvSpPr/>
          <p:nvPr/>
        </p:nvSpPr>
        <p:spPr>
          <a:xfrm flipV="1">
            <a:off x="1868553" y="2730164"/>
            <a:ext cx="0" cy="596903"/>
          </a:xfrm>
          <a:prstGeom prst="line">
            <a:avLst/>
          </a:prstGeom>
          <a:ln w="38100">
            <a:solidFill>
              <a:srgbClr val="000000"/>
            </a:solidFill>
            <a:miter lim="400000"/>
            <a:headEnd type="triangle"/>
            <a:tailEnd type="triangle"/>
          </a:ln>
        </p:spPr>
        <p:txBody>
          <a:bodyPr lIns="45718" tIns="45718" rIns="45718" bIns="45718"/>
          <a:lstStyle/>
          <a:p>
            <a:endParaRPr/>
          </a:p>
        </p:txBody>
      </p:sp>
      <p:sp>
        <p:nvSpPr>
          <p:cNvPr id="18" name="Shape 180"/>
          <p:cNvSpPr/>
          <p:nvPr/>
        </p:nvSpPr>
        <p:spPr>
          <a:xfrm>
            <a:off x="339310" y="3226506"/>
            <a:ext cx="758221" cy="379591"/>
          </a:xfrm>
          <a:prstGeom prst="rect">
            <a:avLst/>
          </a:prstGeom>
          <a:solidFill>
            <a:srgbClr val="FFFFFF"/>
          </a:solidFill>
          <a:ln w="381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25 mm</a:t>
            </a:r>
          </a:p>
        </p:txBody>
      </p:sp>
      <p:pic>
        <p:nvPicPr>
          <p:cNvPr id="19" name="image3.jpeg"/>
          <p:cNvPicPr>
            <a:picLocks noChangeAspect="1"/>
          </p:cNvPicPr>
          <p:nvPr/>
        </p:nvPicPr>
        <p:blipFill>
          <a:blip r:embed="rId5">
            <a:extLst/>
          </a:blip>
          <a:stretch>
            <a:fillRect/>
          </a:stretch>
        </p:blipFill>
        <p:spPr>
          <a:xfrm>
            <a:off x="4810358" y="1142180"/>
            <a:ext cx="3770491" cy="2827868"/>
          </a:xfrm>
          <a:prstGeom prst="rect">
            <a:avLst/>
          </a:prstGeom>
          <a:ln w="12700">
            <a:miter lim="400000"/>
          </a:ln>
        </p:spPr>
      </p:pic>
      <p:pic>
        <p:nvPicPr>
          <p:cNvPr id="20" name="image4.jpeg"/>
          <p:cNvPicPr>
            <a:picLocks noChangeAspect="1"/>
          </p:cNvPicPr>
          <p:nvPr/>
        </p:nvPicPr>
        <p:blipFill>
          <a:blip r:embed="rId6">
            <a:extLst/>
          </a:blip>
          <a:stretch>
            <a:fillRect/>
          </a:stretch>
        </p:blipFill>
        <p:spPr>
          <a:xfrm rot="16200000">
            <a:off x="7167514" y="2069947"/>
            <a:ext cx="1733780" cy="2311707"/>
          </a:xfrm>
          <a:prstGeom prst="rect">
            <a:avLst/>
          </a:prstGeom>
          <a:ln w="38100">
            <a:solidFill>
              <a:srgbClr val="FFFFFF"/>
            </a:solidFill>
            <a:miter lim="400000"/>
          </a:ln>
        </p:spPr>
      </p:pic>
      <p:pic>
        <p:nvPicPr>
          <p:cNvPr id="21" name="image9.png"/>
          <p:cNvPicPr>
            <a:picLocks noChangeAspect="1"/>
          </p:cNvPicPr>
          <p:nvPr/>
        </p:nvPicPr>
        <p:blipFill>
          <a:blip r:embed="rId7">
            <a:extLst/>
          </a:blip>
          <a:stretch>
            <a:fillRect/>
          </a:stretch>
        </p:blipFill>
        <p:spPr>
          <a:xfrm>
            <a:off x="2438076" y="1142180"/>
            <a:ext cx="2120902" cy="2827868"/>
          </a:xfrm>
          <a:prstGeom prst="rect">
            <a:avLst/>
          </a:prstGeom>
          <a:ln w="12700">
            <a:miter lim="400000"/>
          </a:ln>
        </p:spPr>
      </p:pic>
      <p:sp>
        <p:nvSpPr>
          <p:cNvPr id="22" name="Shape 184"/>
          <p:cNvSpPr/>
          <p:nvPr/>
        </p:nvSpPr>
        <p:spPr>
          <a:xfrm>
            <a:off x="3882609" y="3353506"/>
            <a:ext cx="318998" cy="379591"/>
          </a:xfrm>
          <a:prstGeom prst="rect">
            <a:avLst/>
          </a:prstGeom>
          <a:solidFill>
            <a:srgbClr val="FFFFFF"/>
          </a:solidFill>
          <a:ln w="381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x3</a:t>
            </a:r>
          </a:p>
        </p:txBody>
      </p:sp>
      <p:sp>
        <p:nvSpPr>
          <p:cNvPr id="23" name="Shape 185"/>
          <p:cNvSpPr/>
          <p:nvPr/>
        </p:nvSpPr>
        <p:spPr>
          <a:xfrm>
            <a:off x="4974809" y="3353506"/>
            <a:ext cx="1352934" cy="379591"/>
          </a:xfrm>
          <a:prstGeom prst="rect">
            <a:avLst/>
          </a:prstGeom>
          <a:solidFill>
            <a:srgbClr val="FFFFFF"/>
          </a:solidFill>
          <a:ln w="381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NIM modular</a:t>
            </a:r>
          </a:p>
        </p:txBody>
      </p:sp>
      <p:pic>
        <p:nvPicPr>
          <p:cNvPr id="24" name="image1.jpeg"/>
          <p:cNvPicPr>
            <a:picLocks noChangeAspect="1"/>
          </p:cNvPicPr>
          <p:nvPr/>
        </p:nvPicPr>
        <p:blipFill>
          <a:blip r:embed="rId8">
            <a:extLst/>
          </a:blip>
          <a:stretch>
            <a:fillRect/>
          </a:stretch>
        </p:blipFill>
        <p:spPr>
          <a:xfrm>
            <a:off x="270982" y="4204122"/>
            <a:ext cx="2947687" cy="2210768"/>
          </a:xfrm>
          <a:prstGeom prst="rect">
            <a:avLst/>
          </a:prstGeom>
          <a:ln w="12700">
            <a:miter lim="400000"/>
          </a:ln>
        </p:spPr>
      </p:pic>
      <p:pic>
        <p:nvPicPr>
          <p:cNvPr id="25" name="image2.jpeg"/>
          <p:cNvPicPr>
            <a:picLocks noChangeAspect="1"/>
          </p:cNvPicPr>
          <p:nvPr/>
        </p:nvPicPr>
        <p:blipFill>
          <a:blip r:embed="rId9">
            <a:extLst/>
          </a:blip>
          <a:stretch>
            <a:fillRect/>
          </a:stretch>
        </p:blipFill>
        <p:spPr>
          <a:xfrm>
            <a:off x="3368457" y="4204038"/>
            <a:ext cx="2947687" cy="2210768"/>
          </a:xfrm>
          <a:prstGeom prst="rect">
            <a:avLst/>
          </a:prstGeom>
          <a:ln w="12700">
            <a:miter lim="400000"/>
          </a:ln>
        </p:spPr>
      </p:pic>
      <p:pic>
        <p:nvPicPr>
          <p:cNvPr id="26" name="image7.png"/>
          <p:cNvPicPr>
            <a:picLocks noChangeAspect="1"/>
          </p:cNvPicPr>
          <p:nvPr/>
        </p:nvPicPr>
        <p:blipFill>
          <a:blip r:embed="rId10">
            <a:extLst/>
          </a:blip>
          <a:stretch>
            <a:fillRect/>
          </a:stretch>
        </p:blipFill>
        <p:spPr>
          <a:xfrm>
            <a:off x="6422477" y="4204038"/>
            <a:ext cx="1658076" cy="2210766"/>
          </a:xfrm>
          <a:prstGeom prst="rect">
            <a:avLst/>
          </a:prstGeom>
          <a:ln w="12700">
            <a:miter lim="400000"/>
          </a:ln>
        </p:spPr>
      </p:pic>
      <p:sp>
        <p:nvSpPr>
          <p:cNvPr id="27" name="Shape 166"/>
          <p:cNvSpPr/>
          <p:nvPr/>
        </p:nvSpPr>
        <p:spPr>
          <a:xfrm>
            <a:off x="420770" y="5850945"/>
            <a:ext cx="1652375" cy="37959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6x Drift Cage LM</a:t>
            </a:r>
          </a:p>
        </p:txBody>
      </p:sp>
      <p:sp>
        <p:nvSpPr>
          <p:cNvPr id="28" name="Shape 167"/>
          <p:cNvSpPr/>
          <p:nvPr/>
        </p:nvSpPr>
        <p:spPr>
          <a:xfrm>
            <a:off x="3449699" y="5850861"/>
            <a:ext cx="1086836" cy="37959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7x CRP LM</a:t>
            </a:r>
          </a:p>
        </p:txBody>
      </p:sp>
      <p:sp>
        <p:nvSpPr>
          <p:cNvPr id="29" name="Shape 168"/>
          <p:cNvSpPr/>
          <p:nvPr/>
        </p:nvSpPr>
        <p:spPr>
          <a:xfrm>
            <a:off x="5949915" y="5850945"/>
            <a:ext cx="1172885" cy="37959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1x Coax LM</a:t>
            </a:r>
          </a:p>
        </p:txBody>
      </p:sp>
      <p:sp>
        <p:nvSpPr>
          <p:cNvPr id="11" name="Shape 171"/>
          <p:cNvSpPr/>
          <p:nvPr/>
        </p:nvSpPr>
        <p:spPr>
          <a:xfrm>
            <a:off x="8832229" y="1476613"/>
            <a:ext cx="2723815" cy="656590"/>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r>
              <a:rPr lang="en-GB" dirty="0" smtClean="0"/>
              <a:t>Custom sensing elements</a:t>
            </a:r>
          </a:p>
          <a:p>
            <a:r>
              <a:rPr dirty="0" smtClean="0"/>
              <a:t>Custom electronics</a:t>
            </a:r>
            <a:endParaRPr dirty="0"/>
          </a:p>
        </p:txBody>
      </p:sp>
      <p:pic>
        <p:nvPicPr>
          <p:cNvPr id="30" name="image11.png"/>
          <p:cNvPicPr>
            <a:picLocks noChangeAspect="1"/>
          </p:cNvPicPr>
          <p:nvPr/>
        </p:nvPicPr>
        <p:blipFill>
          <a:blip r:embed="rId11">
            <a:extLst/>
          </a:blip>
          <a:stretch>
            <a:fillRect/>
          </a:stretch>
        </p:blipFill>
        <p:spPr>
          <a:xfrm>
            <a:off x="8186886" y="3582331"/>
            <a:ext cx="3889513" cy="2009329"/>
          </a:xfrm>
          <a:prstGeom prst="rect">
            <a:avLst/>
          </a:prstGeom>
          <a:ln w="12700">
            <a:miter lim="400000"/>
          </a:ln>
        </p:spPr>
      </p:pic>
      <p:sp>
        <p:nvSpPr>
          <p:cNvPr id="32" name="Shape 171"/>
          <p:cNvSpPr/>
          <p:nvPr/>
        </p:nvSpPr>
        <p:spPr>
          <a:xfrm>
            <a:off x="8695166" y="5591660"/>
            <a:ext cx="2723815" cy="656590"/>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r>
              <a:rPr lang="en-GB" dirty="0" smtClean="0"/>
              <a:t>Currently all sensors in </a:t>
            </a:r>
            <a:r>
              <a:rPr lang="en-GB" dirty="0" err="1" smtClean="0"/>
              <a:t>GAr</a:t>
            </a:r>
            <a:r>
              <a:rPr lang="en-GB" dirty="0" smtClean="0"/>
              <a:t> atmosphere</a:t>
            </a:r>
            <a:endParaRPr dirty="0"/>
          </a:p>
        </p:txBody>
      </p:sp>
      <p:sp>
        <p:nvSpPr>
          <p:cNvPr id="2" name="Date Placeholder 1"/>
          <p:cNvSpPr>
            <a:spLocks noGrp="1"/>
          </p:cNvSpPr>
          <p:nvPr>
            <p:ph type="dt" sz="half" idx="10"/>
          </p:nvPr>
        </p:nvSpPr>
        <p:spPr/>
        <p:txBody>
          <a:bodyPr/>
          <a:lstStyle/>
          <a:p>
            <a:r>
              <a:rPr lang="en-US" smtClean="0"/>
              <a:t>24/04/2017</a:t>
            </a:r>
            <a:endParaRPr lang="en-GB"/>
          </a:p>
        </p:txBody>
      </p:sp>
      <p:sp>
        <p:nvSpPr>
          <p:cNvPr id="3" name="Footer Placeholder 2"/>
          <p:cNvSpPr>
            <a:spLocks noGrp="1"/>
          </p:cNvSpPr>
          <p:nvPr>
            <p:ph type="ftr" sz="quarter" idx="11"/>
          </p:nvPr>
        </p:nvSpPr>
        <p:spPr/>
        <p:txBody>
          <a:bodyPr/>
          <a:lstStyle/>
          <a:p>
            <a:r>
              <a:rPr lang="en-GB" smtClean="0"/>
              <a:t>C.Cantini, ETHZ</a:t>
            </a:r>
            <a:endParaRPr lang="en-GB"/>
          </a:p>
        </p:txBody>
      </p:sp>
      <p:sp>
        <p:nvSpPr>
          <p:cNvPr id="4" name="Slide Number Placeholder 3"/>
          <p:cNvSpPr>
            <a:spLocks noGrp="1"/>
          </p:cNvSpPr>
          <p:nvPr>
            <p:ph type="sldNum" sz="quarter" idx="12"/>
          </p:nvPr>
        </p:nvSpPr>
        <p:spPr/>
        <p:txBody>
          <a:bodyPr/>
          <a:lstStyle/>
          <a:p>
            <a:fld id="{F0CE6825-E5CD-493A-B668-FBEBA4491FAD}" type="slidenum">
              <a:rPr lang="en-GB" smtClean="0"/>
              <a:t>25</a:t>
            </a:fld>
            <a:endParaRPr lang="en-GB"/>
          </a:p>
        </p:txBody>
      </p:sp>
    </p:spTree>
    <p:extLst>
      <p:ext uri="{BB962C8B-B14F-4D97-AF65-F5344CB8AC3E}">
        <p14:creationId xmlns:p14="http://schemas.microsoft.com/office/powerpoint/2010/main" val="3361143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3.png"/>
          <p:cNvPicPr>
            <a:picLocks noChangeAspect="1"/>
          </p:cNvPicPr>
          <p:nvPr/>
        </p:nvPicPr>
        <p:blipFill>
          <a:blip r:embed="rId2">
            <a:extLst/>
          </a:blip>
          <a:stretch>
            <a:fillRect/>
          </a:stretch>
        </p:blipFill>
        <p:spPr>
          <a:xfrm>
            <a:off x="9736418" y="220127"/>
            <a:ext cx="2120900" cy="463948"/>
          </a:xfrm>
          <a:prstGeom prst="rect">
            <a:avLst/>
          </a:prstGeom>
          <a:ln w="12700">
            <a:miter lim="400000"/>
          </a:ln>
        </p:spPr>
      </p:pic>
      <p:pic>
        <p:nvPicPr>
          <p:cNvPr id="13" name="Picture 12"/>
          <p:cNvPicPr>
            <a:picLocks noChangeAspect="1"/>
          </p:cNvPicPr>
          <p:nvPr/>
        </p:nvPicPr>
        <p:blipFill>
          <a:blip r:embed="rId3"/>
          <a:stretch>
            <a:fillRect/>
          </a:stretch>
        </p:blipFill>
        <p:spPr>
          <a:xfrm>
            <a:off x="270982" y="233923"/>
            <a:ext cx="1746084" cy="595010"/>
          </a:xfrm>
          <a:prstGeom prst="rect">
            <a:avLst/>
          </a:prstGeom>
        </p:spPr>
      </p:pic>
      <p:sp>
        <p:nvSpPr>
          <p:cNvPr id="15" name="Rectangle 14"/>
          <p:cNvSpPr/>
          <p:nvPr/>
        </p:nvSpPr>
        <p:spPr>
          <a:xfrm>
            <a:off x="2872290" y="190491"/>
            <a:ext cx="4549322" cy="523220"/>
          </a:xfrm>
          <a:prstGeom prst="rect">
            <a:avLst/>
          </a:prstGeom>
          <a:solidFill>
            <a:schemeClr val="bg1"/>
          </a:solidFill>
        </p:spPr>
        <p:txBody>
          <a:bodyPr wrap="none">
            <a:spAutoFit/>
          </a:bodyPr>
          <a:lstStyle/>
          <a:p>
            <a:r>
              <a:rPr lang="en-GB" sz="2800" dirty="0" smtClean="0"/>
              <a:t>Electronics for </a:t>
            </a:r>
            <a:r>
              <a:rPr lang="en-GB" sz="2800" dirty="0" err="1" smtClean="0"/>
              <a:t>LAr</a:t>
            </a:r>
            <a:r>
              <a:rPr lang="en-GB" sz="2800" dirty="0" smtClean="0"/>
              <a:t> level meter</a:t>
            </a:r>
            <a:endParaRPr lang="en-GB" sz="2800" dirty="0"/>
          </a:p>
        </p:txBody>
      </p:sp>
      <p:pic>
        <p:nvPicPr>
          <p:cNvPr id="5" name="image10.png"/>
          <p:cNvPicPr>
            <a:picLocks noChangeAspect="1"/>
          </p:cNvPicPr>
          <p:nvPr/>
        </p:nvPicPr>
        <p:blipFill>
          <a:blip r:embed="rId4">
            <a:extLst/>
          </a:blip>
          <a:stretch>
            <a:fillRect/>
          </a:stretch>
        </p:blipFill>
        <p:spPr>
          <a:xfrm>
            <a:off x="1565940" y="531428"/>
            <a:ext cx="8898860" cy="6288387"/>
          </a:xfrm>
          <a:prstGeom prst="rect">
            <a:avLst/>
          </a:prstGeom>
          <a:ln w="12700">
            <a:miter lim="400000"/>
          </a:ln>
        </p:spPr>
      </p:pic>
      <p:sp>
        <p:nvSpPr>
          <p:cNvPr id="2" name="Date Placeholder 1"/>
          <p:cNvSpPr>
            <a:spLocks noGrp="1"/>
          </p:cNvSpPr>
          <p:nvPr>
            <p:ph type="dt" sz="half" idx="10"/>
          </p:nvPr>
        </p:nvSpPr>
        <p:spPr/>
        <p:txBody>
          <a:bodyPr/>
          <a:lstStyle/>
          <a:p>
            <a:r>
              <a:rPr lang="en-US" smtClean="0"/>
              <a:t>24/04/2017</a:t>
            </a:r>
            <a:endParaRPr lang="en-GB"/>
          </a:p>
        </p:txBody>
      </p:sp>
      <p:sp>
        <p:nvSpPr>
          <p:cNvPr id="3" name="Footer Placeholder 2"/>
          <p:cNvSpPr>
            <a:spLocks noGrp="1"/>
          </p:cNvSpPr>
          <p:nvPr>
            <p:ph type="ftr" sz="quarter" idx="11"/>
          </p:nvPr>
        </p:nvSpPr>
        <p:spPr/>
        <p:txBody>
          <a:bodyPr/>
          <a:lstStyle/>
          <a:p>
            <a:r>
              <a:rPr lang="en-GB" smtClean="0"/>
              <a:t>C.Cantini, ETHZ</a:t>
            </a:r>
            <a:endParaRPr lang="en-GB"/>
          </a:p>
        </p:txBody>
      </p:sp>
      <p:sp>
        <p:nvSpPr>
          <p:cNvPr id="4" name="Slide Number Placeholder 3"/>
          <p:cNvSpPr>
            <a:spLocks noGrp="1"/>
          </p:cNvSpPr>
          <p:nvPr>
            <p:ph type="sldNum" sz="quarter" idx="12"/>
          </p:nvPr>
        </p:nvSpPr>
        <p:spPr/>
        <p:txBody>
          <a:bodyPr/>
          <a:lstStyle/>
          <a:p>
            <a:fld id="{F0CE6825-E5CD-493A-B668-FBEBA4491FAD}" type="slidenum">
              <a:rPr lang="en-GB" smtClean="0"/>
              <a:t>26</a:t>
            </a:fld>
            <a:endParaRPr lang="en-GB"/>
          </a:p>
        </p:txBody>
      </p:sp>
    </p:spTree>
    <p:extLst>
      <p:ext uri="{BB962C8B-B14F-4D97-AF65-F5344CB8AC3E}">
        <p14:creationId xmlns:p14="http://schemas.microsoft.com/office/powerpoint/2010/main" val="3497849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7152" y="1725421"/>
            <a:ext cx="3609065" cy="369332"/>
          </a:xfrm>
          <a:prstGeom prst="rect">
            <a:avLst/>
          </a:prstGeom>
        </p:spPr>
        <p:txBody>
          <a:bodyPr wrap="none">
            <a:spAutoFit/>
          </a:bodyPr>
          <a:lstStyle/>
          <a:p>
            <a:r>
              <a:rPr lang="en-GB" b="1" dirty="0" smtClean="0"/>
              <a:t>Coaxial Cable, FEP Sheath RG316/U </a:t>
            </a:r>
            <a:endParaRPr lang="en-GB" dirty="0"/>
          </a:p>
        </p:txBody>
      </p:sp>
      <p:pic>
        <p:nvPicPr>
          <p:cNvPr id="4" name="Picture 3"/>
          <p:cNvPicPr>
            <a:picLocks noChangeAspect="1"/>
          </p:cNvPicPr>
          <p:nvPr/>
        </p:nvPicPr>
        <p:blipFill>
          <a:blip r:embed="rId2"/>
          <a:stretch>
            <a:fillRect/>
          </a:stretch>
        </p:blipFill>
        <p:spPr>
          <a:xfrm>
            <a:off x="5587627" y="2479722"/>
            <a:ext cx="2393595" cy="2100262"/>
          </a:xfrm>
          <a:prstGeom prst="rect">
            <a:avLst/>
          </a:prstGeom>
        </p:spPr>
      </p:pic>
      <p:pic>
        <p:nvPicPr>
          <p:cNvPr id="5" name="Picture 4"/>
          <p:cNvPicPr>
            <a:picLocks noChangeAspect="1"/>
          </p:cNvPicPr>
          <p:nvPr/>
        </p:nvPicPr>
        <p:blipFill>
          <a:blip r:embed="rId3"/>
          <a:stretch>
            <a:fillRect/>
          </a:stretch>
        </p:blipFill>
        <p:spPr>
          <a:xfrm>
            <a:off x="667152" y="2094753"/>
            <a:ext cx="4808940" cy="26347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936" y="2336379"/>
            <a:ext cx="2868705" cy="2151529"/>
          </a:xfrm>
          <a:prstGeom prst="rect">
            <a:avLst/>
          </a:prstGeom>
        </p:spPr>
      </p:pic>
      <p:pic>
        <p:nvPicPr>
          <p:cNvPr id="8" name="image3.png"/>
          <p:cNvPicPr>
            <a:picLocks noChangeAspect="1"/>
          </p:cNvPicPr>
          <p:nvPr/>
        </p:nvPicPr>
        <p:blipFill>
          <a:blip r:embed="rId5">
            <a:extLst/>
          </a:blip>
          <a:stretch>
            <a:fillRect/>
          </a:stretch>
        </p:blipFill>
        <p:spPr>
          <a:xfrm>
            <a:off x="9736418" y="220127"/>
            <a:ext cx="2120900" cy="463948"/>
          </a:xfrm>
          <a:prstGeom prst="rect">
            <a:avLst/>
          </a:prstGeom>
          <a:ln w="12700">
            <a:miter lim="400000"/>
          </a:ln>
        </p:spPr>
      </p:pic>
      <p:pic>
        <p:nvPicPr>
          <p:cNvPr id="9" name="Picture 8"/>
          <p:cNvPicPr>
            <a:picLocks noChangeAspect="1"/>
          </p:cNvPicPr>
          <p:nvPr/>
        </p:nvPicPr>
        <p:blipFill>
          <a:blip r:embed="rId6"/>
          <a:stretch>
            <a:fillRect/>
          </a:stretch>
        </p:blipFill>
        <p:spPr>
          <a:xfrm>
            <a:off x="270982" y="233923"/>
            <a:ext cx="1746084" cy="595010"/>
          </a:xfrm>
          <a:prstGeom prst="rect">
            <a:avLst/>
          </a:prstGeom>
        </p:spPr>
      </p:pic>
      <p:sp>
        <p:nvSpPr>
          <p:cNvPr id="10" name="TextBox 9"/>
          <p:cNvSpPr txBox="1"/>
          <p:nvPr/>
        </p:nvSpPr>
        <p:spPr>
          <a:xfrm>
            <a:off x="667152" y="5098868"/>
            <a:ext cx="8646726" cy="369332"/>
          </a:xfrm>
          <a:prstGeom prst="rect">
            <a:avLst/>
          </a:prstGeom>
          <a:noFill/>
        </p:spPr>
        <p:txBody>
          <a:bodyPr wrap="none" rtlCol="0">
            <a:spAutoFit/>
          </a:bodyPr>
          <a:lstStyle/>
          <a:p>
            <a:r>
              <a:rPr lang="en-GB" dirty="0" smtClean="0"/>
              <a:t>Used inside and outside the detector to connect sensors to flanges and then to electronics</a:t>
            </a:r>
            <a:endParaRPr lang="en-GB" dirty="0"/>
          </a:p>
        </p:txBody>
      </p:sp>
      <p:sp>
        <p:nvSpPr>
          <p:cNvPr id="11" name="Rectangle 10"/>
          <p:cNvSpPr/>
          <p:nvPr/>
        </p:nvSpPr>
        <p:spPr>
          <a:xfrm>
            <a:off x="4276217" y="190491"/>
            <a:ext cx="3780843" cy="523220"/>
          </a:xfrm>
          <a:prstGeom prst="rect">
            <a:avLst/>
          </a:prstGeom>
          <a:solidFill>
            <a:schemeClr val="bg1"/>
          </a:solidFill>
        </p:spPr>
        <p:txBody>
          <a:bodyPr wrap="none">
            <a:spAutoFit/>
          </a:bodyPr>
          <a:lstStyle/>
          <a:p>
            <a:r>
              <a:rPr lang="en-GB" sz="2800" dirty="0" smtClean="0"/>
              <a:t>Cable for </a:t>
            </a:r>
            <a:r>
              <a:rPr lang="en-GB" sz="2800" dirty="0" err="1" smtClean="0"/>
              <a:t>LAr</a:t>
            </a:r>
            <a:r>
              <a:rPr lang="en-GB" sz="2800" dirty="0" smtClean="0"/>
              <a:t> level meter</a:t>
            </a:r>
            <a:endParaRPr lang="en-GB" sz="2800" dirty="0"/>
          </a:p>
        </p:txBody>
      </p:sp>
      <p:sp>
        <p:nvSpPr>
          <p:cNvPr id="2" name="Date Placeholder 1"/>
          <p:cNvSpPr>
            <a:spLocks noGrp="1"/>
          </p:cNvSpPr>
          <p:nvPr>
            <p:ph type="dt" sz="half" idx="10"/>
          </p:nvPr>
        </p:nvSpPr>
        <p:spPr/>
        <p:txBody>
          <a:bodyPr/>
          <a:lstStyle/>
          <a:p>
            <a:r>
              <a:rPr lang="en-US" smtClean="0"/>
              <a:t>24/04/2017</a:t>
            </a:r>
            <a:endParaRPr lang="en-GB"/>
          </a:p>
        </p:txBody>
      </p:sp>
      <p:sp>
        <p:nvSpPr>
          <p:cNvPr id="7" name="Footer Placeholder 6"/>
          <p:cNvSpPr>
            <a:spLocks noGrp="1"/>
          </p:cNvSpPr>
          <p:nvPr>
            <p:ph type="ftr" sz="quarter" idx="11"/>
          </p:nvPr>
        </p:nvSpPr>
        <p:spPr/>
        <p:txBody>
          <a:bodyPr/>
          <a:lstStyle/>
          <a:p>
            <a:r>
              <a:rPr lang="en-GB" smtClean="0"/>
              <a:t>C.Cantini, ETHZ</a:t>
            </a:r>
            <a:endParaRPr lang="en-GB"/>
          </a:p>
        </p:txBody>
      </p:sp>
      <p:sp>
        <p:nvSpPr>
          <p:cNvPr id="12" name="Slide Number Placeholder 11"/>
          <p:cNvSpPr>
            <a:spLocks noGrp="1"/>
          </p:cNvSpPr>
          <p:nvPr>
            <p:ph type="sldNum" sz="quarter" idx="12"/>
          </p:nvPr>
        </p:nvSpPr>
        <p:spPr/>
        <p:txBody>
          <a:bodyPr/>
          <a:lstStyle/>
          <a:p>
            <a:fld id="{F0CE6825-E5CD-493A-B668-FBEBA4491FAD}" type="slidenum">
              <a:rPr lang="en-GB" smtClean="0"/>
              <a:t>27</a:t>
            </a:fld>
            <a:endParaRPr lang="en-GB"/>
          </a:p>
        </p:txBody>
      </p:sp>
    </p:spTree>
    <p:extLst>
      <p:ext uri="{BB962C8B-B14F-4D97-AF65-F5344CB8AC3E}">
        <p14:creationId xmlns:p14="http://schemas.microsoft.com/office/powerpoint/2010/main" val="792007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665326240"/>
              </p:ext>
            </p:extLst>
          </p:nvPr>
        </p:nvGraphicFramePr>
        <p:xfrm>
          <a:off x="98543" y="233333"/>
          <a:ext cx="8976445" cy="6343212"/>
        </p:xfrm>
        <a:graphic>
          <a:graphicData uri="http://schemas.openxmlformats.org/presentationml/2006/ole">
            <mc:AlternateContent xmlns:mc="http://schemas.openxmlformats.org/markup-compatibility/2006">
              <mc:Choice xmlns:v="urn:schemas-microsoft-com:vml" Requires="v">
                <p:oleObj spid="_x0000_s2084" name="Acrobat Document" r:id="rId3" imgW="8019977" imgH="5667300" progId="AcroExch.Document.11">
                  <p:embed/>
                </p:oleObj>
              </mc:Choice>
              <mc:Fallback>
                <p:oleObj name="Acrobat Document" r:id="rId3" imgW="8019977" imgH="5667300" progId="AcroExch.Document.11">
                  <p:embed/>
                  <p:pic>
                    <p:nvPicPr>
                      <p:cNvPr id="0" name=""/>
                      <p:cNvPicPr/>
                      <p:nvPr/>
                    </p:nvPicPr>
                    <p:blipFill>
                      <a:blip r:embed="rId4"/>
                      <a:stretch>
                        <a:fillRect/>
                      </a:stretch>
                    </p:blipFill>
                    <p:spPr>
                      <a:xfrm>
                        <a:off x="98543" y="233333"/>
                        <a:ext cx="8976445" cy="6343212"/>
                      </a:xfrm>
                      <a:prstGeom prst="rect">
                        <a:avLst/>
                      </a:prstGeom>
                    </p:spPr>
                  </p:pic>
                </p:oleObj>
              </mc:Fallback>
            </mc:AlternateContent>
          </a:graphicData>
        </a:graphic>
      </p:graphicFrame>
      <p:sp>
        <p:nvSpPr>
          <p:cNvPr id="4" name="TextBox 3"/>
          <p:cNvSpPr txBox="1"/>
          <p:nvPr/>
        </p:nvSpPr>
        <p:spPr>
          <a:xfrm>
            <a:off x="9074988" y="439946"/>
            <a:ext cx="3117012" cy="1323439"/>
          </a:xfrm>
          <a:prstGeom prst="rect">
            <a:avLst/>
          </a:prstGeom>
          <a:noFill/>
        </p:spPr>
        <p:txBody>
          <a:bodyPr wrap="square" rtlCol="0">
            <a:spAutoFit/>
          </a:bodyPr>
          <a:lstStyle/>
          <a:p>
            <a:r>
              <a:rPr lang="en-GB" sz="1600" dirty="0" smtClean="0"/>
              <a:t>Elementary but comprehensive view of all the electrical parts on the CRP.</a:t>
            </a:r>
          </a:p>
          <a:p>
            <a:r>
              <a:rPr lang="en-GB" sz="1600" dirty="0" smtClean="0"/>
              <a:t>Important also to keep track of internal reference to GND. </a:t>
            </a:r>
            <a:endParaRPr lang="en-GB" sz="1600" dirty="0"/>
          </a:p>
        </p:txBody>
      </p:sp>
      <p:pic>
        <p:nvPicPr>
          <p:cNvPr id="5" name="image3.png"/>
          <p:cNvPicPr>
            <a:picLocks noChangeAspect="1"/>
          </p:cNvPicPr>
          <p:nvPr/>
        </p:nvPicPr>
        <p:blipFill>
          <a:blip r:embed="rId5">
            <a:extLst/>
          </a:blip>
          <a:stretch>
            <a:fillRect/>
          </a:stretch>
        </p:blipFill>
        <p:spPr>
          <a:xfrm>
            <a:off x="9711018" y="2137827"/>
            <a:ext cx="2120900" cy="463948"/>
          </a:xfrm>
          <a:prstGeom prst="rect">
            <a:avLst/>
          </a:prstGeom>
          <a:ln w="12700">
            <a:miter lim="400000"/>
          </a:ln>
        </p:spPr>
      </p:pic>
      <p:pic>
        <p:nvPicPr>
          <p:cNvPr id="6" name="Picture 5"/>
          <p:cNvPicPr>
            <a:picLocks noChangeAspect="1"/>
          </p:cNvPicPr>
          <p:nvPr/>
        </p:nvPicPr>
        <p:blipFill>
          <a:blip r:embed="rId6"/>
          <a:stretch>
            <a:fillRect/>
          </a:stretch>
        </p:blipFill>
        <p:spPr>
          <a:xfrm>
            <a:off x="9711018" y="5917672"/>
            <a:ext cx="1933492" cy="658873"/>
          </a:xfrm>
          <a:prstGeom prst="rect">
            <a:avLst/>
          </a:prstGeom>
        </p:spPr>
      </p:pic>
      <p:sp>
        <p:nvSpPr>
          <p:cNvPr id="2" name="Date Placeholder 1"/>
          <p:cNvSpPr>
            <a:spLocks noGrp="1"/>
          </p:cNvSpPr>
          <p:nvPr>
            <p:ph type="dt" sz="half" idx="10"/>
          </p:nvPr>
        </p:nvSpPr>
        <p:spPr/>
        <p:txBody>
          <a:bodyPr/>
          <a:lstStyle/>
          <a:p>
            <a:r>
              <a:rPr lang="en-US" smtClean="0"/>
              <a:t>24/04/2017</a:t>
            </a:r>
            <a:endParaRPr lang="en-GB"/>
          </a:p>
        </p:txBody>
      </p:sp>
      <p:sp>
        <p:nvSpPr>
          <p:cNvPr id="7" name="Footer Placeholder 6"/>
          <p:cNvSpPr>
            <a:spLocks noGrp="1"/>
          </p:cNvSpPr>
          <p:nvPr>
            <p:ph type="ftr" sz="quarter" idx="11"/>
          </p:nvPr>
        </p:nvSpPr>
        <p:spPr/>
        <p:txBody>
          <a:bodyPr/>
          <a:lstStyle/>
          <a:p>
            <a:r>
              <a:rPr lang="en-GB" smtClean="0"/>
              <a:t>C.Cantini, ETHZ</a:t>
            </a:r>
            <a:endParaRPr lang="en-GB"/>
          </a:p>
        </p:txBody>
      </p:sp>
      <p:sp>
        <p:nvSpPr>
          <p:cNvPr id="8" name="Slide Number Placeholder 7"/>
          <p:cNvSpPr>
            <a:spLocks noGrp="1"/>
          </p:cNvSpPr>
          <p:nvPr>
            <p:ph type="sldNum" sz="quarter" idx="12"/>
          </p:nvPr>
        </p:nvSpPr>
        <p:spPr/>
        <p:txBody>
          <a:bodyPr/>
          <a:lstStyle/>
          <a:p>
            <a:fld id="{F0CE6825-E5CD-493A-B668-FBEBA4491FAD}" type="slidenum">
              <a:rPr lang="en-GB" smtClean="0"/>
              <a:t>28</a:t>
            </a:fld>
            <a:endParaRPr lang="en-GB"/>
          </a:p>
        </p:txBody>
      </p:sp>
    </p:spTree>
    <p:extLst>
      <p:ext uri="{BB962C8B-B14F-4D97-AF65-F5344CB8AC3E}">
        <p14:creationId xmlns:p14="http://schemas.microsoft.com/office/powerpoint/2010/main" val="212078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65" y="1672819"/>
            <a:ext cx="6103015" cy="428324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468" y="2019826"/>
            <a:ext cx="4132602" cy="3589228"/>
          </a:xfrm>
          <a:prstGeom prst="rect">
            <a:avLst/>
          </a:prstGeom>
        </p:spPr>
      </p:pic>
      <p:pic>
        <p:nvPicPr>
          <p:cNvPr id="5" name="image3.png"/>
          <p:cNvPicPr>
            <a:picLocks noChangeAspect="1"/>
          </p:cNvPicPr>
          <p:nvPr/>
        </p:nvPicPr>
        <p:blipFill>
          <a:blip r:embed="rId4">
            <a:extLst/>
          </a:blip>
          <a:stretch>
            <a:fillRect/>
          </a:stretch>
        </p:blipFill>
        <p:spPr>
          <a:xfrm>
            <a:off x="9736418" y="220127"/>
            <a:ext cx="2120900" cy="463948"/>
          </a:xfrm>
          <a:prstGeom prst="rect">
            <a:avLst/>
          </a:prstGeom>
          <a:ln w="12700">
            <a:miter lim="400000"/>
          </a:ln>
        </p:spPr>
      </p:pic>
      <p:pic>
        <p:nvPicPr>
          <p:cNvPr id="6" name="Picture 5"/>
          <p:cNvPicPr>
            <a:picLocks noChangeAspect="1"/>
          </p:cNvPicPr>
          <p:nvPr/>
        </p:nvPicPr>
        <p:blipFill>
          <a:blip r:embed="rId5"/>
          <a:stretch>
            <a:fillRect/>
          </a:stretch>
        </p:blipFill>
        <p:spPr>
          <a:xfrm>
            <a:off x="270982" y="233923"/>
            <a:ext cx="1746084" cy="595010"/>
          </a:xfrm>
          <a:prstGeom prst="rect">
            <a:avLst/>
          </a:prstGeom>
        </p:spPr>
      </p:pic>
      <p:pic>
        <p:nvPicPr>
          <p:cNvPr id="7" name="Picture 6"/>
          <p:cNvPicPr>
            <a:picLocks noChangeAspect="1"/>
          </p:cNvPicPr>
          <p:nvPr/>
        </p:nvPicPr>
        <p:blipFill>
          <a:blip r:embed="rId6"/>
          <a:stretch>
            <a:fillRect/>
          </a:stretch>
        </p:blipFill>
        <p:spPr>
          <a:xfrm>
            <a:off x="396965" y="5554279"/>
            <a:ext cx="1270748" cy="874059"/>
          </a:xfrm>
          <a:prstGeom prst="rect">
            <a:avLst/>
          </a:prstGeom>
        </p:spPr>
      </p:pic>
      <p:sp>
        <p:nvSpPr>
          <p:cNvPr id="9" name="Rectangle 8"/>
          <p:cNvSpPr/>
          <p:nvPr/>
        </p:nvSpPr>
        <p:spPr>
          <a:xfrm>
            <a:off x="4276217" y="190491"/>
            <a:ext cx="3257751" cy="523220"/>
          </a:xfrm>
          <a:prstGeom prst="rect">
            <a:avLst/>
          </a:prstGeom>
          <a:solidFill>
            <a:schemeClr val="bg1"/>
          </a:solidFill>
        </p:spPr>
        <p:txBody>
          <a:bodyPr wrap="none">
            <a:spAutoFit/>
          </a:bodyPr>
          <a:lstStyle/>
          <a:p>
            <a:r>
              <a:rPr lang="en-GB" sz="2800" dirty="0" smtClean="0"/>
              <a:t>Fixation patch panels</a:t>
            </a:r>
            <a:endParaRPr lang="en-GB" sz="2800" dirty="0"/>
          </a:p>
        </p:txBody>
      </p:sp>
      <p:sp>
        <p:nvSpPr>
          <p:cNvPr id="4" name="Date Placeholder 3"/>
          <p:cNvSpPr>
            <a:spLocks noGrp="1"/>
          </p:cNvSpPr>
          <p:nvPr>
            <p:ph type="dt" sz="half" idx="10"/>
          </p:nvPr>
        </p:nvSpPr>
        <p:spPr/>
        <p:txBody>
          <a:bodyPr/>
          <a:lstStyle/>
          <a:p>
            <a:r>
              <a:rPr lang="en-US" smtClean="0"/>
              <a:t>24/04/2017</a:t>
            </a:r>
            <a:endParaRPr lang="en-GB"/>
          </a:p>
        </p:txBody>
      </p:sp>
      <p:sp>
        <p:nvSpPr>
          <p:cNvPr id="8" name="Footer Placeholder 7"/>
          <p:cNvSpPr>
            <a:spLocks noGrp="1"/>
          </p:cNvSpPr>
          <p:nvPr>
            <p:ph type="ftr" sz="quarter" idx="11"/>
          </p:nvPr>
        </p:nvSpPr>
        <p:spPr/>
        <p:txBody>
          <a:bodyPr/>
          <a:lstStyle/>
          <a:p>
            <a:r>
              <a:rPr lang="en-GB" smtClean="0"/>
              <a:t>C.Cantini, ETHZ</a:t>
            </a:r>
            <a:endParaRPr lang="en-GB"/>
          </a:p>
        </p:txBody>
      </p:sp>
      <p:sp>
        <p:nvSpPr>
          <p:cNvPr id="10" name="Slide Number Placeholder 9"/>
          <p:cNvSpPr>
            <a:spLocks noGrp="1"/>
          </p:cNvSpPr>
          <p:nvPr>
            <p:ph type="sldNum" sz="quarter" idx="12"/>
          </p:nvPr>
        </p:nvSpPr>
        <p:spPr/>
        <p:txBody>
          <a:bodyPr/>
          <a:lstStyle/>
          <a:p>
            <a:fld id="{F0CE6825-E5CD-493A-B668-FBEBA4491FAD}" type="slidenum">
              <a:rPr lang="en-GB" smtClean="0"/>
              <a:t>29</a:t>
            </a:fld>
            <a:endParaRPr lang="en-GB"/>
          </a:p>
        </p:txBody>
      </p:sp>
    </p:spTree>
    <p:extLst>
      <p:ext uri="{BB962C8B-B14F-4D97-AF65-F5344CB8AC3E}">
        <p14:creationId xmlns:p14="http://schemas.microsoft.com/office/powerpoint/2010/main" val="3468526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70982" y="233923"/>
            <a:ext cx="1746084" cy="595010"/>
          </a:xfrm>
          <a:prstGeom prst="rect">
            <a:avLst/>
          </a:prstGeom>
        </p:spPr>
      </p:pic>
      <p:pic>
        <p:nvPicPr>
          <p:cNvPr id="3" name="Picture 2"/>
          <p:cNvPicPr>
            <a:picLocks noChangeAspect="1"/>
          </p:cNvPicPr>
          <p:nvPr/>
        </p:nvPicPr>
        <p:blipFill>
          <a:blip r:embed="rId3"/>
          <a:stretch>
            <a:fillRect/>
          </a:stretch>
        </p:blipFill>
        <p:spPr>
          <a:xfrm>
            <a:off x="103031" y="1288665"/>
            <a:ext cx="7160958" cy="5067017"/>
          </a:xfrm>
          <a:prstGeom prst="rect">
            <a:avLst/>
          </a:prstGeom>
        </p:spPr>
      </p:pic>
      <p:sp>
        <p:nvSpPr>
          <p:cNvPr id="4" name="TextBox 3"/>
          <p:cNvSpPr txBox="1"/>
          <p:nvPr/>
        </p:nvSpPr>
        <p:spPr>
          <a:xfrm>
            <a:off x="7525514" y="949117"/>
            <a:ext cx="4595310" cy="5478423"/>
          </a:xfrm>
          <a:prstGeom prst="rect">
            <a:avLst/>
          </a:prstGeom>
          <a:noFill/>
        </p:spPr>
        <p:txBody>
          <a:bodyPr wrap="square" rtlCol="0">
            <a:spAutoFit/>
          </a:bodyPr>
          <a:lstStyle/>
          <a:p>
            <a:r>
              <a:rPr lang="en-GB" sz="1400" dirty="0"/>
              <a:t>Based </a:t>
            </a:r>
            <a:r>
              <a:rPr lang="en-GB" sz="1400" dirty="0" smtClean="0"/>
              <a:t>on sensors </a:t>
            </a:r>
            <a:r>
              <a:rPr lang="en-GB" sz="1400" dirty="0"/>
              <a:t>list and previous experience with 311 Detector, </a:t>
            </a:r>
            <a:r>
              <a:rPr lang="en-GB" sz="1400" dirty="0" smtClean="0"/>
              <a:t>design </a:t>
            </a:r>
            <a:r>
              <a:rPr lang="en-GB" sz="1400" dirty="0"/>
              <a:t>for Flanges hosting CRP </a:t>
            </a:r>
            <a:r>
              <a:rPr lang="en-GB" sz="1400" dirty="0" smtClean="0"/>
              <a:t>INS and TANK INS.</a:t>
            </a:r>
            <a:endParaRPr lang="en-GB" sz="1400" dirty="0"/>
          </a:p>
          <a:p>
            <a:endParaRPr lang="en-GB" sz="1400" dirty="0" smtClean="0"/>
          </a:p>
          <a:p>
            <a:r>
              <a:rPr lang="en-GB" sz="1400" dirty="0" smtClean="0"/>
              <a:t>4 x CRP INS flange dedicated to:</a:t>
            </a:r>
          </a:p>
          <a:p>
            <a:pPr marL="285750" indent="-285750">
              <a:buFont typeface="Arial" panose="020B0604020202020204" pitchFamily="34" charset="0"/>
              <a:buChar char="•"/>
            </a:pPr>
            <a:r>
              <a:rPr lang="en-GB" sz="1400" dirty="0" smtClean="0"/>
              <a:t>Slow control signals (temperatures, </a:t>
            </a:r>
            <a:r>
              <a:rPr lang="en-GB" sz="1400" dirty="0" err="1" smtClean="0"/>
              <a:t>LAr</a:t>
            </a:r>
            <a:r>
              <a:rPr lang="en-GB" sz="1400" dirty="0" smtClean="0"/>
              <a:t> level meters, distance meters)</a:t>
            </a:r>
          </a:p>
          <a:p>
            <a:pPr marL="742950" lvl="1" indent="-285750">
              <a:buFont typeface="Arial" panose="020B0604020202020204" pitchFamily="34" charset="0"/>
              <a:buChar char="•"/>
            </a:pPr>
            <a:r>
              <a:rPr lang="en-GB" sz="1400" dirty="0" smtClean="0"/>
              <a:t>Connectors as 311 Detector</a:t>
            </a:r>
          </a:p>
          <a:p>
            <a:pPr marL="742950" lvl="1" indent="-285750">
              <a:buFont typeface="Arial" panose="020B0604020202020204" pitchFamily="34" charset="0"/>
              <a:buChar char="•"/>
            </a:pPr>
            <a:r>
              <a:rPr lang="en-GB" sz="1400" dirty="0" smtClean="0"/>
              <a:t>Improving internal cabling </a:t>
            </a:r>
          </a:p>
          <a:p>
            <a:pPr marL="285750" indent="-285750">
              <a:buFont typeface="Arial" panose="020B0604020202020204" pitchFamily="34" charset="0"/>
              <a:buChar char="•"/>
            </a:pPr>
            <a:r>
              <a:rPr lang="en-GB" sz="1400" dirty="0" smtClean="0"/>
              <a:t>Heaters Charge Readout Plane</a:t>
            </a:r>
          </a:p>
          <a:p>
            <a:pPr marL="285750" indent="-285750">
              <a:buFont typeface="Arial" panose="020B0604020202020204" pitchFamily="34" charset="0"/>
              <a:buChar char="•"/>
            </a:pPr>
            <a:r>
              <a:rPr lang="en-GB" sz="1400" dirty="0" smtClean="0"/>
              <a:t>Middle High Voltage for LEM biasing</a:t>
            </a:r>
          </a:p>
          <a:p>
            <a:pPr marL="285750" indent="-285750">
              <a:buFont typeface="Arial" panose="020B0604020202020204" pitchFamily="34" charset="0"/>
              <a:buChar char="•"/>
            </a:pPr>
            <a:r>
              <a:rPr lang="en-GB" sz="1400" dirty="0" smtClean="0"/>
              <a:t>Pulsing system</a:t>
            </a:r>
          </a:p>
          <a:p>
            <a:pPr marL="285750" indent="-285750">
              <a:buFont typeface="Arial" panose="020B0604020202020204" pitchFamily="34" charset="0"/>
              <a:buChar char="•"/>
            </a:pPr>
            <a:endParaRPr lang="en-GB" sz="1400" dirty="0" smtClean="0"/>
          </a:p>
          <a:p>
            <a:r>
              <a:rPr lang="en-GB" sz="1400" dirty="0" smtClean="0"/>
              <a:t>2 x TANK INS dedicated to:</a:t>
            </a:r>
          </a:p>
          <a:p>
            <a:pPr marL="285750" indent="-285750">
              <a:buFont typeface="Arial" panose="020B0604020202020204" pitchFamily="34" charset="0"/>
              <a:buChar char="•"/>
            </a:pPr>
            <a:r>
              <a:rPr lang="en-GB" sz="1400" dirty="0"/>
              <a:t>Heaters </a:t>
            </a:r>
            <a:r>
              <a:rPr lang="en-GB" sz="1400" dirty="0" smtClean="0"/>
              <a:t>Charge Readout Plane</a:t>
            </a:r>
          </a:p>
          <a:p>
            <a:pPr marL="285750" indent="-285750">
              <a:buFont typeface="Arial" panose="020B0604020202020204" pitchFamily="34" charset="0"/>
              <a:buChar char="•"/>
            </a:pPr>
            <a:r>
              <a:rPr lang="en-GB" sz="1400" dirty="0" smtClean="0"/>
              <a:t>Purity monitors</a:t>
            </a:r>
            <a:endParaRPr lang="en-GB" sz="1400" dirty="0"/>
          </a:p>
          <a:p>
            <a:pPr marL="285750" indent="-285750">
              <a:buFont typeface="Arial" panose="020B0604020202020204" pitchFamily="34" charset="0"/>
              <a:buChar char="•"/>
            </a:pPr>
            <a:r>
              <a:rPr lang="en-GB" sz="1400" dirty="0" smtClean="0"/>
              <a:t>Power for PMTs</a:t>
            </a:r>
          </a:p>
          <a:p>
            <a:pPr marL="285750" indent="-285750">
              <a:buFont typeface="Arial" panose="020B0604020202020204" pitchFamily="34" charset="0"/>
              <a:buChar char="•"/>
            </a:pPr>
            <a:r>
              <a:rPr lang="en-GB" sz="1400" dirty="0" smtClean="0"/>
              <a:t>Power for LEDs</a:t>
            </a:r>
          </a:p>
          <a:p>
            <a:pPr marL="285750" indent="-285750">
              <a:buFont typeface="Arial" panose="020B0604020202020204" pitchFamily="34" charset="0"/>
              <a:buChar char="•"/>
            </a:pPr>
            <a:r>
              <a:rPr lang="en-GB" sz="1400" dirty="0" smtClean="0"/>
              <a:t>Cameras </a:t>
            </a:r>
          </a:p>
          <a:p>
            <a:pPr marL="285750" indent="-285750">
              <a:buFont typeface="Arial" panose="020B0604020202020204" pitchFamily="34" charset="0"/>
              <a:buChar char="•"/>
            </a:pPr>
            <a:endParaRPr lang="en-GB" sz="1400" dirty="0" smtClean="0"/>
          </a:p>
          <a:p>
            <a:r>
              <a:rPr lang="en-GB" sz="1400" dirty="0" smtClean="0"/>
              <a:t>Penetrations defined: </a:t>
            </a:r>
          </a:p>
          <a:p>
            <a:pPr marL="285750" indent="-285750">
              <a:buFont typeface="Arial" panose="020B0604020202020204" pitchFamily="34" charset="0"/>
              <a:buChar char="•"/>
            </a:pPr>
            <a:r>
              <a:rPr lang="en-GB" sz="1400" dirty="0" smtClean="0"/>
              <a:t>80 mm </a:t>
            </a:r>
            <a:r>
              <a:rPr lang="en-GB" sz="1400" dirty="0" err="1" smtClean="0"/>
              <a:t>dia</a:t>
            </a:r>
            <a:r>
              <a:rPr lang="en-GB" sz="1400" dirty="0" smtClean="0"/>
              <a:t>, CF250 flange for CRP INS</a:t>
            </a:r>
          </a:p>
          <a:p>
            <a:pPr marL="285750" indent="-285750">
              <a:buFont typeface="Arial" panose="020B0604020202020204" pitchFamily="34" charset="0"/>
              <a:buChar char="•"/>
            </a:pPr>
            <a:r>
              <a:rPr lang="en-GB" sz="1400" dirty="0" smtClean="0"/>
              <a:t>230 mm </a:t>
            </a:r>
            <a:r>
              <a:rPr lang="en-GB" sz="1400" dirty="0" err="1" smtClean="0"/>
              <a:t>dia</a:t>
            </a:r>
            <a:r>
              <a:rPr lang="en-GB" sz="1400" dirty="0" smtClean="0"/>
              <a:t> for TANK INS</a:t>
            </a:r>
          </a:p>
          <a:p>
            <a:endParaRPr lang="en-GB" sz="1400" dirty="0"/>
          </a:p>
          <a:p>
            <a:r>
              <a:rPr lang="en-GB" sz="1400" dirty="0" smtClean="0"/>
              <a:t>A tee or cross will be needed, both for CRP INS and TANK INS.</a:t>
            </a:r>
          </a:p>
        </p:txBody>
      </p:sp>
      <p:sp>
        <p:nvSpPr>
          <p:cNvPr id="6" name="Rounded Rectangle 5"/>
          <p:cNvSpPr/>
          <p:nvPr/>
        </p:nvSpPr>
        <p:spPr>
          <a:xfrm>
            <a:off x="4910409" y="1339478"/>
            <a:ext cx="1150374" cy="141520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2894952" y="2372493"/>
            <a:ext cx="334297" cy="3441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2894952" y="4501331"/>
            <a:ext cx="334297" cy="3441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56590" y="2372493"/>
            <a:ext cx="334297" cy="3441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56590" y="4501331"/>
            <a:ext cx="334297" cy="3441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p:cNvCxnSpPr/>
          <p:nvPr/>
        </p:nvCxnSpPr>
        <p:spPr>
          <a:xfrm>
            <a:off x="1506215" y="5791200"/>
            <a:ext cx="685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4506" y="322105"/>
            <a:ext cx="2276669" cy="418646"/>
          </a:xfrm>
          <a:prstGeom prst="rect">
            <a:avLst/>
          </a:prstGeom>
        </p:spPr>
      </p:pic>
      <p:sp>
        <p:nvSpPr>
          <p:cNvPr id="2" name="TextBox 1"/>
          <p:cNvSpPr txBox="1"/>
          <p:nvPr/>
        </p:nvSpPr>
        <p:spPr>
          <a:xfrm>
            <a:off x="325288" y="1752618"/>
            <a:ext cx="3530903" cy="369332"/>
          </a:xfrm>
          <a:prstGeom prst="rect">
            <a:avLst/>
          </a:prstGeom>
          <a:solidFill>
            <a:schemeClr val="bg1"/>
          </a:solidFill>
          <a:ln w="19050">
            <a:solidFill>
              <a:srgbClr val="FF0000"/>
            </a:solidFill>
          </a:ln>
        </p:spPr>
        <p:txBody>
          <a:bodyPr wrap="none" rtlCol="0">
            <a:spAutoFit/>
          </a:bodyPr>
          <a:lstStyle/>
          <a:p>
            <a:r>
              <a:rPr lang="en-GB" b="1" dirty="0" smtClean="0">
                <a:solidFill>
                  <a:srgbClr val="FF0000"/>
                </a:solidFill>
              </a:rPr>
              <a:t>CRP Instrumentation Feedthroughs</a:t>
            </a:r>
            <a:endParaRPr lang="en-GB" b="1" dirty="0">
              <a:solidFill>
                <a:srgbClr val="FF0000"/>
              </a:solidFill>
            </a:endParaRPr>
          </a:p>
        </p:txBody>
      </p:sp>
      <p:sp>
        <p:nvSpPr>
          <p:cNvPr id="17" name="Rectangle 16"/>
          <p:cNvSpPr/>
          <p:nvPr/>
        </p:nvSpPr>
        <p:spPr>
          <a:xfrm>
            <a:off x="3000332" y="264359"/>
            <a:ext cx="5467715" cy="523220"/>
          </a:xfrm>
          <a:prstGeom prst="rect">
            <a:avLst/>
          </a:prstGeom>
        </p:spPr>
        <p:txBody>
          <a:bodyPr wrap="none">
            <a:spAutoFit/>
          </a:bodyPr>
          <a:lstStyle/>
          <a:p>
            <a:r>
              <a:rPr lang="en-GB" sz="2800" dirty="0" smtClean="0"/>
              <a:t>CRP Instrumentation Feedthroughs</a:t>
            </a:r>
          </a:p>
        </p:txBody>
      </p:sp>
      <p:sp>
        <p:nvSpPr>
          <p:cNvPr id="32" name="Oval 31"/>
          <p:cNvSpPr/>
          <p:nvPr/>
        </p:nvSpPr>
        <p:spPr>
          <a:xfrm>
            <a:off x="2528897" y="2228329"/>
            <a:ext cx="252000" cy="2520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2517665" y="4728097"/>
            <a:ext cx="252000" cy="2520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2291012" y="3918392"/>
            <a:ext cx="2307106" cy="369332"/>
          </a:xfrm>
          <a:prstGeom prst="rect">
            <a:avLst/>
          </a:prstGeom>
          <a:solidFill>
            <a:schemeClr val="bg1"/>
          </a:solidFill>
          <a:ln w="25400">
            <a:solidFill>
              <a:srgbClr val="FFFF00"/>
            </a:solidFill>
          </a:ln>
        </p:spPr>
        <p:txBody>
          <a:bodyPr wrap="none" rtlCol="0">
            <a:spAutoFit/>
          </a:bodyPr>
          <a:lstStyle/>
          <a:p>
            <a:r>
              <a:rPr lang="en-GB" b="1" dirty="0" smtClean="0">
                <a:solidFill>
                  <a:srgbClr val="FFFF00"/>
                </a:solidFill>
              </a:rPr>
              <a:t>TANK Instrumentation</a:t>
            </a:r>
            <a:endParaRPr lang="en-GB" b="1" dirty="0">
              <a:solidFill>
                <a:srgbClr val="FFFF00"/>
              </a:solidFill>
            </a:endParaRPr>
          </a:p>
        </p:txBody>
      </p:sp>
      <p:sp>
        <p:nvSpPr>
          <p:cNvPr id="35" name="Rounded Rectangle 34"/>
          <p:cNvSpPr/>
          <p:nvPr/>
        </p:nvSpPr>
        <p:spPr>
          <a:xfrm>
            <a:off x="6087199" y="2678092"/>
            <a:ext cx="1150374" cy="1415206"/>
          </a:xfrm>
          <a:prstGeom prst="round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Arrow Connector 35"/>
          <p:cNvCxnSpPr/>
          <p:nvPr/>
        </p:nvCxnSpPr>
        <p:spPr>
          <a:xfrm>
            <a:off x="1479859" y="6144126"/>
            <a:ext cx="685800"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r>
              <a:rPr lang="en-US" smtClean="0"/>
              <a:t>24/04/2017</a:t>
            </a:r>
            <a:endParaRPr lang="en-GB"/>
          </a:p>
        </p:txBody>
      </p:sp>
      <p:sp>
        <p:nvSpPr>
          <p:cNvPr id="7" name="Footer Placeholder 6"/>
          <p:cNvSpPr>
            <a:spLocks noGrp="1"/>
          </p:cNvSpPr>
          <p:nvPr>
            <p:ph type="ftr" sz="quarter" idx="11"/>
          </p:nvPr>
        </p:nvSpPr>
        <p:spPr/>
        <p:txBody>
          <a:bodyPr/>
          <a:lstStyle/>
          <a:p>
            <a:r>
              <a:rPr lang="en-GB" smtClean="0"/>
              <a:t>C.Cantini, ETHZ</a:t>
            </a:r>
            <a:endParaRPr lang="en-GB"/>
          </a:p>
        </p:txBody>
      </p:sp>
      <p:sp>
        <p:nvSpPr>
          <p:cNvPr id="8" name="Slide Number Placeholder 7"/>
          <p:cNvSpPr>
            <a:spLocks noGrp="1"/>
          </p:cNvSpPr>
          <p:nvPr>
            <p:ph type="sldNum" sz="quarter" idx="12"/>
          </p:nvPr>
        </p:nvSpPr>
        <p:spPr/>
        <p:txBody>
          <a:bodyPr/>
          <a:lstStyle/>
          <a:p>
            <a:fld id="{F0CE6825-E5CD-493A-B668-FBEBA4491FAD}" type="slidenum">
              <a:rPr lang="en-GB" smtClean="0"/>
              <a:t>3</a:t>
            </a:fld>
            <a:endParaRPr lang="en-GB"/>
          </a:p>
        </p:txBody>
      </p:sp>
    </p:spTree>
    <p:extLst>
      <p:ext uri="{BB962C8B-B14F-4D97-AF65-F5344CB8AC3E}">
        <p14:creationId xmlns:p14="http://schemas.microsoft.com/office/powerpoint/2010/main" val="8525715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176" y="1353190"/>
            <a:ext cx="5957697" cy="4395651"/>
          </a:xfrm>
          <a:prstGeom prst="rect">
            <a:avLst/>
          </a:prstGeom>
        </p:spPr>
      </p:pic>
      <p:pic>
        <p:nvPicPr>
          <p:cNvPr id="7"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9163" y="1222508"/>
            <a:ext cx="2891739" cy="4657016"/>
          </a:xfrm>
          <a:prstGeom prst="rect">
            <a:avLst/>
          </a:prstGeom>
        </p:spPr>
      </p:pic>
      <p:pic>
        <p:nvPicPr>
          <p:cNvPr id="8" name="image3.png"/>
          <p:cNvPicPr>
            <a:picLocks noChangeAspect="1"/>
          </p:cNvPicPr>
          <p:nvPr/>
        </p:nvPicPr>
        <p:blipFill>
          <a:blip r:embed="rId4">
            <a:extLst/>
          </a:blip>
          <a:stretch>
            <a:fillRect/>
          </a:stretch>
        </p:blipFill>
        <p:spPr>
          <a:xfrm>
            <a:off x="9736418" y="220127"/>
            <a:ext cx="2120900" cy="463948"/>
          </a:xfrm>
          <a:prstGeom prst="rect">
            <a:avLst/>
          </a:prstGeom>
          <a:ln w="12700">
            <a:miter lim="400000"/>
          </a:ln>
        </p:spPr>
      </p:pic>
      <p:pic>
        <p:nvPicPr>
          <p:cNvPr id="9" name="Picture 8"/>
          <p:cNvPicPr>
            <a:picLocks noChangeAspect="1"/>
          </p:cNvPicPr>
          <p:nvPr/>
        </p:nvPicPr>
        <p:blipFill>
          <a:blip r:embed="rId5"/>
          <a:stretch>
            <a:fillRect/>
          </a:stretch>
        </p:blipFill>
        <p:spPr>
          <a:xfrm>
            <a:off x="270982" y="233923"/>
            <a:ext cx="1746084" cy="595010"/>
          </a:xfrm>
          <a:prstGeom prst="rect">
            <a:avLst/>
          </a:prstGeom>
        </p:spPr>
      </p:pic>
      <p:pic>
        <p:nvPicPr>
          <p:cNvPr id="10" name="Picture 9"/>
          <p:cNvPicPr>
            <a:picLocks noChangeAspect="1"/>
          </p:cNvPicPr>
          <p:nvPr/>
        </p:nvPicPr>
        <p:blipFill>
          <a:blip r:embed="rId6"/>
          <a:stretch>
            <a:fillRect/>
          </a:stretch>
        </p:blipFill>
        <p:spPr>
          <a:xfrm>
            <a:off x="186248" y="5687380"/>
            <a:ext cx="1270748" cy="874059"/>
          </a:xfrm>
          <a:prstGeom prst="rect">
            <a:avLst/>
          </a:prstGeom>
        </p:spPr>
      </p:pic>
      <p:sp>
        <p:nvSpPr>
          <p:cNvPr id="11" name="Rectangle 10"/>
          <p:cNvSpPr/>
          <p:nvPr/>
        </p:nvSpPr>
        <p:spPr>
          <a:xfrm>
            <a:off x="4276217" y="190491"/>
            <a:ext cx="3570914" cy="523220"/>
          </a:xfrm>
          <a:prstGeom prst="rect">
            <a:avLst/>
          </a:prstGeom>
          <a:solidFill>
            <a:schemeClr val="bg1"/>
          </a:solidFill>
        </p:spPr>
        <p:txBody>
          <a:bodyPr wrap="none">
            <a:spAutoFit/>
          </a:bodyPr>
          <a:lstStyle/>
          <a:p>
            <a:r>
              <a:rPr lang="en-GB" sz="2800" dirty="0" smtClean="0"/>
              <a:t>Fixation Thermometers</a:t>
            </a:r>
            <a:endParaRPr lang="en-GB" sz="2800" dirty="0"/>
          </a:p>
        </p:txBody>
      </p:sp>
      <p:sp>
        <p:nvSpPr>
          <p:cNvPr id="2" name="Date Placeholder 1"/>
          <p:cNvSpPr>
            <a:spLocks noGrp="1"/>
          </p:cNvSpPr>
          <p:nvPr>
            <p:ph type="dt" sz="half" idx="10"/>
          </p:nvPr>
        </p:nvSpPr>
        <p:spPr/>
        <p:txBody>
          <a:bodyPr/>
          <a:lstStyle/>
          <a:p>
            <a:r>
              <a:rPr lang="en-US" smtClean="0"/>
              <a:t>24/04/2017</a:t>
            </a:r>
            <a:endParaRPr lang="en-GB"/>
          </a:p>
        </p:txBody>
      </p:sp>
      <p:sp>
        <p:nvSpPr>
          <p:cNvPr id="4" name="Footer Placeholder 3"/>
          <p:cNvSpPr>
            <a:spLocks noGrp="1"/>
          </p:cNvSpPr>
          <p:nvPr>
            <p:ph type="ftr" sz="quarter" idx="11"/>
          </p:nvPr>
        </p:nvSpPr>
        <p:spPr/>
        <p:txBody>
          <a:bodyPr/>
          <a:lstStyle/>
          <a:p>
            <a:r>
              <a:rPr lang="en-GB" smtClean="0"/>
              <a:t>C.Cantini, ETHZ</a:t>
            </a:r>
            <a:endParaRPr lang="en-GB"/>
          </a:p>
        </p:txBody>
      </p:sp>
      <p:sp>
        <p:nvSpPr>
          <p:cNvPr id="5" name="Slide Number Placeholder 4"/>
          <p:cNvSpPr>
            <a:spLocks noGrp="1"/>
          </p:cNvSpPr>
          <p:nvPr>
            <p:ph type="sldNum" sz="quarter" idx="12"/>
          </p:nvPr>
        </p:nvSpPr>
        <p:spPr/>
        <p:txBody>
          <a:bodyPr/>
          <a:lstStyle/>
          <a:p>
            <a:fld id="{F0CE6825-E5CD-493A-B668-FBEBA4491FAD}" type="slidenum">
              <a:rPr lang="en-GB" smtClean="0"/>
              <a:t>30</a:t>
            </a:fld>
            <a:endParaRPr lang="en-GB"/>
          </a:p>
        </p:txBody>
      </p:sp>
    </p:spTree>
    <p:extLst>
      <p:ext uri="{BB962C8B-B14F-4D97-AF65-F5344CB8AC3E}">
        <p14:creationId xmlns:p14="http://schemas.microsoft.com/office/powerpoint/2010/main" val="3064732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
          <p:cNvPicPr>
            <a:picLocks noChangeAspect="1"/>
          </p:cNvPicPr>
          <p:nvPr/>
        </p:nvPicPr>
        <p:blipFill>
          <a:blip r:embed="rId2"/>
          <a:stretch>
            <a:fillRect/>
          </a:stretch>
        </p:blipFill>
        <p:spPr>
          <a:xfrm>
            <a:off x="606042" y="2022001"/>
            <a:ext cx="3308540" cy="3570557"/>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8306"/>
          <a:stretch/>
        </p:blipFill>
        <p:spPr>
          <a:xfrm rot="5400000">
            <a:off x="4648315" y="2419465"/>
            <a:ext cx="4157832" cy="254753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654113" y="2117622"/>
            <a:ext cx="4176601" cy="3132451"/>
          </a:xfrm>
          <a:prstGeom prst="rect">
            <a:avLst/>
          </a:prstGeom>
        </p:spPr>
      </p:pic>
      <p:pic>
        <p:nvPicPr>
          <p:cNvPr id="8" name="image3.png"/>
          <p:cNvPicPr>
            <a:picLocks noChangeAspect="1"/>
          </p:cNvPicPr>
          <p:nvPr/>
        </p:nvPicPr>
        <p:blipFill>
          <a:blip r:embed="rId5">
            <a:extLst/>
          </a:blip>
          <a:stretch>
            <a:fillRect/>
          </a:stretch>
        </p:blipFill>
        <p:spPr>
          <a:xfrm>
            <a:off x="9736418" y="220127"/>
            <a:ext cx="2120900" cy="463948"/>
          </a:xfrm>
          <a:prstGeom prst="rect">
            <a:avLst/>
          </a:prstGeom>
          <a:ln w="12700">
            <a:miter lim="400000"/>
          </a:ln>
        </p:spPr>
      </p:pic>
      <p:pic>
        <p:nvPicPr>
          <p:cNvPr id="9" name="Picture 8"/>
          <p:cNvPicPr>
            <a:picLocks noChangeAspect="1"/>
          </p:cNvPicPr>
          <p:nvPr/>
        </p:nvPicPr>
        <p:blipFill>
          <a:blip r:embed="rId6"/>
          <a:stretch>
            <a:fillRect/>
          </a:stretch>
        </p:blipFill>
        <p:spPr>
          <a:xfrm>
            <a:off x="270982" y="233923"/>
            <a:ext cx="1746084" cy="595010"/>
          </a:xfrm>
          <a:prstGeom prst="rect">
            <a:avLst/>
          </a:prstGeom>
        </p:spPr>
      </p:pic>
      <p:pic>
        <p:nvPicPr>
          <p:cNvPr id="10" name="Picture 9"/>
          <p:cNvPicPr>
            <a:picLocks noChangeAspect="1"/>
          </p:cNvPicPr>
          <p:nvPr/>
        </p:nvPicPr>
        <p:blipFill>
          <a:blip r:embed="rId7"/>
          <a:stretch>
            <a:fillRect/>
          </a:stretch>
        </p:blipFill>
        <p:spPr>
          <a:xfrm>
            <a:off x="165750" y="1870825"/>
            <a:ext cx="1270748" cy="874059"/>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4718" t="42041" r="12040" b="38084"/>
          <a:stretch/>
        </p:blipFill>
        <p:spPr>
          <a:xfrm rot="5400000">
            <a:off x="9566287" y="4101552"/>
            <a:ext cx="2915478" cy="1868556"/>
          </a:xfrm>
          <a:prstGeom prst="rect">
            <a:avLst/>
          </a:prstGeom>
        </p:spPr>
      </p:pic>
      <p:pic>
        <p:nvPicPr>
          <p:cNvPr id="12" name="Picture 11"/>
          <p:cNvPicPr>
            <a:picLocks noChangeAspect="1"/>
          </p:cNvPicPr>
          <p:nvPr/>
        </p:nvPicPr>
        <p:blipFill>
          <a:blip r:embed="rId8"/>
          <a:stretch>
            <a:fillRect/>
          </a:stretch>
        </p:blipFill>
        <p:spPr>
          <a:xfrm rot="5400000">
            <a:off x="2996480" y="4270387"/>
            <a:ext cx="2504277" cy="1097871"/>
          </a:xfrm>
          <a:prstGeom prst="rect">
            <a:avLst/>
          </a:prstGeom>
        </p:spPr>
      </p:pic>
      <p:pic>
        <p:nvPicPr>
          <p:cNvPr id="13" name="Picture 12"/>
          <p:cNvPicPr>
            <a:picLocks noChangeAspect="1"/>
          </p:cNvPicPr>
          <p:nvPr/>
        </p:nvPicPr>
        <p:blipFill>
          <a:blip r:embed="rId9"/>
          <a:stretch>
            <a:fillRect/>
          </a:stretch>
        </p:blipFill>
        <p:spPr>
          <a:xfrm>
            <a:off x="165750" y="5514068"/>
            <a:ext cx="3161056" cy="1102934"/>
          </a:xfrm>
          <a:prstGeom prst="rect">
            <a:avLst/>
          </a:prstGeom>
        </p:spPr>
      </p:pic>
      <p:sp>
        <p:nvSpPr>
          <p:cNvPr id="14" name="Rectangle 13"/>
          <p:cNvSpPr/>
          <p:nvPr/>
        </p:nvSpPr>
        <p:spPr>
          <a:xfrm>
            <a:off x="4276217" y="190491"/>
            <a:ext cx="3447354" cy="523220"/>
          </a:xfrm>
          <a:prstGeom prst="rect">
            <a:avLst/>
          </a:prstGeom>
          <a:solidFill>
            <a:schemeClr val="bg1"/>
          </a:solidFill>
        </p:spPr>
        <p:txBody>
          <a:bodyPr wrap="none">
            <a:spAutoFit/>
          </a:bodyPr>
          <a:lstStyle/>
          <a:p>
            <a:r>
              <a:rPr lang="en-GB" sz="2800" dirty="0" smtClean="0"/>
              <a:t>Details PCB for pulsing</a:t>
            </a:r>
            <a:endParaRPr lang="en-GB" sz="2800" dirty="0"/>
          </a:p>
        </p:txBody>
      </p:sp>
      <p:sp>
        <p:nvSpPr>
          <p:cNvPr id="15" name="Shape 158"/>
          <p:cNvSpPr/>
          <p:nvPr/>
        </p:nvSpPr>
        <p:spPr>
          <a:xfrm>
            <a:off x="3430307" y="1324508"/>
            <a:ext cx="2108201" cy="1930401"/>
          </a:xfrm>
          <a:prstGeom prst="roundRect">
            <a:avLst>
              <a:gd name="adj" fmla="val 9868"/>
            </a:avLst>
          </a:prstGeom>
          <a:solidFill>
            <a:srgbClr val="FF6A00"/>
          </a:solidFill>
          <a:ln w="12700">
            <a:solidFill>
              <a:srgbClr val="000000"/>
            </a:solidFill>
            <a:miter lim="400000"/>
          </a:ln>
        </p:spPr>
        <p:txBody>
          <a:bodyPr lIns="38100" tIns="38100" rIns="38100" bIns="38100"/>
          <a:lstStyle/>
          <a:p>
            <a:pPr defTabSz="914367">
              <a:buClr>
                <a:srgbClr val="000000"/>
              </a:buClr>
              <a:buFont typeface="Lucida Grande"/>
              <a:defRPr sz="2400">
                <a:uFill>
                  <a:solidFill>
                    <a:srgbClr val="000000"/>
                  </a:solidFill>
                </a:uFill>
                <a:latin typeface="Lucida Grande"/>
                <a:ea typeface="Lucida Grande"/>
                <a:cs typeface="Lucida Grande"/>
                <a:sym typeface="Lucida Grande"/>
              </a:defRPr>
            </a:pPr>
            <a:endParaRPr sz="1687"/>
          </a:p>
        </p:txBody>
      </p:sp>
      <p:sp>
        <p:nvSpPr>
          <p:cNvPr id="16" name="Shape 159"/>
          <p:cNvSpPr/>
          <p:nvPr/>
        </p:nvSpPr>
        <p:spPr>
          <a:xfrm>
            <a:off x="3544607" y="1375308"/>
            <a:ext cx="1866901" cy="419100"/>
          </a:xfrm>
          <a:prstGeom prst="roundRect">
            <a:avLst>
              <a:gd name="adj" fmla="val 15625"/>
            </a:avLst>
          </a:prstGeom>
          <a:solidFill>
            <a:srgbClr val="B1DD8C"/>
          </a:solidFill>
          <a:ln w="25400">
            <a:solidFill>
              <a:srgbClr val="000000"/>
            </a:solidFill>
            <a:miter lim="400000"/>
          </a:ln>
          <a:extLst>
            <a:ext uri="{C572A759-6A51-4108-AA02-DFA0A04FC94B}">
              <ma14:wrappingTextBoxFlag xmlns:ma14="http://schemas.microsoft.com/office/mac/drawingml/2011/main" xmlns="" val="1"/>
            </a:ext>
          </a:extLst>
        </p:spPr>
        <p:txBody>
          <a:bodyPr lIns="38100" tIns="38100" rIns="38100" bIns="38100"/>
          <a:lstStyle>
            <a:lvl1pPr defTabSz="1300480">
              <a:buClr>
                <a:srgbClr val="000000"/>
              </a:buClr>
              <a:buFont typeface="Lucida Grande"/>
              <a:defRPr sz="2400">
                <a:uFill>
                  <a:solidFill>
                    <a:srgbClr val="000000"/>
                  </a:solidFill>
                </a:uFill>
                <a:latin typeface="Lucida Grande"/>
                <a:ea typeface="Lucida Grande"/>
                <a:cs typeface="Lucida Grande"/>
                <a:sym typeface="Lucida Grande"/>
              </a:defRPr>
            </a:lvl1pPr>
          </a:lstStyle>
          <a:p>
            <a:r>
              <a:rPr sz="1687"/>
              <a:t>KEL connector</a:t>
            </a:r>
          </a:p>
        </p:txBody>
      </p:sp>
      <p:sp>
        <p:nvSpPr>
          <p:cNvPr id="17" name="Shape 160"/>
          <p:cNvSpPr/>
          <p:nvPr/>
        </p:nvSpPr>
        <p:spPr>
          <a:xfrm flipH="1">
            <a:off x="3757854" y="1809539"/>
            <a:ext cx="7839" cy="523875"/>
          </a:xfrm>
          <a:prstGeom prst="line">
            <a:avLst/>
          </a:prstGeom>
          <a:ln w="50800">
            <a:solidFill>
              <a:srgbClr val="000000"/>
            </a:solidFill>
            <a:miter lim="400000"/>
          </a:ln>
        </p:spPr>
        <p:txBody>
          <a:bodyPr lIns="0" tIns="0" rIns="0" bIns="0"/>
          <a:lstStyle/>
          <a:p>
            <a:pPr defTabSz="457184">
              <a:defRPr sz="1600">
                <a:latin typeface="Helvetica"/>
                <a:ea typeface="Helvetica"/>
                <a:cs typeface="Helvetica"/>
                <a:sym typeface="Helvetica"/>
              </a:defRPr>
            </a:pPr>
            <a:endParaRPr sz="1125"/>
          </a:p>
        </p:txBody>
      </p:sp>
      <p:sp>
        <p:nvSpPr>
          <p:cNvPr id="18" name="Shape 161"/>
          <p:cNvSpPr/>
          <p:nvPr/>
        </p:nvSpPr>
        <p:spPr>
          <a:xfrm flipH="1">
            <a:off x="4129775" y="1800162"/>
            <a:ext cx="1514" cy="372939"/>
          </a:xfrm>
          <a:prstGeom prst="line">
            <a:avLst/>
          </a:prstGeom>
          <a:ln w="50800">
            <a:solidFill>
              <a:srgbClr val="000000"/>
            </a:solidFill>
            <a:miter lim="400000"/>
          </a:ln>
        </p:spPr>
        <p:txBody>
          <a:bodyPr lIns="0" tIns="0" rIns="0" bIns="0"/>
          <a:lstStyle/>
          <a:p>
            <a:pPr defTabSz="457184">
              <a:defRPr sz="1600">
                <a:latin typeface="Helvetica"/>
                <a:ea typeface="Helvetica"/>
                <a:cs typeface="Helvetica"/>
                <a:sym typeface="Helvetica"/>
              </a:defRPr>
            </a:pPr>
            <a:endParaRPr sz="1125"/>
          </a:p>
        </p:txBody>
      </p:sp>
      <p:sp>
        <p:nvSpPr>
          <p:cNvPr id="19" name="Shape 162"/>
          <p:cNvSpPr/>
          <p:nvPr/>
        </p:nvSpPr>
        <p:spPr>
          <a:xfrm>
            <a:off x="4421520" y="1806744"/>
            <a:ext cx="2043" cy="161793"/>
          </a:xfrm>
          <a:prstGeom prst="line">
            <a:avLst/>
          </a:prstGeom>
          <a:ln w="50800">
            <a:solidFill>
              <a:srgbClr val="000000"/>
            </a:solidFill>
            <a:miter lim="400000"/>
          </a:ln>
        </p:spPr>
        <p:txBody>
          <a:bodyPr lIns="0" tIns="0" rIns="0" bIns="0"/>
          <a:lstStyle/>
          <a:p>
            <a:pPr defTabSz="457184">
              <a:defRPr sz="1600">
                <a:latin typeface="Helvetica"/>
                <a:ea typeface="Helvetica"/>
                <a:cs typeface="Helvetica"/>
                <a:sym typeface="Helvetica"/>
              </a:defRPr>
            </a:pPr>
            <a:endParaRPr sz="1125"/>
          </a:p>
        </p:txBody>
      </p:sp>
      <p:sp>
        <p:nvSpPr>
          <p:cNvPr id="20" name="Shape 163"/>
          <p:cNvSpPr/>
          <p:nvPr/>
        </p:nvSpPr>
        <p:spPr>
          <a:xfrm>
            <a:off x="4573308" y="1984908"/>
            <a:ext cx="314189" cy="336567"/>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1300480">
              <a:buClr>
                <a:srgbClr val="000000"/>
              </a:buClr>
              <a:buFont typeface="Lucida Grande"/>
              <a:defRPr sz="2400">
                <a:uFill>
                  <a:solidFill>
                    <a:srgbClr val="000000"/>
                  </a:solidFill>
                </a:uFill>
                <a:latin typeface="Lucida Grande"/>
                <a:ea typeface="Lucida Grande"/>
                <a:cs typeface="Lucida Grande"/>
                <a:sym typeface="Lucida Grande"/>
              </a:defRPr>
            </a:lvl1pPr>
          </a:lstStyle>
          <a:p>
            <a:r>
              <a:rPr sz="1687"/>
              <a:t>... </a:t>
            </a:r>
          </a:p>
        </p:txBody>
      </p:sp>
      <p:sp>
        <p:nvSpPr>
          <p:cNvPr id="21" name="Shape 164"/>
          <p:cNvSpPr/>
          <p:nvPr/>
        </p:nvSpPr>
        <p:spPr>
          <a:xfrm flipV="1">
            <a:off x="3563578" y="2327810"/>
            <a:ext cx="400130" cy="2300"/>
          </a:xfrm>
          <a:prstGeom prst="line">
            <a:avLst/>
          </a:prstGeom>
          <a:ln w="50800">
            <a:solidFill>
              <a:srgbClr val="000000"/>
            </a:solidFill>
            <a:miter lim="400000"/>
          </a:ln>
        </p:spPr>
        <p:txBody>
          <a:bodyPr lIns="0" tIns="0" rIns="0" bIns="0"/>
          <a:lstStyle/>
          <a:p>
            <a:pPr defTabSz="457184">
              <a:defRPr sz="1600">
                <a:latin typeface="Helvetica"/>
                <a:ea typeface="Helvetica"/>
                <a:cs typeface="Helvetica"/>
                <a:sym typeface="Helvetica"/>
              </a:defRPr>
            </a:pPr>
            <a:endParaRPr sz="1125"/>
          </a:p>
        </p:txBody>
      </p:sp>
      <p:sp>
        <p:nvSpPr>
          <p:cNvPr id="22" name="Shape 165"/>
          <p:cNvSpPr/>
          <p:nvPr/>
        </p:nvSpPr>
        <p:spPr>
          <a:xfrm flipV="1">
            <a:off x="3570008" y="2416708"/>
            <a:ext cx="400130" cy="2300"/>
          </a:xfrm>
          <a:prstGeom prst="line">
            <a:avLst/>
          </a:prstGeom>
          <a:ln w="50800">
            <a:solidFill>
              <a:srgbClr val="000000"/>
            </a:solidFill>
            <a:miter lim="400000"/>
          </a:ln>
        </p:spPr>
        <p:txBody>
          <a:bodyPr lIns="0" tIns="0" rIns="0" bIns="0"/>
          <a:lstStyle/>
          <a:p>
            <a:pPr defTabSz="457184">
              <a:defRPr sz="1600">
                <a:latin typeface="Helvetica"/>
                <a:ea typeface="Helvetica"/>
                <a:cs typeface="Helvetica"/>
                <a:sym typeface="Helvetica"/>
              </a:defRPr>
            </a:pPr>
            <a:endParaRPr sz="1125"/>
          </a:p>
        </p:txBody>
      </p:sp>
      <p:sp>
        <p:nvSpPr>
          <p:cNvPr id="23" name="Shape 166"/>
          <p:cNvSpPr/>
          <p:nvPr/>
        </p:nvSpPr>
        <p:spPr>
          <a:xfrm>
            <a:off x="4890808" y="1997608"/>
            <a:ext cx="562655" cy="315023"/>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1300480">
              <a:buClr>
                <a:srgbClr val="000000"/>
              </a:buClr>
              <a:buFont typeface="Lucida Grande"/>
              <a:defRPr sz="2200">
                <a:uFill>
                  <a:solidFill>
                    <a:srgbClr val="000000"/>
                  </a:solidFill>
                </a:uFill>
                <a:latin typeface="Lucida Grande"/>
                <a:ea typeface="Lucida Grande"/>
                <a:cs typeface="Lucida Grande"/>
                <a:sym typeface="Lucida Grande"/>
              </a:defRPr>
            </a:lvl1pPr>
          </a:lstStyle>
          <a:p>
            <a:r>
              <a:rPr sz="1547"/>
              <a:t>32 ch</a:t>
            </a:r>
          </a:p>
        </p:txBody>
      </p:sp>
      <p:sp>
        <p:nvSpPr>
          <p:cNvPr id="24" name="Shape 167"/>
          <p:cNvSpPr/>
          <p:nvPr/>
        </p:nvSpPr>
        <p:spPr>
          <a:xfrm flipV="1">
            <a:off x="3900207" y="2175408"/>
            <a:ext cx="400130" cy="2300"/>
          </a:xfrm>
          <a:prstGeom prst="line">
            <a:avLst/>
          </a:prstGeom>
          <a:ln w="50800">
            <a:solidFill>
              <a:srgbClr val="000000"/>
            </a:solidFill>
            <a:miter lim="400000"/>
          </a:ln>
        </p:spPr>
        <p:txBody>
          <a:bodyPr lIns="0" tIns="0" rIns="0" bIns="0"/>
          <a:lstStyle/>
          <a:p>
            <a:pPr defTabSz="457184">
              <a:defRPr sz="1600">
                <a:latin typeface="Helvetica"/>
                <a:ea typeface="Helvetica"/>
                <a:cs typeface="Helvetica"/>
                <a:sym typeface="Helvetica"/>
              </a:defRPr>
            </a:pPr>
            <a:endParaRPr sz="1125"/>
          </a:p>
        </p:txBody>
      </p:sp>
      <p:sp>
        <p:nvSpPr>
          <p:cNvPr id="25" name="Shape 168"/>
          <p:cNvSpPr/>
          <p:nvPr/>
        </p:nvSpPr>
        <p:spPr>
          <a:xfrm flipV="1">
            <a:off x="3900207" y="2264307"/>
            <a:ext cx="400130" cy="2301"/>
          </a:xfrm>
          <a:prstGeom prst="line">
            <a:avLst/>
          </a:prstGeom>
          <a:ln w="50800">
            <a:solidFill>
              <a:srgbClr val="000000"/>
            </a:solidFill>
            <a:miter lim="400000"/>
          </a:ln>
        </p:spPr>
        <p:txBody>
          <a:bodyPr lIns="0" tIns="0" rIns="0" bIns="0"/>
          <a:lstStyle/>
          <a:p>
            <a:pPr defTabSz="457184">
              <a:defRPr sz="1600">
                <a:latin typeface="Helvetica"/>
                <a:ea typeface="Helvetica"/>
                <a:cs typeface="Helvetica"/>
                <a:sym typeface="Helvetica"/>
              </a:defRPr>
            </a:pPr>
            <a:endParaRPr sz="1125"/>
          </a:p>
        </p:txBody>
      </p:sp>
      <p:sp>
        <p:nvSpPr>
          <p:cNvPr id="26" name="Shape 169"/>
          <p:cNvSpPr/>
          <p:nvPr/>
        </p:nvSpPr>
        <p:spPr>
          <a:xfrm flipV="1">
            <a:off x="4217708" y="1959508"/>
            <a:ext cx="400130" cy="2300"/>
          </a:xfrm>
          <a:prstGeom prst="line">
            <a:avLst/>
          </a:prstGeom>
          <a:ln w="50800">
            <a:solidFill>
              <a:srgbClr val="000000"/>
            </a:solidFill>
            <a:miter lim="400000"/>
          </a:ln>
        </p:spPr>
        <p:txBody>
          <a:bodyPr lIns="0" tIns="0" rIns="0" bIns="0"/>
          <a:lstStyle/>
          <a:p>
            <a:pPr defTabSz="457184">
              <a:defRPr sz="1600">
                <a:latin typeface="Helvetica"/>
                <a:ea typeface="Helvetica"/>
                <a:cs typeface="Helvetica"/>
                <a:sym typeface="Helvetica"/>
              </a:defRPr>
            </a:pPr>
            <a:endParaRPr sz="1125"/>
          </a:p>
        </p:txBody>
      </p:sp>
      <p:sp>
        <p:nvSpPr>
          <p:cNvPr id="27" name="Shape 170"/>
          <p:cNvSpPr/>
          <p:nvPr/>
        </p:nvSpPr>
        <p:spPr>
          <a:xfrm flipV="1">
            <a:off x="4217708" y="2048408"/>
            <a:ext cx="400130" cy="2300"/>
          </a:xfrm>
          <a:prstGeom prst="line">
            <a:avLst/>
          </a:prstGeom>
          <a:ln w="50800">
            <a:solidFill>
              <a:srgbClr val="000000"/>
            </a:solidFill>
            <a:miter lim="400000"/>
          </a:ln>
        </p:spPr>
        <p:txBody>
          <a:bodyPr lIns="0" tIns="0" rIns="0" bIns="0"/>
          <a:lstStyle/>
          <a:p>
            <a:pPr defTabSz="457184">
              <a:defRPr sz="1600">
                <a:latin typeface="Helvetica"/>
                <a:ea typeface="Helvetica"/>
                <a:cs typeface="Helvetica"/>
                <a:sym typeface="Helvetica"/>
              </a:defRPr>
            </a:pPr>
            <a:endParaRPr sz="1125"/>
          </a:p>
        </p:txBody>
      </p:sp>
      <p:sp>
        <p:nvSpPr>
          <p:cNvPr id="28" name="Shape 171"/>
          <p:cNvSpPr/>
          <p:nvPr/>
        </p:nvSpPr>
        <p:spPr>
          <a:xfrm flipH="1">
            <a:off x="3747808" y="2436874"/>
            <a:ext cx="274" cy="222642"/>
          </a:xfrm>
          <a:prstGeom prst="line">
            <a:avLst/>
          </a:prstGeom>
          <a:ln w="50800">
            <a:solidFill>
              <a:srgbClr val="000000"/>
            </a:solidFill>
            <a:miter lim="400000"/>
          </a:ln>
        </p:spPr>
        <p:txBody>
          <a:bodyPr lIns="0" tIns="0" rIns="0" bIns="0"/>
          <a:lstStyle/>
          <a:p>
            <a:pPr defTabSz="457184">
              <a:defRPr sz="1600">
                <a:latin typeface="Helvetica"/>
                <a:ea typeface="Helvetica"/>
                <a:cs typeface="Helvetica"/>
                <a:sym typeface="Helvetica"/>
              </a:defRPr>
            </a:pPr>
            <a:endParaRPr sz="1125"/>
          </a:p>
        </p:txBody>
      </p:sp>
      <p:sp>
        <p:nvSpPr>
          <p:cNvPr id="29" name="Shape 172"/>
          <p:cNvSpPr/>
          <p:nvPr/>
        </p:nvSpPr>
        <p:spPr>
          <a:xfrm>
            <a:off x="4091749" y="2277587"/>
            <a:ext cx="1539" cy="386296"/>
          </a:xfrm>
          <a:prstGeom prst="line">
            <a:avLst/>
          </a:prstGeom>
          <a:ln w="50800">
            <a:solidFill>
              <a:srgbClr val="000000"/>
            </a:solidFill>
            <a:miter lim="400000"/>
          </a:ln>
        </p:spPr>
        <p:txBody>
          <a:bodyPr lIns="0" tIns="0" rIns="0" bIns="0"/>
          <a:lstStyle/>
          <a:p>
            <a:pPr defTabSz="457184">
              <a:defRPr sz="1600">
                <a:latin typeface="Helvetica"/>
                <a:ea typeface="Helvetica"/>
                <a:cs typeface="Helvetica"/>
                <a:sym typeface="Helvetica"/>
              </a:defRPr>
            </a:pPr>
            <a:endParaRPr sz="1125"/>
          </a:p>
        </p:txBody>
      </p:sp>
      <p:sp>
        <p:nvSpPr>
          <p:cNvPr id="30" name="Shape 173"/>
          <p:cNvSpPr/>
          <p:nvPr/>
        </p:nvSpPr>
        <p:spPr>
          <a:xfrm flipH="1">
            <a:off x="4418169" y="2059768"/>
            <a:ext cx="4823" cy="719287"/>
          </a:xfrm>
          <a:prstGeom prst="line">
            <a:avLst/>
          </a:prstGeom>
          <a:ln w="50800">
            <a:solidFill>
              <a:srgbClr val="000000"/>
            </a:solidFill>
            <a:miter lim="400000"/>
          </a:ln>
        </p:spPr>
        <p:txBody>
          <a:bodyPr lIns="0" tIns="0" rIns="0" bIns="0"/>
          <a:lstStyle/>
          <a:p>
            <a:pPr defTabSz="457184">
              <a:defRPr sz="1600">
                <a:latin typeface="Helvetica"/>
                <a:ea typeface="Helvetica"/>
                <a:cs typeface="Helvetica"/>
                <a:sym typeface="Helvetica"/>
              </a:defRPr>
            </a:pPr>
            <a:endParaRPr sz="1125"/>
          </a:p>
        </p:txBody>
      </p:sp>
      <p:sp>
        <p:nvSpPr>
          <p:cNvPr id="31" name="Shape 174"/>
          <p:cNvSpPr/>
          <p:nvPr/>
        </p:nvSpPr>
        <p:spPr>
          <a:xfrm>
            <a:off x="3740531" y="2644894"/>
            <a:ext cx="1418644" cy="2402"/>
          </a:xfrm>
          <a:prstGeom prst="line">
            <a:avLst/>
          </a:prstGeom>
          <a:ln w="50800">
            <a:solidFill>
              <a:srgbClr val="000000"/>
            </a:solidFill>
            <a:miter lim="400000"/>
          </a:ln>
        </p:spPr>
        <p:txBody>
          <a:bodyPr lIns="0" tIns="0" rIns="0" bIns="0"/>
          <a:lstStyle/>
          <a:p>
            <a:pPr defTabSz="457184">
              <a:defRPr sz="1600">
                <a:latin typeface="Helvetica"/>
                <a:ea typeface="Helvetica"/>
                <a:cs typeface="Helvetica"/>
                <a:sym typeface="Helvetica"/>
              </a:defRPr>
            </a:pPr>
            <a:endParaRPr sz="1125"/>
          </a:p>
        </p:txBody>
      </p:sp>
      <p:sp>
        <p:nvSpPr>
          <p:cNvPr id="32" name="Shape 175"/>
          <p:cNvSpPr/>
          <p:nvPr/>
        </p:nvSpPr>
        <p:spPr>
          <a:xfrm>
            <a:off x="4281208" y="2785008"/>
            <a:ext cx="254001" cy="292101"/>
          </a:xfrm>
          <a:prstGeom prst="roundRect">
            <a:avLst>
              <a:gd name="adj" fmla="val 31703"/>
            </a:avLst>
          </a:prstGeom>
          <a:ln w="25400">
            <a:solidFill>
              <a:srgbClr val="000000"/>
            </a:solidFill>
            <a:miter lim="400000"/>
          </a:ln>
          <a:extLst>
            <a:ext uri="{C572A759-6A51-4108-AA02-DFA0A04FC94B}">
              <ma14:wrappingTextBoxFlag xmlns:ma14="http://schemas.microsoft.com/office/mac/drawingml/2011/main" xmlns="" val="1"/>
            </a:ext>
          </a:extLst>
        </p:spPr>
        <p:txBody>
          <a:bodyPr lIns="38100" tIns="38100" rIns="38100" bIns="38100"/>
          <a:lstStyle>
            <a:lvl1pPr defTabSz="1300480">
              <a:buClr>
                <a:srgbClr val="000000"/>
              </a:buClr>
              <a:buFont typeface="Lucida Grande"/>
              <a:defRPr sz="1400">
                <a:uFill>
                  <a:solidFill>
                    <a:srgbClr val="000000"/>
                  </a:solidFill>
                </a:uFill>
                <a:latin typeface="Lucida Grande"/>
                <a:ea typeface="Lucida Grande"/>
                <a:cs typeface="Lucida Grande"/>
                <a:sym typeface="Lucida Grande"/>
              </a:defRPr>
            </a:lvl1pPr>
          </a:lstStyle>
          <a:p>
            <a:r>
              <a:rPr sz="984"/>
              <a:t>R</a:t>
            </a:r>
          </a:p>
        </p:txBody>
      </p:sp>
      <p:sp>
        <p:nvSpPr>
          <p:cNvPr id="33" name="Shape 176"/>
          <p:cNvSpPr/>
          <p:nvPr/>
        </p:nvSpPr>
        <p:spPr>
          <a:xfrm flipH="1">
            <a:off x="4941783" y="779786"/>
            <a:ext cx="761" cy="514688"/>
          </a:xfrm>
          <a:prstGeom prst="line">
            <a:avLst/>
          </a:prstGeom>
          <a:ln w="50800">
            <a:solidFill>
              <a:srgbClr val="000000"/>
            </a:solidFill>
            <a:miter lim="400000"/>
            <a:headEnd type="stealth"/>
          </a:ln>
        </p:spPr>
        <p:txBody>
          <a:bodyPr lIns="0" tIns="0" rIns="0" bIns="0"/>
          <a:lstStyle/>
          <a:p>
            <a:pPr defTabSz="457184">
              <a:defRPr sz="1600">
                <a:latin typeface="Helvetica"/>
                <a:ea typeface="Helvetica"/>
                <a:cs typeface="Helvetica"/>
                <a:sym typeface="Helvetica"/>
              </a:defRPr>
            </a:pPr>
            <a:endParaRPr sz="1125"/>
          </a:p>
        </p:txBody>
      </p:sp>
      <p:sp>
        <p:nvSpPr>
          <p:cNvPr id="34" name="Shape 177"/>
          <p:cNvSpPr/>
          <p:nvPr/>
        </p:nvSpPr>
        <p:spPr>
          <a:xfrm>
            <a:off x="3417608" y="956208"/>
            <a:ext cx="1467453" cy="315023"/>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1300480">
              <a:buClr>
                <a:srgbClr val="000000"/>
              </a:buClr>
              <a:buFont typeface="Lucida Grande"/>
              <a:defRPr sz="2200">
                <a:uFill>
                  <a:solidFill>
                    <a:srgbClr val="000000"/>
                  </a:solidFill>
                </a:uFill>
                <a:latin typeface="Lucida Grande"/>
                <a:ea typeface="Lucida Grande"/>
                <a:cs typeface="Lucida Grande"/>
                <a:sym typeface="Lucida Grande"/>
              </a:defRPr>
            </a:lvl1pPr>
          </a:lstStyle>
          <a:p>
            <a:r>
              <a:rPr sz="1547"/>
              <a:t>To Anode Strips</a:t>
            </a:r>
          </a:p>
        </p:txBody>
      </p:sp>
      <p:sp>
        <p:nvSpPr>
          <p:cNvPr id="35" name="Shape 178"/>
          <p:cNvSpPr/>
          <p:nvPr/>
        </p:nvSpPr>
        <p:spPr>
          <a:xfrm>
            <a:off x="5094007" y="2708808"/>
            <a:ext cx="736601" cy="791179"/>
          </a:xfrm>
          <a:prstGeom prst="rect">
            <a:avLst/>
          </a:prstGeom>
          <a:solidFill>
            <a:srgbClr val="FFFFFF"/>
          </a:solidFill>
          <a:ln w="19050">
            <a:solidFill>
              <a:srgbClr val="000000"/>
            </a:solidFill>
            <a:miter lim="400000"/>
          </a:ln>
          <a:extLst>
            <a:ext uri="{C572A759-6A51-4108-AA02-DFA0A04FC94B}">
              <ma14:wrappingTextBoxFlag xmlns:ma14="http://schemas.microsoft.com/office/mac/drawingml/2011/main" xmlns="" val="1"/>
            </a:ext>
          </a:extLst>
        </p:spPr>
        <p:txBody>
          <a:bodyPr lIns="38100" tIns="38100" rIns="38100" bIns="38100">
            <a:spAutoFit/>
          </a:bodyPr>
          <a:lstStyle>
            <a:lvl1pPr algn="l" defTabSz="1300480">
              <a:buClr>
                <a:srgbClr val="000000"/>
              </a:buClr>
              <a:buFont typeface="Lucida Grande"/>
              <a:defRPr sz="2200">
                <a:uFill>
                  <a:solidFill>
                    <a:srgbClr val="000000"/>
                  </a:solidFill>
                </a:uFill>
                <a:latin typeface="Lucida Grande"/>
                <a:ea typeface="Lucida Grande"/>
                <a:cs typeface="Lucida Grande"/>
                <a:sym typeface="Lucida Grande"/>
              </a:defRPr>
            </a:lvl1pPr>
          </a:lstStyle>
          <a:p>
            <a:r>
              <a:rPr sz="1547" dirty="0"/>
              <a:t>Pulse from flange</a:t>
            </a:r>
          </a:p>
        </p:txBody>
      </p:sp>
      <p:sp>
        <p:nvSpPr>
          <p:cNvPr id="36" name="Shape 179"/>
          <p:cNvSpPr/>
          <p:nvPr/>
        </p:nvSpPr>
        <p:spPr>
          <a:xfrm flipV="1">
            <a:off x="4225049" y="3192249"/>
            <a:ext cx="354014" cy="1898"/>
          </a:xfrm>
          <a:prstGeom prst="line">
            <a:avLst/>
          </a:prstGeom>
          <a:ln w="50800">
            <a:solidFill>
              <a:srgbClr val="000000"/>
            </a:solidFill>
            <a:miter lim="400000"/>
          </a:ln>
        </p:spPr>
        <p:txBody>
          <a:bodyPr lIns="0" tIns="0" rIns="0" bIns="0"/>
          <a:lstStyle/>
          <a:p>
            <a:pPr defTabSz="457184">
              <a:defRPr sz="1600">
                <a:latin typeface="Helvetica"/>
                <a:ea typeface="Helvetica"/>
                <a:cs typeface="Helvetica"/>
                <a:sym typeface="Helvetica"/>
              </a:defRPr>
            </a:pPr>
            <a:endParaRPr sz="1125"/>
          </a:p>
        </p:txBody>
      </p:sp>
      <p:sp>
        <p:nvSpPr>
          <p:cNvPr id="37" name="Shape 180"/>
          <p:cNvSpPr/>
          <p:nvPr/>
        </p:nvSpPr>
        <p:spPr>
          <a:xfrm flipH="1">
            <a:off x="4408207" y="3077876"/>
            <a:ext cx="956" cy="129447"/>
          </a:xfrm>
          <a:prstGeom prst="line">
            <a:avLst/>
          </a:prstGeom>
          <a:ln w="50800">
            <a:solidFill>
              <a:srgbClr val="000000"/>
            </a:solidFill>
            <a:miter lim="400000"/>
          </a:ln>
        </p:spPr>
        <p:txBody>
          <a:bodyPr lIns="0" tIns="0" rIns="0" bIns="0"/>
          <a:lstStyle/>
          <a:p>
            <a:pPr defTabSz="457184">
              <a:defRPr sz="1600">
                <a:latin typeface="Helvetica"/>
                <a:ea typeface="Helvetica"/>
                <a:cs typeface="Helvetica"/>
                <a:sym typeface="Helvetica"/>
              </a:defRPr>
            </a:pPr>
            <a:endParaRPr sz="1125"/>
          </a:p>
        </p:txBody>
      </p:sp>
      <p:sp>
        <p:nvSpPr>
          <p:cNvPr id="38" name="Shape 181"/>
          <p:cNvSpPr/>
          <p:nvPr/>
        </p:nvSpPr>
        <p:spPr>
          <a:xfrm>
            <a:off x="4573308" y="2785008"/>
            <a:ext cx="474514" cy="4761"/>
          </a:xfrm>
          <a:prstGeom prst="line">
            <a:avLst/>
          </a:prstGeom>
          <a:ln w="50800">
            <a:solidFill>
              <a:srgbClr val="000000"/>
            </a:solidFill>
            <a:miter lim="400000"/>
            <a:headEnd type="stealth"/>
          </a:ln>
        </p:spPr>
        <p:txBody>
          <a:bodyPr lIns="0" tIns="0" rIns="0" bIns="0"/>
          <a:lstStyle/>
          <a:p>
            <a:pPr defTabSz="457184">
              <a:defRPr sz="1600">
                <a:latin typeface="Helvetica"/>
                <a:ea typeface="Helvetica"/>
                <a:cs typeface="Helvetica"/>
                <a:sym typeface="Helvetica"/>
              </a:defRPr>
            </a:pPr>
            <a:endParaRPr sz="1125"/>
          </a:p>
        </p:txBody>
      </p:sp>
      <p:sp>
        <p:nvSpPr>
          <p:cNvPr id="3" name="Date Placeholder 2"/>
          <p:cNvSpPr>
            <a:spLocks noGrp="1"/>
          </p:cNvSpPr>
          <p:nvPr>
            <p:ph type="dt" sz="half" idx="10"/>
          </p:nvPr>
        </p:nvSpPr>
        <p:spPr/>
        <p:txBody>
          <a:bodyPr/>
          <a:lstStyle/>
          <a:p>
            <a:r>
              <a:rPr lang="en-US" smtClean="0"/>
              <a:t>24/04/2017</a:t>
            </a:r>
            <a:endParaRPr lang="en-GB"/>
          </a:p>
        </p:txBody>
      </p:sp>
      <p:sp>
        <p:nvSpPr>
          <p:cNvPr id="6" name="Footer Placeholder 5"/>
          <p:cNvSpPr>
            <a:spLocks noGrp="1"/>
          </p:cNvSpPr>
          <p:nvPr>
            <p:ph type="ftr" sz="quarter" idx="11"/>
          </p:nvPr>
        </p:nvSpPr>
        <p:spPr/>
        <p:txBody>
          <a:bodyPr/>
          <a:lstStyle/>
          <a:p>
            <a:r>
              <a:rPr lang="en-GB" smtClean="0"/>
              <a:t>C.Cantini, ETHZ</a:t>
            </a:r>
            <a:endParaRPr lang="en-GB"/>
          </a:p>
        </p:txBody>
      </p:sp>
      <p:sp>
        <p:nvSpPr>
          <p:cNvPr id="7" name="Slide Number Placeholder 6"/>
          <p:cNvSpPr>
            <a:spLocks noGrp="1"/>
          </p:cNvSpPr>
          <p:nvPr>
            <p:ph type="sldNum" sz="quarter" idx="12"/>
          </p:nvPr>
        </p:nvSpPr>
        <p:spPr/>
        <p:txBody>
          <a:bodyPr/>
          <a:lstStyle/>
          <a:p>
            <a:fld id="{F0CE6825-E5CD-493A-B668-FBEBA4491FAD}" type="slidenum">
              <a:rPr lang="en-GB" smtClean="0"/>
              <a:t>31</a:t>
            </a:fld>
            <a:endParaRPr lang="en-GB"/>
          </a:p>
        </p:txBody>
      </p:sp>
    </p:spTree>
    <p:extLst>
      <p:ext uri="{BB962C8B-B14F-4D97-AF65-F5344CB8AC3E}">
        <p14:creationId xmlns:p14="http://schemas.microsoft.com/office/powerpoint/2010/main" val="886260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2962" y="2878975"/>
            <a:ext cx="11206075" cy="3671211"/>
          </a:xfrm>
          <a:prstGeom prst="rect">
            <a:avLst/>
          </a:prstGeom>
        </p:spPr>
      </p:pic>
      <p:sp>
        <p:nvSpPr>
          <p:cNvPr id="4" name="TextBox 3"/>
          <p:cNvSpPr txBox="1"/>
          <p:nvPr/>
        </p:nvSpPr>
        <p:spPr>
          <a:xfrm>
            <a:off x="648393" y="1299411"/>
            <a:ext cx="8447312" cy="1200329"/>
          </a:xfrm>
          <a:prstGeom prst="rect">
            <a:avLst/>
          </a:prstGeom>
          <a:noFill/>
        </p:spPr>
        <p:txBody>
          <a:bodyPr wrap="none" rtlCol="0">
            <a:spAutoFit/>
          </a:bodyPr>
          <a:lstStyle/>
          <a:p>
            <a:r>
              <a:rPr lang="en-GB" dirty="0" smtClean="0"/>
              <a:t>Prototype hereafter. Based on sensor_list_666, numbers of connectors may slightly vary.</a:t>
            </a:r>
          </a:p>
          <a:p>
            <a:r>
              <a:rPr lang="en-GB" dirty="0" smtClean="0"/>
              <a:t>3M connectors matching Thermometers connectors, SUBD50 towards flanges</a:t>
            </a:r>
          </a:p>
          <a:p>
            <a:r>
              <a:rPr lang="en-GB" dirty="0" smtClean="0"/>
              <a:t>Dimension 390x100 mm2 – can be adapted as needed</a:t>
            </a:r>
          </a:p>
          <a:p>
            <a:r>
              <a:rPr lang="en-GB" dirty="0" smtClean="0"/>
              <a:t>Fixation holes to match SS CRP structure</a:t>
            </a:r>
          </a:p>
        </p:txBody>
      </p:sp>
      <p:pic>
        <p:nvPicPr>
          <p:cNvPr id="5" name="Picture 4"/>
          <p:cNvPicPr>
            <a:picLocks noChangeAspect="1"/>
          </p:cNvPicPr>
          <p:nvPr/>
        </p:nvPicPr>
        <p:blipFill>
          <a:blip r:embed="rId3"/>
          <a:stretch>
            <a:fillRect/>
          </a:stretch>
        </p:blipFill>
        <p:spPr>
          <a:xfrm>
            <a:off x="270982" y="233923"/>
            <a:ext cx="1746084" cy="5950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4506" y="322105"/>
            <a:ext cx="2276669" cy="418646"/>
          </a:xfrm>
          <a:prstGeom prst="rect">
            <a:avLst/>
          </a:prstGeom>
        </p:spPr>
      </p:pic>
      <p:sp>
        <p:nvSpPr>
          <p:cNvPr id="8" name="Rectangle 7"/>
          <p:cNvSpPr/>
          <p:nvPr/>
        </p:nvSpPr>
        <p:spPr>
          <a:xfrm>
            <a:off x="4276217" y="190491"/>
            <a:ext cx="2961516" cy="523220"/>
          </a:xfrm>
          <a:prstGeom prst="rect">
            <a:avLst/>
          </a:prstGeom>
          <a:solidFill>
            <a:schemeClr val="bg1"/>
          </a:solidFill>
        </p:spPr>
        <p:txBody>
          <a:bodyPr wrap="none">
            <a:spAutoFit/>
          </a:bodyPr>
          <a:lstStyle/>
          <a:p>
            <a:r>
              <a:rPr lang="en-GB" sz="2800" dirty="0" smtClean="0"/>
              <a:t>Details patch panel</a:t>
            </a:r>
            <a:endParaRPr lang="en-GB" sz="2800" dirty="0"/>
          </a:p>
        </p:txBody>
      </p:sp>
      <p:sp>
        <p:nvSpPr>
          <p:cNvPr id="2" name="Date Placeholder 1"/>
          <p:cNvSpPr>
            <a:spLocks noGrp="1"/>
          </p:cNvSpPr>
          <p:nvPr>
            <p:ph type="dt" sz="half" idx="10"/>
          </p:nvPr>
        </p:nvSpPr>
        <p:spPr/>
        <p:txBody>
          <a:bodyPr/>
          <a:lstStyle/>
          <a:p>
            <a:r>
              <a:rPr lang="en-US" smtClean="0"/>
              <a:t>24/04/2017</a:t>
            </a:r>
            <a:endParaRPr lang="en-GB"/>
          </a:p>
        </p:txBody>
      </p:sp>
      <p:sp>
        <p:nvSpPr>
          <p:cNvPr id="7" name="Footer Placeholder 6"/>
          <p:cNvSpPr>
            <a:spLocks noGrp="1"/>
          </p:cNvSpPr>
          <p:nvPr>
            <p:ph type="ftr" sz="quarter" idx="11"/>
          </p:nvPr>
        </p:nvSpPr>
        <p:spPr/>
        <p:txBody>
          <a:bodyPr/>
          <a:lstStyle/>
          <a:p>
            <a:r>
              <a:rPr lang="en-GB" smtClean="0"/>
              <a:t>C.Cantini, ETHZ</a:t>
            </a:r>
            <a:endParaRPr lang="en-GB"/>
          </a:p>
        </p:txBody>
      </p:sp>
      <p:sp>
        <p:nvSpPr>
          <p:cNvPr id="9" name="Slide Number Placeholder 8"/>
          <p:cNvSpPr>
            <a:spLocks noGrp="1"/>
          </p:cNvSpPr>
          <p:nvPr>
            <p:ph type="sldNum" sz="quarter" idx="12"/>
          </p:nvPr>
        </p:nvSpPr>
        <p:spPr/>
        <p:txBody>
          <a:bodyPr/>
          <a:lstStyle/>
          <a:p>
            <a:fld id="{F0CE6825-E5CD-493A-B668-FBEBA4491FAD}" type="slidenum">
              <a:rPr lang="en-GB" smtClean="0"/>
              <a:t>32</a:t>
            </a:fld>
            <a:endParaRPr lang="en-GB"/>
          </a:p>
        </p:txBody>
      </p:sp>
    </p:spTree>
    <p:extLst>
      <p:ext uri="{BB962C8B-B14F-4D97-AF65-F5344CB8AC3E}">
        <p14:creationId xmlns:p14="http://schemas.microsoft.com/office/powerpoint/2010/main" val="2339089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6337" y="1299411"/>
            <a:ext cx="9164112" cy="923330"/>
          </a:xfrm>
          <a:prstGeom prst="rect">
            <a:avLst/>
          </a:prstGeom>
          <a:noFill/>
        </p:spPr>
        <p:txBody>
          <a:bodyPr wrap="none" rtlCol="0">
            <a:spAutoFit/>
          </a:bodyPr>
          <a:lstStyle/>
          <a:p>
            <a:r>
              <a:rPr lang="en-GB" dirty="0" smtClean="0"/>
              <a:t>Prototype to test spark free connections in argon gas arranged in </a:t>
            </a:r>
            <a:r>
              <a:rPr lang="en-GB" dirty="0" err="1" smtClean="0"/>
              <a:t>multipin</a:t>
            </a:r>
            <a:r>
              <a:rPr lang="en-GB" dirty="0" smtClean="0"/>
              <a:t> </a:t>
            </a:r>
          </a:p>
          <a:p>
            <a:r>
              <a:rPr lang="en-GB" dirty="0" err="1" smtClean="0"/>
              <a:t>Makor</a:t>
            </a:r>
            <a:r>
              <a:rPr lang="en-GB" dirty="0" smtClean="0"/>
              <a:t> cylinder technique – two </a:t>
            </a:r>
            <a:r>
              <a:rPr lang="en-GB" dirty="0" err="1" smtClean="0"/>
              <a:t>macor</a:t>
            </a:r>
            <a:r>
              <a:rPr lang="en-GB" dirty="0" smtClean="0"/>
              <a:t> cylinders inserted one into the other to provide isolation</a:t>
            </a:r>
          </a:p>
          <a:p>
            <a:r>
              <a:rPr lang="en-GB" dirty="0" smtClean="0"/>
              <a:t>Dimension here is 10 cm OD</a:t>
            </a:r>
          </a:p>
        </p:txBody>
      </p:sp>
      <p:pic>
        <p:nvPicPr>
          <p:cNvPr id="4" name="Picture 3"/>
          <p:cNvPicPr>
            <a:picLocks noChangeAspect="1"/>
          </p:cNvPicPr>
          <p:nvPr/>
        </p:nvPicPr>
        <p:blipFill>
          <a:blip r:embed="rId2"/>
          <a:stretch>
            <a:fillRect/>
          </a:stretch>
        </p:blipFill>
        <p:spPr>
          <a:xfrm>
            <a:off x="4543694" y="2503478"/>
            <a:ext cx="3700296" cy="3328908"/>
          </a:xfrm>
          <a:prstGeom prst="rect">
            <a:avLst/>
          </a:prstGeom>
        </p:spPr>
      </p:pic>
      <p:pic>
        <p:nvPicPr>
          <p:cNvPr id="5" name="Picture 4"/>
          <p:cNvPicPr>
            <a:picLocks noChangeAspect="1"/>
          </p:cNvPicPr>
          <p:nvPr/>
        </p:nvPicPr>
        <p:blipFill>
          <a:blip r:embed="rId3"/>
          <a:stretch>
            <a:fillRect/>
          </a:stretch>
        </p:blipFill>
        <p:spPr>
          <a:xfrm>
            <a:off x="286337" y="2503478"/>
            <a:ext cx="3972340" cy="3376489"/>
          </a:xfrm>
          <a:prstGeom prst="rect">
            <a:avLst/>
          </a:prstGeom>
        </p:spPr>
      </p:pic>
      <p:pic>
        <p:nvPicPr>
          <p:cNvPr id="7" name="Picture 6"/>
          <p:cNvPicPr>
            <a:picLocks noChangeAspect="1"/>
          </p:cNvPicPr>
          <p:nvPr/>
        </p:nvPicPr>
        <p:blipFill>
          <a:blip r:embed="rId4"/>
          <a:stretch>
            <a:fillRect/>
          </a:stretch>
        </p:blipFill>
        <p:spPr>
          <a:xfrm>
            <a:off x="8480611" y="2503478"/>
            <a:ext cx="3483838" cy="3328908"/>
          </a:xfrm>
          <a:prstGeom prst="rect">
            <a:avLst/>
          </a:prstGeom>
        </p:spPr>
      </p:pic>
      <p:pic>
        <p:nvPicPr>
          <p:cNvPr id="8" name="Picture 7"/>
          <p:cNvPicPr>
            <a:picLocks noChangeAspect="1"/>
          </p:cNvPicPr>
          <p:nvPr/>
        </p:nvPicPr>
        <p:blipFill>
          <a:blip r:embed="rId5"/>
          <a:stretch>
            <a:fillRect/>
          </a:stretch>
        </p:blipFill>
        <p:spPr>
          <a:xfrm>
            <a:off x="270982" y="233923"/>
            <a:ext cx="1746084" cy="59501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506" y="322105"/>
            <a:ext cx="2276669" cy="418646"/>
          </a:xfrm>
          <a:prstGeom prst="rect">
            <a:avLst/>
          </a:prstGeom>
        </p:spPr>
      </p:pic>
      <p:sp>
        <p:nvSpPr>
          <p:cNvPr id="11" name="Rectangle 10"/>
          <p:cNvSpPr/>
          <p:nvPr/>
        </p:nvSpPr>
        <p:spPr>
          <a:xfrm>
            <a:off x="3200315" y="217531"/>
            <a:ext cx="5310941" cy="523220"/>
          </a:xfrm>
          <a:prstGeom prst="rect">
            <a:avLst/>
          </a:prstGeom>
          <a:solidFill>
            <a:schemeClr val="bg1"/>
          </a:solidFill>
        </p:spPr>
        <p:txBody>
          <a:bodyPr wrap="none">
            <a:spAutoFit/>
          </a:bodyPr>
          <a:lstStyle/>
          <a:p>
            <a:r>
              <a:rPr lang="en-GB" sz="2800" dirty="0" smtClean="0"/>
              <a:t>Details patch panel for high voltage</a:t>
            </a:r>
            <a:endParaRPr lang="en-GB" sz="2800" dirty="0"/>
          </a:p>
        </p:txBody>
      </p:sp>
      <p:sp>
        <p:nvSpPr>
          <p:cNvPr id="2" name="Date Placeholder 1"/>
          <p:cNvSpPr>
            <a:spLocks noGrp="1"/>
          </p:cNvSpPr>
          <p:nvPr>
            <p:ph type="dt" sz="half" idx="10"/>
          </p:nvPr>
        </p:nvSpPr>
        <p:spPr/>
        <p:txBody>
          <a:bodyPr/>
          <a:lstStyle/>
          <a:p>
            <a:r>
              <a:rPr lang="en-US" smtClean="0"/>
              <a:t>24/04/2017</a:t>
            </a:r>
            <a:endParaRPr lang="en-GB"/>
          </a:p>
        </p:txBody>
      </p:sp>
      <p:sp>
        <p:nvSpPr>
          <p:cNvPr id="3" name="Footer Placeholder 2"/>
          <p:cNvSpPr>
            <a:spLocks noGrp="1"/>
          </p:cNvSpPr>
          <p:nvPr>
            <p:ph type="ftr" sz="quarter" idx="11"/>
          </p:nvPr>
        </p:nvSpPr>
        <p:spPr/>
        <p:txBody>
          <a:bodyPr/>
          <a:lstStyle/>
          <a:p>
            <a:r>
              <a:rPr lang="en-GB" smtClean="0"/>
              <a:t>C.Cantini, ETHZ</a:t>
            </a:r>
            <a:endParaRPr lang="en-GB"/>
          </a:p>
        </p:txBody>
      </p:sp>
      <p:sp>
        <p:nvSpPr>
          <p:cNvPr id="10" name="Slide Number Placeholder 9"/>
          <p:cNvSpPr>
            <a:spLocks noGrp="1"/>
          </p:cNvSpPr>
          <p:nvPr>
            <p:ph type="sldNum" sz="quarter" idx="12"/>
          </p:nvPr>
        </p:nvSpPr>
        <p:spPr/>
        <p:txBody>
          <a:bodyPr/>
          <a:lstStyle/>
          <a:p>
            <a:fld id="{F0CE6825-E5CD-493A-B668-FBEBA4491FAD}" type="slidenum">
              <a:rPr lang="en-GB" smtClean="0"/>
              <a:t>33</a:t>
            </a:fld>
            <a:endParaRPr lang="en-GB"/>
          </a:p>
        </p:txBody>
      </p:sp>
    </p:spTree>
    <p:extLst>
      <p:ext uri="{BB962C8B-B14F-4D97-AF65-F5344CB8AC3E}">
        <p14:creationId xmlns:p14="http://schemas.microsoft.com/office/powerpoint/2010/main" val="984549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981" y="602856"/>
            <a:ext cx="5532073" cy="4114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271" y="3452608"/>
            <a:ext cx="3263449" cy="288803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0550" y="4375938"/>
            <a:ext cx="2321341" cy="1311442"/>
          </a:xfrm>
          <a:prstGeom prst="rect">
            <a:avLst/>
          </a:prstGeom>
        </p:spPr>
      </p:pic>
      <p:sp>
        <p:nvSpPr>
          <p:cNvPr id="5" name="Rectangle 4"/>
          <p:cNvSpPr/>
          <p:nvPr/>
        </p:nvSpPr>
        <p:spPr>
          <a:xfrm>
            <a:off x="7045076" y="758485"/>
            <a:ext cx="4320000" cy="4270715"/>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p:cNvCxnSpPr/>
          <p:nvPr/>
        </p:nvCxnSpPr>
        <p:spPr>
          <a:xfrm>
            <a:off x="8489059" y="758485"/>
            <a:ext cx="4694" cy="4270715"/>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923518" y="758485"/>
            <a:ext cx="5541" cy="4270715"/>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45076" y="2137435"/>
            <a:ext cx="4320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043518" y="3562654"/>
            <a:ext cx="4320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043903" y="75848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759210" y="75848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8489059" y="75848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203518" y="75848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9929059" y="75848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0643728" y="75848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053253" y="1417116"/>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759210" y="141743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8489059" y="141743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9203518" y="141743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9929059" y="141743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0643728" y="141743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053253" y="2142753"/>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7759210" y="2148047"/>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8489059" y="2157572"/>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9203518" y="2157572"/>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929059" y="2157572"/>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10643728" y="2148047"/>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7052915" y="2826047"/>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7759210" y="2826047"/>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8489059" y="2826047"/>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9203518" y="2826047"/>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929059" y="2826047"/>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10643728" y="2826047"/>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7052915" y="3571240"/>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7761531" y="3567566"/>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8485765" y="357117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9205066" y="3577422"/>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9914841" y="3568343"/>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10637390" y="3568344"/>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7052915" y="429967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7769260" y="429967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8484228" y="429967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9199534" y="429967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9924227" y="429967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10629510" y="4299675"/>
            <a:ext cx="720000" cy="720000"/>
          </a:xfrm>
          <a:prstGeom prst="rect">
            <a:avLst/>
          </a:prstGeom>
          <a:solidFill>
            <a:schemeClr val="accent4">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8487501" y="2133132"/>
            <a:ext cx="1440000" cy="1440000"/>
          </a:xfrm>
          <a:prstGeom prst="rect">
            <a:avLst/>
          </a:prstGeom>
          <a:solidFill>
            <a:schemeClr val="bg1">
              <a:alpha val="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FF0000"/>
                </a:solidFill>
              </a:rPr>
              <a:t>1 m 2</a:t>
            </a:r>
            <a:endParaRPr lang="en-GB" sz="2400" b="1" dirty="0">
              <a:solidFill>
                <a:srgbClr val="FF0000"/>
              </a:solidFill>
            </a:endParaRPr>
          </a:p>
        </p:txBody>
      </p:sp>
      <p:sp>
        <p:nvSpPr>
          <p:cNvPr id="48" name="Rectangle 47"/>
          <p:cNvSpPr/>
          <p:nvPr/>
        </p:nvSpPr>
        <p:spPr>
          <a:xfrm>
            <a:off x="9933042" y="1422430"/>
            <a:ext cx="720000" cy="720000"/>
          </a:xfrm>
          <a:prstGeom prst="rect">
            <a:avLst/>
          </a:prstGeom>
          <a:solidFill>
            <a:schemeClr val="bg1">
              <a:alpha val="0"/>
            </a:scheme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smtClean="0">
                <a:solidFill>
                  <a:srgbClr val="FF0000"/>
                </a:solidFill>
              </a:rPr>
              <a:t>50x50 cm2</a:t>
            </a:r>
            <a:endParaRPr lang="en-GB" sz="1000" b="1" dirty="0">
              <a:solidFill>
                <a:srgbClr val="FF0000"/>
              </a:solidFill>
            </a:endParaRPr>
          </a:p>
        </p:txBody>
      </p:sp>
      <p:sp>
        <p:nvSpPr>
          <p:cNvPr id="4" name="TextBox 3"/>
          <p:cNvSpPr txBox="1"/>
          <p:nvPr/>
        </p:nvSpPr>
        <p:spPr>
          <a:xfrm>
            <a:off x="3971388" y="3452608"/>
            <a:ext cx="2919090" cy="923330"/>
          </a:xfrm>
          <a:prstGeom prst="rect">
            <a:avLst/>
          </a:prstGeom>
          <a:solidFill>
            <a:schemeClr val="bg1"/>
          </a:solidFill>
          <a:ln w="19050">
            <a:solidFill>
              <a:schemeClr val="accent1"/>
            </a:solidFill>
          </a:ln>
        </p:spPr>
        <p:txBody>
          <a:bodyPr wrap="square" rtlCol="0">
            <a:spAutoFit/>
          </a:bodyPr>
          <a:lstStyle/>
          <a:p>
            <a:r>
              <a:rPr lang="en-GB" dirty="0" smtClean="0"/>
              <a:t>Bridge needed to electrically connect adjacent 50x50 cm2 anodes  </a:t>
            </a:r>
            <a:endParaRPr lang="en-GB" dirty="0"/>
          </a:p>
        </p:txBody>
      </p:sp>
      <p:sp>
        <p:nvSpPr>
          <p:cNvPr id="179" name="TextBox 178"/>
          <p:cNvSpPr txBox="1"/>
          <p:nvPr/>
        </p:nvSpPr>
        <p:spPr>
          <a:xfrm>
            <a:off x="3540511" y="5640986"/>
            <a:ext cx="2547615" cy="646331"/>
          </a:xfrm>
          <a:prstGeom prst="rect">
            <a:avLst/>
          </a:prstGeom>
          <a:solidFill>
            <a:schemeClr val="bg1"/>
          </a:solidFill>
          <a:ln w="19050">
            <a:solidFill>
              <a:schemeClr val="accent1"/>
            </a:solidFill>
          </a:ln>
        </p:spPr>
        <p:txBody>
          <a:bodyPr wrap="square" rtlCol="0">
            <a:spAutoFit/>
          </a:bodyPr>
          <a:lstStyle/>
          <a:p>
            <a:r>
              <a:rPr lang="en-GB" dirty="0" smtClean="0"/>
              <a:t>20 cm long flat cable 68c, 0.635 mm pitch, 30 AWG</a:t>
            </a:r>
            <a:endParaRPr lang="en-GB" dirty="0"/>
          </a:p>
        </p:txBody>
      </p:sp>
      <p:sp>
        <p:nvSpPr>
          <p:cNvPr id="180" name="TextBox 179"/>
          <p:cNvSpPr txBox="1"/>
          <p:nvPr/>
        </p:nvSpPr>
        <p:spPr>
          <a:xfrm>
            <a:off x="6228956" y="5238261"/>
            <a:ext cx="5897947" cy="1200329"/>
          </a:xfrm>
          <a:prstGeom prst="rect">
            <a:avLst/>
          </a:prstGeom>
          <a:solidFill>
            <a:schemeClr val="bg1"/>
          </a:solidFill>
          <a:ln w="19050">
            <a:solidFill>
              <a:schemeClr val="accent1"/>
            </a:solidFill>
          </a:ln>
        </p:spPr>
        <p:txBody>
          <a:bodyPr wrap="square" rtlCol="0">
            <a:spAutoFit/>
          </a:bodyPr>
          <a:lstStyle/>
          <a:p>
            <a:pPr marL="285750" indent="-285750">
              <a:buFont typeface="Arial" panose="020B0604020202020204" pitchFamily="34" charset="0"/>
              <a:buChar char="•"/>
            </a:pPr>
            <a:r>
              <a:rPr lang="en-GB" dirty="0" smtClean="0"/>
              <a:t>300 bridge per 9m2  module needed </a:t>
            </a:r>
          </a:p>
          <a:p>
            <a:pPr marL="742950" lvl="1" indent="-285750">
              <a:buFont typeface="Arial" panose="020B0604020202020204" pitchFamily="34" charset="0"/>
              <a:buChar char="•"/>
            </a:pPr>
            <a:r>
              <a:rPr lang="en-GB" dirty="0" smtClean="0"/>
              <a:t>Several options under consideration – see backup</a:t>
            </a:r>
          </a:p>
          <a:p>
            <a:pPr marL="285750" indent="-285750">
              <a:buFont typeface="Arial" panose="020B0604020202020204" pitchFamily="34" charset="0"/>
              <a:buChar char="•"/>
            </a:pPr>
            <a:r>
              <a:rPr lang="en-GB" dirty="0" smtClean="0">
                <a:cs typeface="Times New Roman" panose="02020603050405020304" pitchFamily="18" charset="0"/>
              </a:rPr>
              <a:t>600 KEL </a:t>
            </a:r>
            <a:r>
              <a:rPr lang="en-GB" dirty="0" smtClean="0">
                <a:effectLst/>
              </a:rPr>
              <a:t>8925E-068-179-F </a:t>
            </a:r>
            <a:r>
              <a:rPr lang="en-GB" sz="1600" dirty="0" smtClean="0">
                <a:effectLst/>
              </a:rPr>
              <a:t>(receptacles to be crimped on cable)</a:t>
            </a:r>
          </a:p>
          <a:p>
            <a:pPr marL="285750" indent="-285750">
              <a:buFont typeface="Arial" panose="020B0604020202020204" pitchFamily="34" charset="0"/>
              <a:buChar char="•"/>
            </a:pPr>
            <a:r>
              <a:rPr lang="en-GB" dirty="0"/>
              <a:t>7</a:t>
            </a:r>
            <a:r>
              <a:rPr lang="en-GB" dirty="0" smtClean="0"/>
              <a:t>20 </a:t>
            </a:r>
            <a:r>
              <a:rPr lang="en-GB" dirty="0" smtClean="0">
                <a:effectLst/>
              </a:rPr>
              <a:t>KEL 8913-068E/R-178MS-A-F </a:t>
            </a:r>
            <a:r>
              <a:rPr lang="en-GB" sz="1600" dirty="0" smtClean="0">
                <a:effectLst/>
              </a:rPr>
              <a:t>(</a:t>
            </a:r>
            <a:r>
              <a:rPr lang="en-GB" sz="1600" dirty="0" err="1" smtClean="0">
                <a:effectLst/>
              </a:rPr>
              <a:t>smd</a:t>
            </a:r>
            <a:r>
              <a:rPr lang="en-GB" sz="1600" dirty="0" smtClean="0">
                <a:effectLst/>
              </a:rPr>
              <a:t> connectors for anode)</a:t>
            </a:r>
            <a:endParaRPr lang="en-GB" sz="1600" dirty="0"/>
          </a:p>
        </p:txBody>
      </p:sp>
      <p:pic>
        <p:nvPicPr>
          <p:cNvPr id="182" name="image3.png"/>
          <p:cNvPicPr>
            <a:picLocks noChangeAspect="1"/>
          </p:cNvPicPr>
          <p:nvPr/>
        </p:nvPicPr>
        <p:blipFill>
          <a:blip r:embed="rId5">
            <a:extLst/>
          </a:blip>
          <a:stretch>
            <a:fillRect/>
          </a:stretch>
        </p:blipFill>
        <p:spPr>
          <a:xfrm>
            <a:off x="9736418" y="220127"/>
            <a:ext cx="2120900" cy="463948"/>
          </a:xfrm>
          <a:prstGeom prst="rect">
            <a:avLst/>
          </a:prstGeom>
          <a:ln w="12700">
            <a:miter lim="400000"/>
          </a:ln>
        </p:spPr>
      </p:pic>
      <p:pic>
        <p:nvPicPr>
          <p:cNvPr id="183" name="Picture 182"/>
          <p:cNvPicPr>
            <a:picLocks noChangeAspect="1"/>
          </p:cNvPicPr>
          <p:nvPr/>
        </p:nvPicPr>
        <p:blipFill>
          <a:blip r:embed="rId6"/>
          <a:stretch>
            <a:fillRect/>
          </a:stretch>
        </p:blipFill>
        <p:spPr>
          <a:xfrm>
            <a:off x="270982" y="233923"/>
            <a:ext cx="1746084" cy="595010"/>
          </a:xfrm>
          <a:prstGeom prst="rect">
            <a:avLst/>
          </a:prstGeom>
        </p:spPr>
      </p:pic>
      <p:pic>
        <p:nvPicPr>
          <p:cNvPr id="184" name="Picture 183"/>
          <p:cNvPicPr>
            <a:picLocks noChangeAspect="1"/>
          </p:cNvPicPr>
          <p:nvPr/>
        </p:nvPicPr>
        <p:blipFill>
          <a:blip r:embed="rId7"/>
          <a:stretch>
            <a:fillRect/>
          </a:stretch>
        </p:blipFill>
        <p:spPr>
          <a:xfrm>
            <a:off x="186248" y="5687380"/>
            <a:ext cx="1270748" cy="874059"/>
          </a:xfrm>
          <a:prstGeom prst="rect">
            <a:avLst/>
          </a:prstGeom>
        </p:spPr>
      </p:pic>
      <p:sp>
        <p:nvSpPr>
          <p:cNvPr id="185" name="Rectangle 184"/>
          <p:cNvSpPr/>
          <p:nvPr/>
        </p:nvSpPr>
        <p:spPr>
          <a:xfrm>
            <a:off x="2573721" y="234514"/>
            <a:ext cx="6623288" cy="461665"/>
          </a:xfrm>
          <a:prstGeom prst="rect">
            <a:avLst/>
          </a:prstGeom>
          <a:solidFill>
            <a:schemeClr val="bg1"/>
          </a:solidFill>
        </p:spPr>
        <p:txBody>
          <a:bodyPr wrap="none">
            <a:spAutoFit/>
          </a:bodyPr>
          <a:lstStyle/>
          <a:p>
            <a:r>
              <a:rPr lang="en-GB" sz="2400" dirty="0" smtClean="0"/>
              <a:t>Independent Charge Readout Plane 3x3 m2 module</a:t>
            </a:r>
            <a:endParaRPr lang="en-GB" sz="2400" dirty="0"/>
          </a:p>
        </p:txBody>
      </p:sp>
      <p:sp>
        <p:nvSpPr>
          <p:cNvPr id="49" name="Date Placeholder 48"/>
          <p:cNvSpPr>
            <a:spLocks noGrp="1"/>
          </p:cNvSpPr>
          <p:nvPr>
            <p:ph type="dt" sz="half" idx="10"/>
          </p:nvPr>
        </p:nvSpPr>
        <p:spPr/>
        <p:txBody>
          <a:bodyPr/>
          <a:lstStyle/>
          <a:p>
            <a:r>
              <a:rPr lang="en-US" smtClean="0"/>
              <a:t>24/04/2017</a:t>
            </a:r>
            <a:endParaRPr lang="en-GB"/>
          </a:p>
        </p:txBody>
      </p:sp>
      <p:sp>
        <p:nvSpPr>
          <p:cNvPr id="50" name="Footer Placeholder 49"/>
          <p:cNvSpPr>
            <a:spLocks noGrp="1"/>
          </p:cNvSpPr>
          <p:nvPr>
            <p:ph type="ftr" sz="quarter" idx="11"/>
          </p:nvPr>
        </p:nvSpPr>
        <p:spPr/>
        <p:txBody>
          <a:bodyPr/>
          <a:lstStyle/>
          <a:p>
            <a:r>
              <a:rPr lang="en-GB" smtClean="0"/>
              <a:t>C.Cantini, ETHZ</a:t>
            </a:r>
            <a:endParaRPr lang="en-GB"/>
          </a:p>
        </p:txBody>
      </p:sp>
      <p:sp>
        <p:nvSpPr>
          <p:cNvPr id="51" name="Slide Number Placeholder 50"/>
          <p:cNvSpPr>
            <a:spLocks noGrp="1"/>
          </p:cNvSpPr>
          <p:nvPr>
            <p:ph type="sldNum" sz="quarter" idx="12"/>
          </p:nvPr>
        </p:nvSpPr>
        <p:spPr/>
        <p:txBody>
          <a:bodyPr/>
          <a:lstStyle/>
          <a:p>
            <a:fld id="{F0CE6825-E5CD-493A-B668-FBEBA4491FAD}" type="slidenum">
              <a:rPr lang="en-GB" smtClean="0"/>
              <a:t>34</a:t>
            </a:fld>
            <a:endParaRPr lang="en-GB"/>
          </a:p>
        </p:txBody>
      </p:sp>
    </p:spTree>
    <p:extLst>
      <p:ext uri="{BB962C8B-B14F-4D97-AF65-F5344CB8AC3E}">
        <p14:creationId xmlns:p14="http://schemas.microsoft.com/office/powerpoint/2010/main" val="3352741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5547" y="162879"/>
            <a:ext cx="5921531" cy="768370"/>
          </a:xfrm>
        </p:spPr>
        <p:txBody>
          <a:bodyPr>
            <a:normAutofit fontScale="90000"/>
          </a:bodyPr>
          <a:lstStyle/>
          <a:p>
            <a:r>
              <a:rPr lang="fr-CH" dirty="0" smtClean="0"/>
              <a:t>Cryo - Cameras - hardware</a:t>
            </a:r>
            <a:endParaRPr lang="en-US" dirty="0"/>
          </a:p>
        </p:txBody>
      </p:sp>
      <p:sp>
        <p:nvSpPr>
          <p:cNvPr id="5" name="Footer Placeholder 4"/>
          <p:cNvSpPr>
            <a:spLocks noGrp="1"/>
          </p:cNvSpPr>
          <p:nvPr>
            <p:ph type="ftr" sz="quarter" idx="11"/>
          </p:nvPr>
        </p:nvSpPr>
        <p:spPr>
          <a:xfrm>
            <a:off x="8196144" y="6360646"/>
            <a:ext cx="4114800" cy="365125"/>
          </a:xfrm>
        </p:spPr>
        <p:txBody>
          <a:bodyPr/>
          <a:lstStyle/>
          <a:p>
            <a:r>
              <a:rPr lang="en-US" smtClean="0"/>
              <a:t>Thierry Viant </a:t>
            </a:r>
            <a:endParaRPr lang="en-US" dirty="0"/>
          </a:p>
        </p:txBody>
      </p:sp>
      <p:sp>
        <p:nvSpPr>
          <p:cNvPr id="6" name="Slide Number Placeholder 5"/>
          <p:cNvSpPr>
            <a:spLocks noGrp="1"/>
          </p:cNvSpPr>
          <p:nvPr>
            <p:ph type="sldNum" sz="quarter" idx="12"/>
          </p:nvPr>
        </p:nvSpPr>
        <p:spPr/>
        <p:txBody>
          <a:bodyPr/>
          <a:lstStyle/>
          <a:p>
            <a:fld id="{60FB3CE9-6E20-4E89-BE9F-D397174A56A5}" type="slidenum">
              <a:rPr lang="en-US" smtClean="0"/>
              <a:t>35</a:t>
            </a:fld>
            <a:endParaRPr lang="en-US" dirty="0"/>
          </a:p>
        </p:txBody>
      </p:sp>
      <p:pic>
        <p:nvPicPr>
          <p:cNvPr id="7" name="Picture 6"/>
          <p:cNvPicPr>
            <a:picLocks noChangeAspect="1"/>
          </p:cNvPicPr>
          <p:nvPr/>
        </p:nvPicPr>
        <p:blipFill>
          <a:blip r:embed="rId3"/>
          <a:stretch>
            <a:fillRect/>
          </a:stretch>
        </p:blipFill>
        <p:spPr>
          <a:xfrm>
            <a:off x="561876" y="3518604"/>
            <a:ext cx="1521618" cy="1122398"/>
          </a:xfrm>
          <a:prstGeom prst="rect">
            <a:avLst/>
          </a:prstGeom>
          <a:scene3d>
            <a:camera prst="orthographicFront">
              <a:rot lat="0" lon="10800000" rev="0"/>
            </a:camera>
            <a:lightRig rig="threePt" dir="t"/>
          </a:scene3d>
        </p:spPr>
      </p:pic>
      <p:pic>
        <p:nvPicPr>
          <p:cNvPr id="9" name="Picture 8"/>
          <p:cNvPicPr>
            <a:picLocks noChangeAspect="1"/>
          </p:cNvPicPr>
          <p:nvPr/>
        </p:nvPicPr>
        <p:blipFill>
          <a:blip r:embed="rId3"/>
          <a:stretch>
            <a:fillRect/>
          </a:stretch>
        </p:blipFill>
        <p:spPr>
          <a:xfrm>
            <a:off x="692887" y="4223798"/>
            <a:ext cx="1521618" cy="1122398"/>
          </a:xfrm>
          <a:prstGeom prst="rect">
            <a:avLst/>
          </a:prstGeom>
          <a:scene3d>
            <a:camera prst="orthographicFront">
              <a:rot lat="0" lon="10800000" rev="0"/>
            </a:camera>
            <a:lightRig rig="threePt" dir="t"/>
          </a:scene3d>
        </p:spPr>
      </p:pic>
      <p:pic>
        <p:nvPicPr>
          <p:cNvPr id="10" name="Picture 9"/>
          <p:cNvPicPr>
            <a:picLocks noChangeAspect="1"/>
          </p:cNvPicPr>
          <p:nvPr/>
        </p:nvPicPr>
        <p:blipFill>
          <a:blip r:embed="rId3"/>
          <a:stretch>
            <a:fillRect/>
          </a:stretch>
        </p:blipFill>
        <p:spPr>
          <a:xfrm>
            <a:off x="1116962" y="4964491"/>
            <a:ext cx="1521618" cy="1122398"/>
          </a:xfrm>
          <a:prstGeom prst="rect">
            <a:avLst/>
          </a:prstGeom>
          <a:scene3d>
            <a:camera prst="orthographicFront">
              <a:rot lat="0" lon="10800000" rev="0"/>
            </a:camera>
            <a:lightRig rig="threePt" dir="t"/>
          </a:scene3d>
        </p:spPr>
      </p:pic>
      <p:pic>
        <p:nvPicPr>
          <p:cNvPr id="11" name="Picture 10"/>
          <p:cNvPicPr>
            <a:picLocks noChangeAspect="1"/>
          </p:cNvPicPr>
          <p:nvPr/>
        </p:nvPicPr>
        <p:blipFill>
          <a:blip r:embed="rId3"/>
          <a:stretch>
            <a:fillRect/>
          </a:stretch>
        </p:blipFill>
        <p:spPr>
          <a:xfrm>
            <a:off x="8936067" y="3544696"/>
            <a:ext cx="1521618" cy="1122398"/>
          </a:xfrm>
          <a:prstGeom prst="rect">
            <a:avLst/>
          </a:prstGeom>
          <a:scene3d>
            <a:camera prst="orthographicFront">
              <a:rot lat="0" lon="0" rev="0"/>
            </a:camera>
            <a:lightRig rig="threePt" dir="t"/>
          </a:scene3d>
        </p:spPr>
      </p:pic>
      <p:pic>
        <p:nvPicPr>
          <p:cNvPr id="12" name="Picture 11"/>
          <p:cNvPicPr>
            <a:picLocks noChangeAspect="1"/>
          </p:cNvPicPr>
          <p:nvPr/>
        </p:nvPicPr>
        <p:blipFill>
          <a:blip r:embed="rId3"/>
          <a:stretch>
            <a:fillRect/>
          </a:stretch>
        </p:blipFill>
        <p:spPr>
          <a:xfrm>
            <a:off x="9067078" y="4249890"/>
            <a:ext cx="1521618" cy="1122398"/>
          </a:xfrm>
          <a:prstGeom prst="rect">
            <a:avLst/>
          </a:prstGeom>
          <a:scene3d>
            <a:camera prst="orthographicFront">
              <a:rot lat="0" lon="0" rev="0"/>
            </a:camera>
            <a:lightRig rig="threePt" dir="t"/>
          </a:scene3d>
        </p:spPr>
      </p:pic>
      <p:pic>
        <p:nvPicPr>
          <p:cNvPr id="13" name="Picture 12"/>
          <p:cNvPicPr>
            <a:picLocks noChangeAspect="1"/>
          </p:cNvPicPr>
          <p:nvPr/>
        </p:nvPicPr>
        <p:blipFill>
          <a:blip r:embed="rId3"/>
          <a:stretch>
            <a:fillRect/>
          </a:stretch>
        </p:blipFill>
        <p:spPr>
          <a:xfrm>
            <a:off x="9196269" y="4932276"/>
            <a:ext cx="1521618" cy="1122398"/>
          </a:xfrm>
          <a:prstGeom prst="rect">
            <a:avLst/>
          </a:prstGeom>
          <a:scene3d>
            <a:camera prst="orthographicFront">
              <a:rot lat="0" lon="60000" rev="0"/>
            </a:camera>
            <a:lightRig rig="threePt" dir="t"/>
          </a:scene3d>
        </p:spPr>
      </p:pic>
      <p:pic>
        <p:nvPicPr>
          <p:cNvPr id="8" name="Picture 7"/>
          <p:cNvPicPr>
            <a:picLocks noChangeAspect="1"/>
          </p:cNvPicPr>
          <p:nvPr/>
        </p:nvPicPr>
        <p:blipFill>
          <a:blip r:embed="rId4"/>
          <a:stretch>
            <a:fillRect/>
          </a:stretch>
        </p:blipFill>
        <p:spPr>
          <a:xfrm rot="5400000">
            <a:off x="3628927" y="2132806"/>
            <a:ext cx="4002227" cy="3768520"/>
          </a:xfrm>
          <a:prstGeom prst="rect">
            <a:avLst/>
          </a:prstGeom>
        </p:spPr>
      </p:pic>
      <p:pic>
        <p:nvPicPr>
          <p:cNvPr id="14" name="Picture 13"/>
          <p:cNvPicPr>
            <a:picLocks noChangeAspect="1"/>
          </p:cNvPicPr>
          <p:nvPr/>
        </p:nvPicPr>
        <p:blipFill>
          <a:blip r:embed="rId5"/>
          <a:stretch>
            <a:fillRect/>
          </a:stretch>
        </p:blipFill>
        <p:spPr>
          <a:xfrm rot="5400000">
            <a:off x="7215729" y="5482478"/>
            <a:ext cx="1256562" cy="1092208"/>
          </a:xfrm>
          <a:prstGeom prst="rect">
            <a:avLst/>
          </a:prstGeom>
        </p:spPr>
      </p:pic>
      <p:sp>
        <p:nvSpPr>
          <p:cNvPr id="17" name="Right Arrow 16"/>
          <p:cNvSpPr/>
          <p:nvPr/>
        </p:nvSpPr>
        <p:spPr>
          <a:xfrm>
            <a:off x="7844010" y="4667094"/>
            <a:ext cx="903383" cy="488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0800000">
            <a:off x="2532370" y="4641001"/>
            <a:ext cx="903383" cy="488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8034620" y="870321"/>
            <a:ext cx="3731394" cy="259634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1600" dirty="0" smtClean="0"/>
              <a:t>Box </a:t>
            </a:r>
            <a:r>
              <a:rPr lang="fr-CH" sz="1600" dirty="0" err="1" smtClean="0"/>
              <a:t>with</a:t>
            </a:r>
            <a:r>
              <a:rPr lang="fr-CH" sz="1600" dirty="0" smtClean="0"/>
              <a:t> : </a:t>
            </a:r>
          </a:p>
          <a:p>
            <a:pPr marL="285750" indent="-285750">
              <a:buFontTx/>
              <a:buChar char="-"/>
            </a:pPr>
            <a:r>
              <a:rPr lang="fr-CH" sz="1600" dirty="0" smtClean="0"/>
              <a:t>Fan</a:t>
            </a:r>
          </a:p>
          <a:p>
            <a:pPr marL="285750" indent="-285750">
              <a:buFontTx/>
              <a:buChar char="-"/>
            </a:pPr>
            <a:r>
              <a:rPr lang="fr-CH" sz="1600" dirty="0" smtClean="0"/>
              <a:t>Ground </a:t>
            </a:r>
            <a:r>
              <a:rPr lang="fr-CH" sz="1600" dirty="0" err="1" smtClean="0"/>
              <a:t>electrical</a:t>
            </a:r>
            <a:r>
              <a:rPr lang="fr-CH" sz="1600" dirty="0" smtClean="0"/>
              <a:t> </a:t>
            </a:r>
            <a:r>
              <a:rPr lang="fr-CH" sz="1600" dirty="0" err="1" smtClean="0"/>
              <a:t>link</a:t>
            </a:r>
            <a:r>
              <a:rPr lang="fr-CH" sz="1600" dirty="0" smtClean="0"/>
              <a:t> </a:t>
            </a:r>
          </a:p>
          <a:p>
            <a:pPr marL="285750" indent="-285750">
              <a:buFontTx/>
              <a:buChar char="-"/>
            </a:pPr>
            <a:r>
              <a:rPr lang="fr-CH" sz="1600" dirty="0" smtClean="0"/>
              <a:t>5V power </a:t>
            </a:r>
            <a:r>
              <a:rPr lang="fr-CH" sz="1600" dirty="0" err="1" smtClean="0"/>
              <a:t>supply</a:t>
            </a:r>
            <a:r>
              <a:rPr lang="fr-CH" sz="1600" dirty="0" smtClean="0"/>
              <a:t> </a:t>
            </a:r>
          </a:p>
          <a:p>
            <a:pPr marL="285750" indent="-285750">
              <a:buFontTx/>
              <a:buChar char="-"/>
            </a:pPr>
            <a:r>
              <a:rPr lang="fr-CH" sz="1600" dirty="0" smtClean="0"/>
              <a:t>Ethernet switch</a:t>
            </a:r>
          </a:p>
          <a:p>
            <a:pPr marL="285750" indent="-285750">
              <a:buFontTx/>
              <a:buChar char="-"/>
            </a:pPr>
            <a:r>
              <a:rPr lang="fr-CH" sz="1600" dirty="0" smtClean="0"/>
              <a:t>6 x </a:t>
            </a:r>
            <a:r>
              <a:rPr lang="fr-CH" sz="1600" dirty="0" err="1" smtClean="0"/>
              <a:t>RaspBerry</a:t>
            </a:r>
            <a:r>
              <a:rPr lang="fr-CH" sz="1600" dirty="0"/>
              <a:t> </a:t>
            </a:r>
            <a:r>
              <a:rPr lang="fr-CH" sz="1600" dirty="0" smtClean="0"/>
              <a:t>module V3 </a:t>
            </a:r>
          </a:p>
          <a:p>
            <a:pPr marL="285750" indent="-285750">
              <a:buFontTx/>
              <a:buChar char="-"/>
            </a:pPr>
            <a:r>
              <a:rPr lang="fr-CH" sz="1600" dirty="0"/>
              <a:t>Max </a:t>
            </a:r>
            <a:r>
              <a:rPr lang="fr-CH" sz="1600" dirty="0" err="1"/>
              <a:t>length</a:t>
            </a:r>
            <a:r>
              <a:rPr lang="fr-CH" sz="1600" dirty="0"/>
              <a:t> </a:t>
            </a:r>
            <a:r>
              <a:rPr lang="fr-CH" sz="1600" dirty="0" err="1" smtClean="0"/>
              <a:t>tested</a:t>
            </a:r>
            <a:r>
              <a:rPr lang="fr-CH" sz="1600" dirty="0" smtClean="0"/>
              <a:t> </a:t>
            </a:r>
            <a:r>
              <a:rPr lang="fr-CH" sz="1600" dirty="0"/>
              <a:t>in </a:t>
            </a:r>
            <a:r>
              <a:rPr lang="fr-CH" sz="1600" dirty="0" err="1"/>
              <a:t>between</a:t>
            </a:r>
            <a:r>
              <a:rPr lang="fr-CH" sz="1600" dirty="0"/>
              <a:t> camera and </a:t>
            </a:r>
            <a:r>
              <a:rPr lang="fr-CH" sz="1600" dirty="0" err="1"/>
              <a:t>RaspBerry</a:t>
            </a:r>
            <a:r>
              <a:rPr lang="fr-CH" sz="1600" dirty="0"/>
              <a:t> : 8 m</a:t>
            </a:r>
          </a:p>
          <a:p>
            <a:endParaRPr lang="fr-CH" sz="1600" dirty="0" smtClean="0"/>
          </a:p>
          <a:p>
            <a:pPr marL="285750" indent="-285750">
              <a:buFontTx/>
              <a:buChar char="-"/>
            </a:pPr>
            <a:endParaRPr lang="fr-CH" sz="1600" dirty="0" smtClean="0"/>
          </a:p>
          <a:p>
            <a:r>
              <a:rPr lang="fr-CH" sz="1600" dirty="0" err="1" smtClean="0"/>
              <a:t>Each</a:t>
            </a:r>
            <a:r>
              <a:rPr lang="fr-CH" sz="1600" dirty="0" smtClean="0"/>
              <a:t> </a:t>
            </a:r>
            <a:r>
              <a:rPr lang="fr-CH" sz="1600" dirty="0" err="1" smtClean="0"/>
              <a:t>RaspBerry</a:t>
            </a:r>
            <a:r>
              <a:rPr lang="fr-CH" sz="1600" dirty="0" smtClean="0"/>
              <a:t> module : </a:t>
            </a:r>
          </a:p>
          <a:p>
            <a:pPr marL="285750" indent="-285750">
              <a:buFontTx/>
              <a:buChar char="-"/>
            </a:pPr>
            <a:r>
              <a:rPr lang="fr-CH" sz="1600" dirty="0" smtClean="0"/>
              <a:t>HDMI output</a:t>
            </a:r>
          </a:p>
          <a:p>
            <a:pPr marL="285750" indent="-285750">
              <a:buFontTx/>
              <a:buChar char="-"/>
            </a:pPr>
            <a:r>
              <a:rPr lang="fr-CH" sz="1600" dirty="0" smtClean="0"/>
              <a:t>2x USB output</a:t>
            </a:r>
          </a:p>
          <a:p>
            <a:pPr marL="285750" indent="-285750">
              <a:buFontTx/>
              <a:buChar char="-"/>
            </a:pPr>
            <a:r>
              <a:rPr lang="fr-CH" sz="1600" dirty="0" smtClean="0"/>
              <a:t>Ethernet output </a:t>
            </a:r>
          </a:p>
          <a:p>
            <a:pPr marL="285750" indent="-285750">
              <a:buFontTx/>
              <a:buChar char="-"/>
            </a:pPr>
            <a:r>
              <a:rPr lang="fr-CH" sz="1600" dirty="0" smtClean="0"/>
              <a:t>16 Gb SD </a:t>
            </a:r>
            <a:r>
              <a:rPr lang="fr-CH" sz="1600" dirty="0" err="1" smtClean="0"/>
              <a:t>Card</a:t>
            </a:r>
            <a:r>
              <a:rPr lang="fr-CH" sz="1600" dirty="0" smtClean="0"/>
              <a:t> </a:t>
            </a:r>
            <a:r>
              <a:rPr lang="fr-CH" sz="1600" dirty="0" err="1" smtClean="0"/>
              <a:t>with</a:t>
            </a:r>
            <a:r>
              <a:rPr lang="fr-CH" sz="1600" dirty="0" smtClean="0"/>
              <a:t> </a:t>
            </a:r>
            <a:r>
              <a:rPr lang="fr-CH" sz="1600" dirty="0" err="1" smtClean="0"/>
              <a:t>Raspian</a:t>
            </a:r>
            <a:r>
              <a:rPr lang="fr-CH" sz="1600" dirty="0" smtClean="0"/>
              <a:t> Linux OS </a:t>
            </a:r>
            <a:endParaRPr lang="en-US" sz="160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4381" y="1164676"/>
            <a:ext cx="2165990" cy="1625609"/>
          </a:xfrm>
          <a:prstGeom prst="rect">
            <a:avLst/>
          </a:prstGeom>
        </p:spPr>
      </p:pic>
      <p:sp>
        <p:nvSpPr>
          <p:cNvPr id="4" name="TextBox 3"/>
          <p:cNvSpPr txBox="1"/>
          <p:nvPr/>
        </p:nvSpPr>
        <p:spPr>
          <a:xfrm>
            <a:off x="561876" y="2877445"/>
            <a:ext cx="2279663" cy="461665"/>
          </a:xfrm>
          <a:prstGeom prst="rect">
            <a:avLst/>
          </a:prstGeom>
          <a:noFill/>
        </p:spPr>
        <p:txBody>
          <a:bodyPr wrap="none" rtlCol="0">
            <a:spAutoFit/>
          </a:bodyPr>
          <a:lstStyle/>
          <a:p>
            <a:r>
              <a:rPr lang="fr-CH" sz="1200" i="1" dirty="0" err="1" smtClean="0"/>
              <a:t>RaspBerry</a:t>
            </a:r>
            <a:r>
              <a:rPr lang="fr-CH" sz="1200" i="1" dirty="0" smtClean="0"/>
              <a:t>  Pi and camera module</a:t>
            </a:r>
          </a:p>
          <a:p>
            <a:r>
              <a:rPr lang="fr-CH" sz="1200" i="1" dirty="0" smtClean="0"/>
              <a:t> - 15 pins </a:t>
            </a:r>
            <a:r>
              <a:rPr lang="fr-CH" sz="1200" i="1" dirty="0" err="1" smtClean="0"/>
              <a:t>cable</a:t>
            </a:r>
            <a:r>
              <a:rPr lang="fr-CH" sz="1200" i="1" dirty="0" smtClean="0"/>
              <a:t> </a:t>
            </a:r>
            <a:r>
              <a:rPr lang="fr-CH" sz="1200" i="1" dirty="0" err="1" smtClean="0"/>
              <a:t>connection</a:t>
            </a:r>
            <a:r>
              <a:rPr lang="fr-CH" sz="1200" i="1" dirty="0" smtClean="0"/>
              <a:t> </a:t>
            </a:r>
            <a:endParaRPr lang="en-US" sz="1200" i="1" dirty="0"/>
          </a:p>
        </p:txBody>
      </p:sp>
      <p:sp>
        <p:nvSpPr>
          <p:cNvPr id="18" name="TextBox 17"/>
          <p:cNvSpPr txBox="1"/>
          <p:nvPr/>
        </p:nvSpPr>
        <p:spPr>
          <a:xfrm>
            <a:off x="228192" y="6214537"/>
            <a:ext cx="3451329" cy="276999"/>
          </a:xfrm>
          <a:prstGeom prst="rect">
            <a:avLst/>
          </a:prstGeom>
          <a:noFill/>
        </p:spPr>
        <p:txBody>
          <a:bodyPr wrap="none" rtlCol="0">
            <a:spAutoFit/>
          </a:bodyPr>
          <a:lstStyle/>
          <a:p>
            <a:r>
              <a:rPr lang="fr-CH" sz="1200" i="1" dirty="0" smtClean="0"/>
              <a:t>2 x 3 camera modules </a:t>
            </a:r>
            <a:r>
              <a:rPr lang="fr-CH" sz="1200" i="1" dirty="0" err="1" smtClean="0"/>
              <a:t>connected</a:t>
            </a:r>
            <a:r>
              <a:rPr lang="fr-CH" sz="1200" i="1" dirty="0" smtClean="0"/>
              <a:t> to the camera box  </a:t>
            </a:r>
          </a:p>
        </p:txBody>
      </p:sp>
      <p:sp>
        <p:nvSpPr>
          <p:cNvPr id="19" name="TextBox 18"/>
          <p:cNvSpPr txBox="1"/>
          <p:nvPr/>
        </p:nvSpPr>
        <p:spPr>
          <a:xfrm>
            <a:off x="4368022" y="6199022"/>
            <a:ext cx="2333396" cy="276999"/>
          </a:xfrm>
          <a:prstGeom prst="rect">
            <a:avLst/>
          </a:prstGeom>
          <a:noFill/>
        </p:spPr>
        <p:txBody>
          <a:bodyPr wrap="none" rtlCol="0">
            <a:spAutoFit/>
          </a:bodyPr>
          <a:lstStyle/>
          <a:p>
            <a:r>
              <a:rPr lang="fr-CH" sz="1200" i="1" dirty="0" smtClean="0"/>
              <a:t>Camera box  </a:t>
            </a:r>
            <a:r>
              <a:rPr lang="fr-CH" sz="1200" i="1" dirty="0" err="1" smtClean="0"/>
              <a:t>build</a:t>
            </a:r>
            <a:r>
              <a:rPr lang="fr-CH" sz="1200" i="1" dirty="0" smtClean="0"/>
              <a:t> for the </a:t>
            </a:r>
            <a:r>
              <a:rPr lang="fr-CH" sz="1200" i="1" dirty="0" err="1" smtClean="0"/>
              <a:t>Fermilab</a:t>
            </a:r>
            <a:endParaRPr lang="en-US" sz="1200" i="1" dirty="0"/>
          </a:p>
        </p:txBody>
      </p:sp>
      <p:pic>
        <p:nvPicPr>
          <p:cNvPr id="15" name="Picture 14"/>
          <p:cNvPicPr>
            <a:picLocks noChangeAspect="1"/>
          </p:cNvPicPr>
          <p:nvPr/>
        </p:nvPicPr>
        <p:blipFill>
          <a:blip r:embed="rId7"/>
          <a:stretch>
            <a:fillRect/>
          </a:stretch>
        </p:blipFill>
        <p:spPr>
          <a:xfrm>
            <a:off x="228192" y="237489"/>
            <a:ext cx="1885950" cy="552450"/>
          </a:xfrm>
          <a:prstGeom prst="rect">
            <a:avLst/>
          </a:prstGeom>
        </p:spPr>
      </p:pic>
      <p:pic>
        <p:nvPicPr>
          <p:cNvPr id="16" name="Picture 15"/>
          <p:cNvPicPr>
            <a:picLocks noChangeAspect="1"/>
          </p:cNvPicPr>
          <p:nvPr/>
        </p:nvPicPr>
        <p:blipFill>
          <a:blip r:embed="rId8"/>
          <a:stretch>
            <a:fillRect/>
          </a:stretch>
        </p:blipFill>
        <p:spPr>
          <a:xfrm>
            <a:off x="9696876" y="270839"/>
            <a:ext cx="2362200" cy="552450"/>
          </a:xfrm>
          <a:prstGeom prst="rect">
            <a:avLst/>
          </a:prstGeom>
        </p:spPr>
      </p:pic>
    </p:spTree>
    <p:extLst>
      <p:ext uri="{BB962C8B-B14F-4D97-AF65-F5344CB8AC3E}">
        <p14:creationId xmlns:p14="http://schemas.microsoft.com/office/powerpoint/2010/main" val="41824239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68513" y="44938"/>
            <a:ext cx="7477604" cy="708537"/>
          </a:xfrm>
        </p:spPr>
        <p:txBody>
          <a:bodyPr>
            <a:normAutofit fontScale="90000"/>
          </a:bodyPr>
          <a:lstStyle/>
          <a:p>
            <a:r>
              <a:rPr lang="fr-CH" sz="2800" dirty="0" err="1" smtClean="0"/>
              <a:t>RaspBerry</a:t>
            </a:r>
            <a:r>
              <a:rPr lang="fr-CH" sz="2800" dirty="0" smtClean="0"/>
              <a:t> </a:t>
            </a:r>
            <a:r>
              <a:rPr lang="fr-CH" sz="2800" dirty="0"/>
              <a:t>Camera </a:t>
            </a:r>
            <a:r>
              <a:rPr lang="fr-CH" sz="2800" dirty="0" smtClean="0"/>
              <a:t>in </a:t>
            </a:r>
            <a:r>
              <a:rPr lang="fr-CH" sz="2800" dirty="0" err="1" smtClean="0"/>
              <a:t>Liquid</a:t>
            </a:r>
            <a:r>
              <a:rPr lang="fr-CH" sz="2800" dirty="0" smtClean="0"/>
              <a:t> Argon </a:t>
            </a:r>
            <a:r>
              <a:rPr lang="fr-CH" sz="2800" dirty="0" err="1" smtClean="0"/>
              <a:t>during</a:t>
            </a:r>
            <a:r>
              <a:rPr lang="fr-CH" sz="2800" dirty="0" smtClean="0"/>
              <a:t> the CRP test</a:t>
            </a:r>
            <a:endParaRPr lang="en-US" sz="28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83" y="85574"/>
            <a:ext cx="1893611" cy="3367946"/>
          </a:xfrm>
          <a:prstGeom prst="rect">
            <a:avLst/>
          </a:prstGeom>
        </p:spPr>
      </p:pic>
      <p:pic>
        <p:nvPicPr>
          <p:cNvPr id="8" name="Picture 7"/>
          <p:cNvPicPr>
            <a:picLocks noChangeAspect="1"/>
          </p:cNvPicPr>
          <p:nvPr/>
        </p:nvPicPr>
        <p:blipFill>
          <a:blip r:embed="rId3"/>
          <a:stretch>
            <a:fillRect/>
          </a:stretch>
        </p:blipFill>
        <p:spPr>
          <a:xfrm>
            <a:off x="2772508" y="1001862"/>
            <a:ext cx="1521618" cy="1122398"/>
          </a:xfrm>
          <a:prstGeom prst="rect">
            <a:avLst/>
          </a:prstGeom>
          <a:scene3d>
            <a:camera prst="orthographicFront">
              <a:rot lat="0" lon="10800000" rev="0"/>
            </a:camera>
            <a:lightRig rig="threePt" dir="t"/>
          </a:scene3d>
        </p:spPr>
      </p:pic>
      <p:pic>
        <p:nvPicPr>
          <p:cNvPr id="11" name="Picture 10"/>
          <p:cNvPicPr>
            <a:picLocks noChangeAspect="1"/>
          </p:cNvPicPr>
          <p:nvPr/>
        </p:nvPicPr>
        <p:blipFill>
          <a:blip r:embed="rId4"/>
          <a:stretch>
            <a:fillRect/>
          </a:stretch>
        </p:blipFill>
        <p:spPr>
          <a:xfrm>
            <a:off x="5874153" y="845535"/>
            <a:ext cx="5591265" cy="2839451"/>
          </a:xfrm>
          <a:prstGeom prst="rect">
            <a:avLst/>
          </a:prstGeom>
        </p:spPr>
      </p:pic>
      <p:pic>
        <p:nvPicPr>
          <p:cNvPr id="16" name="Picture 15"/>
          <p:cNvPicPr>
            <a:picLocks noChangeAspect="1"/>
          </p:cNvPicPr>
          <p:nvPr/>
        </p:nvPicPr>
        <p:blipFill>
          <a:blip r:embed="rId5"/>
          <a:stretch>
            <a:fillRect/>
          </a:stretch>
        </p:blipFill>
        <p:spPr>
          <a:xfrm>
            <a:off x="5874152" y="3724249"/>
            <a:ext cx="5591266" cy="2828977"/>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27" y="3230340"/>
            <a:ext cx="1901667" cy="3382273"/>
          </a:xfrm>
          <a:prstGeom prst="rect">
            <a:avLst/>
          </a:prstGeom>
        </p:spPr>
      </p:pic>
      <p:sp>
        <p:nvSpPr>
          <p:cNvPr id="23" name="Title 1"/>
          <p:cNvSpPr txBox="1">
            <a:spLocks/>
          </p:cNvSpPr>
          <p:nvPr/>
        </p:nvSpPr>
        <p:spPr>
          <a:xfrm>
            <a:off x="1990550" y="2803722"/>
            <a:ext cx="2965291" cy="917914"/>
          </a:xfrm>
          <a:prstGeom prst="rect">
            <a:avLst/>
          </a:prstGeom>
          <a:noFill/>
          <a:ln>
            <a:solidFill>
              <a:schemeClr val="tx1"/>
            </a:solidFill>
          </a:ln>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1800" dirty="0" smtClean="0"/>
              <a:t>Condition of the test : </a:t>
            </a:r>
          </a:p>
          <a:p>
            <a:pPr marL="285750" indent="-285750">
              <a:buFontTx/>
              <a:buChar char="-"/>
            </a:pPr>
            <a:r>
              <a:rPr lang="fr-CH" sz="1800" dirty="0" err="1" smtClean="0"/>
              <a:t>RaspBerry</a:t>
            </a:r>
            <a:r>
              <a:rPr lang="fr-CH" sz="1800" dirty="0" smtClean="0"/>
              <a:t> Pi close to </a:t>
            </a:r>
            <a:r>
              <a:rPr lang="fr-CH" sz="1800" dirty="0" err="1" smtClean="0"/>
              <a:t>screen</a:t>
            </a:r>
            <a:endParaRPr lang="fr-CH" sz="1800" dirty="0" smtClean="0"/>
          </a:p>
          <a:p>
            <a:pPr marL="285750" indent="-285750">
              <a:buFontTx/>
              <a:buChar char="-"/>
            </a:pPr>
            <a:r>
              <a:rPr lang="fr-CH" sz="1800" dirty="0" smtClean="0"/>
              <a:t>Camera module </a:t>
            </a:r>
            <a:r>
              <a:rPr lang="fr-CH" sz="1800" dirty="0" err="1" smtClean="0"/>
              <a:t>immerged</a:t>
            </a:r>
            <a:r>
              <a:rPr lang="fr-CH" sz="1800" dirty="0" smtClean="0"/>
              <a:t> in the </a:t>
            </a:r>
            <a:r>
              <a:rPr lang="fr-CH" sz="1800" dirty="0" err="1" smtClean="0"/>
              <a:t>liquid</a:t>
            </a:r>
            <a:r>
              <a:rPr lang="fr-CH" sz="1800" dirty="0" smtClean="0"/>
              <a:t> Argon</a:t>
            </a:r>
          </a:p>
          <a:p>
            <a:pPr marL="285750" indent="-285750">
              <a:buFontTx/>
              <a:buChar char="-"/>
            </a:pPr>
            <a:r>
              <a:rPr lang="fr-CH" sz="1800" dirty="0" smtClean="0"/>
              <a:t>Camera </a:t>
            </a:r>
            <a:r>
              <a:rPr lang="fr-CH" sz="1800" dirty="0" err="1" smtClean="0"/>
              <a:t>checking</a:t>
            </a:r>
            <a:r>
              <a:rPr lang="fr-CH" sz="1800" dirty="0" smtClean="0"/>
              <a:t> </a:t>
            </a:r>
            <a:r>
              <a:rPr lang="fr-CH" sz="1800" dirty="0" err="1" smtClean="0"/>
              <a:t>below</a:t>
            </a:r>
            <a:r>
              <a:rPr lang="fr-CH" sz="1800" dirty="0" smtClean="0"/>
              <a:t> the CRP</a:t>
            </a:r>
            <a:endParaRPr lang="en-US" sz="1800" dirty="0"/>
          </a:p>
        </p:txBody>
      </p:sp>
      <p:sp>
        <p:nvSpPr>
          <p:cNvPr id="25" name="Title 1"/>
          <p:cNvSpPr txBox="1">
            <a:spLocks/>
          </p:cNvSpPr>
          <p:nvPr/>
        </p:nvSpPr>
        <p:spPr>
          <a:xfrm>
            <a:off x="2845612" y="5491499"/>
            <a:ext cx="3028540" cy="917914"/>
          </a:xfrm>
          <a:prstGeom prst="rect">
            <a:avLst/>
          </a:prstGeom>
          <a:ln>
            <a:solidFill>
              <a:schemeClr val="tx1"/>
            </a:solidFill>
          </a:ln>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1800" dirty="0" err="1" smtClean="0"/>
              <a:t>View</a:t>
            </a:r>
            <a:r>
              <a:rPr lang="fr-CH" sz="1800" dirty="0" smtClean="0"/>
              <a:t> </a:t>
            </a:r>
            <a:r>
              <a:rPr lang="fr-CH" sz="1800" dirty="0" err="1" smtClean="0"/>
              <a:t>from</a:t>
            </a:r>
            <a:r>
              <a:rPr lang="fr-CH" sz="1800" dirty="0" smtClean="0"/>
              <a:t> camera : </a:t>
            </a:r>
          </a:p>
          <a:p>
            <a:pPr marL="285750" indent="-285750">
              <a:buFontTx/>
              <a:buChar char="-"/>
            </a:pPr>
            <a:r>
              <a:rPr lang="fr-CH" sz="1800" dirty="0" smtClean="0"/>
              <a:t>Few </a:t>
            </a:r>
            <a:r>
              <a:rPr lang="fr-CH" sz="1800" dirty="0" err="1" smtClean="0"/>
              <a:t>ice</a:t>
            </a:r>
            <a:r>
              <a:rPr lang="fr-CH" sz="1800" dirty="0" smtClean="0"/>
              <a:t> block </a:t>
            </a:r>
            <a:r>
              <a:rPr lang="fr-CH" sz="1800" dirty="0" err="1" smtClean="0"/>
              <a:t>swimming</a:t>
            </a:r>
            <a:r>
              <a:rPr lang="fr-CH" sz="1800" dirty="0" smtClean="0"/>
              <a:t> in the Ar</a:t>
            </a:r>
          </a:p>
          <a:p>
            <a:pPr marL="285750" indent="-285750">
              <a:buFontTx/>
              <a:buChar char="-"/>
            </a:pPr>
            <a:r>
              <a:rPr lang="fr-CH" sz="1800" dirty="0" smtClean="0"/>
              <a:t>Distance in </a:t>
            </a:r>
            <a:r>
              <a:rPr lang="fr-CH" sz="1800" dirty="0" err="1" smtClean="0"/>
              <a:t>between</a:t>
            </a:r>
            <a:r>
              <a:rPr lang="fr-CH" sz="1800" dirty="0" smtClean="0"/>
              <a:t> 10cm to 2 m</a:t>
            </a:r>
          </a:p>
        </p:txBody>
      </p:sp>
      <p:sp>
        <p:nvSpPr>
          <p:cNvPr id="26" name="Oval 25"/>
          <p:cNvSpPr/>
          <p:nvPr/>
        </p:nvSpPr>
        <p:spPr>
          <a:xfrm>
            <a:off x="790901" y="2922873"/>
            <a:ext cx="594911" cy="451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85385" y="4708014"/>
            <a:ext cx="594911" cy="451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a:xfrm>
            <a:off x="4038600" y="6480529"/>
            <a:ext cx="4114800" cy="365125"/>
          </a:xfrm>
        </p:spPr>
        <p:txBody>
          <a:bodyPr/>
          <a:lstStyle/>
          <a:p>
            <a:r>
              <a:rPr lang="en-US" smtClean="0"/>
              <a:t>Thierry Viant </a:t>
            </a:r>
            <a:endParaRPr lang="en-US" dirty="0"/>
          </a:p>
        </p:txBody>
      </p:sp>
      <p:sp>
        <p:nvSpPr>
          <p:cNvPr id="3" name="Slide Number Placeholder 2"/>
          <p:cNvSpPr>
            <a:spLocks noGrp="1"/>
          </p:cNvSpPr>
          <p:nvPr>
            <p:ph type="sldNum" sz="quarter" idx="12"/>
          </p:nvPr>
        </p:nvSpPr>
        <p:spPr>
          <a:xfrm>
            <a:off x="8610600" y="6491818"/>
            <a:ext cx="2743200" cy="365125"/>
          </a:xfrm>
        </p:spPr>
        <p:txBody>
          <a:bodyPr/>
          <a:lstStyle/>
          <a:p>
            <a:fld id="{CA968C6C-82DB-4BBB-A01D-BEE2A1DB3801}" type="slidenum">
              <a:rPr lang="en-US" smtClean="0"/>
              <a:t>36</a:t>
            </a:fld>
            <a:endParaRPr lang="en-US"/>
          </a:p>
        </p:txBody>
      </p:sp>
      <p:pic>
        <p:nvPicPr>
          <p:cNvPr id="4" name="Picture 3"/>
          <p:cNvPicPr>
            <a:picLocks noChangeAspect="1"/>
          </p:cNvPicPr>
          <p:nvPr/>
        </p:nvPicPr>
        <p:blipFill>
          <a:blip r:embed="rId7"/>
          <a:stretch>
            <a:fillRect/>
          </a:stretch>
        </p:blipFill>
        <p:spPr>
          <a:xfrm>
            <a:off x="9327337" y="44938"/>
            <a:ext cx="1885950" cy="552450"/>
          </a:xfrm>
          <a:prstGeom prst="rect">
            <a:avLst/>
          </a:prstGeom>
        </p:spPr>
      </p:pic>
      <p:pic>
        <p:nvPicPr>
          <p:cNvPr id="5" name="Picture 4"/>
          <p:cNvPicPr>
            <a:picLocks noChangeAspect="1"/>
          </p:cNvPicPr>
          <p:nvPr/>
        </p:nvPicPr>
        <p:blipFill>
          <a:blip r:embed="rId8"/>
          <a:stretch>
            <a:fillRect/>
          </a:stretch>
        </p:blipFill>
        <p:spPr>
          <a:xfrm>
            <a:off x="10402803" y="446806"/>
            <a:ext cx="1620968" cy="379097"/>
          </a:xfrm>
          <a:prstGeom prst="rect">
            <a:avLst/>
          </a:prstGeom>
        </p:spPr>
      </p:pic>
    </p:spTree>
    <p:extLst>
      <p:ext uri="{BB962C8B-B14F-4D97-AF65-F5344CB8AC3E}">
        <p14:creationId xmlns:p14="http://schemas.microsoft.com/office/powerpoint/2010/main" val="6552587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3536" y="96638"/>
            <a:ext cx="6031123" cy="563562"/>
          </a:xfrm>
        </p:spPr>
        <p:txBody>
          <a:bodyPr>
            <a:normAutofit/>
          </a:bodyPr>
          <a:lstStyle/>
          <a:p>
            <a:r>
              <a:rPr lang="fr-CH" sz="2800" dirty="0" smtClean="0"/>
              <a:t>3 x 1 x 1 : WA105  cameras </a:t>
            </a:r>
            <a:r>
              <a:rPr lang="fr-CH" sz="2800" dirty="0" err="1" smtClean="0"/>
              <a:t>positioning</a:t>
            </a:r>
            <a:r>
              <a:rPr lang="fr-CH" sz="2800" dirty="0" smtClean="0"/>
              <a:t> </a:t>
            </a:r>
            <a:endParaRPr lang="en-US" sz="2800" dirty="0"/>
          </a:p>
        </p:txBody>
      </p:sp>
      <p:pic>
        <p:nvPicPr>
          <p:cNvPr id="2050" name="Picture 2"/>
          <p:cNvPicPr>
            <a:picLocks noChangeAspect="1" noChangeArrowheads="1"/>
          </p:cNvPicPr>
          <p:nvPr/>
        </p:nvPicPr>
        <p:blipFill>
          <a:blip r:embed="rId2">
            <a:grayscl/>
            <a:extLst>
              <a:ext uri="{BEBA8EAE-BF5A-486C-A8C5-ECC9F3942E4B}">
                <a14:imgProps xmlns:a14="http://schemas.microsoft.com/office/drawing/2010/main">
                  <a14:imgLayer r:embed="rId3">
                    <a14:imgEffect>
                      <a14:sharpenSoften amount="1000"/>
                    </a14:imgEffect>
                  </a14:imgLayer>
                </a14:imgProps>
              </a:ext>
              <a:ext uri="{28A0092B-C50C-407E-A947-70E740481C1C}">
                <a14:useLocalDpi xmlns:a14="http://schemas.microsoft.com/office/drawing/2010/main" val="0"/>
              </a:ext>
            </a:extLst>
          </a:blip>
          <a:srcRect/>
          <a:stretch>
            <a:fillRect/>
          </a:stretch>
        </p:blipFill>
        <p:spPr bwMode="auto">
          <a:xfrm>
            <a:off x="603007" y="1779627"/>
            <a:ext cx="6934200" cy="4401591"/>
          </a:xfrm>
          <a:prstGeom prst="rect">
            <a:avLst/>
          </a:prstGeom>
          <a:noFill/>
          <a:ln>
            <a:noFill/>
          </a:ln>
          <a:effectLst>
            <a:outerShdw sx="1000" sy="1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5479040" y="1977084"/>
            <a:ext cx="733643" cy="2258741"/>
          </a:xfrm>
          <a:custGeom>
            <a:avLst/>
            <a:gdLst>
              <a:gd name="connsiteX0" fmla="*/ 424510 w 653110"/>
              <a:gd name="connsiteY0" fmla="*/ 74553 h 2271393"/>
              <a:gd name="connsiteX1" fmla="*/ 138760 w 653110"/>
              <a:gd name="connsiteY1" fmla="*/ 55503 h 2271393"/>
              <a:gd name="connsiteX2" fmla="*/ 129235 w 653110"/>
              <a:gd name="connsiteY2" fmla="*/ 693678 h 2271393"/>
              <a:gd name="connsiteX3" fmla="*/ 24460 w 653110"/>
              <a:gd name="connsiteY3" fmla="*/ 2122428 h 2271393"/>
              <a:gd name="connsiteX4" fmla="*/ 653110 w 653110"/>
              <a:gd name="connsiteY4" fmla="*/ 2227203 h 2271393"/>
              <a:gd name="connsiteX5" fmla="*/ 653110 w 653110"/>
              <a:gd name="connsiteY5" fmla="*/ 2227203 h 227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110" h="2271393">
                <a:moveTo>
                  <a:pt x="424510" y="74553"/>
                </a:moveTo>
                <a:cubicBezTo>
                  <a:pt x="306241" y="13434"/>
                  <a:pt x="187972" y="-47685"/>
                  <a:pt x="138760" y="55503"/>
                </a:cubicBezTo>
                <a:cubicBezTo>
                  <a:pt x="89547" y="158691"/>
                  <a:pt x="148285" y="349191"/>
                  <a:pt x="129235" y="693678"/>
                </a:cubicBezTo>
                <a:cubicBezTo>
                  <a:pt x="110185" y="1038165"/>
                  <a:pt x="-62852" y="1866841"/>
                  <a:pt x="24460" y="2122428"/>
                </a:cubicBezTo>
                <a:cubicBezTo>
                  <a:pt x="111772" y="2378015"/>
                  <a:pt x="653110" y="2227203"/>
                  <a:pt x="653110" y="2227203"/>
                </a:cubicBezTo>
                <a:lnTo>
                  <a:pt x="653110" y="2227203"/>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287121" y="1890234"/>
            <a:ext cx="893788" cy="2630846"/>
          </a:xfrm>
          <a:custGeom>
            <a:avLst/>
            <a:gdLst>
              <a:gd name="connsiteX0" fmla="*/ 257175 w 678777"/>
              <a:gd name="connsiteY0" fmla="*/ 27652 h 2144657"/>
              <a:gd name="connsiteX1" fmla="*/ 666750 w 678777"/>
              <a:gd name="connsiteY1" fmla="*/ 37177 h 2144657"/>
              <a:gd name="connsiteX2" fmla="*/ 571500 w 678777"/>
              <a:gd name="connsiteY2" fmla="*/ 389602 h 2144657"/>
              <a:gd name="connsiteX3" fmla="*/ 590550 w 678777"/>
              <a:gd name="connsiteY3" fmla="*/ 2046952 h 2144657"/>
              <a:gd name="connsiteX4" fmla="*/ 0 w 678777"/>
              <a:gd name="connsiteY4" fmla="*/ 1961227 h 2144657"/>
              <a:gd name="connsiteX5" fmla="*/ 0 w 678777"/>
              <a:gd name="connsiteY5" fmla="*/ 1961227 h 214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777" h="2144657">
                <a:moveTo>
                  <a:pt x="257175" y="27652"/>
                </a:moveTo>
                <a:cubicBezTo>
                  <a:pt x="435769" y="2252"/>
                  <a:pt x="614363" y="-23148"/>
                  <a:pt x="666750" y="37177"/>
                </a:cubicBezTo>
                <a:cubicBezTo>
                  <a:pt x="719137" y="97502"/>
                  <a:pt x="584200" y="54640"/>
                  <a:pt x="571500" y="389602"/>
                </a:cubicBezTo>
                <a:cubicBezTo>
                  <a:pt x="558800" y="724564"/>
                  <a:pt x="685800" y="1785015"/>
                  <a:pt x="590550" y="2046952"/>
                </a:cubicBezTo>
                <a:cubicBezTo>
                  <a:pt x="495300" y="2308889"/>
                  <a:pt x="0" y="1961227"/>
                  <a:pt x="0" y="1961227"/>
                </a:cubicBezTo>
                <a:lnTo>
                  <a:pt x="0" y="1961227"/>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185471">
            <a:off x="5283274" y="5786827"/>
            <a:ext cx="264313" cy="17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46000">
            <a:off x="3668454" y="4189433"/>
            <a:ext cx="416966"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397600">
            <a:off x="3288691" y="4059389"/>
            <a:ext cx="222582" cy="162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881991" flipH="1">
            <a:off x="6238691" y="4039180"/>
            <a:ext cx="248288" cy="181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24308" flipH="1">
            <a:off x="2050022" y="4192323"/>
            <a:ext cx="248288" cy="181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137111" y="1794580"/>
            <a:ext cx="337441" cy="277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2474552" y="1933154"/>
            <a:ext cx="3483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480511" y="1843128"/>
            <a:ext cx="337441" cy="277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0" idx="1"/>
          </p:cNvCxnSpPr>
          <p:nvPr/>
        </p:nvCxnSpPr>
        <p:spPr>
          <a:xfrm flipV="1">
            <a:off x="5944860" y="1981703"/>
            <a:ext cx="535650" cy="284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822911" y="721053"/>
            <a:ext cx="2494393" cy="646331"/>
          </a:xfrm>
          <a:prstGeom prst="rect">
            <a:avLst/>
          </a:prstGeom>
          <a:noFill/>
          <a:ln>
            <a:solidFill>
              <a:schemeClr val="tx1"/>
            </a:solidFill>
          </a:ln>
        </p:spPr>
        <p:txBody>
          <a:bodyPr wrap="square" rtlCol="0">
            <a:spAutoFit/>
          </a:bodyPr>
          <a:lstStyle/>
          <a:p>
            <a:r>
              <a:rPr lang="fr-CH" sz="1200" dirty="0"/>
              <a:t>2 x </a:t>
            </a:r>
            <a:r>
              <a:rPr lang="fr-CH" sz="1200" dirty="0" err="1"/>
              <a:t>RaspBerrys</a:t>
            </a:r>
            <a:r>
              <a:rPr lang="fr-CH" sz="1200" dirty="0"/>
              <a:t> box </a:t>
            </a:r>
            <a:r>
              <a:rPr lang="fr-CH" sz="1200" dirty="0" err="1"/>
              <a:t>connected</a:t>
            </a:r>
            <a:r>
              <a:rPr lang="fr-CH" sz="1200" dirty="0"/>
              <a:t> </a:t>
            </a:r>
            <a:r>
              <a:rPr lang="fr-CH" sz="1200" dirty="0" err="1"/>
              <a:t>with</a:t>
            </a:r>
            <a:r>
              <a:rPr lang="fr-CH" sz="1200" dirty="0"/>
              <a:t> :</a:t>
            </a:r>
          </a:p>
          <a:p>
            <a:pPr marL="171450" indent="-171450">
              <a:buFontTx/>
              <a:buChar char="-"/>
            </a:pPr>
            <a:r>
              <a:rPr lang="fr-CH" sz="1200" dirty="0" err="1"/>
              <a:t>ethernet</a:t>
            </a:r>
            <a:r>
              <a:rPr lang="fr-CH" sz="1200" dirty="0"/>
              <a:t> </a:t>
            </a:r>
            <a:r>
              <a:rPr lang="fr-CH" sz="1200" dirty="0" err="1"/>
              <a:t>cable</a:t>
            </a:r>
            <a:endParaRPr lang="fr-CH" sz="1200" dirty="0"/>
          </a:p>
          <a:p>
            <a:pPr marL="171450" indent="-171450">
              <a:buFontTx/>
              <a:buChar char="-"/>
            </a:pPr>
            <a:r>
              <a:rPr lang="fr-CH" sz="1200" dirty="0"/>
              <a:t>220V </a:t>
            </a:r>
            <a:r>
              <a:rPr lang="fr-CH" sz="1200" dirty="0" err="1"/>
              <a:t>cable</a:t>
            </a:r>
            <a:endParaRPr lang="en-US" sz="1200" dirty="0"/>
          </a:p>
        </p:txBody>
      </p:sp>
      <p:cxnSp>
        <p:nvCxnSpPr>
          <p:cNvPr id="27" name="Straight Arrow Connector 26"/>
          <p:cNvCxnSpPr>
            <a:stCxn id="25" idx="2"/>
          </p:cNvCxnSpPr>
          <p:nvPr/>
        </p:nvCxnSpPr>
        <p:spPr>
          <a:xfrm flipH="1">
            <a:off x="2305831" y="1367383"/>
            <a:ext cx="1764276" cy="41755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5" idx="2"/>
            <a:endCxn id="20" idx="0"/>
          </p:cNvCxnSpPr>
          <p:nvPr/>
        </p:nvCxnSpPr>
        <p:spPr>
          <a:xfrm>
            <a:off x="4070107" y="1367384"/>
            <a:ext cx="2579124" cy="4757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4950536" y="1970209"/>
            <a:ext cx="901324" cy="4137745"/>
          </a:xfrm>
          <a:custGeom>
            <a:avLst/>
            <a:gdLst>
              <a:gd name="connsiteX0" fmla="*/ 901324 w 901324"/>
              <a:gd name="connsiteY0" fmla="*/ 44369 h 4137745"/>
              <a:gd name="connsiteX1" fmla="*/ 533024 w 901324"/>
              <a:gd name="connsiteY1" fmla="*/ 63419 h 4137745"/>
              <a:gd name="connsiteX2" fmla="*/ 539374 w 901324"/>
              <a:gd name="connsiteY2" fmla="*/ 653969 h 4137745"/>
              <a:gd name="connsiteX3" fmla="*/ 412374 w 901324"/>
              <a:gd name="connsiteY3" fmla="*/ 2177969 h 4137745"/>
              <a:gd name="connsiteX4" fmla="*/ 25024 w 901324"/>
              <a:gd name="connsiteY4" fmla="*/ 2152569 h 4137745"/>
              <a:gd name="connsiteX5" fmla="*/ 44074 w 901324"/>
              <a:gd name="connsiteY5" fmla="*/ 2685969 h 4137745"/>
              <a:gd name="connsiteX6" fmla="*/ 31374 w 901324"/>
              <a:gd name="connsiteY6" fmla="*/ 3352719 h 4137745"/>
              <a:gd name="connsiteX7" fmla="*/ 25024 w 901324"/>
              <a:gd name="connsiteY7" fmla="*/ 3803569 h 4137745"/>
              <a:gd name="connsiteX8" fmla="*/ 31374 w 901324"/>
              <a:gd name="connsiteY8" fmla="*/ 4127419 h 4137745"/>
              <a:gd name="connsiteX9" fmla="*/ 425074 w 901324"/>
              <a:gd name="connsiteY9" fmla="*/ 4025819 h 413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324" h="4137745">
                <a:moveTo>
                  <a:pt x="901324" y="44369"/>
                </a:moveTo>
                <a:cubicBezTo>
                  <a:pt x="747336" y="3094"/>
                  <a:pt x="593349" y="-38181"/>
                  <a:pt x="533024" y="63419"/>
                </a:cubicBezTo>
                <a:cubicBezTo>
                  <a:pt x="472699" y="165019"/>
                  <a:pt x="559482" y="301544"/>
                  <a:pt x="539374" y="653969"/>
                </a:cubicBezTo>
                <a:cubicBezTo>
                  <a:pt x="519266" y="1006394"/>
                  <a:pt x="498099" y="1928202"/>
                  <a:pt x="412374" y="2177969"/>
                </a:cubicBezTo>
                <a:cubicBezTo>
                  <a:pt x="326649" y="2427736"/>
                  <a:pt x="86407" y="2067902"/>
                  <a:pt x="25024" y="2152569"/>
                </a:cubicBezTo>
                <a:cubicBezTo>
                  <a:pt x="-36359" y="2237236"/>
                  <a:pt x="43016" y="2485944"/>
                  <a:pt x="44074" y="2685969"/>
                </a:cubicBezTo>
                <a:cubicBezTo>
                  <a:pt x="45132" y="2885994"/>
                  <a:pt x="34549" y="3166452"/>
                  <a:pt x="31374" y="3352719"/>
                </a:cubicBezTo>
                <a:cubicBezTo>
                  <a:pt x="28199" y="3538986"/>
                  <a:pt x="25024" y="3674452"/>
                  <a:pt x="25024" y="3803569"/>
                </a:cubicBezTo>
                <a:cubicBezTo>
                  <a:pt x="25024" y="3932686"/>
                  <a:pt x="-35301" y="4090377"/>
                  <a:pt x="31374" y="4127419"/>
                </a:cubicBezTo>
                <a:cubicBezTo>
                  <a:pt x="98049" y="4164461"/>
                  <a:pt x="261561" y="4095140"/>
                  <a:pt x="425074" y="402581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8"/>
          <a:stretch>
            <a:fillRect/>
          </a:stretch>
        </p:blipFill>
        <p:spPr>
          <a:xfrm>
            <a:off x="5053480" y="5829171"/>
            <a:ext cx="723900" cy="47625"/>
          </a:xfrm>
          <a:prstGeom prst="rect">
            <a:avLst/>
          </a:prstGeom>
        </p:spPr>
      </p:pic>
      <p:sp>
        <p:nvSpPr>
          <p:cNvPr id="22" name="Freeform 21"/>
          <p:cNvSpPr/>
          <p:nvPr/>
        </p:nvSpPr>
        <p:spPr>
          <a:xfrm>
            <a:off x="2849804" y="1916754"/>
            <a:ext cx="472141" cy="2311418"/>
          </a:xfrm>
          <a:custGeom>
            <a:avLst/>
            <a:gdLst>
              <a:gd name="connsiteX0" fmla="*/ 0 w 472141"/>
              <a:gd name="connsiteY0" fmla="*/ 24986 h 2311418"/>
              <a:gd name="connsiteX1" fmla="*/ 346635 w 472141"/>
              <a:gd name="connsiteY1" fmla="*/ 36939 h 2311418"/>
              <a:gd name="connsiteX2" fmla="*/ 268941 w 472141"/>
              <a:gd name="connsiteY2" fmla="*/ 377598 h 2311418"/>
              <a:gd name="connsiteX3" fmla="*/ 268941 w 472141"/>
              <a:gd name="connsiteY3" fmla="*/ 652515 h 2311418"/>
              <a:gd name="connsiteX4" fmla="*/ 268941 w 472141"/>
              <a:gd name="connsiteY4" fmla="*/ 1017080 h 2311418"/>
              <a:gd name="connsiteX5" fmla="*/ 292847 w 472141"/>
              <a:gd name="connsiteY5" fmla="*/ 1274068 h 2311418"/>
              <a:gd name="connsiteX6" fmla="*/ 298824 w 472141"/>
              <a:gd name="connsiteY6" fmla="*/ 1644609 h 2311418"/>
              <a:gd name="connsiteX7" fmla="*/ 334682 w 472141"/>
              <a:gd name="connsiteY7" fmla="*/ 2045033 h 2311418"/>
              <a:gd name="connsiteX8" fmla="*/ 322730 w 472141"/>
              <a:gd name="connsiteY8" fmla="*/ 2194445 h 2311418"/>
              <a:gd name="connsiteX9" fmla="*/ 346635 w 472141"/>
              <a:gd name="connsiteY9" fmla="*/ 2307998 h 2311418"/>
              <a:gd name="connsiteX10" fmla="*/ 472141 w 472141"/>
              <a:gd name="connsiteY10" fmla="*/ 2284092 h 2311418"/>
              <a:gd name="connsiteX11" fmla="*/ 472141 w 472141"/>
              <a:gd name="connsiteY11" fmla="*/ 2284092 h 23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41" h="2311418">
                <a:moveTo>
                  <a:pt x="0" y="24986"/>
                </a:moveTo>
                <a:cubicBezTo>
                  <a:pt x="150906" y="1578"/>
                  <a:pt x="301812" y="-21830"/>
                  <a:pt x="346635" y="36939"/>
                </a:cubicBezTo>
                <a:cubicBezTo>
                  <a:pt x="391459" y="95708"/>
                  <a:pt x="281890" y="275002"/>
                  <a:pt x="268941" y="377598"/>
                </a:cubicBezTo>
                <a:cubicBezTo>
                  <a:pt x="255992" y="480194"/>
                  <a:pt x="268941" y="652515"/>
                  <a:pt x="268941" y="652515"/>
                </a:cubicBezTo>
                <a:cubicBezTo>
                  <a:pt x="268941" y="759095"/>
                  <a:pt x="264957" y="913488"/>
                  <a:pt x="268941" y="1017080"/>
                </a:cubicBezTo>
                <a:cubicBezTo>
                  <a:pt x="272925" y="1120672"/>
                  <a:pt x="287867" y="1169480"/>
                  <a:pt x="292847" y="1274068"/>
                </a:cubicBezTo>
                <a:cubicBezTo>
                  <a:pt x="297827" y="1378656"/>
                  <a:pt x="291852" y="1516115"/>
                  <a:pt x="298824" y="1644609"/>
                </a:cubicBezTo>
                <a:cubicBezTo>
                  <a:pt x="305796" y="1773103"/>
                  <a:pt x="330698" y="1953394"/>
                  <a:pt x="334682" y="2045033"/>
                </a:cubicBezTo>
                <a:cubicBezTo>
                  <a:pt x="338666" y="2136672"/>
                  <a:pt x="320738" y="2150618"/>
                  <a:pt x="322730" y="2194445"/>
                </a:cubicBezTo>
                <a:cubicBezTo>
                  <a:pt x="324722" y="2238272"/>
                  <a:pt x="321733" y="2293057"/>
                  <a:pt x="346635" y="2307998"/>
                </a:cubicBezTo>
                <a:cubicBezTo>
                  <a:pt x="371537" y="2322939"/>
                  <a:pt x="472141" y="2284092"/>
                  <a:pt x="472141" y="2284092"/>
                </a:cubicBezTo>
                <a:lnTo>
                  <a:pt x="472141" y="228409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801992" y="1914195"/>
            <a:ext cx="848659" cy="2459968"/>
          </a:xfrm>
          <a:custGeom>
            <a:avLst/>
            <a:gdLst>
              <a:gd name="connsiteX0" fmla="*/ 0 w 848659"/>
              <a:gd name="connsiteY0" fmla="*/ 21568 h 2459968"/>
              <a:gd name="connsiteX1" fmla="*/ 268942 w 848659"/>
              <a:gd name="connsiteY1" fmla="*/ 33521 h 2459968"/>
              <a:gd name="connsiteX2" fmla="*/ 149412 w 848659"/>
              <a:gd name="connsiteY2" fmla="*/ 338321 h 2459968"/>
              <a:gd name="connsiteX3" fmla="*/ 155389 w 848659"/>
              <a:gd name="connsiteY3" fmla="*/ 828392 h 2459968"/>
              <a:gd name="connsiteX4" fmla="*/ 239059 w 848659"/>
              <a:gd name="connsiteY4" fmla="*/ 1641192 h 2459968"/>
              <a:gd name="connsiteX5" fmla="*/ 256989 w 848659"/>
              <a:gd name="connsiteY5" fmla="*/ 2280674 h 2459968"/>
              <a:gd name="connsiteX6" fmla="*/ 848659 w 848659"/>
              <a:gd name="connsiteY6" fmla="*/ 2459968 h 2459968"/>
              <a:gd name="connsiteX7" fmla="*/ 848659 w 848659"/>
              <a:gd name="connsiteY7" fmla="*/ 2459968 h 2459968"/>
              <a:gd name="connsiteX8" fmla="*/ 848659 w 848659"/>
              <a:gd name="connsiteY8" fmla="*/ 2459968 h 245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659" h="2459968">
                <a:moveTo>
                  <a:pt x="0" y="21568"/>
                </a:moveTo>
                <a:cubicBezTo>
                  <a:pt x="122020" y="1148"/>
                  <a:pt x="244040" y="-19271"/>
                  <a:pt x="268942" y="33521"/>
                </a:cubicBezTo>
                <a:cubicBezTo>
                  <a:pt x="293844" y="86313"/>
                  <a:pt x="168337" y="205843"/>
                  <a:pt x="149412" y="338321"/>
                </a:cubicBezTo>
                <a:cubicBezTo>
                  <a:pt x="130487" y="470799"/>
                  <a:pt x="140448" y="611247"/>
                  <a:pt x="155389" y="828392"/>
                </a:cubicBezTo>
                <a:cubicBezTo>
                  <a:pt x="170330" y="1045537"/>
                  <a:pt x="222126" y="1399145"/>
                  <a:pt x="239059" y="1641192"/>
                </a:cubicBezTo>
                <a:cubicBezTo>
                  <a:pt x="255992" y="1883239"/>
                  <a:pt x="155389" y="2144211"/>
                  <a:pt x="256989" y="2280674"/>
                </a:cubicBezTo>
                <a:cubicBezTo>
                  <a:pt x="358589" y="2417137"/>
                  <a:pt x="848659" y="2459968"/>
                  <a:pt x="848659" y="2459968"/>
                </a:cubicBezTo>
                <a:lnTo>
                  <a:pt x="848659" y="2459968"/>
                </a:lnTo>
                <a:lnTo>
                  <a:pt x="848659" y="2459968"/>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403476" y="4057241"/>
            <a:ext cx="774842" cy="276999"/>
          </a:xfrm>
          <a:prstGeom prst="rect">
            <a:avLst/>
          </a:prstGeom>
          <a:noFill/>
          <a:ln>
            <a:solidFill>
              <a:schemeClr val="tx1"/>
            </a:solidFill>
          </a:ln>
        </p:spPr>
        <p:txBody>
          <a:bodyPr wrap="square" rtlCol="0">
            <a:spAutoFit/>
          </a:bodyPr>
          <a:lstStyle/>
          <a:p>
            <a:r>
              <a:rPr lang="fr-CH" sz="1200" dirty="0" err="1" smtClean="0"/>
              <a:t>ManHole</a:t>
            </a:r>
            <a:endParaRPr lang="fr-CH" sz="1200" dirty="0" smtClean="0"/>
          </a:p>
        </p:txBody>
      </p:sp>
      <p:cxnSp>
        <p:nvCxnSpPr>
          <p:cNvPr id="28" name="Straight Arrow Connector 27"/>
          <p:cNvCxnSpPr>
            <a:stCxn id="34" idx="3"/>
          </p:cNvCxnSpPr>
          <p:nvPr/>
        </p:nvCxnSpPr>
        <p:spPr>
          <a:xfrm flipV="1">
            <a:off x="1178318" y="3993584"/>
            <a:ext cx="348355" cy="2021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805284" y="4579341"/>
            <a:ext cx="990620" cy="276999"/>
          </a:xfrm>
          <a:prstGeom prst="rect">
            <a:avLst/>
          </a:prstGeom>
          <a:solidFill>
            <a:schemeClr val="bg1">
              <a:lumMod val="85000"/>
              <a:alpha val="89000"/>
            </a:schemeClr>
          </a:solidFill>
          <a:ln>
            <a:solidFill>
              <a:schemeClr val="tx1"/>
            </a:solidFill>
          </a:ln>
        </p:spPr>
        <p:txBody>
          <a:bodyPr wrap="square" rtlCol="0">
            <a:spAutoFit/>
          </a:bodyPr>
          <a:lstStyle/>
          <a:p>
            <a:r>
              <a:rPr lang="fr-CH" sz="1200" dirty="0" smtClean="0"/>
              <a:t>wa105cam0</a:t>
            </a:r>
          </a:p>
        </p:txBody>
      </p:sp>
      <p:sp>
        <p:nvSpPr>
          <p:cNvPr id="42" name="TextBox 41"/>
          <p:cNvSpPr txBox="1"/>
          <p:nvPr/>
        </p:nvSpPr>
        <p:spPr>
          <a:xfrm>
            <a:off x="8474401" y="5103715"/>
            <a:ext cx="2908093" cy="1384995"/>
          </a:xfrm>
          <a:prstGeom prst="rect">
            <a:avLst/>
          </a:prstGeom>
          <a:noFill/>
          <a:ln>
            <a:solidFill>
              <a:schemeClr val="tx1"/>
            </a:solidFill>
          </a:ln>
        </p:spPr>
        <p:txBody>
          <a:bodyPr wrap="square" rtlCol="0">
            <a:spAutoFit/>
          </a:bodyPr>
          <a:lstStyle/>
          <a:p>
            <a:r>
              <a:rPr lang="fr-CH" sz="1200" dirty="0" smtClean="0"/>
              <a:t>4 cameras for the top in gaz Argon:</a:t>
            </a:r>
          </a:p>
          <a:p>
            <a:r>
              <a:rPr lang="fr-CH" sz="1200" dirty="0"/>
              <a:t> </a:t>
            </a:r>
            <a:r>
              <a:rPr lang="fr-CH" sz="1200" dirty="0" smtClean="0"/>
              <a:t>- one for </a:t>
            </a:r>
            <a:r>
              <a:rPr lang="fr-CH" sz="1200" dirty="0" err="1" smtClean="0"/>
              <a:t>each</a:t>
            </a:r>
            <a:r>
              <a:rPr lang="fr-CH" sz="1200" dirty="0" smtClean="0"/>
              <a:t> </a:t>
            </a:r>
            <a:r>
              <a:rPr lang="fr-CH" sz="1200" dirty="0" err="1" smtClean="0"/>
              <a:t>side</a:t>
            </a:r>
            <a:r>
              <a:rPr lang="fr-CH" sz="1200" dirty="0" smtClean="0"/>
              <a:t> </a:t>
            </a:r>
          </a:p>
          <a:p>
            <a:r>
              <a:rPr lang="fr-CH" sz="1200" dirty="0"/>
              <a:t> </a:t>
            </a:r>
            <a:r>
              <a:rPr lang="fr-CH" sz="1200" dirty="0" smtClean="0"/>
              <a:t>- one </a:t>
            </a:r>
            <a:r>
              <a:rPr lang="fr-CH" sz="1200" dirty="0" err="1" smtClean="0"/>
              <a:t>watching</a:t>
            </a:r>
            <a:r>
              <a:rPr lang="fr-CH" sz="1200" dirty="0" smtClean="0"/>
              <a:t> </a:t>
            </a:r>
            <a:r>
              <a:rPr lang="fr-CH" sz="1200" dirty="0" err="1" smtClean="0"/>
              <a:t>also</a:t>
            </a:r>
            <a:r>
              <a:rPr lang="fr-CH" sz="1200" dirty="0" smtClean="0"/>
              <a:t> the HV </a:t>
            </a:r>
            <a:r>
              <a:rPr lang="fr-CH" sz="1200" dirty="0" err="1" smtClean="0"/>
              <a:t>feedthrought</a:t>
            </a:r>
            <a:endParaRPr lang="fr-CH" sz="1200" dirty="0" smtClean="0"/>
          </a:p>
          <a:p>
            <a:r>
              <a:rPr lang="fr-CH" sz="1200" dirty="0" smtClean="0"/>
              <a:t>- </a:t>
            </a:r>
            <a:r>
              <a:rPr lang="fr-CH" sz="1200" dirty="0"/>
              <a:t>( </a:t>
            </a:r>
            <a:r>
              <a:rPr lang="fr-CH" sz="1200" dirty="0" smtClean="0"/>
              <a:t>4 </a:t>
            </a:r>
            <a:r>
              <a:rPr lang="fr-CH" sz="1200" dirty="0" err="1"/>
              <a:t>meters</a:t>
            </a:r>
            <a:r>
              <a:rPr lang="fr-CH" sz="1200" dirty="0"/>
              <a:t> </a:t>
            </a:r>
            <a:r>
              <a:rPr lang="fr-CH" sz="1200" dirty="0" err="1"/>
              <a:t>length</a:t>
            </a:r>
            <a:r>
              <a:rPr lang="fr-CH" sz="1200" dirty="0"/>
              <a:t> </a:t>
            </a:r>
            <a:r>
              <a:rPr lang="fr-CH" sz="1200" dirty="0" err="1"/>
              <a:t>cable</a:t>
            </a:r>
            <a:r>
              <a:rPr lang="fr-CH" sz="1200" dirty="0"/>
              <a:t> ) </a:t>
            </a:r>
            <a:endParaRPr lang="fr-CH" sz="1200" dirty="0" smtClean="0"/>
          </a:p>
          <a:p>
            <a:r>
              <a:rPr lang="fr-CH" sz="1200" dirty="0"/>
              <a:t> </a:t>
            </a:r>
            <a:endParaRPr lang="fr-CH" sz="1200" dirty="0" smtClean="0"/>
          </a:p>
          <a:p>
            <a:r>
              <a:rPr lang="fr-CH" sz="1200" dirty="0"/>
              <a:t>1 camera for the </a:t>
            </a:r>
            <a:r>
              <a:rPr lang="fr-CH" sz="1200" dirty="0" err="1"/>
              <a:t>bottom</a:t>
            </a:r>
            <a:r>
              <a:rPr lang="fr-CH" sz="1200" dirty="0"/>
              <a:t> </a:t>
            </a:r>
            <a:r>
              <a:rPr lang="fr-CH" sz="1200" dirty="0" smtClean="0"/>
              <a:t>in </a:t>
            </a:r>
            <a:r>
              <a:rPr lang="fr-CH" sz="1200" dirty="0" err="1" smtClean="0"/>
              <a:t>liqAr</a:t>
            </a:r>
            <a:r>
              <a:rPr lang="fr-CH" sz="1200" dirty="0" smtClean="0"/>
              <a:t>:</a:t>
            </a:r>
            <a:endParaRPr lang="fr-CH" sz="1200" dirty="0"/>
          </a:p>
          <a:p>
            <a:r>
              <a:rPr lang="fr-CH" sz="1200" dirty="0"/>
              <a:t>- </a:t>
            </a:r>
            <a:r>
              <a:rPr lang="fr-CH" sz="1200" dirty="0" err="1"/>
              <a:t>watching</a:t>
            </a:r>
            <a:r>
              <a:rPr lang="fr-CH" sz="1200" dirty="0"/>
              <a:t> </a:t>
            </a:r>
            <a:r>
              <a:rPr lang="fr-CH" sz="1200" dirty="0" err="1" smtClean="0"/>
              <a:t>LEMs</a:t>
            </a:r>
            <a:r>
              <a:rPr lang="fr-CH" sz="1200" dirty="0" smtClean="0"/>
              <a:t>  ( 6 </a:t>
            </a:r>
            <a:r>
              <a:rPr lang="fr-CH" sz="1200" dirty="0" err="1" smtClean="0"/>
              <a:t>meters</a:t>
            </a:r>
            <a:r>
              <a:rPr lang="fr-CH" sz="1200" dirty="0" smtClean="0"/>
              <a:t> </a:t>
            </a:r>
            <a:r>
              <a:rPr lang="fr-CH" sz="1200" dirty="0" err="1" smtClean="0"/>
              <a:t>length</a:t>
            </a:r>
            <a:r>
              <a:rPr lang="fr-CH" sz="1200" dirty="0" smtClean="0"/>
              <a:t> </a:t>
            </a:r>
            <a:r>
              <a:rPr lang="fr-CH" sz="1200" dirty="0" err="1" smtClean="0"/>
              <a:t>cable</a:t>
            </a:r>
            <a:r>
              <a:rPr lang="fr-CH" sz="1200" dirty="0" smtClean="0"/>
              <a:t> ) </a:t>
            </a:r>
            <a:endParaRPr lang="fr-CH" sz="1200" dirty="0"/>
          </a:p>
        </p:txBody>
      </p:sp>
      <p:sp>
        <p:nvSpPr>
          <p:cNvPr id="46" name="TextBox 45"/>
          <p:cNvSpPr txBox="1"/>
          <p:nvPr/>
        </p:nvSpPr>
        <p:spPr>
          <a:xfrm>
            <a:off x="1003574" y="4370873"/>
            <a:ext cx="990620" cy="276999"/>
          </a:xfrm>
          <a:prstGeom prst="rect">
            <a:avLst/>
          </a:prstGeom>
          <a:solidFill>
            <a:schemeClr val="bg1">
              <a:lumMod val="85000"/>
              <a:alpha val="89000"/>
            </a:schemeClr>
          </a:solidFill>
          <a:ln>
            <a:solidFill>
              <a:schemeClr val="tx1"/>
            </a:solidFill>
          </a:ln>
        </p:spPr>
        <p:txBody>
          <a:bodyPr wrap="square" rtlCol="0">
            <a:spAutoFit/>
          </a:bodyPr>
          <a:lstStyle/>
          <a:p>
            <a:r>
              <a:rPr lang="fr-CH" sz="1200" dirty="0" smtClean="0"/>
              <a:t>wa105cam1</a:t>
            </a:r>
          </a:p>
        </p:txBody>
      </p:sp>
      <p:sp>
        <p:nvSpPr>
          <p:cNvPr id="47" name="TextBox 46"/>
          <p:cNvSpPr txBox="1"/>
          <p:nvPr/>
        </p:nvSpPr>
        <p:spPr>
          <a:xfrm>
            <a:off x="3413495" y="3743226"/>
            <a:ext cx="990620" cy="246221"/>
          </a:xfrm>
          <a:prstGeom prst="rect">
            <a:avLst/>
          </a:prstGeom>
          <a:solidFill>
            <a:schemeClr val="bg1">
              <a:lumMod val="85000"/>
              <a:alpha val="89000"/>
            </a:schemeClr>
          </a:solidFill>
          <a:ln>
            <a:solidFill>
              <a:schemeClr val="tx1"/>
            </a:solidFill>
          </a:ln>
        </p:spPr>
        <p:txBody>
          <a:bodyPr wrap="square" rtlCol="0">
            <a:spAutoFit/>
          </a:bodyPr>
          <a:lstStyle/>
          <a:p>
            <a:r>
              <a:rPr lang="fr-CH" sz="1000" dirty="0" smtClean="0"/>
              <a:t>wa105cam2</a:t>
            </a:r>
          </a:p>
        </p:txBody>
      </p:sp>
      <p:sp>
        <p:nvSpPr>
          <p:cNvPr id="48" name="TextBox 47"/>
          <p:cNvSpPr txBox="1"/>
          <p:nvPr/>
        </p:nvSpPr>
        <p:spPr>
          <a:xfrm>
            <a:off x="6407350" y="4289206"/>
            <a:ext cx="990620" cy="276999"/>
          </a:xfrm>
          <a:prstGeom prst="rect">
            <a:avLst/>
          </a:prstGeom>
          <a:solidFill>
            <a:schemeClr val="bg1">
              <a:lumMod val="85000"/>
              <a:alpha val="89000"/>
            </a:schemeClr>
          </a:solidFill>
          <a:ln>
            <a:solidFill>
              <a:schemeClr val="tx1"/>
            </a:solidFill>
          </a:ln>
        </p:spPr>
        <p:txBody>
          <a:bodyPr wrap="square" rtlCol="0">
            <a:spAutoFit/>
          </a:bodyPr>
          <a:lstStyle/>
          <a:p>
            <a:r>
              <a:rPr lang="fr-CH" sz="1200" dirty="0" smtClean="0"/>
              <a:t>wa105cam4</a:t>
            </a:r>
          </a:p>
        </p:txBody>
      </p:sp>
      <p:sp>
        <p:nvSpPr>
          <p:cNvPr id="49" name="TextBox 48"/>
          <p:cNvSpPr txBox="1"/>
          <p:nvPr/>
        </p:nvSpPr>
        <p:spPr>
          <a:xfrm>
            <a:off x="5604593" y="6079351"/>
            <a:ext cx="990620" cy="276999"/>
          </a:xfrm>
          <a:prstGeom prst="rect">
            <a:avLst/>
          </a:prstGeom>
          <a:solidFill>
            <a:schemeClr val="bg1">
              <a:lumMod val="85000"/>
              <a:alpha val="89000"/>
            </a:schemeClr>
          </a:solidFill>
          <a:ln>
            <a:solidFill>
              <a:schemeClr val="tx1"/>
            </a:solidFill>
          </a:ln>
        </p:spPr>
        <p:txBody>
          <a:bodyPr wrap="square" rtlCol="0">
            <a:spAutoFit/>
          </a:bodyPr>
          <a:lstStyle/>
          <a:p>
            <a:r>
              <a:rPr lang="fr-CH" sz="1200" dirty="0" smtClean="0"/>
              <a:t>wa105cam3</a:t>
            </a:r>
          </a:p>
        </p:txBody>
      </p:sp>
      <p:sp>
        <p:nvSpPr>
          <p:cNvPr id="2049" name="Slide Number Placeholder 2048"/>
          <p:cNvSpPr>
            <a:spLocks noGrp="1"/>
          </p:cNvSpPr>
          <p:nvPr>
            <p:ph type="sldNum" sz="quarter" idx="12"/>
          </p:nvPr>
        </p:nvSpPr>
        <p:spPr>
          <a:xfrm>
            <a:off x="8610600" y="6480529"/>
            <a:ext cx="2743200" cy="365125"/>
          </a:xfrm>
        </p:spPr>
        <p:txBody>
          <a:bodyPr/>
          <a:lstStyle/>
          <a:p>
            <a:fld id="{95EA92C7-6BFA-4507-A8A3-A151E5696529}" type="slidenum">
              <a:rPr lang="en-US" smtClean="0"/>
              <a:t>37</a:t>
            </a:fld>
            <a:endParaRPr lang="en-US"/>
          </a:p>
        </p:txBody>
      </p:sp>
      <p:pic>
        <p:nvPicPr>
          <p:cNvPr id="33" name="Picture 32"/>
          <p:cNvPicPr>
            <a:picLocks noChangeAspect="1"/>
          </p:cNvPicPr>
          <p:nvPr/>
        </p:nvPicPr>
        <p:blipFill>
          <a:blip r:embed="rId9"/>
          <a:stretch>
            <a:fillRect/>
          </a:stretch>
        </p:blipFill>
        <p:spPr>
          <a:xfrm rot="16200000">
            <a:off x="7878035" y="1172306"/>
            <a:ext cx="1428914" cy="1061310"/>
          </a:xfrm>
          <a:prstGeom prst="rect">
            <a:avLst/>
          </a:prstGeom>
        </p:spPr>
      </p:pic>
      <p:pic>
        <p:nvPicPr>
          <p:cNvPr id="35" name="Picture 34"/>
          <p:cNvPicPr>
            <a:picLocks noChangeAspect="1"/>
          </p:cNvPicPr>
          <p:nvPr/>
        </p:nvPicPr>
        <p:blipFill>
          <a:blip r:embed="rId10"/>
          <a:stretch>
            <a:fillRect/>
          </a:stretch>
        </p:blipFill>
        <p:spPr>
          <a:xfrm rot="16200000">
            <a:off x="9231560" y="1171147"/>
            <a:ext cx="1428914" cy="1063628"/>
          </a:xfrm>
          <a:prstGeom prst="rect">
            <a:avLst/>
          </a:prstGeom>
        </p:spPr>
      </p:pic>
      <p:pic>
        <p:nvPicPr>
          <p:cNvPr id="36" name="Picture 35"/>
          <p:cNvPicPr>
            <a:picLocks noChangeAspect="1"/>
          </p:cNvPicPr>
          <p:nvPr/>
        </p:nvPicPr>
        <p:blipFill>
          <a:blip r:embed="rId11"/>
          <a:stretch>
            <a:fillRect/>
          </a:stretch>
        </p:blipFill>
        <p:spPr>
          <a:xfrm>
            <a:off x="10799053" y="988505"/>
            <a:ext cx="1084946" cy="1428914"/>
          </a:xfrm>
          <a:prstGeom prst="rect">
            <a:avLst/>
          </a:prstGeom>
        </p:spPr>
      </p:pic>
      <p:pic>
        <p:nvPicPr>
          <p:cNvPr id="37" name="Picture 36"/>
          <p:cNvPicPr>
            <a:picLocks noChangeAspect="1"/>
          </p:cNvPicPr>
          <p:nvPr/>
        </p:nvPicPr>
        <p:blipFill>
          <a:blip r:embed="rId12"/>
          <a:stretch>
            <a:fillRect/>
          </a:stretch>
        </p:blipFill>
        <p:spPr>
          <a:xfrm rot="5400000">
            <a:off x="8565284" y="3250384"/>
            <a:ext cx="1362637" cy="1018272"/>
          </a:xfrm>
          <a:prstGeom prst="rect">
            <a:avLst/>
          </a:prstGeom>
        </p:spPr>
      </p:pic>
      <p:pic>
        <p:nvPicPr>
          <p:cNvPr id="38" name="Picture 37"/>
          <p:cNvPicPr>
            <a:picLocks noChangeAspect="1"/>
          </p:cNvPicPr>
          <p:nvPr/>
        </p:nvPicPr>
        <p:blipFill>
          <a:blip r:embed="rId13"/>
          <a:stretch>
            <a:fillRect/>
          </a:stretch>
        </p:blipFill>
        <p:spPr>
          <a:xfrm rot="5400000">
            <a:off x="9831390" y="3254115"/>
            <a:ext cx="1349802" cy="997974"/>
          </a:xfrm>
          <a:prstGeom prst="rect">
            <a:avLst/>
          </a:prstGeom>
        </p:spPr>
      </p:pic>
      <p:sp>
        <p:nvSpPr>
          <p:cNvPr id="40" name="TextBox 39"/>
          <p:cNvSpPr txBox="1"/>
          <p:nvPr/>
        </p:nvSpPr>
        <p:spPr>
          <a:xfrm>
            <a:off x="8097648" y="2549123"/>
            <a:ext cx="996075" cy="276999"/>
          </a:xfrm>
          <a:prstGeom prst="rect">
            <a:avLst/>
          </a:prstGeom>
          <a:solidFill>
            <a:schemeClr val="bg1">
              <a:lumMod val="85000"/>
              <a:alpha val="89000"/>
            </a:schemeClr>
          </a:solidFill>
          <a:ln>
            <a:solidFill>
              <a:schemeClr val="tx1"/>
            </a:solidFill>
          </a:ln>
        </p:spPr>
        <p:txBody>
          <a:bodyPr wrap="square" rtlCol="0">
            <a:spAutoFit/>
          </a:bodyPr>
          <a:lstStyle/>
          <a:p>
            <a:r>
              <a:rPr lang="fr-CH" sz="1200" dirty="0" smtClean="0"/>
              <a:t>wa105cam0</a:t>
            </a:r>
          </a:p>
        </p:txBody>
      </p:sp>
      <p:sp>
        <p:nvSpPr>
          <p:cNvPr id="44" name="TextBox 43"/>
          <p:cNvSpPr txBox="1"/>
          <p:nvPr/>
        </p:nvSpPr>
        <p:spPr>
          <a:xfrm>
            <a:off x="9494072" y="2549122"/>
            <a:ext cx="996075" cy="276999"/>
          </a:xfrm>
          <a:prstGeom prst="rect">
            <a:avLst/>
          </a:prstGeom>
          <a:solidFill>
            <a:schemeClr val="bg1">
              <a:lumMod val="85000"/>
              <a:alpha val="89000"/>
            </a:schemeClr>
          </a:solidFill>
          <a:ln>
            <a:solidFill>
              <a:schemeClr val="tx1"/>
            </a:solidFill>
          </a:ln>
        </p:spPr>
        <p:txBody>
          <a:bodyPr wrap="square" rtlCol="0">
            <a:spAutoFit/>
          </a:bodyPr>
          <a:lstStyle/>
          <a:p>
            <a:r>
              <a:rPr lang="fr-CH" sz="1200" dirty="0" smtClean="0"/>
              <a:t>wa105cam1</a:t>
            </a:r>
          </a:p>
        </p:txBody>
      </p:sp>
      <p:sp>
        <p:nvSpPr>
          <p:cNvPr id="45" name="TextBox 44"/>
          <p:cNvSpPr txBox="1"/>
          <p:nvPr/>
        </p:nvSpPr>
        <p:spPr>
          <a:xfrm>
            <a:off x="10884457" y="2549122"/>
            <a:ext cx="996075" cy="276999"/>
          </a:xfrm>
          <a:prstGeom prst="rect">
            <a:avLst/>
          </a:prstGeom>
          <a:solidFill>
            <a:schemeClr val="bg1">
              <a:lumMod val="85000"/>
              <a:alpha val="89000"/>
            </a:schemeClr>
          </a:solidFill>
          <a:ln>
            <a:solidFill>
              <a:schemeClr val="tx1"/>
            </a:solidFill>
          </a:ln>
        </p:spPr>
        <p:txBody>
          <a:bodyPr wrap="square" rtlCol="0">
            <a:spAutoFit/>
          </a:bodyPr>
          <a:lstStyle/>
          <a:p>
            <a:r>
              <a:rPr lang="fr-CH" sz="1200" dirty="0" smtClean="0"/>
              <a:t>wa105cam2</a:t>
            </a:r>
          </a:p>
        </p:txBody>
      </p:sp>
      <p:sp>
        <p:nvSpPr>
          <p:cNvPr id="50" name="TextBox 49"/>
          <p:cNvSpPr txBox="1"/>
          <p:nvPr/>
        </p:nvSpPr>
        <p:spPr>
          <a:xfrm>
            <a:off x="8766942" y="4509689"/>
            <a:ext cx="996075" cy="276999"/>
          </a:xfrm>
          <a:prstGeom prst="rect">
            <a:avLst/>
          </a:prstGeom>
          <a:solidFill>
            <a:schemeClr val="bg1">
              <a:lumMod val="85000"/>
              <a:alpha val="89000"/>
            </a:schemeClr>
          </a:solidFill>
          <a:ln>
            <a:solidFill>
              <a:schemeClr val="tx1"/>
            </a:solidFill>
          </a:ln>
        </p:spPr>
        <p:txBody>
          <a:bodyPr wrap="square" rtlCol="0">
            <a:spAutoFit/>
          </a:bodyPr>
          <a:lstStyle/>
          <a:p>
            <a:r>
              <a:rPr lang="fr-CH" sz="1200" dirty="0" smtClean="0"/>
              <a:t>wa105cam3</a:t>
            </a:r>
          </a:p>
        </p:txBody>
      </p:sp>
      <p:sp>
        <p:nvSpPr>
          <p:cNvPr id="51" name="TextBox 50"/>
          <p:cNvSpPr txBox="1"/>
          <p:nvPr/>
        </p:nvSpPr>
        <p:spPr>
          <a:xfrm>
            <a:off x="10038230" y="4503833"/>
            <a:ext cx="996075" cy="276999"/>
          </a:xfrm>
          <a:prstGeom prst="rect">
            <a:avLst/>
          </a:prstGeom>
          <a:solidFill>
            <a:schemeClr val="bg1">
              <a:lumMod val="85000"/>
              <a:alpha val="89000"/>
            </a:schemeClr>
          </a:solidFill>
          <a:ln>
            <a:solidFill>
              <a:schemeClr val="tx1"/>
            </a:solidFill>
          </a:ln>
        </p:spPr>
        <p:txBody>
          <a:bodyPr wrap="square" rtlCol="0">
            <a:spAutoFit/>
          </a:bodyPr>
          <a:lstStyle/>
          <a:p>
            <a:r>
              <a:rPr lang="fr-CH" sz="1200" dirty="0" smtClean="0"/>
              <a:t>wa105cam4</a:t>
            </a:r>
          </a:p>
        </p:txBody>
      </p:sp>
      <p:sp>
        <p:nvSpPr>
          <p:cNvPr id="6" name="Footer Placeholder 5"/>
          <p:cNvSpPr>
            <a:spLocks noGrp="1"/>
          </p:cNvSpPr>
          <p:nvPr>
            <p:ph type="ftr" sz="quarter" idx="11"/>
          </p:nvPr>
        </p:nvSpPr>
        <p:spPr>
          <a:xfrm>
            <a:off x="4038600" y="6480529"/>
            <a:ext cx="4114800" cy="365125"/>
          </a:xfrm>
        </p:spPr>
        <p:txBody>
          <a:bodyPr/>
          <a:lstStyle/>
          <a:p>
            <a:r>
              <a:rPr lang="en-US" smtClean="0"/>
              <a:t>Thierry Viant </a:t>
            </a:r>
            <a:endParaRPr lang="en-US" dirty="0"/>
          </a:p>
        </p:txBody>
      </p:sp>
      <p:pic>
        <p:nvPicPr>
          <p:cNvPr id="7" name="Picture 6"/>
          <p:cNvPicPr>
            <a:picLocks noChangeAspect="1"/>
          </p:cNvPicPr>
          <p:nvPr/>
        </p:nvPicPr>
        <p:blipFill>
          <a:blip r:embed="rId14"/>
          <a:stretch>
            <a:fillRect/>
          </a:stretch>
        </p:blipFill>
        <p:spPr>
          <a:xfrm>
            <a:off x="146915" y="96638"/>
            <a:ext cx="1885950" cy="552450"/>
          </a:xfrm>
          <a:prstGeom prst="rect">
            <a:avLst/>
          </a:prstGeom>
        </p:spPr>
      </p:pic>
      <p:pic>
        <p:nvPicPr>
          <p:cNvPr id="10" name="Picture 9"/>
          <p:cNvPicPr>
            <a:picLocks noChangeAspect="1"/>
          </p:cNvPicPr>
          <p:nvPr/>
        </p:nvPicPr>
        <p:blipFill>
          <a:blip r:embed="rId15"/>
          <a:stretch>
            <a:fillRect/>
          </a:stretch>
        </p:blipFill>
        <p:spPr>
          <a:xfrm>
            <a:off x="9703357" y="104616"/>
            <a:ext cx="2362200" cy="552450"/>
          </a:xfrm>
          <a:prstGeom prst="rect">
            <a:avLst/>
          </a:prstGeom>
        </p:spPr>
      </p:pic>
    </p:spTree>
    <p:extLst>
      <p:ext uri="{BB962C8B-B14F-4D97-AF65-F5344CB8AC3E}">
        <p14:creationId xmlns:p14="http://schemas.microsoft.com/office/powerpoint/2010/main" val="20652509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1532" y="171199"/>
            <a:ext cx="5574535" cy="768370"/>
          </a:xfrm>
        </p:spPr>
        <p:txBody>
          <a:bodyPr>
            <a:normAutofit fontScale="90000"/>
          </a:bodyPr>
          <a:lstStyle/>
          <a:p>
            <a:pPr algn="ctr"/>
            <a:r>
              <a:rPr lang="fr-CH" dirty="0" smtClean="0"/>
              <a:t>Cryo - Cameras software</a:t>
            </a:r>
            <a:br>
              <a:rPr lang="fr-CH" dirty="0" smtClean="0"/>
            </a:br>
            <a:r>
              <a:rPr lang="fr-CH" dirty="0" smtClean="0"/>
              <a:t>streaming </a:t>
            </a:r>
            <a:r>
              <a:rPr lang="fr-CH" dirty="0" err="1" smtClean="0"/>
              <a:t>video</a:t>
            </a:r>
            <a:endParaRPr lang="en-US" dirty="0"/>
          </a:p>
        </p:txBody>
      </p:sp>
      <p:sp>
        <p:nvSpPr>
          <p:cNvPr id="5" name="Footer Placeholder 4"/>
          <p:cNvSpPr>
            <a:spLocks noGrp="1"/>
          </p:cNvSpPr>
          <p:nvPr>
            <p:ph type="ftr" sz="quarter" idx="11"/>
          </p:nvPr>
        </p:nvSpPr>
        <p:spPr/>
        <p:txBody>
          <a:bodyPr/>
          <a:lstStyle/>
          <a:p>
            <a:r>
              <a:rPr lang="en-US" smtClean="0"/>
              <a:t>Thierry Viant </a:t>
            </a:r>
            <a:endParaRPr lang="en-US"/>
          </a:p>
        </p:txBody>
      </p:sp>
      <p:sp>
        <p:nvSpPr>
          <p:cNvPr id="6" name="Slide Number Placeholder 5"/>
          <p:cNvSpPr>
            <a:spLocks noGrp="1"/>
          </p:cNvSpPr>
          <p:nvPr>
            <p:ph type="sldNum" sz="quarter" idx="12"/>
          </p:nvPr>
        </p:nvSpPr>
        <p:spPr/>
        <p:txBody>
          <a:bodyPr/>
          <a:lstStyle/>
          <a:p>
            <a:fld id="{60FB3CE9-6E20-4E89-BE9F-D397174A56A5}" type="slidenum">
              <a:rPr lang="en-US" smtClean="0"/>
              <a:t>38</a:t>
            </a:fld>
            <a:endParaRPr lang="en-US"/>
          </a:p>
        </p:txBody>
      </p:sp>
      <p:sp>
        <p:nvSpPr>
          <p:cNvPr id="23" name="TextBox 22"/>
          <p:cNvSpPr txBox="1"/>
          <p:nvPr/>
        </p:nvSpPr>
        <p:spPr>
          <a:xfrm>
            <a:off x="558084" y="4808457"/>
            <a:ext cx="6346924" cy="1569660"/>
          </a:xfrm>
          <a:prstGeom prst="rect">
            <a:avLst/>
          </a:prstGeom>
          <a:noFill/>
        </p:spPr>
        <p:txBody>
          <a:bodyPr wrap="square" rtlCol="0">
            <a:spAutoFit/>
          </a:bodyPr>
          <a:lstStyle/>
          <a:p>
            <a:r>
              <a:rPr lang="fr-CH" sz="1200" b="1" dirty="0" smtClean="0"/>
              <a:t>On the </a:t>
            </a:r>
            <a:r>
              <a:rPr lang="fr-CH" sz="1200" b="1" dirty="0" err="1" smtClean="0"/>
              <a:t>RaspBerry</a:t>
            </a:r>
            <a:r>
              <a:rPr lang="fr-CH" sz="1200" b="1" dirty="0" smtClean="0"/>
              <a:t> camera box :</a:t>
            </a:r>
          </a:p>
          <a:p>
            <a:pPr marL="171450" indent="-171450">
              <a:buFontTx/>
              <a:buChar char="-"/>
            </a:pPr>
            <a:r>
              <a:rPr lang="fr-CH" sz="1200" b="1" dirty="0" smtClean="0"/>
              <a:t>All cameras use the </a:t>
            </a:r>
            <a:r>
              <a:rPr lang="fr-CH" sz="1200" b="1" dirty="0" err="1" smtClean="0"/>
              <a:t>Raspian</a:t>
            </a:r>
            <a:r>
              <a:rPr lang="fr-CH" sz="1200" b="1" dirty="0" smtClean="0"/>
              <a:t> </a:t>
            </a:r>
            <a:r>
              <a:rPr lang="fr-CH" sz="1200" b="1" dirty="0" err="1" smtClean="0"/>
              <a:t>video</a:t>
            </a:r>
            <a:r>
              <a:rPr lang="fr-CH" sz="1200" b="1" dirty="0" smtClean="0"/>
              <a:t> </a:t>
            </a:r>
            <a:r>
              <a:rPr lang="fr-CH" sz="1200" b="1" dirty="0" err="1" smtClean="0"/>
              <a:t>viewer</a:t>
            </a:r>
            <a:r>
              <a:rPr lang="fr-CH" sz="1200" b="1" dirty="0" smtClean="0"/>
              <a:t> software (</a:t>
            </a:r>
            <a:r>
              <a:rPr lang="fr-CH" sz="1200" b="1" dirty="0" err="1" smtClean="0"/>
              <a:t>raspivid</a:t>
            </a:r>
            <a:r>
              <a:rPr lang="fr-CH" sz="1200" b="1" dirty="0" smtClean="0"/>
              <a:t>) and the </a:t>
            </a:r>
            <a:r>
              <a:rPr lang="fr-CH" sz="1200" b="1" dirty="0" err="1" smtClean="0"/>
              <a:t>video</a:t>
            </a:r>
            <a:r>
              <a:rPr lang="fr-CH" sz="1200" b="1" dirty="0" smtClean="0"/>
              <a:t> </a:t>
            </a:r>
            <a:r>
              <a:rPr lang="fr-CH" sz="1200" b="1" dirty="0" err="1" smtClean="0"/>
              <a:t>stream</a:t>
            </a:r>
            <a:r>
              <a:rPr lang="fr-CH" sz="1200" b="1" dirty="0" smtClean="0"/>
              <a:t> </a:t>
            </a:r>
            <a:r>
              <a:rPr lang="fr-CH" sz="1200" b="1" dirty="0" err="1" smtClean="0"/>
              <a:t>is</a:t>
            </a:r>
            <a:r>
              <a:rPr lang="fr-CH" sz="1200" b="1" dirty="0" smtClean="0"/>
              <a:t> </a:t>
            </a:r>
            <a:r>
              <a:rPr lang="fr-CH" sz="1200" b="1" dirty="0" err="1" smtClean="0"/>
              <a:t>redirected</a:t>
            </a:r>
            <a:r>
              <a:rPr lang="fr-CH" sz="1200" b="1" dirty="0" smtClean="0"/>
              <a:t> to the network  in </a:t>
            </a:r>
            <a:r>
              <a:rPr lang="fr-CH" sz="1200" b="1" dirty="0" err="1" smtClean="0"/>
              <a:t>using</a:t>
            </a:r>
            <a:r>
              <a:rPr lang="fr-CH" sz="1200" b="1" dirty="0" smtClean="0"/>
              <a:t> </a:t>
            </a:r>
            <a:r>
              <a:rPr lang="fr-CH" sz="1200" b="1" dirty="0" err="1" smtClean="0"/>
              <a:t>gstream</a:t>
            </a:r>
            <a:r>
              <a:rPr lang="fr-CH" sz="1200" b="1" dirty="0" smtClean="0"/>
              <a:t> </a:t>
            </a:r>
            <a:r>
              <a:rPr lang="fr-CH" sz="1200" b="1" dirty="0" err="1" smtClean="0"/>
              <a:t>library</a:t>
            </a:r>
            <a:r>
              <a:rPr lang="fr-CH" sz="1200" b="1" dirty="0" smtClean="0"/>
              <a:t> and in </a:t>
            </a:r>
            <a:r>
              <a:rPr lang="fr-CH" sz="1200" b="1" dirty="0" err="1" smtClean="0"/>
              <a:t>specifying</a:t>
            </a:r>
            <a:r>
              <a:rPr lang="fr-CH" sz="1200" b="1" dirty="0" smtClean="0"/>
              <a:t> a </a:t>
            </a:r>
            <a:r>
              <a:rPr lang="fr-CH" sz="1200" b="1" dirty="0" err="1" smtClean="0"/>
              <a:t>dedicated</a:t>
            </a:r>
            <a:r>
              <a:rPr lang="fr-CH" sz="1200" b="1" dirty="0" smtClean="0"/>
              <a:t> port . </a:t>
            </a:r>
          </a:p>
          <a:p>
            <a:endParaRPr lang="fr-CH" sz="1200" b="1" dirty="0" smtClean="0"/>
          </a:p>
          <a:p>
            <a:r>
              <a:rPr lang="fr-CH" sz="1200" b="1" dirty="0" smtClean="0"/>
              <a:t>On computers : </a:t>
            </a:r>
          </a:p>
          <a:p>
            <a:pPr marL="171450" indent="-171450">
              <a:buFontTx/>
              <a:buChar char="-"/>
            </a:pPr>
            <a:r>
              <a:rPr lang="fr-CH" sz="1200" b="1" dirty="0" smtClean="0"/>
              <a:t>In </a:t>
            </a:r>
            <a:r>
              <a:rPr lang="fr-CH" sz="1200" b="1" dirty="0" err="1" smtClean="0"/>
              <a:t>installing</a:t>
            </a:r>
            <a:r>
              <a:rPr lang="fr-CH" sz="1200" b="1" dirty="0" smtClean="0"/>
              <a:t> </a:t>
            </a:r>
            <a:r>
              <a:rPr lang="fr-CH" sz="1200" b="1" dirty="0" err="1" smtClean="0"/>
              <a:t>gstream</a:t>
            </a:r>
            <a:r>
              <a:rPr lang="fr-CH" sz="1200" b="1" dirty="0" smtClean="0"/>
              <a:t> </a:t>
            </a:r>
            <a:r>
              <a:rPr lang="fr-CH" sz="1200" b="1" dirty="0" err="1" smtClean="0"/>
              <a:t>library</a:t>
            </a:r>
            <a:r>
              <a:rPr lang="fr-CH" sz="1200" b="1" dirty="0" smtClean="0"/>
              <a:t> , </a:t>
            </a:r>
            <a:r>
              <a:rPr lang="fr-CH" sz="1200" b="1" dirty="0" err="1" smtClean="0"/>
              <a:t>any</a:t>
            </a:r>
            <a:r>
              <a:rPr lang="fr-CH" sz="1200" b="1" dirty="0" smtClean="0"/>
              <a:t> computers (</a:t>
            </a:r>
            <a:r>
              <a:rPr lang="fr-CH" sz="1200" b="1" dirty="0" err="1" smtClean="0"/>
              <a:t>windows</a:t>
            </a:r>
            <a:r>
              <a:rPr lang="fr-CH" sz="1200" b="1" dirty="0" smtClean="0"/>
              <a:t> or linux )  </a:t>
            </a:r>
            <a:r>
              <a:rPr lang="fr-CH" sz="1200" b="1" dirty="0" err="1" smtClean="0"/>
              <a:t>can</a:t>
            </a:r>
            <a:r>
              <a:rPr lang="fr-CH" sz="1200" b="1" dirty="0" smtClean="0"/>
              <a:t> </a:t>
            </a:r>
            <a:r>
              <a:rPr lang="fr-CH" sz="1200" b="1" dirty="0" err="1" smtClean="0"/>
              <a:t>be</a:t>
            </a:r>
            <a:r>
              <a:rPr lang="fr-CH" sz="1200" b="1" dirty="0" smtClean="0"/>
              <a:t> able to show all cameras </a:t>
            </a:r>
            <a:r>
              <a:rPr lang="fr-CH" sz="1200" b="1" dirty="0" err="1" smtClean="0"/>
              <a:t>with</a:t>
            </a:r>
            <a:r>
              <a:rPr lang="fr-CH" sz="1200" b="1" dirty="0" smtClean="0"/>
              <a:t> a correct </a:t>
            </a:r>
            <a:r>
              <a:rPr lang="fr-CH" sz="1200" b="1" dirty="0" err="1" smtClean="0"/>
              <a:t>fluidity</a:t>
            </a:r>
            <a:r>
              <a:rPr lang="fr-CH" sz="1200" b="1" dirty="0" smtClean="0"/>
              <a:t> . ( 10 to 25 frames/sec )  </a:t>
            </a:r>
          </a:p>
          <a:p>
            <a:r>
              <a:rPr lang="en-US" sz="1200" dirty="0" smtClean="0">
                <a:hlinkClick r:id="rId2"/>
              </a:rPr>
              <a:t> https</a:t>
            </a:r>
            <a:r>
              <a:rPr lang="en-US" sz="1200" dirty="0">
                <a:hlinkClick r:id="rId2"/>
              </a:rPr>
              <a:t>://gstreamer.freedesktop.org</a:t>
            </a:r>
            <a:r>
              <a:rPr lang="en-US" sz="1200" dirty="0" smtClean="0">
                <a:hlinkClick r:id="rId2"/>
              </a:rPr>
              <a:t>/</a:t>
            </a:r>
            <a:r>
              <a:rPr lang="en-US" sz="1200" dirty="0" smtClean="0"/>
              <a:t> </a:t>
            </a:r>
            <a:endParaRPr lang="en-US" sz="1200" dirty="0"/>
          </a:p>
        </p:txBody>
      </p:sp>
      <p:pic>
        <p:nvPicPr>
          <p:cNvPr id="13" name="Picture 12"/>
          <p:cNvPicPr>
            <a:picLocks noChangeAspect="1"/>
          </p:cNvPicPr>
          <p:nvPr/>
        </p:nvPicPr>
        <p:blipFill>
          <a:blip r:embed="rId3"/>
          <a:stretch>
            <a:fillRect/>
          </a:stretch>
        </p:blipFill>
        <p:spPr>
          <a:xfrm>
            <a:off x="2178751" y="2494844"/>
            <a:ext cx="1346604" cy="1170473"/>
          </a:xfrm>
          <a:prstGeom prst="rect">
            <a:avLst/>
          </a:prstGeom>
        </p:spPr>
      </p:pic>
      <p:pic>
        <p:nvPicPr>
          <p:cNvPr id="14" name="Picture 13"/>
          <p:cNvPicPr>
            <a:picLocks noChangeAspect="1"/>
          </p:cNvPicPr>
          <p:nvPr/>
        </p:nvPicPr>
        <p:blipFill>
          <a:blip r:embed="rId4"/>
          <a:stretch>
            <a:fillRect/>
          </a:stretch>
        </p:blipFill>
        <p:spPr>
          <a:xfrm>
            <a:off x="618320" y="1849658"/>
            <a:ext cx="874669" cy="645186"/>
          </a:xfrm>
          <a:prstGeom prst="rect">
            <a:avLst/>
          </a:prstGeom>
          <a:scene3d>
            <a:camera prst="orthographicFront">
              <a:rot lat="0" lon="10800000" rev="0"/>
            </a:camera>
            <a:lightRig rig="threePt" dir="t"/>
          </a:scene3d>
        </p:spPr>
      </p:pic>
      <p:pic>
        <p:nvPicPr>
          <p:cNvPr id="15" name="Picture 14"/>
          <p:cNvPicPr>
            <a:picLocks noChangeAspect="1"/>
          </p:cNvPicPr>
          <p:nvPr/>
        </p:nvPicPr>
        <p:blipFill>
          <a:blip r:embed="rId4"/>
          <a:stretch>
            <a:fillRect/>
          </a:stretch>
        </p:blipFill>
        <p:spPr>
          <a:xfrm>
            <a:off x="618320" y="2611058"/>
            <a:ext cx="874669" cy="645186"/>
          </a:xfrm>
          <a:prstGeom prst="rect">
            <a:avLst/>
          </a:prstGeom>
          <a:scene3d>
            <a:camera prst="orthographicFront">
              <a:rot lat="0" lon="10800000" rev="0"/>
            </a:camera>
            <a:lightRig rig="threePt" dir="t"/>
          </a:scene3d>
        </p:spPr>
      </p:pic>
      <p:pic>
        <p:nvPicPr>
          <p:cNvPr id="17" name="Picture 16"/>
          <p:cNvPicPr>
            <a:picLocks noChangeAspect="1"/>
          </p:cNvPicPr>
          <p:nvPr/>
        </p:nvPicPr>
        <p:blipFill>
          <a:blip r:embed="rId4"/>
          <a:stretch>
            <a:fillRect/>
          </a:stretch>
        </p:blipFill>
        <p:spPr>
          <a:xfrm>
            <a:off x="618320" y="3664887"/>
            <a:ext cx="874669" cy="645186"/>
          </a:xfrm>
          <a:prstGeom prst="rect">
            <a:avLst/>
          </a:prstGeom>
          <a:scene3d>
            <a:camera prst="orthographicFront">
              <a:rot lat="0" lon="10800000" rev="0"/>
            </a:camera>
            <a:lightRig rig="threePt" dir="t"/>
          </a:scene3d>
        </p:spPr>
      </p:pic>
      <p:sp>
        <p:nvSpPr>
          <p:cNvPr id="3" name="Right Brace 2"/>
          <p:cNvSpPr/>
          <p:nvPr/>
        </p:nvSpPr>
        <p:spPr>
          <a:xfrm>
            <a:off x="1828800" y="2172251"/>
            <a:ext cx="135467" cy="17562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ight Arrow 3"/>
          <p:cNvSpPr/>
          <p:nvPr/>
        </p:nvSpPr>
        <p:spPr>
          <a:xfrm>
            <a:off x="1907820" y="2980266"/>
            <a:ext cx="191911" cy="185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2506134" y="1838369"/>
            <a:ext cx="470746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74226" y="1446409"/>
            <a:ext cx="1486176" cy="369332"/>
          </a:xfrm>
          <a:prstGeom prst="rect">
            <a:avLst/>
          </a:prstGeom>
          <a:noFill/>
        </p:spPr>
        <p:txBody>
          <a:bodyPr wrap="none" rtlCol="0">
            <a:spAutoFit/>
          </a:bodyPr>
          <a:lstStyle/>
          <a:p>
            <a:r>
              <a:rPr lang="fr-CH" dirty="0" smtClean="0"/>
              <a:t>GPN network </a:t>
            </a:r>
            <a:endParaRPr lang="en-US" dirty="0"/>
          </a:p>
        </p:txBody>
      </p:sp>
      <p:cxnSp>
        <p:nvCxnSpPr>
          <p:cNvPr id="11" name="Straight Connector 10"/>
          <p:cNvCxnSpPr>
            <a:endCxn id="13" idx="0"/>
          </p:cNvCxnSpPr>
          <p:nvPr/>
        </p:nvCxnSpPr>
        <p:spPr>
          <a:xfrm>
            <a:off x="2852053" y="1849658"/>
            <a:ext cx="0" cy="6451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5983111" y="1838369"/>
            <a:ext cx="1609" cy="22657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1882" y="2116943"/>
            <a:ext cx="1914911" cy="3405832"/>
          </a:xfrm>
          <a:prstGeom prst="rect">
            <a:avLst/>
          </a:prstGeom>
        </p:spPr>
      </p:pic>
      <p:sp>
        <p:nvSpPr>
          <p:cNvPr id="29" name="TextBox 28"/>
          <p:cNvSpPr txBox="1"/>
          <p:nvPr/>
        </p:nvSpPr>
        <p:spPr>
          <a:xfrm>
            <a:off x="746915" y="3256244"/>
            <a:ext cx="617477" cy="369332"/>
          </a:xfrm>
          <a:prstGeom prst="rect">
            <a:avLst/>
          </a:prstGeom>
          <a:noFill/>
        </p:spPr>
        <p:txBody>
          <a:bodyPr wrap="none" rtlCol="0">
            <a:spAutoFit/>
          </a:bodyPr>
          <a:lstStyle/>
          <a:p>
            <a:r>
              <a:rPr lang="fr-CH" dirty="0" smtClean="0"/>
              <a:t>……..</a:t>
            </a:r>
            <a:endParaRPr lang="en-US" dirty="0"/>
          </a:p>
        </p:txBody>
      </p:sp>
      <p:pic>
        <p:nvPicPr>
          <p:cNvPr id="30" name="Picture 29"/>
          <p:cNvPicPr>
            <a:picLocks noChangeAspect="1"/>
          </p:cNvPicPr>
          <p:nvPr/>
        </p:nvPicPr>
        <p:blipFill>
          <a:blip r:embed="rId6"/>
          <a:stretch>
            <a:fillRect/>
          </a:stretch>
        </p:blipFill>
        <p:spPr>
          <a:xfrm>
            <a:off x="7002332" y="3376912"/>
            <a:ext cx="2114751" cy="2148024"/>
          </a:xfrm>
          <a:prstGeom prst="rect">
            <a:avLst/>
          </a:prstGeom>
        </p:spPr>
      </p:pic>
      <p:sp>
        <p:nvSpPr>
          <p:cNvPr id="31" name="TextBox 30"/>
          <p:cNvSpPr txBox="1"/>
          <p:nvPr/>
        </p:nvSpPr>
        <p:spPr>
          <a:xfrm>
            <a:off x="6260535" y="3607711"/>
            <a:ext cx="617477" cy="369332"/>
          </a:xfrm>
          <a:prstGeom prst="rect">
            <a:avLst/>
          </a:prstGeom>
          <a:noFill/>
        </p:spPr>
        <p:txBody>
          <a:bodyPr wrap="none" rtlCol="0">
            <a:spAutoFit/>
          </a:bodyPr>
          <a:lstStyle/>
          <a:p>
            <a:r>
              <a:rPr lang="fr-CH" dirty="0" smtClean="0"/>
              <a:t>……..</a:t>
            </a:r>
            <a:endParaRPr lang="en-US" dirty="0"/>
          </a:p>
        </p:txBody>
      </p:sp>
      <p:cxnSp>
        <p:nvCxnSpPr>
          <p:cNvPr id="32" name="Straight Connector 31"/>
          <p:cNvCxnSpPr/>
          <p:nvPr/>
        </p:nvCxnSpPr>
        <p:spPr>
          <a:xfrm rot="-240000" flipH="1" flipV="1">
            <a:off x="5983111" y="3840480"/>
            <a:ext cx="370734" cy="2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993501" y="2596450"/>
            <a:ext cx="3231789" cy="15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9303768" y="3165932"/>
            <a:ext cx="1399592" cy="35651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278341" y="2349050"/>
            <a:ext cx="639919" cy="253916"/>
          </a:xfrm>
          <a:prstGeom prst="rect">
            <a:avLst/>
          </a:prstGeom>
          <a:noFill/>
        </p:spPr>
        <p:txBody>
          <a:bodyPr wrap="none" rtlCol="0">
            <a:spAutoFit/>
          </a:bodyPr>
          <a:lstStyle/>
          <a:p>
            <a:r>
              <a:rPr lang="fr-CH" sz="1050" dirty="0" smtClean="0"/>
              <a:t>By </a:t>
            </a:r>
            <a:r>
              <a:rPr lang="fr-CH" sz="1050" dirty="0" err="1" smtClean="0"/>
              <a:t>cable</a:t>
            </a:r>
            <a:endParaRPr lang="en-US" sz="1050" dirty="0"/>
          </a:p>
        </p:txBody>
      </p:sp>
      <p:sp>
        <p:nvSpPr>
          <p:cNvPr id="24" name="TextBox 23"/>
          <p:cNvSpPr txBox="1"/>
          <p:nvPr/>
        </p:nvSpPr>
        <p:spPr>
          <a:xfrm>
            <a:off x="6085265" y="3580886"/>
            <a:ext cx="548548" cy="253916"/>
          </a:xfrm>
          <a:prstGeom prst="rect">
            <a:avLst/>
          </a:prstGeom>
          <a:noFill/>
        </p:spPr>
        <p:txBody>
          <a:bodyPr wrap="none" rtlCol="0">
            <a:spAutoFit/>
          </a:bodyPr>
          <a:lstStyle/>
          <a:p>
            <a:r>
              <a:rPr lang="fr-CH" sz="1050" dirty="0" smtClean="0"/>
              <a:t>By wifi</a:t>
            </a:r>
            <a:endParaRPr lang="en-US" sz="1050" dirty="0"/>
          </a:p>
        </p:txBody>
      </p:sp>
      <p:sp>
        <p:nvSpPr>
          <p:cNvPr id="25" name="TextBox 24"/>
          <p:cNvSpPr txBox="1"/>
          <p:nvPr/>
        </p:nvSpPr>
        <p:spPr>
          <a:xfrm>
            <a:off x="9485318" y="5644124"/>
            <a:ext cx="1298753" cy="253916"/>
          </a:xfrm>
          <a:prstGeom prst="rect">
            <a:avLst/>
          </a:prstGeom>
          <a:noFill/>
        </p:spPr>
        <p:txBody>
          <a:bodyPr wrap="none" rtlCol="0">
            <a:spAutoFit/>
          </a:bodyPr>
          <a:lstStyle/>
          <a:p>
            <a:r>
              <a:rPr lang="fr-CH" sz="1050" dirty="0" smtClean="0"/>
              <a:t>3x1x1 Control room </a:t>
            </a:r>
            <a:endParaRPr lang="en-US" sz="1050" dirty="0"/>
          </a:p>
        </p:txBody>
      </p:sp>
      <p:pic>
        <p:nvPicPr>
          <p:cNvPr id="10" name="Picture 9"/>
          <p:cNvPicPr>
            <a:picLocks noChangeAspect="1"/>
          </p:cNvPicPr>
          <p:nvPr/>
        </p:nvPicPr>
        <p:blipFill>
          <a:blip r:embed="rId7"/>
          <a:stretch>
            <a:fillRect/>
          </a:stretch>
        </p:blipFill>
        <p:spPr>
          <a:xfrm>
            <a:off x="117825" y="88390"/>
            <a:ext cx="1885950" cy="552450"/>
          </a:xfrm>
          <a:prstGeom prst="rect">
            <a:avLst/>
          </a:prstGeom>
        </p:spPr>
      </p:pic>
      <p:pic>
        <p:nvPicPr>
          <p:cNvPr id="12" name="Picture 11"/>
          <p:cNvPicPr>
            <a:picLocks noChangeAspect="1"/>
          </p:cNvPicPr>
          <p:nvPr/>
        </p:nvPicPr>
        <p:blipFill>
          <a:blip r:embed="rId8"/>
          <a:stretch>
            <a:fillRect/>
          </a:stretch>
        </p:blipFill>
        <p:spPr>
          <a:xfrm>
            <a:off x="9602971" y="88390"/>
            <a:ext cx="2362200" cy="552450"/>
          </a:xfrm>
          <a:prstGeom prst="rect">
            <a:avLst/>
          </a:prstGeom>
        </p:spPr>
      </p:pic>
      <p:sp>
        <p:nvSpPr>
          <p:cNvPr id="16" name="Rectangle 15"/>
          <p:cNvSpPr/>
          <p:nvPr/>
        </p:nvSpPr>
        <p:spPr>
          <a:xfrm>
            <a:off x="346744" y="-402154"/>
            <a:ext cx="649537" cy="369332"/>
          </a:xfrm>
          <a:prstGeom prst="rect">
            <a:avLst/>
          </a:prstGeom>
        </p:spPr>
        <p:txBody>
          <a:bodyPr wrap="none">
            <a:spAutoFit/>
          </a:bodyPr>
          <a:lstStyle/>
          <a:p>
            <a:r>
              <a:rPr lang="en-GB" dirty="0">
                <a:hlinkClick r:id="" action="ppaction://hlinkfile"/>
              </a:rPr>
              <a:t>Send</a:t>
            </a:r>
            <a:endParaRPr lang="en-GB" dirty="0"/>
          </a:p>
        </p:txBody>
      </p:sp>
    </p:spTree>
    <p:extLst>
      <p:ext uri="{BB962C8B-B14F-4D97-AF65-F5344CB8AC3E}">
        <p14:creationId xmlns:p14="http://schemas.microsoft.com/office/powerpoint/2010/main" val="3935604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15584927"/>
              </p:ext>
            </p:extLst>
          </p:nvPr>
        </p:nvGraphicFramePr>
        <p:xfrm>
          <a:off x="49426" y="665853"/>
          <a:ext cx="12060195" cy="5940691"/>
        </p:xfrm>
        <a:graphic>
          <a:graphicData uri="http://schemas.openxmlformats.org/drawingml/2006/table">
            <a:tbl>
              <a:tblPr>
                <a:tableStyleId>{5C22544A-7EE6-4342-B048-85BDC9FD1C3A}</a:tableStyleId>
              </a:tblPr>
              <a:tblGrid>
                <a:gridCol w="921984"/>
                <a:gridCol w="979437"/>
                <a:gridCol w="1213507"/>
                <a:gridCol w="1179175"/>
                <a:gridCol w="971725"/>
                <a:gridCol w="386659"/>
                <a:gridCol w="993807"/>
                <a:gridCol w="867397"/>
                <a:gridCol w="705873"/>
                <a:gridCol w="1048847"/>
                <a:gridCol w="1048847"/>
                <a:gridCol w="956302"/>
                <a:gridCol w="786635"/>
              </a:tblGrid>
              <a:tr h="209929">
                <a:tc>
                  <a:txBody>
                    <a:bodyPr/>
                    <a:lstStyle/>
                    <a:p>
                      <a:pPr algn="l" fontAlgn="b"/>
                      <a:endParaRPr lang="en-GB" sz="600" b="0" i="0" u="none" strike="noStrike" dirty="0">
                        <a:solidFill>
                          <a:srgbClr val="000000"/>
                        </a:solidFill>
                        <a:effectLst/>
                        <a:latin typeface="Calibri" panose="020F0502020204030204" pitchFamily="34" charset="0"/>
                      </a:endParaRPr>
                    </a:p>
                  </a:txBody>
                  <a:tcPr marL="5119" marR="5119" marT="5119" marB="0" anchor="b"/>
                </a:tc>
                <a:tc>
                  <a:txBody>
                    <a:bodyPr/>
                    <a:lstStyle/>
                    <a:p>
                      <a:pPr algn="l" fontAlgn="b"/>
                      <a:endParaRPr lang="en-GB" sz="600" b="0" i="0" u="none" strike="noStrike" dirty="0">
                        <a:solidFill>
                          <a:srgbClr val="000000"/>
                        </a:solidFill>
                        <a:effectLst/>
                        <a:latin typeface="Calibri" panose="020F0502020204030204" pitchFamily="34" charset="0"/>
                      </a:endParaRPr>
                    </a:p>
                  </a:txBody>
                  <a:tcPr marL="5119" marR="5119" marT="5119" marB="0" anchor="b"/>
                </a:tc>
                <a:tc>
                  <a:txBody>
                    <a:bodyPr/>
                    <a:lstStyle/>
                    <a:p>
                      <a:pPr algn="l" fontAlgn="b"/>
                      <a:endParaRPr lang="en-GB" sz="600" b="0" i="0" u="none" strike="noStrike" dirty="0">
                        <a:solidFill>
                          <a:srgbClr val="000000"/>
                        </a:solidFill>
                        <a:effectLst/>
                        <a:latin typeface="Calibri" panose="020F0502020204030204" pitchFamily="34" charset="0"/>
                      </a:endParaRPr>
                    </a:p>
                  </a:txBody>
                  <a:tcPr marL="5119" marR="5119" marT="5119" marB="0" anchor="b"/>
                </a:tc>
                <a:tc gridSpan="5">
                  <a:txBody>
                    <a:bodyPr/>
                    <a:lstStyle/>
                    <a:p>
                      <a:pPr algn="ctr" fontAlgn="b"/>
                      <a:r>
                        <a:rPr lang="en-GB" sz="1200" u="none" strike="noStrike" dirty="0">
                          <a:effectLst/>
                        </a:rPr>
                        <a:t>SENSOR -&gt; PATCH PANEL</a:t>
                      </a:r>
                      <a:endParaRPr lang="en-GB" sz="1200" b="0" i="0" u="none" strike="noStrike" dirty="0">
                        <a:solidFill>
                          <a:srgbClr val="000000"/>
                        </a:solidFill>
                        <a:effectLst/>
                        <a:latin typeface="Calibri" panose="020F0502020204030204" pitchFamily="34" charset="0"/>
                      </a:endParaRPr>
                    </a:p>
                  </a:txBody>
                  <a:tcPr marL="5119" marR="5119" marT="5119"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600" b="0" i="0" u="none" strike="noStrike">
                        <a:solidFill>
                          <a:srgbClr val="000000"/>
                        </a:solidFill>
                        <a:effectLst/>
                        <a:latin typeface="Calibri" panose="020F0502020204030204" pitchFamily="34" charset="0"/>
                      </a:endParaRPr>
                    </a:p>
                  </a:txBody>
                  <a:tcPr marL="5119" marR="5119" marT="5119" marB="0" anchor="b"/>
                </a:tc>
                <a:tc gridSpan="4">
                  <a:txBody>
                    <a:bodyPr/>
                    <a:lstStyle/>
                    <a:p>
                      <a:pPr algn="ctr" fontAlgn="b"/>
                      <a:r>
                        <a:rPr lang="en-GB" sz="1200" u="none" strike="noStrike" dirty="0">
                          <a:effectLst/>
                        </a:rPr>
                        <a:t>PATCH PANEL -&gt; FLANGE</a:t>
                      </a:r>
                      <a:endParaRPr lang="en-GB" sz="1200" b="0" i="0" u="none" strike="noStrike" dirty="0">
                        <a:solidFill>
                          <a:srgbClr val="000000"/>
                        </a:solidFill>
                        <a:effectLst/>
                        <a:latin typeface="Calibri" panose="020F0502020204030204" pitchFamily="34" charset="0"/>
                      </a:endParaRPr>
                    </a:p>
                  </a:txBody>
                  <a:tcPr marL="5119" marR="5119" marT="5119" marB="0" anchor="b"/>
                </a:tc>
                <a:tc hMerge="1">
                  <a:txBody>
                    <a:bodyPr/>
                    <a:lstStyle/>
                    <a:p>
                      <a:endParaRPr lang="en-GB"/>
                    </a:p>
                  </a:txBody>
                  <a:tcPr/>
                </a:tc>
                <a:tc hMerge="1">
                  <a:txBody>
                    <a:bodyPr/>
                    <a:lstStyle/>
                    <a:p>
                      <a:endParaRPr lang="en-GB"/>
                    </a:p>
                  </a:txBody>
                  <a:tcPr/>
                </a:tc>
                <a:tc hMerge="1">
                  <a:txBody>
                    <a:bodyPr/>
                    <a:lstStyle/>
                    <a:p>
                      <a:endParaRPr lang="en-GB"/>
                    </a:p>
                  </a:txBody>
                  <a:tcPr/>
                </a:tc>
              </a:tr>
              <a:tr h="628398">
                <a:tc>
                  <a:txBody>
                    <a:bodyPr/>
                    <a:lstStyle/>
                    <a:p>
                      <a:pPr algn="l" fontAlgn="b"/>
                      <a:endParaRPr lang="en-GB" sz="1000" b="1" i="0" u="none" strike="noStrike" dirty="0">
                        <a:solidFill>
                          <a:srgbClr val="000000"/>
                        </a:solidFill>
                        <a:effectLst/>
                        <a:latin typeface="Calibri" panose="020F0502020204030204" pitchFamily="34" charset="0"/>
                      </a:endParaRPr>
                    </a:p>
                  </a:txBody>
                  <a:tcPr marL="5119" marR="5119" marT="5119" marB="0" anchor="b"/>
                </a:tc>
                <a:tc>
                  <a:txBody>
                    <a:bodyPr/>
                    <a:lstStyle/>
                    <a:p>
                      <a:pPr algn="ctr" fontAlgn="ctr"/>
                      <a:r>
                        <a:rPr lang="en-GB" sz="1000" b="1" u="none" strike="noStrike" dirty="0" smtClean="0">
                          <a:effectLst/>
                        </a:rPr>
                        <a:t>Sensors/Items</a:t>
                      </a:r>
                      <a:endParaRPr lang="en-GB" sz="1000" b="1"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000" b="1" u="none" strike="noStrike" dirty="0">
                          <a:effectLst/>
                        </a:rPr>
                        <a:t>No. Items per CRP module</a:t>
                      </a:r>
                      <a:endParaRPr lang="en-GB" sz="1000" b="1"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000" b="1" u="none" strike="noStrike">
                          <a:effectLst/>
                        </a:rPr>
                        <a:t>Cables</a:t>
                      </a:r>
                      <a:endParaRPr lang="en-GB" sz="1000" b="1"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000" b="1" u="none" strike="noStrike">
                          <a:effectLst/>
                        </a:rPr>
                        <a:t>CODE</a:t>
                      </a:r>
                      <a:endParaRPr lang="en-GB" sz="1000" b="1"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000" b="1" u="none" strike="noStrike" dirty="0" smtClean="0">
                          <a:effectLst/>
                        </a:rPr>
                        <a:t>No. of cables</a:t>
                      </a:r>
                      <a:endParaRPr lang="en-GB" sz="1000" b="1"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000" b="1" u="none" strike="noStrike" dirty="0">
                          <a:effectLst/>
                        </a:rPr>
                        <a:t>Diameter</a:t>
                      </a:r>
                      <a:endParaRPr lang="en-GB" sz="1000" b="1"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000" b="1" u="none" strike="noStrike" dirty="0">
                          <a:effectLst/>
                        </a:rPr>
                        <a:t>Connector on </a:t>
                      </a:r>
                      <a:r>
                        <a:rPr lang="en-GB" sz="1000" b="1" u="none" strike="noStrike" dirty="0" smtClean="0">
                          <a:effectLst/>
                        </a:rPr>
                        <a:t>patch</a:t>
                      </a:r>
                      <a:r>
                        <a:rPr lang="en-GB" sz="1000" b="1" u="none" strike="noStrike" baseline="0" dirty="0" smtClean="0">
                          <a:effectLst/>
                        </a:rPr>
                        <a:t> panel</a:t>
                      </a:r>
                      <a:r>
                        <a:rPr lang="en-GB" sz="1000" b="1" u="none" strike="noStrike" dirty="0" smtClean="0">
                          <a:effectLst/>
                        </a:rPr>
                        <a:t> IN</a:t>
                      </a:r>
                      <a:endParaRPr lang="en-GB" sz="1000" b="1"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000" b="1" u="none" strike="noStrike" dirty="0">
                          <a:effectLst/>
                        </a:rPr>
                        <a:t>Patch Panel</a:t>
                      </a:r>
                      <a:endParaRPr lang="en-GB" sz="1000" b="1" i="0" u="none" strike="noStrike" dirty="0">
                        <a:solidFill>
                          <a:srgbClr val="000000"/>
                        </a:solidFill>
                        <a:effectLst/>
                        <a:latin typeface="Calibri" panose="020F0502020204030204" pitchFamily="34" charset="0"/>
                      </a:endParaRPr>
                    </a:p>
                  </a:txBody>
                  <a:tcPr marL="5119" marR="5119" marT="511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000" b="1" u="none" strike="noStrike" dirty="0">
                          <a:effectLst/>
                        </a:rPr>
                        <a:t>Connector on </a:t>
                      </a:r>
                      <a:r>
                        <a:rPr lang="en-GB" sz="1000" b="1" u="none" strike="noStrike" dirty="0" smtClean="0">
                          <a:effectLst/>
                        </a:rPr>
                        <a:t>patch</a:t>
                      </a:r>
                      <a:r>
                        <a:rPr lang="en-GB" sz="1000" b="1" u="none" strike="noStrike" baseline="0" dirty="0" smtClean="0">
                          <a:effectLst/>
                        </a:rPr>
                        <a:t> panel</a:t>
                      </a:r>
                      <a:r>
                        <a:rPr lang="en-GB" sz="1000" b="1" u="none" strike="noStrike" dirty="0" smtClean="0">
                          <a:effectLst/>
                        </a:rPr>
                        <a:t> OUT</a:t>
                      </a:r>
                      <a:endParaRPr lang="en-GB" sz="1000" b="1" i="0" u="none" strike="noStrike" dirty="0" smtClean="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000" b="1" u="none" strike="noStrike">
                          <a:effectLst/>
                        </a:rPr>
                        <a:t>Cables </a:t>
                      </a:r>
                      <a:endParaRPr lang="en-GB" sz="1000" b="1"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000" b="1" u="none" strike="noStrike">
                          <a:effectLst/>
                        </a:rPr>
                        <a:t>CODE</a:t>
                      </a:r>
                      <a:endParaRPr lang="en-GB" sz="1000" b="1"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000" b="1" u="none" strike="noStrike" dirty="0">
                          <a:effectLst/>
                        </a:rPr>
                        <a:t>Flanges</a:t>
                      </a:r>
                      <a:endParaRPr lang="en-GB" sz="1000" b="1" i="0" u="none" strike="noStrike" dirty="0">
                        <a:solidFill>
                          <a:srgbClr val="000000"/>
                        </a:solidFill>
                        <a:effectLst/>
                        <a:latin typeface="Calibri" panose="020F0502020204030204" pitchFamily="34" charset="0"/>
                      </a:endParaRPr>
                    </a:p>
                  </a:txBody>
                  <a:tcPr marL="5119" marR="5119" marT="5119" marB="0" anchor="ctr"/>
                </a:tc>
              </a:tr>
              <a:tr h="651668">
                <a:tc>
                  <a:txBody>
                    <a:bodyPr/>
                    <a:lstStyle/>
                    <a:p>
                      <a:pPr algn="ctr" fontAlgn="ctr"/>
                      <a:r>
                        <a:rPr lang="en-GB" sz="1900" u="none" strike="noStrike">
                          <a:effectLst/>
                        </a:rPr>
                        <a:t>x4</a:t>
                      </a:r>
                      <a:endParaRPr lang="en-GB" sz="1900" b="1"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smtClean="0">
                          <a:effectLst/>
                        </a:rPr>
                        <a:t>Thermometers</a:t>
                      </a:r>
                      <a:r>
                        <a:rPr lang="en-GB" sz="1200" u="none" strike="noStrike" baseline="0" dirty="0" smtClean="0">
                          <a:effectLst/>
                        </a:rPr>
                        <a:t>     (6 Pts)</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6</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a:effectLst/>
                        </a:rPr>
                        <a:t>3M 50 way Twisted Ribbon Cable, 1.27 mm pitch, AWG 28</a:t>
                      </a:r>
                      <a:br>
                        <a:rPr lang="en-GB" sz="1200" u="none" strike="noStrike" dirty="0">
                          <a:effectLst/>
                        </a:rPr>
                      </a:b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a:effectLst/>
                        </a:rPr>
                        <a:t>RS 111-8900</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a:effectLst/>
                        </a:rPr>
                        <a:t>3</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63.5mm</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a:effectLst/>
                        </a:rPr>
                        <a:t>SUBD 50 pins</a:t>
                      </a:r>
                      <a:endParaRPr lang="en-GB" sz="1200" b="0" i="0" u="none" strike="noStrike" dirty="0">
                        <a:solidFill>
                          <a:srgbClr val="000000"/>
                        </a:solidFill>
                        <a:effectLst/>
                        <a:latin typeface="Calibri" panose="020F0502020204030204" pitchFamily="34" charset="0"/>
                      </a:endParaRPr>
                    </a:p>
                  </a:txBody>
                  <a:tcPr marL="5119" marR="5119" marT="5119" marB="0" anchor="ctr"/>
                </a:tc>
                <a:tc rowSpan="4">
                  <a:txBody>
                    <a:bodyPr/>
                    <a:lstStyle/>
                    <a:p>
                      <a:pPr algn="ctr" fontAlgn="ctr"/>
                      <a:r>
                        <a:rPr lang="en-GB" sz="1200" u="none" strike="noStrike" dirty="0">
                          <a:effectLst/>
                        </a:rPr>
                        <a:t>Patch Panel 1</a:t>
                      </a:r>
                      <a:endParaRPr lang="en-GB" sz="1200" b="1"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a:effectLst/>
                        </a:rPr>
                        <a:t>SUBD 50 pins</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3M 50 way Twisted Ribbon Cable, 1.27 mm pitch, AWG 28</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RS 111-8900</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a:effectLst/>
                        </a:rPr>
                        <a:t>SUBD 50 pins</a:t>
                      </a:r>
                      <a:endParaRPr lang="en-GB" sz="1200" b="0" i="0" u="none" strike="noStrike" dirty="0">
                        <a:solidFill>
                          <a:srgbClr val="000000"/>
                        </a:solidFill>
                        <a:effectLst/>
                        <a:latin typeface="Calibri" panose="020F0502020204030204" pitchFamily="34" charset="0"/>
                      </a:endParaRPr>
                    </a:p>
                  </a:txBody>
                  <a:tcPr marL="5119" marR="5119" marT="5119" marB="0" anchor="ctr"/>
                </a:tc>
              </a:tr>
              <a:tr h="640236">
                <a:tc rowSpan="6">
                  <a:txBody>
                    <a:bodyPr/>
                    <a:lstStyle/>
                    <a:p>
                      <a:pPr algn="ctr" fontAlgn="ctr"/>
                      <a:endParaRPr lang="en-GB" sz="800" b="1"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a:effectLst/>
                        </a:rPr>
                        <a:t>Temperature for heaters </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4</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a:effectLst/>
                        </a:rPr>
                        <a:t>3M 50 way Twisted Ribbon Cable, 1.27 mm pitch, AWG 28</a:t>
                      </a:r>
                      <a:br>
                        <a:rPr lang="en-GB" sz="1200" u="none" strike="noStrike" dirty="0">
                          <a:effectLst/>
                        </a:rPr>
                      </a:b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RS 111-8900</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1</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21mm</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a:effectLst/>
                        </a:rPr>
                        <a:t>SUBD 50 pins</a:t>
                      </a:r>
                      <a:endParaRPr lang="en-GB" sz="1200" b="0" i="0" u="none" strike="noStrike" dirty="0">
                        <a:solidFill>
                          <a:srgbClr val="000000"/>
                        </a:solidFill>
                        <a:effectLst/>
                        <a:latin typeface="Calibri" panose="020F0502020204030204" pitchFamily="34" charset="0"/>
                      </a:endParaRPr>
                    </a:p>
                  </a:txBody>
                  <a:tcPr marL="5119" marR="5119" marT="5119" marB="0" anchor="ctr"/>
                </a:tc>
                <a:tc vMerge="1">
                  <a:txBody>
                    <a:bodyPr/>
                    <a:lstStyle/>
                    <a:p>
                      <a:endParaRPr lang="en-GB"/>
                    </a:p>
                  </a:txBody>
                  <a:tcPr/>
                </a:tc>
                <a:tc>
                  <a:txBody>
                    <a:bodyPr/>
                    <a:lstStyle/>
                    <a:p>
                      <a:pPr algn="ctr" fontAlgn="ctr"/>
                      <a:r>
                        <a:rPr lang="en-GB" sz="1200" u="none" strike="noStrike" dirty="0">
                          <a:effectLst/>
                        </a:rPr>
                        <a:t>SUBD 50 pins</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3M 50 way Twisted Ribbon Cable, 1.27 mm pitch, AWG 28</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RS 111-8900</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a:effectLst/>
                        </a:rPr>
                        <a:t>SUBD 50 pins</a:t>
                      </a:r>
                      <a:endParaRPr lang="en-GB" sz="1200" b="0" i="0" u="none" strike="noStrike" dirty="0">
                        <a:solidFill>
                          <a:srgbClr val="000000"/>
                        </a:solidFill>
                        <a:effectLst/>
                        <a:latin typeface="Calibri" panose="020F0502020204030204" pitchFamily="34" charset="0"/>
                      </a:endParaRPr>
                    </a:p>
                  </a:txBody>
                  <a:tcPr marL="5119" marR="5119" marT="5119" marB="0" anchor="ctr"/>
                </a:tc>
              </a:tr>
              <a:tr h="588788">
                <a:tc vMerge="1">
                  <a:txBody>
                    <a:bodyPr/>
                    <a:lstStyle/>
                    <a:p>
                      <a:endParaRPr lang="en-GB"/>
                    </a:p>
                  </a:txBody>
                  <a:tcPr/>
                </a:tc>
                <a:tc>
                  <a:txBody>
                    <a:bodyPr/>
                    <a:lstStyle/>
                    <a:p>
                      <a:pPr algn="ctr" fontAlgn="ctr"/>
                      <a:r>
                        <a:rPr lang="en-GB" sz="1200" u="none" strike="noStrike">
                          <a:effectLst/>
                        </a:rPr>
                        <a:t>Capacitive level meters</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4</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s-ES" sz="1200" u="none" strike="noStrike" dirty="0">
                          <a:effectLst/>
                        </a:rPr>
                        <a:t>CABLE COAXIAL 50 OHM - RG316U</a:t>
                      </a:r>
                      <a:endParaRPr lang="es-ES"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RS 260-5607</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8</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4.2mm</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a:effectLst/>
                        </a:rPr>
                        <a:t>SMA</a:t>
                      </a:r>
                      <a:endParaRPr lang="en-GB" sz="1200" b="0" i="0" u="none" strike="noStrike" dirty="0">
                        <a:solidFill>
                          <a:srgbClr val="000000"/>
                        </a:solidFill>
                        <a:effectLst/>
                        <a:latin typeface="Calibri" panose="020F0502020204030204" pitchFamily="34" charset="0"/>
                      </a:endParaRPr>
                    </a:p>
                  </a:txBody>
                  <a:tcPr marL="5119" marR="5119" marT="5119" marB="0" anchor="ctr"/>
                </a:tc>
                <a:tc vMerge="1">
                  <a:txBody>
                    <a:bodyPr/>
                    <a:lstStyle/>
                    <a:p>
                      <a:endParaRPr lang="en-GB"/>
                    </a:p>
                  </a:txBody>
                  <a:tcPr/>
                </a:tc>
                <a:tc>
                  <a:txBody>
                    <a:bodyPr/>
                    <a:lstStyle/>
                    <a:p>
                      <a:pPr algn="ctr" fontAlgn="ctr"/>
                      <a:r>
                        <a:rPr lang="en-GB" sz="1200" u="none" strike="noStrike" dirty="0">
                          <a:effectLst/>
                        </a:rPr>
                        <a:t>SMA</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s-ES" sz="1200" u="none" strike="noStrike">
                          <a:effectLst/>
                        </a:rPr>
                        <a:t>CABLE COAXIAL 50 OHM - RG316U</a:t>
                      </a:r>
                      <a:endParaRPr lang="es-ES"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RS 260-5607</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smtClean="0">
                          <a:effectLst/>
                        </a:rPr>
                        <a:t>8x SMA</a:t>
                      </a:r>
                      <a:endParaRPr lang="en-GB" sz="1200" b="0" i="0" u="none" strike="noStrike" dirty="0">
                        <a:solidFill>
                          <a:srgbClr val="000000"/>
                        </a:solidFill>
                        <a:effectLst/>
                        <a:latin typeface="Calibri" panose="020F0502020204030204" pitchFamily="34" charset="0"/>
                      </a:endParaRPr>
                    </a:p>
                  </a:txBody>
                  <a:tcPr marL="5119" marR="5119" marT="5119" marB="0" anchor="ctr"/>
                </a:tc>
              </a:tr>
              <a:tr h="823160">
                <a:tc vMerge="1">
                  <a:txBody>
                    <a:bodyPr/>
                    <a:lstStyle/>
                    <a:p>
                      <a:endParaRPr lang="en-GB"/>
                    </a:p>
                  </a:txBody>
                  <a:tcPr/>
                </a:tc>
                <a:tc>
                  <a:txBody>
                    <a:bodyPr/>
                    <a:lstStyle/>
                    <a:p>
                      <a:pPr algn="ctr" fontAlgn="ctr"/>
                      <a:r>
                        <a:rPr lang="en-GB" sz="1200" u="none" strike="noStrike">
                          <a:effectLst/>
                        </a:rPr>
                        <a:t>Distance meters</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3</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s-ES" sz="1200" u="none" strike="noStrike" dirty="0">
                          <a:effectLst/>
                        </a:rPr>
                        <a:t>CABLE COAXIAL 50 OHM - RG316U</a:t>
                      </a:r>
                      <a:endParaRPr lang="es-ES"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RS 260-5607</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6</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4.2mm</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a:effectLst/>
                        </a:rPr>
                        <a:t>SMA</a:t>
                      </a:r>
                      <a:endParaRPr lang="en-GB" sz="1200" b="0" i="0" u="none" strike="noStrike" dirty="0">
                        <a:solidFill>
                          <a:srgbClr val="000000"/>
                        </a:solidFill>
                        <a:effectLst/>
                        <a:latin typeface="Calibri" panose="020F0502020204030204" pitchFamily="34" charset="0"/>
                      </a:endParaRPr>
                    </a:p>
                  </a:txBody>
                  <a:tcPr marL="5119" marR="5119" marT="5119" marB="0" anchor="ctr"/>
                </a:tc>
                <a:tc vMerge="1">
                  <a:txBody>
                    <a:bodyPr/>
                    <a:lstStyle/>
                    <a:p>
                      <a:endParaRPr lang="en-GB"/>
                    </a:p>
                  </a:txBody>
                  <a:tcPr/>
                </a:tc>
                <a:tc>
                  <a:txBody>
                    <a:bodyPr/>
                    <a:lstStyle/>
                    <a:p>
                      <a:pPr algn="ctr" fontAlgn="ctr"/>
                      <a:r>
                        <a:rPr lang="en-GB" sz="1200" u="none" strike="noStrike" dirty="0">
                          <a:effectLst/>
                        </a:rPr>
                        <a:t>SMA</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s-ES" sz="1200" u="none" strike="noStrike">
                          <a:effectLst/>
                        </a:rPr>
                        <a:t>CABLE COAXIAL 50 OHM - RG316U</a:t>
                      </a:r>
                      <a:endParaRPr lang="es-ES"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RS 260-5607</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smtClean="0">
                          <a:effectLst/>
                        </a:rPr>
                        <a:t>6x SMA</a:t>
                      </a:r>
                      <a:endParaRPr lang="en-GB" sz="1200" b="0" i="0" u="none" strike="noStrike" dirty="0">
                        <a:solidFill>
                          <a:srgbClr val="000000"/>
                        </a:solidFill>
                        <a:effectLst/>
                        <a:latin typeface="Calibri" panose="020F0502020204030204" pitchFamily="34" charset="0"/>
                      </a:endParaRPr>
                    </a:p>
                  </a:txBody>
                  <a:tcPr marL="5119" marR="5119" marT="5119" marB="0" anchor="ctr"/>
                </a:tc>
              </a:tr>
              <a:tr h="645951">
                <a:tc vMerge="1">
                  <a:txBody>
                    <a:bodyPr/>
                    <a:lstStyle/>
                    <a:p>
                      <a:endParaRPr lang="en-GB"/>
                    </a:p>
                  </a:txBody>
                  <a:tcPr/>
                </a:tc>
                <a:tc>
                  <a:txBody>
                    <a:bodyPr/>
                    <a:lstStyle/>
                    <a:p>
                      <a:pPr algn="ctr" fontAlgn="ctr"/>
                      <a:r>
                        <a:rPr lang="en-GB" sz="1200" u="none" strike="noStrike">
                          <a:effectLst/>
                        </a:rPr>
                        <a:t>Heaters</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4</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fr-FR" sz="1200" u="none" strike="noStrike" dirty="0" smtClean="0">
                          <a:effectLst/>
                        </a:rPr>
                        <a:t>KAPTON INSULATED WIRE</a:t>
                      </a:r>
                      <a:endParaRPr lang="fr-FR"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smtClean="0">
                          <a:effectLst/>
                        </a:rPr>
                        <a:t>311-KAP</a:t>
                      </a:r>
                      <a:r>
                        <a:rPr lang="en-GB" sz="1200" u="none" strike="noStrike" baseline="0" dirty="0" smtClean="0">
                          <a:effectLst/>
                        </a:rPr>
                        <a:t> </a:t>
                      </a:r>
                      <a:r>
                        <a:rPr lang="en-GB" sz="1200" u="none" strike="noStrike" baseline="0" dirty="0" err="1" smtClean="0">
                          <a:effectLst/>
                        </a:rPr>
                        <a:t>Allectra</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8</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smtClean="0">
                          <a:effectLst/>
                        </a:rPr>
                        <a:t>2.4mm</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smtClean="0">
                          <a:effectLst/>
                        </a:rPr>
                        <a:t>AMPHENOL </a:t>
                      </a:r>
                      <a:r>
                        <a:rPr lang="en-GB" sz="1200" u="none" strike="noStrike" dirty="0">
                          <a:effectLst/>
                        </a:rPr>
                        <a:t>MDC 20 pins</a:t>
                      </a:r>
                      <a:endParaRPr lang="en-GB" sz="1200" b="0" i="0" u="none" strike="noStrike" dirty="0">
                        <a:solidFill>
                          <a:srgbClr val="000000"/>
                        </a:solidFill>
                        <a:effectLst/>
                        <a:latin typeface="Calibri" panose="020F0502020204030204" pitchFamily="34" charset="0"/>
                      </a:endParaRPr>
                    </a:p>
                  </a:txBody>
                  <a:tcPr marL="5119" marR="5119" marT="5119" marB="0" anchor="ctr"/>
                </a:tc>
                <a:tc rowSpan="3">
                  <a:txBody>
                    <a:bodyPr/>
                    <a:lstStyle/>
                    <a:p>
                      <a:pPr algn="ctr" fontAlgn="ctr"/>
                      <a:r>
                        <a:rPr lang="en-GB" sz="1200" u="none" strike="noStrike">
                          <a:effectLst/>
                        </a:rPr>
                        <a:t>Patch Panel 2</a:t>
                      </a:r>
                      <a:endParaRPr lang="en-GB" sz="1200" b="1"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smtClean="0">
                          <a:effectLst/>
                        </a:rPr>
                        <a:t>AMPHENOL </a:t>
                      </a:r>
                      <a:r>
                        <a:rPr lang="en-GB" sz="1200" u="none" strike="noStrike" dirty="0">
                          <a:effectLst/>
                        </a:rPr>
                        <a:t>MDC </a:t>
                      </a:r>
                      <a:r>
                        <a:rPr lang="en-GB" sz="1200" u="none" strike="noStrike" dirty="0" smtClean="0">
                          <a:effectLst/>
                        </a:rPr>
                        <a:t>20 </a:t>
                      </a:r>
                      <a:r>
                        <a:rPr lang="en-GB" sz="1200" u="none" strike="noStrike" dirty="0">
                          <a:effectLst/>
                        </a:rPr>
                        <a:t>pins</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fr-FR" sz="1200" u="none" strike="noStrike" dirty="0" smtClean="0">
                          <a:effectLst/>
                        </a:rPr>
                        <a:t>KAPTON INSULATED WIRE</a:t>
                      </a:r>
                      <a:endParaRPr lang="fr-FR"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smtClean="0">
                          <a:effectLst/>
                        </a:rPr>
                        <a:t>311-KAP</a:t>
                      </a:r>
                      <a:r>
                        <a:rPr lang="en-GB" sz="1200" u="none" strike="noStrike" baseline="0" dirty="0" smtClean="0">
                          <a:effectLst/>
                        </a:rPr>
                        <a:t> </a:t>
                      </a:r>
                      <a:r>
                        <a:rPr lang="en-GB" sz="1200" u="none" strike="noStrike" baseline="0" dirty="0" err="1" smtClean="0">
                          <a:effectLst/>
                        </a:rPr>
                        <a:t>Allectra</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smtClean="0">
                          <a:effectLst/>
                        </a:rPr>
                        <a:t>AMPHENOL </a:t>
                      </a:r>
                      <a:r>
                        <a:rPr lang="en-GB" sz="1200" u="none" strike="noStrike" dirty="0">
                          <a:effectLst/>
                        </a:rPr>
                        <a:t>MDC </a:t>
                      </a:r>
                      <a:r>
                        <a:rPr lang="en-GB" sz="1200" u="none" strike="noStrike" dirty="0" smtClean="0">
                          <a:effectLst/>
                        </a:rPr>
                        <a:t>20 </a:t>
                      </a:r>
                      <a:r>
                        <a:rPr lang="en-GB" sz="1200" u="none" strike="noStrike" dirty="0">
                          <a:effectLst/>
                        </a:rPr>
                        <a:t>pins</a:t>
                      </a:r>
                      <a:endParaRPr lang="en-GB" sz="1200" b="0" i="0" u="none" strike="noStrike" dirty="0">
                        <a:solidFill>
                          <a:srgbClr val="000000"/>
                        </a:solidFill>
                        <a:effectLst/>
                        <a:latin typeface="Calibri" panose="020F0502020204030204" pitchFamily="34" charset="0"/>
                      </a:endParaRPr>
                    </a:p>
                  </a:txBody>
                  <a:tcPr marL="5119" marR="5119" marT="5119" marB="0" anchor="ctr"/>
                </a:tc>
              </a:tr>
              <a:tr h="497326">
                <a:tc vMerge="1">
                  <a:txBody>
                    <a:bodyPr/>
                    <a:lstStyle/>
                    <a:p>
                      <a:endParaRPr lang="en-GB"/>
                    </a:p>
                  </a:txBody>
                  <a:tcPr/>
                </a:tc>
                <a:tc>
                  <a:txBody>
                    <a:bodyPr/>
                    <a:lstStyle/>
                    <a:p>
                      <a:pPr algn="ctr" fontAlgn="ctr"/>
                      <a:r>
                        <a:rPr lang="en-GB" sz="1200" u="none" strike="noStrike">
                          <a:effectLst/>
                        </a:rPr>
                        <a:t>HV LEM</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72</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err="1">
                          <a:effectLst/>
                        </a:rPr>
                        <a:t>kapton</a:t>
                      </a:r>
                      <a:r>
                        <a:rPr lang="en-GB" sz="1200" u="none" strike="noStrike" dirty="0">
                          <a:effectLst/>
                        </a:rPr>
                        <a:t> insulated KAPW50ohm or micro coax</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LewWac KAPW50 </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72</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2.1mm</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a:effectLst/>
                        </a:rPr>
                        <a:t>MACOR own Design</a:t>
                      </a:r>
                      <a:endParaRPr lang="en-GB" sz="1200" b="0" i="0" u="none" strike="noStrike" dirty="0">
                        <a:solidFill>
                          <a:srgbClr val="000000"/>
                        </a:solidFill>
                        <a:effectLst/>
                        <a:latin typeface="Calibri" panose="020F0502020204030204" pitchFamily="34" charset="0"/>
                      </a:endParaRPr>
                    </a:p>
                  </a:txBody>
                  <a:tcPr marL="5119" marR="5119" marT="5119" marB="0" anchor="ctr"/>
                </a:tc>
                <a:tc vMerge="1">
                  <a:txBody>
                    <a:bodyPr/>
                    <a:lstStyle/>
                    <a:p>
                      <a:endParaRPr lang="en-GB"/>
                    </a:p>
                  </a:txBody>
                  <a:tcPr/>
                </a:tc>
                <a:tc>
                  <a:txBody>
                    <a:bodyPr/>
                    <a:lstStyle/>
                    <a:p>
                      <a:pPr algn="ctr" fontAlgn="ctr"/>
                      <a:r>
                        <a:rPr lang="en-GB" sz="1200" u="none" strike="noStrike" dirty="0">
                          <a:effectLst/>
                        </a:rPr>
                        <a:t>MACOR own Design</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kapton insulated KAPW50ohm or micro coax</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LewWac KAPW50</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a:effectLst/>
                        </a:rPr>
                        <a:t>LEMO HV</a:t>
                      </a:r>
                      <a:endParaRPr lang="en-GB" sz="1200" b="0" i="0" u="none" strike="noStrike" dirty="0">
                        <a:solidFill>
                          <a:srgbClr val="000000"/>
                        </a:solidFill>
                        <a:effectLst/>
                        <a:latin typeface="Calibri" panose="020F0502020204030204" pitchFamily="34" charset="0"/>
                      </a:endParaRPr>
                    </a:p>
                  </a:txBody>
                  <a:tcPr marL="5119" marR="5119" marT="5119" marB="0" anchor="ctr"/>
                </a:tc>
              </a:tr>
              <a:tr h="651668">
                <a:tc vMerge="1">
                  <a:txBody>
                    <a:bodyPr/>
                    <a:lstStyle/>
                    <a:p>
                      <a:endParaRPr lang="en-GB"/>
                    </a:p>
                  </a:txBody>
                  <a:tcPr/>
                </a:tc>
                <a:tc>
                  <a:txBody>
                    <a:bodyPr/>
                    <a:lstStyle/>
                    <a:p>
                      <a:pPr algn="ctr" fontAlgn="ctr"/>
                      <a:r>
                        <a:rPr lang="en-GB" sz="1200" u="none" strike="noStrike" dirty="0">
                          <a:effectLst/>
                        </a:rPr>
                        <a:t>Extraction Grid/FFS</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4</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err="1">
                          <a:effectLst/>
                        </a:rPr>
                        <a:t>kapton</a:t>
                      </a:r>
                      <a:r>
                        <a:rPr lang="en-GB" sz="1200" u="none" strike="noStrike" dirty="0">
                          <a:effectLst/>
                        </a:rPr>
                        <a:t> insulated ZKAPW 50ohm </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Lewvac ZKAPWC</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4</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3.2mm</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a:effectLst/>
                        </a:rPr>
                        <a:t>MACOR own Design</a:t>
                      </a:r>
                      <a:endParaRPr lang="en-GB" sz="1200" b="0" i="0" u="none" strike="noStrike" dirty="0">
                        <a:solidFill>
                          <a:srgbClr val="000000"/>
                        </a:solidFill>
                        <a:effectLst/>
                        <a:latin typeface="Calibri" panose="020F0502020204030204" pitchFamily="34" charset="0"/>
                      </a:endParaRPr>
                    </a:p>
                  </a:txBody>
                  <a:tcPr marL="5119" marR="5119" marT="5119" marB="0" anchor="ctr"/>
                </a:tc>
                <a:tc vMerge="1">
                  <a:txBody>
                    <a:bodyPr/>
                    <a:lstStyle/>
                    <a:p>
                      <a:endParaRPr lang="en-GB"/>
                    </a:p>
                  </a:txBody>
                  <a:tcPr/>
                </a:tc>
                <a:tc>
                  <a:txBody>
                    <a:bodyPr/>
                    <a:lstStyle/>
                    <a:p>
                      <a:pPr algn="ctr" fontAlgn="ctr"/>
                      <a:r>
                        <a:rPr lang="en-GB" sz="1200" u="none" strike="noStrike" dirty="0">
                          <a:effectLst/>
                        </a:rPr>
                        <a:t>MACOR own Design</a:t>
                      </a:r>
                      <a:endParaRPr lang="en-GB" sz="1200" b="0" i="0" u="none" strike="noStrike" dirty="0">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kapton insulated ZKAPW 50ohm </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a:effectLst/>
                        </a:rPr>
                        <a:t>Lewvac ZKAPWC</a:t>
                      </a:r>
                      <a:endParaRPr lang="en-GB" sz="1200" b="0" i="0" u="none" strike="noStrike">
                        <a:solidFill>
                          <a:srgbClr val="000000"/>
                        </a:solidFill>
                        <a:effectLst/>
                        <a:latin typeface="Calibri" panose="020F0502020204030204" pitchFamily="34" charset="0"/>
                      </a:endParaRPr>
                    </a:p>
                  </a:txBody>
                  <a:tcPr marL="5119" marR="5119" marT="5119" marB="0" anchor="ctr"/>
                </a:tc>
                <a:tc>
                  <a:txBody>
                    <a:bodyPr/>
                    <a:lstStyle/>
                    <a:p>
                      <a:pPr algn="ctr" fontAlgn="ctr"/>
                      <a:r>
                        <a:rPr lang="en-GB" sz="1200" u="none" strike="noStrike" dirty="0">
                          <a:effectLst/>
                        </a:rPr>
                        <a:t> LEMO HV</a:t>
                      </a:r>
                      <a:endParaRPr lang="en-GB" sz="1200" b="0" i="0" u="none" strike="noStrike" dirty="0">
                        <a:solidFill>
                          <a:srgbClr val="000000"/>
                        </a:solidFill>
                        <a:effectLst/>
                        <a:latin typeface="Calibri" panose="020F0502020204030204" pitchFamily="34" charset="0"/>
                      </a:endParaRPr>
                    </a:p>
                  </a:txBody>
                  <a:tcPr marL="5119" marR="5119" marT="5119" marB="0" anchor="ctr"/>
                </a:tc>
              </a:tr>
            </a:tbl>
          </a:graphicData>
        </a:graphic>
      </p:graphicFrame>
      <p:sp>
        <p:nvSpPr>
          <p:cNvPr id="11" name="Rectangle 10"/>
          <p:cNvSpPr/>
          <p:nvPr/>
        </p:nvSpPr>
        <p:spPr>
          <a:xfrm>
            <a:off x="1307219" y="73894"/>
            <a:ext cx="9306458" cy="492443"/>
          </a:xfrm>
          <a:prstGeom prst="rect">
            <a:avLst/>
          </a:prstGeom>
        </p:spPr>
        <p:txBody>
          <a:bodyPr wrap="none">
            <a:spAutoFit/>
          </a:bodyPr>
          <a:lstStyle/>
          <a:p>
            <a:r>
              <a:rPr lang="en-GB" sz="2600" dirty="0" smtClean="0"/>
              <a:t>List of sensors for 6x6x6 m3 Detector – INSTRUMENTATION FLANGE</a:t>
            </a:r>
            <a:endParaRPr lang="en-GB" sz="2600" dirty="0"/>
          </a:p>
        </p:txBody>
      </p:sp>
      <p:pic>
        <p:nvPicPr>
          <p:cNvPr id="6" name="Picture 5"/>
          <p:cNvPicPr>
            <a:picLocks noChangeAspect="1"/>
          </p:cNvPicPr>
          <p:nvPr/>
        </p:nvPicPr>
        <p:blipFill>
          <a:blip r:embed="rId3"/>
          <a:stretch>
            <a:fillRect/>
          </a:stretch>
        </p:blipFill>
        <p:spPr>
          <a:xfrm>
            <a:off x="98854" y="111418"/>
            <a:ext cx="1236542" cy="42137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3677" y="195304"/>
            <a:ext cx="1357498" cy="249624"/>
          </a:xfrm>
          <a:prstGeom prst="rect">
            <a:avLst/>
          </a:prstGeom>
        </p:spPr>
      </p:pic>
      <p:sp>
        <p:nvSpPr>
          <p:cNvPr id="2" name="Date Placeholder 1"/>
          <p:cNvSpPr>
            <a:spLocks noGrp="1"/>
          </p:cNvSpPr>
          <p:nvPr>
            <p:ph type="dt" sz="half" idx="10"/>
          </p:nvPr>
        </p:nvSpPr>
        <p:spPr/>
        <p:txBody>
          <a:bodyPr/>
          <a:lstStyle/>
          <a:p>
            <a:r>
              <a:rPr lang="en-US" smtClean="0"/>
              <a:t>24/04/2017</a:t>
            </a:r>
            <a:endParaRPr lang="en-GB"/>
          </a:p>
        </p:txBody>
      </p:sp>
      <p:sp>
        <p:nvSpPr>
          <p:cNvPr id="3" name="Footer Placeholder 2"/>
          <p:cNvSpPr>
            <a:spLocks noGrp="1"/>
          </p:cNvSpPr>
          <p:nvPr>
            <p:ph type="ftr" sz="quarter" idx="11"/>
          </p:nvPr>
        </p:nvSpPr>
        <p:spPr/>
        <p:txBody>
          <a:bodyPr/>
          <a:lstStyle/>
          <a:p>
            <a:r>
              <a:rPr lang="en-GB" smtClean="0"/>
              <a:t>C.Cantini, ETHZ</a:t>
            </a:r>
            <a:endParaRPr lang="en-GB"/>
          </a:p>
        </p:txBody>
      </p:sp>
      <p:sp>
        <p:nvSpPr>
          <p:cNvPr id="4" name="Slide Number Placeholder 3"/>
          <p:cNvSpPr>
            <a:spLocks noGrp="1"/>
          </p:cNvSpPr>
          <p:nvPr>
            <p:ph type="sldNum" sz="quarter" idx="12"/>
          </p:nvPr>
        </p:nvSpPr>
        <p:spPr/>
        <p:txBody>
          <a:bodyPr/>
          <a:lstStyle/>
          <a:p>
            <a:fld id="{F0CE6825-E5CD-493A-B668-FBEBA4491FAD}" type="slidenum">
              <a:rPr lang="en-GB" smtClean="0"/>
              <a:t>4</a:t>
            </a:fld>
            <a:endParaRPr lang="en-GB"/>
          </a:p>
        </p:txBody>
      </p:sp>
    </p:spTree>
    <p:extLst>
      <p:ext uri="{BB962C8B-B14F-4D97-AF65-F5344CB8AC3E}">
        <p14:creationId xmlns:p14="http://schemas.microsoft.com/office/powerpoint/2010/main" val="94386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16985514"/>
              </p:ext>
            </p:extLst>
          </p:nvPr>
        </p:nvGraphicFramePr>
        <p:xfrm>
          <a:off x="290427" y="1026842"/>
          <a:ext cx="11368218" cy="5281091"/>
        </p:xfrm>
        <a:graphic>
          <a:graphicData uri="http://schemas.openxmlformats.org/drawingml/2006/table">
            <a:tbl>
              <a:tblPr>
                <a:tableStyleId>{5C22544A-7EE6-4342-B048-85BDC9FD1C3A}</a:tableStyleId>
              </a:tblPr>
              <a:tblGrid>
                <a:gridCol w="1715259"/>
                <a:gridCol w="1690144"/>
                <a:gridCol w="1963703"/>
                <a:gridCol w="2227044"/>
                <a:gridCol w="1083324"/>
                <a:gridCol w="646494"/>
                <a:gridCol w="1040761"/>
                <a:gridCol w="1001489"/>
              </a:tblGrid>
              <a:tr h="373647">
                <a:tc>
                  <a:txBody>
                    <a:bodyPr/>
                    <a:lstStyle/>
                    <a:p>
                      <a:pPr algn="ctr" fontAlgn="ctr"/>
                      <a:endParaRPr lang="en-GB" sz="1000" b="1"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000" b="1" u="none" strike="noStrike">
                          <a:effectLst/>
                        </a:rPr>
                        <a:t>Sensor/Item</a:t>
                      </a:r>
                      <a:endParaRPr lang="en-GB" sz="1000" b="1" i="0" u="none" strike="noStrike">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000" b="1" u="none" strike="noStrike">
                          <a:effectLst/>
                        </a:rPr>
                        <a:t>No. Items per Flange</a:t>
                      </a:r>
                      <a:endParaRPr lang="en-GB" sz="1000" b="1" i="0" u="none" strike="noStrike">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000" b="1" u="none" strike="noStrike">
                          <a:effectLst/>
                        </a:rPr>
                        <a:t>Cables</a:t>
                      </a:r>
                      <a:endParaRPr lang="en-GB" sz="1000" b="1" i="0" u="none" strike="noStrike">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000" b="1" u="none" strike="noStrike">
                          <a:effectLst/>
                        </a:rPr>
                        <a:t>CODE</a:t>
                      </a:r>
                      <a:endParaRPr lang="en-GB" sz="1000" b="1" i="0" u="none" strike="noStrike">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000" b="1" u="none" strike="noStrike" dirty="0" smtClean="0">
                          <a:effectLst/>
                        </a:rPr>
                        <a:t>No. of cables</a:t>
                      </a:r>
                      <a:endParaRPr lang="en-GB" sz="1000" b="1"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000" b="1" u="none" strike="noStrike" dirty="0">
                          <a:effectLst/>
                        </a:rPr>
                        <a:t>Diameter</a:t>
                      </a:r>
                      <a:endParaRPr lang="en-GB" sz="1000" b="1"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000" b="1" u="none" strike="noStrike" dirty="0" smtClean="0">
                          <a:effectLst/>
                        </a:rPr>
                        <a:t>Connector on Flange</a:t>
                      </a:r>
                      <a:endParaRPr lang="en-GB" sz="1000" b="1" i="0" u="none" strike="noStrike" dirty="0">
                        <a:solidFill>
                          <a:srgbClr val="000000"/>
                        </a:solidFill>
                        <a:effectLst/>
                        <a:latin typeface="Calibri" panose="020F0502020204030204" pitchFamily="34" charset="0"/>
                      </a:endParaRPr>
                    </a:p>
                  </a:txBody>
                  <a:tcPr marL="4967" marR="4967" marT="4967" marB="0" anchor="ctr"/>
                </a:tc>
              </a:tr>
              <a:tr h="677056">
                <a:tc>
                  <a:txBody>
                    <a:bodyPr/>
                    <a:lstStyle/>
                    <a:p>
                      <a:pPr algn="ctr" fontAlgn="ctr"/>
                      <a:r>
                        <a:rPr lang="en-GB" sz="1900" u="none" strike="noStrike" dirty="0">
                          <a:effectLst/>
                        </a:rPr>
                        <a:t>x2</a:t>
                      </a:r>
                      <a:endParaRPr lang="en-GB" sz="1900" b="1"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Chain of Pts (2 composed by 12 Pts)</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24</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3M 50 way Twisted Ribbon Cable, 1.27 mm pitch, AWG 28</a:t>
                      </a:r>
                      <a:br>
                        <a:rPr lang="en-GB" sz="1400" u="none" strike="noStrike" dirty="0">
                          <a:effectLst/>
                        </a:rPr>
                      </a:b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RS 111-8900</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2</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63.5mm</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smtClean="0">
                          <a:effectLst/>
                        </a:rPr>
                        <a:t>2x SUBD </a:t>
                      </a:r>
                      <a:r>
                        <a:rPr lang="en-GB" sz="1400" u="none" strike="noStrike" dirty="0">
                          <a:effectLst/>
                        </a:rPr>
                        <a:t>50 pins</a:t>
                      </a:r>
                      <a:endParaRPr lang="en-GB" sz="1400" b="0" i="0" u="none" strike="noStrike" dirty="0">
                        <a:solidFill>
                          <a:srgbClr val="000000"/>
                        </a:solidFill>
                        <a:effectLst/>
                        <a:latin typeface="Calibri" panose="020F0502020204030204" pitchFamily="34" charset="0"/>
                      </a:endParaRPr>
                    </a:p>
                  </a:txBody>
                  <a:tcPr marL="4967" marR="4967" marT="4967" marB="0" anchor="ctr"/>
                </a:tc>
              </a:tr>
              <a:tr h="347515">
                <a:tc rowSpan="8">
                  <a:txBody>
                    <a:bodyPr/>
                    <a:lstStyle/>
                    <a:p>
                      <a:pPr algn="ctr" fontAlgn="ctr"/>
                      <a:r>
                        <a:rPr lang="en-GB" sz="1400" u="none" strike="noStrike" dirty="0">
                          <a:effectLst/>
                        </a:rPr>
                        <a:t>TANK_INS_1, TANK_INS_2</a:t>
                      </a:r>
                      <a:endParaRPr lang="en-GB" sz="1400" b="1"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Purity Monitor</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2</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 KAPW50ohm</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a:effectLst/>
                        </a:rPr>
                        <a:t>KAPW50</a:t>
                      </a:r>
                      <a:endParaRPr lang="en-GB" sz="1400" b="0" i="0" u="none" strike="noStrike">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3</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3x2.27 mm</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smtClean="0">
                          <a:effectLst/>
                        </a:rPr>
                        <a:t>6x SHV</a:t>
                      </a:r>
                      <a:endParaRPr lang="en-GB" sz="1400" b="0" i="0" u="none" strike="noStrike" dirty="0">
                        <a:solidFill>
                          <a:srgbClr val="000000"/>
                        </a:solidFill>
                        <a:effectLst/>
                        <a:latin typeface="Calibri" panose="020F0502020204030204" pitchFamily="34" charset="0"/>
                      </a:endParaRPr>
                    </a:p>
                  </a:txBody>
                  <a:tcPr marL="4967" marR="4967" marT="4967" marB="0" anchor="ctr"/>
                </a:tc>
              </a:tr>
              <a:tr h="587181">
                <a:tc vMerge="1">
                  <a:txBody>
                    <a:bodyPr/>
                    <a:lstStyle/>
                    <a:p>
                      <a:endParaRPr lang="en-GB"/>
                    </a:p>
                  </a:txBody>
                  <a:tcPr/>
                </a:tc>
                <a:tc>
                  <a:txBody>
                    <a:bodyPr/>
                    <a:lstStyle/>
                    <a:p>
                      <a:pPr algn="ctr" fontAlgn="ctr"/>
                      <a:r>
                        <a:rPr lang="en-GB" sz="1400" u="none" strike="noStrike" dirty="0">
                          <a:effectLst/>
                        </a:rPr>
                        <a:t>PMTs</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18</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smtClean="0">
                          <a:effectLst/>
                        </a:rPr>
                        <a:t>RG303</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b="0" i="0" u="none" strike="noStrike" dirty="0" smtClean="0">
                          <a:solidFill>
                            <a:srgbClr val="000000"/>
                          </a:solidFill>
                          <a:effectLst/>
                          <a:latin typeface="Calibri" panose="020F0502020204030204" pitchFamily="34" charset="0"/>
                        </a:rPr>
                        <a:t>__</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18</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smtClean="0">
                          <a:effectLst/>
                        </a:rPr>
                        <a:t>3x4.32 </a:t>
                      </a:r>
                      <a:r>
                        <a:rPr lang="en-GB" sz="1400" u="none" strike="noStrike" dirty="0">
                          <a:effectLst/>
                        </a:rPr>
                        <a:t>mm</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smtClean="0">
                          <a:effectLst/>
                        </a:rPr>
                        <a:t>18x SHV</a:t>
                      </a:r>
                      <a:endParaRPr lang="en-GB" sz="1400" b="0" i="0" u="none" strike="noStrike" dirty="0">
                        <a:solidFill>
                          <a:srgbClr val="000000"/>
                        </a:solidFill>
                        <a:effectLst/>
                        <a:latin typeface="Calibri" panose="020F0502020204030204" pitchFamily="34" charset="0"/>
                      </a:endParaRPr>
                    </a:p>
                  </a:txBody>
                  <a:tcPr marL="4967" marR="4967" marT="4967" marB="0" anchor="ctr"/>
                </a:tc>
              </a:tr>
              <a:tr h="635114">
                <a:tc vMerge="1">
                  <a:txBody>
                    <a:bodyPr/>
                    <a:lstStyle/>
                    <a:p>
                      <a:endParaRPr lang="en-GB"/>
                    </a:p>
                  </a:txBody>
                  <a:tcPr/>
                </a:tc>
                <a:tc>
                  <a:txBody>
                    <a:bodyPr/>
                    <a:lstStyle/>
                    <a:p>
                      <a:pPr algn="ctr" fontAlgn="ctr"/>
                      <a:r>
                        <a:rPr lang="en-GB" sz="1400" u="none" strike="noStrike" dirty="0">
                          <a:effectLst/>
                        </a:rPr>
                        <a:t>Heaters on the bottom </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4</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fr-FR" sz="1400" u="none" strike="noStrike" dirty="0" smtClean="0">
                          <a:effectLst/>
                        </a:rPr>
                        <a:t>KAPTON INSULATED WIRE</a:t>
                      </a:r>
                      <a:endParaRPr lang="fr-FR"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a:effectLst/>
                        </a:rPr>
                        <a:t>311-KAP Allectra </a:t>
                      </a:r>
                      <a:endParaRPr lang="en-GB" sz="1400" b="0" i="0" u="none" strike="noStrike">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8</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8x 0.6 mm</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smtClean="0">
                          <a:effectLst/>
                        </a:rPr>
                        <a:t>AMPHENOL </a:t>
                      </a:r>
                      <a:r>
                        <a:rPr lang="en-GB" sz="1400" u="none" strike="noStrike" dirty="0">
                          <a:effectLst/>
                        </a:rPr>
                        <a:t>MDC </a:t>
                      </a:r>
                      <a:r>
                        <a:rPr lang="en-GB" sz="1400" u="none" strike="noStrike" dirty="0" smtClean="0">
                          <a:effectLst/>
                        </a:rPr>
                        <a:t>20 </a:t>
                      </a:r>
                      <a:r>
                        <a:rPr lang="en-GB" sz="1400" u="none" strike="noStrike" dirty="0">
                          <a:effectLst/>
                        </a:rPr>
                        <a:t>pins</a:t>
                      </a:r>
                      <a:endParaRPr lang="en-GB" sz="1400" b="0" i="0" u="none" strike="noStrike" dirty="0">
                        <a:solidFill>
                          <a:srgbClr val="000000"/>
                        </a:solidFill>
                        <a:effectLst/>
                        <a:latin typeface="Calibri" panose="020F0502020204030204" pitchFamily="34" charset="0"/>
                      </a:endParaRPr>
                    </a:p>
                  </a:txBody>
                  <a:tcPr marL="4967" marR="4967" marT="4967" marB="0" anchor="ctr"/>
                </a:tc>
              </a:tr>
              <a:tr h="772921">
                <a:tc vMerge="1">
                  <a:txBody>
                    <a:bodyPr/>
                    <a:lstStyle/>
                    <a:p>
                      <a:endParaRPr lang="en-GB"/>
                    </a:p>
                  </a:txBody>
                  <a:tcPr/>
                </a:tc>
                <a:tc>
                  <a:txBody>
                    <a:bodyPr/>
                    <a:lstStyle/>
                    <a:p>
                      <a:pPr algn="ctr" fontAlgn="ctr"/>
                      <a:r>
                        <a:rPr lang="en-GB" sz="1400" u="none" strike="noStrike" dirty="0">
                          <a:effectLst/>
                        </a:rPr>
                        <a:t>Temperature for heaters</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4</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3M 50 way Twisted Ribbon Cable, 1.27 mm pitch, AWG 28</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a:effectLst/>
                        </a:rPr>
                        <a:t>RS 111-8900</a:t>
                      </a:r>
                      <a:endParaRPr lang="en-GB" sz="1400" b="0" i="0" u="none" strike="noStrike">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1</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63.5mm</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smtClean="0">
                          <a:effectLst/>
                        </a:rPr>
                        <a:t>1x SUBD </a:t>
                      </a:r>
                      <a:r>
                        <a:rPr lang="en-GB" sz="1400" u="none" strike="noStrike" dirty="0">
                          <a:effectLst/>
                        </a:rPr>
                        <a:t>50 pins</a:t>
                      </a:r>
                      <a:endParaRPr lang="en-GB" sz="1400" b="0" i="0" u="none" strike="noStrike" dirty="0">
                        <a:solidFill>
                          <a:srgbClr val="000000"/>
                        </a:solidFill>
                        <a:effectLst/>
                        <a:latin typeface="Calibri" panose="020F0502020204030204" pitchFamily="34" charset="0"/>
                      </a:endParaRPr>
                    </a:p>
                  </a:txBody>
                  <a:tcPr marL="4967" marR="4967" marT="4967" marB="0" anchor="ctr"/>
                </a:tc>
              </a:tr>
              <a:tr h="557223">
                <a:tc vMerge="1">
                  <a:txBody>
                    <a:bodyPr/>
                    <a:lstStyle/>
                    <a:p>
                      <a:endParaRPr lang="en-GB"/>
                    </a:p>
                  </a:txBody>
                  <a:tcPr/>
                </a:tc>
                <a:tc>
                  <a:txBody>
                    <a:bodyPr/>
                    <a:lstStyle/>
                    <a:p>
                      <a:pPr algn="ctr" fontAlgn="ctr"/>
                      <a:r>
                        <a:rPr lang="en-GB" sz="1400" u="none" strike="noStrike" dirty="0" smtClean="0">
                          <a:effectLst/>
                        </a:rPr>
                        <a:t>LEDs</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5</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fr-FR" sz="1400" u="none" strike="noStrike" dirty="0" smtClean="0">
                          <a:effectLst/>
                        </a:rPr>
                        <a:t>KAPTON INSULATED WIRE</a:t>
                      </a:r>
                      <a:endParaRPr lang="fr-FR"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a:effectLst/>
                        </a:rPr>
                        <a:t>311-KAP Allectra  </a:t>
                      </a:r>
                      <a:endParaRPr lang="en-GB" sz="1400" b="0" i="0" u="none" strike="noStrike">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10</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10x 0.6 mm</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smtClean="0">
                          <a:effectLst/>
                        </a:rPr>
                        <a:t>AMPHENOL </a:t>
                      </a:r>
                      <a:r>
                        <a:rPr lang="en-GB" sz="1400" u="none" strike="noStrike">
                          <a:effectLst/>
                        </a:rPr>
                        <a:t>MDC </a:t>
                      </a:r>
                      <a:r>
                        <a:rPr lang="en-GB" sz="1400" u="none" strike="noStrike" smtClean="0">
                          <a:effectLst/>
                        </a:rPr>
                        <a:t>20 </a:t>
                      </a:r>
                      <a:r>
                        <a:rPr lang="en-GB" sz="1400" u="none" strike="noStrike" dirty="0">
                          <a:effectLst/>
                        </a:rPr>
                        <a:t>pins</a:t>
                      </a:r>
                      <a:endParaRPr lang="en-GB" sz="1400" b="0" i="0" u="none" strike="noStrike" dirty="0">
                        <a:solidFill>
                          <a:srgbClr val="000000"/>
                        </a:solidFill>
                        <a:effectLst/>
                        <a:latin typeface="Calibri" panose="020F0502020204030204" pitchFamily="34" charset="0"/>
                      </a:endParaRPr>
                    </a:p>
                  </a:txBody>
                  <a:tcPr marL="4967" marR="4967" marT="4967" marB="0" anchor="ctr"/>
                </a:tc>
              </a:tr>
              <a:tr h="629122">
                <a:tc vMerge="1">
                  <a:txBody>
                    <a:bodyPr/>
                    <a:lstStyle/>
                    <a:p>
                      <a:endParaRPr lang="en-GB"/>
                    </a:p>
                  </a:txBody>
                  <a:tcPr/>
                </a:tc>
                <a:tc>
                  <a:txBody>
                    <a:bodyPr/>
                    <a:lstStyle/>
                    <a:p>
                      <a:pPr algn="ctr" fontAlgn="ctr"/>
                      <a:r>
                        <a:rPr lang="en-GB" sz="1400" u="none" strike="noStrike" dirty="0">
                          <a:effectLst/>
                        </a:rPr>
                        <a:t>Cameras</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b="0" i="0" u="none" strike="noStrike" dirty="0" smtClean="0">
                          <a:solidFill>
                            <a:srgbClr val="000000"/>
                          </a:solidFill>
                          <a:effectLst/>
                          <a:latin typeface="Calibri" panose="020F0502020204030204" pitchFamily="34" charset="0"/>
                        </a:rPr>
                        <a:t>3</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Raspberry CSI cable camera</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a:effectLst/>
                        </a:rPr>
                        <a:t>___</a:t>
                      </a:r>
                      <a:endParaRPr lang="en-GB" sz="1400" b="0" i="0" u="none" strike="noStrike">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b="0" i="0" u="none" strike="noStrike" dirty="0" smtClean="0">
                          <a:solidFill>
                            <a:srgbClr val="000000"/>
                          </a:solidFill>
                          <a:effectLst/>
                          <a:latin typeface="Calibri" panose="020F0502020204030204" pitchFamily="34" charset="0"/>
                        </a:rPr>
                        <a:t>3</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 </a:t>
                      </a:r>
                      <a:r>
                        <a:rPr lang="en-GB" sz="1400" u="none" strike="noStrike" dirty="0" smtClean="0">
                          <a:effectLst/>
                        </a:rPr>
                        <a:t>(CSI flat)</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smtClean="0">
                          <a:effectLst/>
                        </a:rPr>
                        <a:t>1x SUBD </a:t>
                      </a:r>
                      <a:r>
                        <a:rPr lang="en-GB" sz="1400" u="none" strike="noStrike" dirty="0">
                          <a:effectLst/>
                        </a:rPr>
                        <a:t>50 pins</a:t>
                      </a:r>
                      <a:endParaRPr lang="en-GB" sz="1400" b="0" i="0" u="none" strike="noStrike" dirty="0">
                        <a:solidFill>
                          <a:srgbClr val="000000"/>
                        </a:solidFill>
                        <a:effectLst/>
                        <a:latin typeface="Calibri" panose="020F0502020204030204" pitchFamily="34" charset="0"/>
                      </a:endParaRPr>
                    </a:p>
                  </a:txBody>
                  <a:tcPr marL="4967" marR="4967" marT="4967" marB="0" anchor="ctr"/>
                </a:tc>
              </a:tr>
              <a:tr h="401440">
                <a:tc vMerge="1">
                  <a:txBody>
                    <a:bodyPr/>
                    <a:lstStyle/>
                    <a:p>
                      <a:endParaRPr lang="en-GB"/>
                    </a:p>
                  </a:txBody>
                  <a:tcPr/>
                </a:tc>
                <a:tc>
                  <a:txBody>
                    <a:bodyPr/>
                    <a:lstStyle/>
                    <a:p>
                      <a:pPr algn="ctr" fontAlgn="ctr"/>
                      <a:r>
                        <a:rPr lang="en-GB" sz="1400" u="none" strike="noStrike" dirty="0">
                          <a:effectLst/>
                        </a:rPr>
                        <a:t>Coaxial Level meters</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1</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s-ES" sz="1400" u="none" strike="noStrike" dirty="0">
                          <a:effectLst/>
                        </a:rPr>
                        <a:t>CABLE COAXIAL 50 OHM - RG316U</a:t>
                      </a:r>
                      <a:endParaRPr lang="es-ES"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RS 260-5607</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400" b="0" i="0" u="none" strike="noStrike" dirty="0" smtClean="0">
                          <a:solidFill>
                            <a:srgbClr val="000000"/>
                          </a:solidFill>
                          <a:effectLst/>
                          <a:latin typeface="Calibri" panose="020F0502020204030204" pitchFamily="34" charset="0"/>
                        </a:rPr>
                        <a:t>2</a:t>
                      </a:r>
                    </a:p>
                  </a:txBody>
                  <a:tcPr marL="4967" marR="4967" marT="4967" marB="0" anchor="ctr"/>
                </a:tc>
                <a:tc>
                  <a:txBody>
                    <a:bodyPr/>
                    <a:lstStyle/>
                    <a:p>
                      <a:pPr algn="ctr" fontAlgn="ctr"/>
                      <a:r>
                        <a:rPr lang="en-GB" sz="1400" u="none" strike="noStrike" dirty="0">
                          <a:effectLst/>
                        </a:rPr>
                        <a:t>___</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 </a:t>
                      </a:r>
                      <a:r>
                        <a:rPr lang="en-GB" sz="1400" u="none" strike="noStrike" dirty="0" smtClean="0">
                          <a:effectLst/>
                        </a:rPr>
                        <a:t>2x SMA</a:t>
                      </a:r>
                      <a:endParaRPr lang="en-GB" sz="1400" b="0" i="0" u="none" strike="noStrike" dirty="0">
                        <a:solidFill>
                          <a:srgbClr val="000000"/>
                        </a:solidFill>
                        <a:effectLst/>
                        <a:latin typeface="Calibri" panose="020F0502020204030204" pitchFamily="34" charset="0"/>
                      </a:endParaRPr>
                    </a:p>
                  </a:txBody>
                  <a:tcPr marL="4967" marR="4967" marT="4967" marB="0" anchor="ctr"/>
                </a:tc>
              </a:tr>
              <a:tr h="269625">
                <a:tc vMerge="1">
                  <a:txBody>
                    <a:bodyPr/>
                    <a:lstStyle/>
                    <a:p>
                      <a:endParaRPr lang="en-GB"/>
                    </a:p>
                  </a:txBody>
                  <a:tcPr/>
                </a:tc>
                <a:tc>
                  <a:txBody>
                    <a:bodyPr/>
                    <a:lstStyle/>
                    <a:p>
                      <a:pPr algn="ctr" fontAlgn="ctr"/>
                      <a:r>
                        <a:rPr lang="en-GB" sz="1400" u="none" strike="noStrike" dirty="0">
                          <a:effectLst/>
                        </a:rPr>
                        <a:t>Pressure </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1</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kern="1200" dirty="0" smtClean="0">
                          <a:solidFill>
                            <a:schemeClr val="dk1"/>
                          </a:solidFill>
                          <a:effectLst/>
                          <a:latin typeface="+mn-lt"/>
                          <a:ea typeface="+mn-ea"/>
                          <a:cs typeface="+mn-cs"/>
                        </a:rPr>
                        <a:t>1/4'' Gas</a:t>
                      </a:r>
                      <a:r>
                        <a:rPr lang="en-GB" sz="1400" u="none" strike="noStrike" dirty="0" smtClean="0">
                          <a:effectLst/>
                        </a:rPr>
                        <a:t>, </a:t>
                      </a:r>
                      <a:r>
                        <a:rPr lang="en-GB" sz="1400" u="none" strike="noStrike" dirty="0">
                          <a:effectLst/>
                        </a:rPr>
                        <a:t>Keller sensors</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smtClean="0">
                          <a:effectLst/>
                        </a:rPr>
                        <a:t>PAA21Y</a:t>
                      </a:r>
                      <a:r>
                        <a:rPr lang="en-GB" sz="1400" u="none" strike="noStrike" dirty="0">
                          <a:effectLst/>
                        </a:rPr>
                        <a:t> </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 </a:t>
                      </a:r>
                      <a:endParaRPr lang="en-GB" sz="1400" b="0" i="0" u="none" strike="noStrike" dirty="0">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a:effectLst/>
                        </a:rPr>
                        <a:t> </a:t>
                      </a:r>
                      <a:endParaRPr lang="en-GB" sz="1400" b="0" i="0" u="none" strike="noStrike">
                        <a:solidFill>
                          <a:srgbClr val="000000"/>
                        </a:solidFill>
                        <a:effectLst/>
                        <a:latin typeface="Calibri" panose="020F0502020204030204" pitchFamily="34" charset="0"/>
                      </a:endParaRPr>
                    </a:p>
                  </a:txBody>
                  <a:tcPr marL="4967" marR="4967" marT="4967" marB="0" anchor="ctr"/>
                </a:tc>
                <a:tc>
                  <a:txBody>
                    <a:bodyPr/>
                    <a:lstStyle/>
                    <a:p>
                      <a:pPr algn="ctr" fontAlgn="ctr"/>
                      <a:r>
                        <a:rPr lang="en-GB" sz="1400" u="none" strike="noStrike" dirty="0">
                          <a:effectLst/>
                        </a:rPr>
                        <a:t> </a:t>
                      </a:r>
                      <a:endParaRPr lang="en-GB" sz="1400" b="0" i="0" u="none" strike="noStrike" dirty="0">
                        <a:solidFill>
                          <a:srgbClr val="000000"/>
                        </a:solidFill>
                        <a:effectLst/>
                        <a:latin typeface="Calibri" panose="020F0502020204030204" pitchFamily="34" charset="0"/>
                      </a:endParaRPr>
                    </a:p>
                  </a:txBody>
                  <a:tcPr marL="4967" marR="4967" marT="4967" marB="0" anchor="ctr"/>
                </a:tc>
              </a:tr>
            </a:tbl>
          </a:graphicData>
        </a:graphic>
      </p:graphicFrame>
      <p:sp>
        <p:nvSpPr>
          <p:cNvPr id="9" name="Rectangle 8"/>
          <p:cNvSpPr/>
          <p:nvPr/>
        </p:nvSpPr>
        <p:spPr>
          <a:xfrm>
            <a:off x="1946286" y="73894"/>
            <a:ext cx="8056501" cy="492443"/>
          </a:xfrm>
          <a:prstGeom prst="rect">
            <a:avLst/>
          </a:prstGeom>
        </p:spPr>
        <p:txBody>
          <a:bodyPr wrap="none">
            <a:spAutoFit/>
          </a:bodyPr>
          <a:lstStyle/>
          <a:p>
            <a:r>
              <a:rPr lang="en-GB" sz="2600" dirty="0" smtClean="0"/>
              <a:t>List of sensors for 6x6x6 m3 Detector – </a:t>
            </a:r>
            <a:r>
              <a:rPr lang="en-GB" sz="2600" dirty="0" smtClean="0"/>
              <a:t>TANK INST </a:t>
            </a:r>
            <a:r>
              <a:rPr lang="en-GB" sz="2600" dirty="0" smtClean="0"/>
              <a:t>FLANGE</a:t>
            </a:r>
            <a:endParaRPr lang="en-GB" sz="2600" dirty="0"/>
          </a:p>
        </p:txBody>
      </p:sp>
      <p:pic>
        <p:nvPicPr>
          <p:cNvPr id="12" name="Picture 11"/>
          <p:cNvPicPr>
            <a:picLocks noChangeAspect="1"/>
          </p:cNvPicPr>
          <p:nvPr/>
        </p:nvPicPr>
        <p:blipFill>
          <a:blip r:embed="rId3"/>
          <a:stretch>
            <a:fillRect/>
          </a:stretch>
        </p:blipFill>
        <p:spPr>
          <a:xfrm>
            <a:off x="98854" y="111418"/>
            <a:ext cx="1236542" cy="42137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3677" y="195304"/>
            <a:ext cx="1357498" cy="249624"/>
          </a:xfrm>
          <a:prstGeom prst="rect">
            <a:avLst/>
          </a:prstGeom>
        </p:spPr>
      </p:pic>
      <p:sp>
        <p:nvSpPr>
          <p:cNvPr id="3" name="Date Placeholder 2"/>
          <p:cNvSpPr>
            <a:spLocks noGrp="1"/>
          </p:cNvSpPr>
          <p:nvPr>
            <p:ph type="dt" sz="half" idx="10"/>
          </p:nvPr>
        </p:nvSpPr>
        <p:spPr/>
        <p:txBody>
          <a:bodyPr/>
          <a:lstStyle/>
          <a:p>
            <a:r>
              <a:rPr lang="en-US" smtClean="0"/>
              <a:t>24/04/2017</a:t>
            </a:r>
            <a:endParaRPr lang="en-GB"/>
          </a:p>
        </p:txBody>
      </p:sp>
      <p:sp>
        <p:nvSpPr>
          <p:cNvPr id="4" name="Footer Placeholder 3"/>
          <p:cNvSpPr>
            <a:spLocks noGrp="1"/>
          </p:cNvSpPr>
          <p:nvPr>
            <p:ph type="ftr" sz="quarter" idx="11"/>
          </p:nvPr>
        </p:nvSpPr>
        <p:spPr/>
        <p:txBody>
          <a:bodyPr/>
          <a:lstStyle/>
          <a:p>
            <a:r>
              <a:rPr lang="en-GB" smtClean="0"/>
              <a:t>C.Cantini, ETHZ</a:t>
            </a:r>
            <a:endParaRPr lang="en-GB"/>
          </a:p>
        </p:txBody>
      </p:sp>
      <p:sp>
        <p:nvSpPr>
          <p:cNvPr id="5" name="Slide Number Placeholder 4"/>
          <p:cNvSpPr>
            <a:spLocks noGrp="1"/>
          </p:cNvSpPr>
          <p:nvPr>
            <p:ph type="sldNum" sz="quarter" idx="12"/>
          </p:nvPr>
        </p:nvSpPr>
        <p:spPr/>
        <p:txBody>
          <a:bodyPr/>
          <a:lstStyle/>
          <a:p>
            <a:fld id="{F0CE6825-E5CD-493A-B668-FBEBA4491FAD}" type="slidenum">
              <a:rPr lang="en-GB" smtClean="0"/>
              <a:t>5</a:t>
            </a:fld>
            <a:endParaRPr lang="en-GB"/>
          </a:p>
        </p:txBody>
      </p:sp>
    </p:spTree>
    <p:extLst>
      <p:ext uri="{BB962C8B-B14F-4D97-AF65-F5344CB8AC3E}">
        <p14:creationId xmlns:p14="http://schemas.microsoft.com/office/powerpoint/2010/main" val="32469483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70982" y="233923"/>
            <a:ext cx="1746084" cy="59501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4506" y="322105"/>
            <a:ext cx="2276669" cy="418646"/>
          </a:xfrm>
          <a:prstGeom prst="rect">
            <a:avLst/>
          </a:prstGeom>
        </p:spPr>
      </p:pic>
      <p:sp>
        <p:nvSpPr>
          <p:cNvPr id="17" name="Rectangle 16"/>
          <p:cNvSpPr/>
          <p:nvPr/>
        </p:nvSpPr>
        <p:spPr>
          <a:xfrm>
            <a:off x="2153262" y="265202"/>
            <a:ext cx="6631752" cy="523220"/>
          </a:xfrm>
          <a:prstGeom prst="rect">
            <a:avLst/>
          </a:prstGeom>
        </p:spPr>
        <p:txBody>
          <a:bodyPr wrap="none">
            <a:spAutoFit/>
          </a:bodyPr>
          <a:lstStyle/>
          <a:p>
            <a:r>
              <a:rPr lang="en-GB" sz="2800" dirty="0" smtClean="0"/>
              <a:t>Distribution of instrumentation inside vessel</a:t>
            </a:r>
          </a:p>
        </p:txBody>
      </p:sp>
      <p:pic>
        <p:nvPicPr>
          <p:cNvPr id="7" name="Picture 6"/>
          <p:cNvPicPr>
            <a:picLocks noChangeAspect="1"/>
          </p:cNvPicPr>
          <p:nvPr/>
        </p:nvPicPr>
        <p:blipFill>
          <a:blip r:embed="rId4"/>
          <a:stretch>
            <a:fillRect/>
          </a:stretch>
        </p:blipFill>
        <p:spPr>
          <a:xfrm>
            <a:off x="144381" y="1644066"/>
            <a:ext cx="5325978" cy="3923757"/>
          </a:xfrm>
          <a:prstGeom prst="rect">
            <a:avLst/>
          </a:prstGeom>
        </p:spPr>
      </p:pic>
      <p:pic>
        <p:nvPicPr>
          <p:cNvPr id="2" name="Picture 1"/>
          <p:cNvPicPr>
            <a:picLocks noChangeAspect="1"/>
          </p:cNvPicPr>
          <p:nvPr/>
        </p:nvPicPr>
        <p:blipFill>
          <a:blip r:embed="rId5"/>
          <a:stretch>
            <a:fillRect/>
          </a:stretch>
        </p:blipFill>
        <p:spPr>
          <a:xfrm>
            <a:off x="5959144" y="1644066"/>
            <a:ext cx="6232856" cy="3890266"/>
          </a:xfrm>
          <a:prstGeom prst="rect">
            <a:avLst/>
          </a:prstGeom>
        </p:spPr>
      </p:pic>
      <p:sp>
        <p:nvSpPr>
          <p:cNvPr id="3" name="Rectangle 2"/>
          <p:cNvSpPr/>
          <p:nvPr/>
        </p:nvSpPr>
        <p:spPr>
          <a:xfrm>
            <a:off x="10980821" y="5325979"/>
            <a:ext cx="1211179" cy="641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527556" y="946484"/>
            <a:ext cx="2609817" cy="584775"/>
          </a:xfrm>
          <a:prstGeom prst="rect">
            <a:avLst/>
          </a:prstGeom>
          <a:noFill/>
        </p:spPr>
        <p:txBody>
          <a:bodyPr wrap="none" rtlCol="0">
            <a:spAutoFit/>
          </a:bodyPr>
          <a:lstStyle/>
          <a:p>
            <a:r>
              <a:rPr lang="en-GB" sz="3200" dirty="0" smtClean="0"/>
              <a:t>CRP INS flange</a:t>
            </a:r>
            <a:endParaRPr lang="en-GB" sz="3200" dirty="0"/>
          </a:p>
        </p:txBody>
      </p:sp>
      <p:sp>
        <p:nvSpPr>
          <p:cNvPr id="11" name="TextBox 10"/>
          <p:cNvSpPr txBox="1"/>
          <p:nvPr/>
        </p:nvSpPr>
        <p:spPr>
          <a:xfrm>
            <a:off x="5959144" y="949993"/>
            <a:ext cx="2839047" cy="584775"/>
          </a:xfrm>
          <a:prstGeom prst="rect">
            <a:avLst/>
          </a:prstGeom>
          <a:noFill/>
        </p:spPr>
        <p:txBody>
          <a:bodyPr wrap="none" rtlCol="0">
            <a:spAutoFit/>
          </a:bodyPr>
          <a:lstStyle/>
          <a:p>
            <a:r>
              <a:rPr lang="en-GB" sz="3200" dirty="0" smtClean="0"/>
              <a:t>TANK INS flange</a:t>
            </a:r>
            <a:endParaRPr lang="en-GB" sz="3200" dirty="0"/>
          </a:p>
        </p:txBody>
      </p:sp>
      <p:sp>
        <p:nvSpPr>
          <p:cNvPr id="12" name="Rectangle 11"/>
          <p:cNvSpPr/>
          <p:nvPr/>
        </p:nvSpPr>
        <p:spPr>
          <a:xfrm>
            <a:off x="527556" y="5605193"/>
            <a:ext cx="6058595" cy="646331"/>
          </a:xfrm>
          <a:prstGeom prst="rect">
            <a:avLst/>
          </a:prstGeom>
        </p:spPr>
        <p:txBody>
          <a:bodyPr wrap="square">
            <a:spAutoFit/>
          </a:bodyPr>
          <a:lstStyle/>
          <a:p>
            <a:r>
              <a:rPr lang="en-GB" dirty="0" smtClean="0"/>
              <a:t>Given modularity and symmetry of the CRP, the 4 CRP INS flange will be identical and also TANK INS will be identical </a:t>
            </a:r>
            <a:endParaRPr lang="en-GB" dirty="0"/>
          </a:p>
        </p:txBody>
      </p:sp>
      <p:sp>
        <p:nvSpPr>
          <p:cNvPr id="5" name="Date Placeholder 4"/>
          <p:cNvSpPr>
            <a:spLocks noGrp="1"/>
          </p:cNvSpPr>
          <p:nvPr>
            <p:ph type="dt" sz="half" idx="10"/>
          </p:nvPr>
        </p:nvSpPr>
        <p:spPr/>
        <p:txBody>
          <a:bodyPr/>
          <a:lstStyle/>
          <a:p>
            <a:r>
              <a:rPr lang="en-US" smtClean="0"/>
              <a:t>24/04/2017</a:t>
            </a:r>
            <a:endParaRPr lang="en-GB"/>
          </a:p>
        </p:txBody>
      </p:sp>
      <p:sp>
        <p:nvSpPr>
          <p:cNvPr id="6" name="Footer Placeholder 5"/>
          <p:cNvSpPr>
            <a:spLocks noGrp="1"/>
          </p:cNvSpPr>
          <p:nvPr>
            <p:ph type="ftr" sz="quarter" idx="11"/>
          </p:nvPr>
        </p:nvSpPr>
        <p:spPr/>
        <p:txBody>
          <a:bodyPr/>
          <a:lstStyle/>
          <a:p>
            <a:r>
              <a:rPr lang="en-GB" smtClean="0"/>
              <a:t>C.Cantini, ETHZ</a:t>
            </a:r>
            <a:endParaRPr lang="en-GB"/>
          </a:p>
        </p:txBody>
      </p:sp>
      <p:sp>
        <p:nvSpPr>
          <p:cNvPr id="8" name="Slide Number Placeholder 7"/>
          <p:cNvSpPr>
            <a:spLocks noGrp="1"/>
          </p:cNvSpPr>
          <p:nvPr>
            <p:ph type="sldNum" sz="quarter" idx="12"/>
          </p:nvPr>
        </p:nvSpPr>
        <p:spPr/>
        <p:txBody>
          <a:bodyPr/>
          <a:lstStyle/>
          <a:p>
            <a:fld id="{F0CE6825-E5CD-493A-B668-FBEBA4491FAD}" type="slidenum">
              <a:rPr lang="en-GB" smtClean="0"/>
              <a:t>6</a:t>
            </a:fld>
            <a:endParaRPr lang="en-GB"/>
          </a:p>
        </p:txBody>
      </p:sp>
    </p:spTree>
    <p:extLst>
      <p:ext uri="{BB962C8B-B14F-4D97-AF65-F5344CB8AC3E}">
        <p14:creationId xmlns:p14="http://schemas.microsoft.com/office/powerpoint/2010/main" val="3070431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722457698"/>
              </p:ext>
            </p:extLst>
          </p:nvPr>
        </p:nvGraphicFramePr>
        <p:xfrm>
          <a:off x="448911" y="1850334"/>
          <a:ext cx="4991767" cy="3528770"/>
        </p:xfrm>
        <a:graphic>
          <a:graphicData uri="http://schemas.openxmlformats.org/presentationml/2006/ole">
            <mc:AlternateContent xmlns:mc="http://schemas.openxmlformats.org/markup-compatibility/2006">
              <mc:Choice xmlns:v="urn:schemas-microsoft-com:vml" Requires="v">
                <p:oleObj spid="_x0000_s5143" name="Acrobat Document" r:id="rId3" imgW="11344233" imgH="8019810" progId="AcroExch.Document.11">
                  <p:embed/>
                </p:oleObj>
              </mc:Choice>
              <mc:Fallback>
                <p:oleObj name="Acrobat Document" r:id="rId3" imgW="11344233" imgH="8019810" progId="AcroExch.Document.11">
                  <p:embed/>
                  <p:pic>
                    <p:nvPicPr>
                      <p:cNvPr id="0" name=""/>
                      <p:cNvPicPr/>
                      <p:nvPr/>
                    </p:nvPicPr>
                    <p:blipFill>
                      <a:blip r:embed="rId4"/>
                      <a:stretch>
                        <a:fillRect/>
                      </a:stretch>
                    </p:blipFill>
                    <p:spPr>
                      <a:xfrm>
                        <a:off x="448911" y="1850334"/>
                        <a:ext cx="4991767" cy="3528770"/>
                      </a:xfrm>
                      <a:prstGeom prst="rect">
                        <a:avLst/>
                      </a:prstGeom>
                    </p:spPr>
                  </p:pic>
                </p:oleObj>
              </mc:Fallback>
            </mc:AlternateContent>
          </a:graphicData>
        </a:graphic>
      </p:graphicFrame>
      <p:pic>
        <p:nvPicPr>
          <p:cNvPr id="8" name="image3.png"/>
          <p:cNvPicPr>
            <a:picLocks noChangeAspect="1"/>
          </p:cNvPicPr>
          <p:nvPr/>
        </p:nvPicPr>
        <p:blipFill>
          <a:blip r:embed="rId5">
            <a:extLst/>
          </a:blip>
          <a:stretch>
            <a:fillRect/>
          </a:stretch>
        </p:blipFill>
        <p:spPr>
          <a:xfrm>
            <a:off x="9736418" y="220127"/>
            <a:ext cx="2120900" cy="463948"/>
          </a:xfrm>
          <a:prstGeom prst="rect">
            <a:avLst/>
          </a:prstGeom>
          <a:ln w="12700">
            <a:miter lim="400000"/>
          </a:ln>
        </p:spPr>
      </p:pic>
      <p:pic>
        <p:nvPicPr>
          <p:cNvPr id="9" name="Picture 8"/>
          <p:cNvPicPr>
            <a:picLocks noChangeAspect="1"/>
          </p:cNvPicPr>
          <p:nvPr/>
        </p:nvPicPr>
        <p:blipFill>
          <a:blip r:embed="rId6"/>
          <a:stretch>
            <a:fillRect/>
          </a:stretch>
        </p:blipFill>
        <p:spPr>
          <a:xfrm>
            <a:off x="270982" y="233923"/>
            <a:ext cx="1746084" cy="595010"/>
          </a:xfrm>
          <a:prstGeom prst="rect">
            <a:avLst/>
          </a:prstGeom>
        </p:spPr>
      </p:pic>
      <p:sp>
        <p:nvSpPr>
          <p:cNvPr id="5" name="TextBox 4"/>
          <p:cNvSpPr txBox="1"/>
          <p:nvPr/>
        </p:nvSpPr>
        <p:spPr>
          <a:xfrm>
            <a:off x="1184104" y="5001954"/>
            <a:ext cx="3521383" cy="1200329"/>
          </a:xfrm>
          <a:prstGeom prst="rect">
            <a:avLst/>
          </a:prstGeom>
          <a:solidFill>
            <a:schemeClr val="bg1"/>
          </a:solidFill>
          <a:ln>
            <a:solidFill>
              <a:schemeClr val="tx1"/>
            </a:solidFill>
          </a:ln>
        </p:spPr>
        <p:txBody>
          <a:bodyPr wrap="square" rtlCol="0">
            <a:spAutoFit/>
          </a:bodyPr>
          <a:lstStyle/>
          <a:p>
            <a:r>
              <a:rPr lang="en-GB" dirty="0" smtClean="0"/>
              <a:t>Design of SC Flange 311 by Franco.</a:t>
            </a:r>
          </a:p>
          <a:p>
            <a:r>
              <a:rPr lang="en-GB" dirty="0" smtClean="0"/>
              <a:t>Number of connectors on CRP INS </a:t>
            </a:r>
          </a:p>
          <a:p>
            <a:r>
              <a:rPr lang="en-GB" dirty="0" smtClean="0"/>
              <a:t>will be similar to the ones for 311 Detector.</a:t>
            </a:r>
          </a:p>
        </p:txBody>
      </p:sp>
      <p:sp>
        <p:nvSpPr>
          <p:cNvPr id="10" name="Rectangle 9"/>
          <p:cNvSpPr/>
          <p:nvPr/>
        </p:nvSpPr>
        <p:spPr>
          <a:xfrm>
            <a:off x="3000332" y="264359"/>
            <a:ext cx="2440348" cy="523220"/>
          </a:xfrm>
          <a:prstGeom prst="rect">
            <a:avLst/>
          </a:prstGeom>
        </p:spPr>
        <p:txBody>
          <a:bodyPr wrap="none">
            <a:spAutoFit/>
          </a:bodyPr>
          <a:lstStyle/>
          <a:p>
            <a:r>
              <a:rPr lang="en-GB" sz="2800" dirty="0" smtClean="0"/>
              <a:t>CRP INS Flange </a:t>
            </a:r>
          </a:p>
        </p:txBody>
      </p:sp>
      <p:sp>
        <p:nvSpPr>
          <p:cNvPr id="2" name="Rectangle 1"/>
          <p:cNvSpPr/>
          <p:nvPr/>
        </p:nvSpPr>
        <p:spPr>
          <a:xfrm>
            <a:off x="5683580" y="1389713"/>
            <a:ext cx="6096000" cy="2308324"/>
          </a:xfrm>
          <a:prstGeom prst="rect">
            <a:avLst/>
          </a:prstGeom>
        </p:spPr>
        <p:txBody>
          <a:bodyPr>
            <a:spAutoFit/>
          </a:bodyPr>
          <a:lstStyle/>
          <a:p>
            <a:r>
              <a:rPr lang="en-GB" dirty="0" smtClean="0"/>
              <a:t>CRP </a:t>
            </a:r>
            <a:r>
              <a:rPr lang="en-GB" dirty="0"/>
              <a:t>INS flange dedicated to:</a:t>
            </a:r>
          </a:p>
          <a:p>
            <a:pPr marL="285750" indent="-285750">
              <a:buFont typeface="Arial" panose="020B0604020202020204" pitchFamily="34" charset="0"/>
              <a:buChar char="•"/>
            </a:pPr>
            <a:r>
              <a:rPr lang="en-GB" dirty="0"/>
              <a:t>Slow control signals (temperatures, </a:t>
            </a:r>
            <a:r>
              <a:rPr lang="en-GB" dirty="0" err="1"/>
              <a:t>LAr</a:t>
            </a:r>
            <a:r>
              <a:rPr lang="en-GB" dirty="0"/>
              <a:t> level meters, distance meters)</a:t>
            </a:r>
          </a:p>
          <a:p>
            <a:pPr marL="285750" indent="-285750">
              <a:buFont typeface="Arial" panose="020B0604020202020204" pitchFamily="34" charset="0"/>
              <a:buChar char="•"/>
            </a:pPr>
            <a:r>
              <a:rPr lang="en-GB" dirty="0" smtClean="0"/>
              <a:t>Heaters </a:t>
            </a:r>
            <a:r>
              <a:rPr lang="en-GB" dirty="0"/>
              <a:t>Charge Readout Plane</a:t>
            </a:r>
          </a:p>
          <a:p>
            <a:pPr marL="285750" indent="-285750">
              <a:buFont typeface="Arial" panose="020B0604020202020204" pitchFamily="34" charset="0"/>
              <a:buChar char="•"/>
            </a:pPr>
            <a:r>
              <a:rPr lang="en-GB" dirty="0"/>
              <a:t>Middle High Voltage for LEM biasing</a:t>
            </a:r>
          </a:p>
          <a:p>
            <a:pPr marL="285750" indent="-285750">
              <a:buFont typeface="Arial" panose="020B0604020202020204" pitchFamily="34" charset="0"/>
              <a:buChar char="•"/>
            </a:pPr>
            <a:r>
              <a:rPr lang="en-GB" dirty="0"/>
              <a:t>Pulsing </a:t>
            </a:r>
            <a:r>
              <a:rPr lang="en-GB" dirty="0" smtClean="0"/>
              <a:t>system, PCB board with KEL </a:t>
            </a:r>
            <a:r>
              <a:rPr lang="en-GB" dirty="0" smtClean="0"/>
              <a:t>connectors on CF63 </a:t>
            </a:r>
            <a:endParaRPr lang="en-GB" dirty="0" smtClean="0"/>
          </a:p>
          <a:p>
            <a:pPr marL="285750" indent="-285750">
              <a:buFont typeface="Arial" panose="020B0604020202020204" pitchFamily="34" charset="0"/>
              <a:buChar char="•"/>
            </a:pPr>
            <a:r>
              <a:rPr lang="en-GB" dirty="0" smtClean="0"/>
              <a:t>See table in slide </a:t>
            </a:r>
            <a:r>
              <a:rPr lang="en-GB" dirty="0" smtClean="0"/>
              <a:t>3</a:t>
            </a:r>
          </a:p>
          <a:p>
            <a:pPr marL="285750" indent="-285750">
              <a:buFont typeface="Arial" panose="020B0604020202020204" pitchFamily="34" charset="0"/>
              <a:buChar char="•"/>
            </a:pPr>
            <a:r>
              <a:rPr lang="en-GB" dirty="0" smtClean="0"/>
              <a:t>We have identified all the connectors</a:t>
            </a:r>
            <a:endParaRPr lang="en-GB" dirty="0"/>
          </a:p>
        </p:txBody>
      </p:sp>
      <p:sp>
        <p:nvSpPr>
          <p:cNvPr id="3" name="Rectangle 2"/>
          <p:cNvSpPr/>
          <p:nvPr/>
        </p:nvSpPr>
        <p:spPr>
          <a:xfrm>
            <a:off x="5683580" y="4144705"/>
            <a:ext cx="5606899" cy="1384995"/>
          </a:xfrm>
          <a:prstGeom prst="rect">
            <a:avLst/>
          </a:prstGeom>
        </p:spPr>
        <p:txBody>
          <a:bodyPr wrap="square">
            <a:spAutoFit/>
          </a:bodyPr>
          <a:lstStyle/>
          <a:p>
            <a:r>
              <a:rPr lang="en-GB" sz="1400" dirty="0" smtClean="0"/>
              <a:t>Design foresees a cross CF250 on top cap</a:t>
            </a:r>
            <a:r>
              <a:rPr lang="en-GB" sz="1400" dirty="0" smtClean="0"/>
              <a:t>. </a:t>
            </a:r>
            <a:endParaRPr lang="en-GB" sz="1400" dirty="0" smtClean="0"/>
          </a:p>
          <a:p>
            <a:r>
              <a:rPr lang="en-GB" sz="1400" dirty="0" smtClean="0"/>
              <a:t>Plenty of room for all the connectors required for our sensors in the vessel</a:t>
            </a:r>
          </a:p>
          <a:p>
            <a:r>
              <a:rPr lang="en-GB" sz="1400" dirty="0" smtClean="0"/>
              <a:t>Design and integration of the flange not yet there, but it is not critical in terms of timescale. It can proceed </a:t>
            </a:r>
            <a:r>
              <a:rPr lang="en-GB" sz="1400" dirty="0" smtClean="0"/>
              <a:t>while finishing the design of </a:t>
            </a:r>
            <a:r>
              <a:rPr lang="en-GB" sz="1400" dirty="0" smtClean="0"/>
              <a:t>the middle HV flange.</a:t>
            </a:r>
          </a:p>
          <a:p>
            <a:endParaRPr lang="en-GB" sz="1400" dirty="0" smtClean="0"/>
          </a:p>
        </p:txBody>
      </p:sp>
      <p:sp>
        <p:nvSpPr>
          <p:cNvPr id="6" name="Date Placeholder 5"/>
          <p:cNvSpPr>
            <a:spLocks noGrp="1"/>
          </p:cNvSpPr>
          <p:nvPr>
            <p:ph type="dt" sz="half" idx="10"/>
          </p:nvPr>
        </p:nvSpPr>
        <p:spPr/>
        <p:txBody>
          <a:bodyPr/>
          <a:lstStyle/>
          <a:p>
            <a:r>
              <a:rPr lang="en-US" smtClean="0"/>
              <a:t>24/04/2017</a:t>
            </a:r>
            <a:endParaRPr lang="en-GB"/>
          </a:p>
        </p:txBody>
      </p:sp>
      <p:sp>
        <p:nvSpPr>
          <p:cNvPr id="7" name="Footer Placeholder 6"/>
          <p:cNvSpPr>
            <a:spLocks noGrp="1"/>
          </p:cNvSpPr>
          <p:nvPr>
            <p:ph type="ftr" sz="quarter" idx="11"/>
          </p:nvPr>
        </p:nvSpPr>
        <p:spPr/>
        <p:txBody>
          <a:bodyPr/>
          <a:lstStyle/>
          <a:p>
            <a:r>
              <a:rPr lang="en-GB" smtClean="0"/>
              <a:t>C.Cantini, ETHZ</a:t>
            </a:r>
            <a:endParaRPr lang="en-GB"/>
          </a:p>
        </p:txBody>
      </p:sp>
      <p:sp>
        <p:nvSpPr>
          <p:cNvPr id="11" name="Slide Number Placeholder 10"/>
          <p:cNvSpPr>
            <a:spLocks noGrp="1"/>
          </p:cNvSpPr>
          <p:nvPr>
            <p:ph type="sldNum" sz="quarter" idx="12"/>
          </p:nvPr>
        </p:nvSpPr>
        <p:spPr/>
        <p:txBody>
          <a:bodyPr/>
          <a:lstStyle/>
          <a:p>
            <a:fld id="{F0CE6825-E5CD-493A-B668-FBEBA4491FAD}" type="slidenum">
              <a:rPr lang="en-GB" smtClean="0"/>
              <a:t>7</a:t>
            </a:fld>
            <a:endParaRPr lang="en-GB"/>
          </a:p>
        </p:txBody>
      </p:sp>
    </p:spTree>
    <p:extLst>
      <p:ext uri="{BB962C8B-B14F-4D97-AF65-F5344CB8AC3E}">
        <p14:creationId xmlns:p14="http://schemas.microsoft.com/office/powerpoint/2010/main" val="1881628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3.png"/>
          <p:cNvPicPr>
            <a:picLocks noChangeAspect="1"/>
          </p:cNvPicPr>
          <p:nvPr/>
        </p:nvPicPr>
        <p:blipFill>
          <a:blip r:embed="rId2">
            <a:extLst/>
          </a:blip>
          <a:stretch>
            <a:fillRect/>
          </a:stretch>
        </p:blipFill>
        <p:spPr>
          <a:xfrm>
            <a:off x="9736418" y="220127"/>
            <a:ext cx="2120900" cy="463948"/>
          </a:xfrm>
          <a:prstGeom prst="rect">
            <a:avLst/>
          </a:prstGeom>
          <a:ln w="12700">
            <a:miter lim="400000"/>
          </a:ln>
        </p:spPr>
      </p:pic>
      <p:pic>
        <p:nvPicPr>
          <p:cNvPr id="9" name="Picture 8"/>
          <p:cNvPicPr>
            <a:picLocks noChangeAspect="1"/>
          </p:cNvPicPr>
          <p:nvPr/>
        </p:nvPicPr>
        <p:blipFill>
          <a:blip r:embed="rId3"/>
          <a:stretch>
            <a:fillRect/>
          </a:stretch>
        </p:blipFill>
        <p:spPr>
          <a:xfrm>
            <a:off x="270982" y="233923"/>
            <a:ext cx="1746084" cy="595010"/>
          </a:xfrm>
          <a:prstGeom prst="rect">
            <a:avLst/>
          </a:prstGeom>
        </p:spPr>
      </p:pic>
      <p:sp>
        <p:nvSpPr>
          <p:cNvPr id="5" name="TextBox 4"/>
          <p:cNvSpPr txBox="1"/>
          <p:nvPr/>
        </p:nvSpPr>
        <p:spPr>
          <a:xfrm>
            <a:off x="1327944" y="5380002"/>
            <a:ext cx="3635546" cy="369332"/>
          </a:xfrm>
          <a:prstGeom prst="rect">
            <a:avLst/>
          </a:prstGeom>
          <a:solidFill>
            <a:schemeClr val="bg1"/>
          </a:solidFill>
          <a:ln>
            <a:solidFill>
              <a:schemeClr val="tx1"/>
            </a:solidFill>
          </a:ln>
        </p:spPr>
        <p:txBody>
          <a:bodyPr wrap="square" rtlCol="0">
            <a:spAutoFit/>
          </a:bodyPr>
          <a:lstStyle/>
          <a:p>
            <a:r>
              <a:rPr lang="en-GB" dirty="0" smtClean="0"/>
              <a:t>Design by Roger </a:t>
            </a:r>
            <a:r>
              <a:rPr lang="en-GB" dirty="0" err="1" smtClean="0"/>
              <a:t>Haenni</a:t>
            </a:r>
            <a:r>
              <a:rPr lang="en-GB" dirty="0" smtClean="0"/>
              <a:t>, Bern Group</a:t>
            </a:r>
          </a:p>
        </p:txBody>
      </p:sp>
      <p:sp>
        <p:nvSpPr>
          <p:cNvPr id="10" name="Rectangle 9"/>
          <p:cNvSpPr/>
          <p:nvPr/>
        </p:nvSpPr>
        <p:spPr>
          <a:xfrm>
            <a:off x="3000332" y="264359"/>
            <a:ext cx="2641492" cy="523220"/>
          </a:xfrm>
          <a:prstGeom prst="rect">
            <a:avLst/>
          </a:prstGeom>
        </p:spPr>
        <p:txBody>
          <a:bodyPr wrap="none">
            <a:spAutoFit/>
          </a:bodyPr>
          <a:lstStyle/>
          <a:p>
            <a:r>
              <a:rPr lang="en-GB" sz="2800" dirty="0" smtClean="0"/>
              <a:t>TANK INS Flange </a:t>
            </a:r>
          </a:p>
        </p:txBody>
      </p:sp>
      <p:sp>
        <p:nvSpPr>
          <p:cNvPr id="3" name="Rectangle 2"/>
          <p:cNvSpPr/>
          <p:nvPr/>
        </p:nvSpPr>
        <p:spPr>
          <a:xfrm>
            <a:off x="5331155" y="4848944"/>
            <a:ext cx="5908835" cy="1600438"/>
          </a:xfrm>
          <a:prstGeom prst="rect">
            <a:avLst/>
          </a:prstGeom>
        </p:spPr>
        <p:txBody>
          <a:bodyPr wrap="square">
            <a:spAutoFit/>
          </a:bodyPr>
          <a:lstStyle/>
          <a:p>
            <a:r>
              <a:rPr lang="en-GB" sz="1400" dirty="0" smtClean="0"/>
              <a:t>Design foresees a cross CF250 on top cap also there.</a:t>
            </a:r>
          </a:p>
          <a:p>
            <a:r>
              <a:rPr lang="en-GB" sz="1400" dirty="0" smtClean="0"/>
              <a:t>Plenty of room for all the connectors required for our sensors in the </a:t>
            </a:r>
            <a:r>
              <a:rPr lang="en-GB" sz="1400" dirty="0" smtClean="0"/>
              <a:t>vessel.</a:t>
            </a:r>
          </a:p>
          <a:p>
            <a:r>
              <a:rPr lang="en-GB" sz="1400" dirty="0" smtClean="0"/>
              <a:t>We know already all the </a:t>
            </a:r>
            <a:r>
              <a:rPr lang="en-GB" sz="1400" dirty="0" err="1" smtClean="0"/>
              <a:t>weldable</a:t>
            </a:r>
            <a:r>
              <a:rPr lang="en-GB" sz="1400" dirty="0" smtClean="0"/>
              <a:t> connectors needed and thanks to previous experience we can now implement improvements at the level of stress release system or automated system to check remotely insertion of cables.</a:t>
            </a:r>
            <a:endParaRPr lang="en-GB" sz="1400" dirty="0" smtClean="0"/>
          </a:p>
          <a:p>
            <a:r>
              <a:rPr lang="en-GB" sz="1400" dirty="0" smtClean="0"/>
              <a:t>Preliminary design is now under internal review.</a:t>
            </a:r>
          </a:p>
          <a:p>
            <a:endParaRPr lang="en-GB" sz="1400" dirty="0" smtClean="0"/>
          </a:p>
        </p:txBody>
      </p:sp>
      <p:sp>
        <p:nvSpPr>
          <p:cNvPr id="6" name="Rectangle 5"/>
          <p:cNvSpPr/>
          <p:nvPr/>
        </p:nvSpPr>
        <p:spPr>
          <a:xfrm>
            <a:off x="5641824" y="1775352"/>
            <a:ext cx="6096000" cy="1754326"/>
          </a:xfrm>
          <a:prstGeom prst="rect">
            <a:avLst/>
          </a:prstGeom>
        </p:spPr>
        <p:txBody>
          <a:bodyPr>
            <a:spAutoFit/>
          </a:bodyPr>
          <a:lstStyle/>
          <a:p>
            <a:r>
              <a:rPr lang="en-GB" dirty="0" smtClean="0"/>
              <a:t>TANK </a:t>
            </a:r>
            <a:r>
              <a:rPr lang="en-GB" dirty="0"/>
              <a:t>INS dedicated to:</a:t>
            </a:r>
          </a:p>
          <a:p>
            <a:pPr marL="285750" indent="-285750">
              <a:buFont typeface="Arial" panose="020B0604020202020204" pitchFamily="34" charset="0"/>
              <a:buChar char="•"/>
            </a:pPr>
            <a:r>
              <a:rPr lang="en-GB" dirty="0"/>
              <a:t>Heaters </a:t>
            </a:r>
            <a:r>
              <a:rPr lang="en-GB" dirty="0" smtClean="0"/>
              <a:t>bottom of membrane</a:t>
            </a:r>
            <a:endParaRPr lang="en-GB" dirty="0"/>
          </a:p>
          <a:p>
            <a:pPr marL="285750" indent="-285750">
              <a:buFont typeface="Arial" panose="020B0604020202020204" pitchFamily="34" charset="0"/>
              <a:buChar char="•"/>
            </a:pPr>
            <a:r>
              <a:rPr lang="en-GB" dirty="0"/>
              <a:t>Purity monitors</a:t>
            </a:r>
          </a:p>
          <a:p>
            <a:pPr marL="285750" indent="-285750">
              <a:buFont typeface="Arial" panose="020B0604020202020204" pitchFamily="34" charset="0"/>
              <a:buChar char="•"/>
            </a:pPr>
            <a:r>
              <a:rPr lang="en-GB" dirty="0"/>
              <a:t>Power for PMTs</a:t>
            </a:r>
          </a:p>
          <a:p>
            <a:pPr marL="285750" indent="-285750">
              <a:buFont typeface="Arial" panose="020B0604020202020204" pitchFamily="34" charset="0"/>
              <a:buChar char="•"/>
            </a:pPr>
            <a:r>
              <a:rPr lang="en-GB" dirty="0"/>
              <a:t>Power for LEDs</a:t>
            </a:r>
          </a:p>
          <a:p>
            <a:pPr marL="285750" indent="-285750">
              <a:buFont typeface="Arial" panose="020B0604020202020204" pitchFamily="34" charset="0"/>
              <a:buChar char="•"/>
            </a:pPr>
            <a:r>
              <a:rPr lang="en-GB" dirty="0"/>
              <a:t>Cameras </a:t>
            </a:r>
            <a:endParaRPr lang="en-GB" dirty="0" smtClean="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6568" y="1402606"/>
            <a:ext cx="3046922" cy="181558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6567" y="3391304"/>
            <a:ext cx="3046923" cy="181558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V="1">
            <a:off x="7775645" y="2652515"/>
            <a:ext cx="3464345" cy="2064312"/>
          </a:xfrm>
          <a:prstGeom prst="rect">
            <a:avLst/>
          </a:prstGeom>
        </p:spPr>
      </p:pic>
      <p:sp>
        <p:nvSpPr>
          <p:cNvPr id="2" name="Date Placeholder 1"/>
          <p:cNvSpPr>
            <a:spLocks noGrp="1"/>
          </p:cNvSpPr>
          <p:nvPr>
            <p:ph type="dt" sz="half" idx="10"/>
          </p:nvPr>
        </p:nvSpPr>
        <p:spPr/>
        <p:txBody>
          <a:bodyPr/>
          <a:lstStyle/>
          <a:p>
            <a:r>
              <a:rPr lang="en-US" smtClean="0"/>
              <a:t>24/04/2017</a:t>
            </a:r>
            <a:endParaRPr lang="en-GB"/>
          </a:p>
        </p:txBody>
      </p:sp>
      <p:sp>
        <p:nvSpPr>
          <p:cNvPr id="4" name="Footer Placeholder 3"/>
          <p:cNvSpPr>
            <a:spLocks noGrp="1"/>
          </p:cNvSpPr>
          <p:nvPr>
            <p:ph type="ftr" sz="quarter" idx="11"/>
          </p:nvPr>
        </p:nvSpPr>
        <p:spPr/>
        <p:txBody>
          <a:bodyPr/>
          <a:lstStyle/>
          <a:p>
            <a:r>
              <a:rPr lang="en-GB" smtClean="0"/>
              <a:t>C.Cantini, ETHZ</a:t>
            </a:r>
            <a:endParaRPr lang="en-GB"/>
          </a:p>
        </p:txBody>
      </p:sp>
      <p:sp>
        <p:nvSpPr>
          <p:cNvPr id="12" name="Slide Number Placeholder 11"/>
          <p:cNvSpPr>
            <a:spLocks noGrp="1"/>
          </p:cNvSpPr>
          <p:nvPr>
            <p:ph type="sldNum" sz="quarter" idx="12"/>
          </p:nvPr>
        </p:nvSpPr>
        <p:spPr/>
        <p:txBody>
          <a:bodyPr/>
          <a:lstStyle/>
          <a:p>
            <a:fld id="{F0CE6825-E5CD-493A-B668-FBEBA4491FAD}" type="slidenum">
              <a:rPr lang="en-GB" smtClean="0"/>
              <a:t>8</a:t>
            </a:fld>
            <a:endParaRPr lang="en-GB"/>
          </a:p>
        </p:txBody>
      </p:sp>
    </p:spTree>
    <p:extLst>
      <p:ext uri="{BB962C8B-B14F-4D97-AF65-F5344CB8AC3E}">
        <p14:creationId xmlns:p14="http://schemas.microsoft.com/office/powerpoint/2010/main" val="281678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3.png"/>
          <p:cNvPicPr>
            <a:picLocks noChangeAspect="1"/>
          </p:cNvPicPr>
          <p:nvPr/>
        </p:nvPicPr>
        <p:blipFill>
          <a:blip r:embed="rId2">
            <a:extLst/>
          </a:blip>
          <a:stretch>
            <a:fillRect/>
          </a:stretch>
        </p:blipFill>
        <p:spPr>
          <a:xfrm>
            <a:off x="9736418" y="220127"/>
            <a:ext cx="2120900" cy="463948"/>
          </a:xfrm>
          <a:prstGeom prst="rect">
            <a:avLst/>
          </a:prstGeom>
          <a:ln w="12700">
            <a:miter lim="400000"/>
          </a:ln>
        </p:spPr>
      </p:pic>
      <p:pic>
        <p:nvPicPr>
          <p:cNvPr id="13" name="Picture 12"/>
          <p:cNvPicPr>
            <a:picLocks noChangeAspect="1"/>
          </p:cNvPicPr>
          <p:nvPr/>
        </p:nvPicPr>
        <p:blipFill>
          <a:blip r:embed="rId3"/>
          <a:stretch>
            <a:fillRect/>
          </a:stretch>
        </p:blipFill>
        <p:spPr>
          <a:xfrm>
            <a:off x="270982" y="233923"/>
            <a:ext cx="1746084" cy="595010"/>
          </a:xfrm>
          <a:prstGeom prst="rect">
            <a:avLst/>
          </a:prstGeom>
        </p:spPr>
      </p:pic>
      <p:sp>
        <p:nvSpPr>
          <p:cNvPr id="5" name="TextBox 4"/>
          <p:cNvSpPr txBox="1"/>
          <p:nvPr/>
        </p:nvSpPr>
        <p:spPr>
          <a:xfrm>
            <a:off x="3183102" y="1152008"/>
            <a:ext cx="5026295" cy="1477328"/>
          </a:xfrm>
          <a:prstGeom prst="rect">
            <a:avLst/>
          </a:prstGeom>
          <a:noFill/>
        </p:spPr>
        <p:txBody>
          <a:bodyPr wrap="square" rtlCol="0">
            <a:spAutoFit/>
          </a:bodyPr>
          <a:lstStyle/>
          <a:p>
            <a:pPr marL="285750" indent="-285750">
              <a:buFont typeface="Arial" panose="020B0604020202020204" pitchFamily="34" charset="0"/>
              <a:buChar char="•"/>
            </a:pPr>
            <a:r>
              <a:rPr lang="en-GB" dirty="0" smtClean="0"/>
              <a:t>High Voltage 10 kV rated channels</a:t>
            </a:r>
          </a:p>
          <a:p>
            <a:pPr marL="742950" lvl="1" indent="-285750">
              <a:buFont typeface="Arial" panose="020B0604020202020204" pitchFamily="34" charset="0"/>
              <a:buChar char="•"/>
            </a:pPr>
            <a:r>
              <a:rPr lang="en-GB" dirty="0" smtClean="0"/>
              <a:t>TOT 288 channels, split on 4 Flanges</a:t>
            </a:r>
          </a:p>
          <a:p>
            <a:pPr marL="742950" lvl="1" indent="-285750">
              <a:buFont typeface="Arial" panose="020B0604020202020204" pitchFamily="34" charset="0"/>
              <a:buChar char="•"/>
            </a:pPr>
            <a:r>
              <a:rPr lang="en-GB" dirty="0" smtClean="0"/>
              <a:t>O(80) per CRP INS FT </a:t>
            </a:r>
          </a:p>
          <a:p>
            <a:pPr marL="742950" lvl="1" indent="-285750">
              <a:buFont typeface="Arial" panose="020B0604020202020204" pitchFamily="34" charset="0"/>
              <a:buChar char="•"/>
            </a:pPr>
            <a:r>
              <a:rPr lang="en-GB" dirty="0" smtClean="0"/>
              <a:t>NO commercial available solutions </a:t>
            </a:r>
          </a:p>
          <a:p>
            <a:pPr marL="742950" lvl="1" indent="-285750">
              <a:buFont typeface="Arial" panose="020B0604020202020204" pitchFamily="34" charset="0"/>
              <a:buChar char="•"/>
            </a:pPr>
            <a:r>
              <a:rPr lang="en-GB" dirty="0" smtClean="0"/>
              <a:t>Experimented several </a:t>
            </a:r>
            <a:endParaRPr lang="en-GB" dirty="0"/>
          </a:p>
        </p:txBody>
      </p:sp>
      <p:pic>
        <p:nvPicPr>
          <p:cNvPr id="8" name="Picture 7"/>
          <p:cNvPicPr>
            <a:picLocks noChangeAspect="1"/>
          </p:cNvPicPr>
          <p:nvPr/>
        </p:nvPicPr>
        <p:blipFill>
          <a:blip r:embed="rId4"/>
          <a:stretch>
            <a:fillRect/>
          </a:stretch>
        </p:blipFill>
        <p:spPr>
          <a:xfrm>
            <a:off x="1162962" y="3824863"/>
            <a:ext cx="2797059" cy="2001659"/>
          </a:xfrm>
          <a:prstGeom prst="rect">
            <a:avLst/>
          </a:prstGeom>
        </p:spPr>
      </p:pic>
      <p:cxnSp>
        <p:nvCxnSpPr>
          <p:cNvPr id="9" name="Straight Arrow Connector 8"/>
          <p:cNvCxnSpPr/>
          <p:nvPr/>
        </p:nvCxnSpPr>
        <p:spPr>
          <a:xfrm flipH="1" flipV="1">
            <a:off x="2525122" y="5417371"/>
            <a:ext cx="438281" cy="2056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151092" y="4413162"/>
            <a:ext cx="555172" cy="101237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065918" y="3928827"/>
            <a:ext cx="660275" cy="131427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p:nvPr/>
        </p:nvCxnSpPr>
        <p:spPr>
          <a:xfrm flipH="1">
            <a:off x="1616157" y="3687285"/>
            <a:ext cx="439060" cy="3779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40664" y="3381674"/>
            <a:ext cx="1331198" cy="369332"/>
          </a:xfrm>
          <a:prstGeom prst="rect">
            <a:avLst/>
          </a:prstGeom>
          <a:noFill/>
        </p:spPr>
        <p:txBody>
          <a:bodyPr wrap="none" rtlCol="0">
            <a:spAutoFit/>
          </a:bodyPr>
          <a:lstStyle/>
          <a:p>
            <a:r>
              <a:rPr lang="en-GB" dirty="0" smtClean="0">
                <a:solidFill>
                  <a:srgbClr val="FF0000"/>
                </a:solidFill>
              </a:rPr>
              <a:t>Power glove</a:t>
            </a:r>
            <a:endParaRPr lang="en-GB" dirty="0">
              <a:solidFill>
                <a:srgbClr val="FF0000"/>
              </a:solidFill>
            </a:endParaRPr>
          </a:p>
        </p:txBody>
      </p:sp>
      <p:sp>
        <p:nvSpPr>
          <p:cNvPr id="17" name="TextBox 16"/>
          <p:cNvSpPr txBox="1"/>
          <p:nvPr/>
        </p:nvSpPr>
        <p:spPr>
          <a:xfrm>
            <a:off x="2963403" y="5623013"/>
            <a:ext cx="707245" cy="369332"/>
          </a:xfrm>
          <a:prstGeom prst="rect">
            <a:avLst/>
          </a:prstGeom>
          <a:solidFill>
            <a:schemeClr val="bg1"/>
          </a:solidFill>
          <a:ln>
            <a:solidFill>
              <a:srgbClr val="FF0000"/>
            </a:solidFill>
          </a:ln>
        </p:spPr>
        <p:txBody>
          <a:bodyPr wrap="none" rtlCol="0">
            <a:spAutoFit/>
          </a:bodyPr>
          <a:lstStyle/>
          <a:p>
            <a:r>
              <a:rPr lang="en-GB" dirty="0" smtClean="0">
                <a:solidFill>
                  <a:srgbClr val="FF0000"/>
                </a:solidFill>
              </a:rPr>
              <a:t>20 kV</a:t>
            </a:r>
            <a:endParaRPr lang="en-GB" dirty="0">
              <a:solidFill>
                <a:srgbClr val="FF0000"/>
              </a:solidFill>
            </a:endParaRPr>
          </a:p>
        </p:txBody>
      </p:sp>
      <p:sp>
        <p:nvSpPr>
          <p:cNvPr id="18" name="Oval 17"/>
          <p:cNvSpPr/>
          <p:nvPr/>
        </p:nvSpPr>
        <p:spPr>
          <a:xfrm>
            <a:off x="2584763" y="3975766"/>
            <a:ext cx="458584" cy="101237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p:cNvCxnSpPr/>
          <p:nvPr/>
        </p:nvCxnSpPr>
        <p:spPr>
          <a:xfrm flipH="1">
            <a:off x="2970722" y="3659588"/>
            <a:ext cx="439060" cy="3779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371862" y="3316930"/>
            <a:ext cx="707245" cy="369332"/>
          </a:xfrm>
          <a:prstGeom prst="rect">
            <a:avLst/>
          </a:prstGeom>
          <a:noFill/>
        </p:spPr>
        <p:txBody>
          <a:bodyPr wrap="none" rtlCol="0">
            <a:spAutoFit/>
          </a:bodyPr>
          <a:lstStyle/>
          <a:p>
            <a:r>
              <a:rPr lang="en-GB" dirty="0" smtClean="0">
                <a:solidFill>
                  <a:srgbClr val="FF0000"/>
                </a:solidFill>
              </a:rPr>
              <a:t>10 kV</a:t>
            </a:r>
            <a:endParaRPr lang="en-GB" dirty="0">
              <a:solidFill>
                <a:srgbClr val="FF0000"/>
              </a:solidFill>
            </a:endParaRPr>
          </a:p>
        </p:txBody>
      </p:sp>
      <p:sp>
        <p:nvSpPr>
          <p:cNvPr id="21" name="Rectangle 20"/>
          <p:cNvSpPr/>
          <p:nvPr/>
        </p:nvSpPr>
        <p:spPr>
          <a:xfrm>
            <a:off x="3000332" y="264359"/>
            <a:ext cx="5382820" cy="523220"/>
          </a:xfrm>
          <a:prstGeom prst="rect">
            <a:avLst/>
          </a:prstGeom>
        </p:spPr>
        <p:txBody>
          <a:bodyPr wrap="none">
            <a:spAutoFit/>
          </a:bodyPr>
          <a:lstStyle/>
          <a:p>
            <a:r>
              <a:rPr lang="en-GB" sz="2800" dirty="0" smtClean="0"/>
              <a:t>Middle high voltage for LEM biasing</a:t>
            </a:r>
          </a:p>
        </p:txBody>
      </p:sp>
      <p:sp>
        <p:nvSpPr>
          <p:cNvPr id="22" name="TextBox 21"/>
          <p:cNvSpPr txBox="1"/>
          <p:nvPr/>
        </p:nvSpPr>
        <p:spPr>
          <a:xfrm>
            <a:off x="4287367" y="3659588"/>
            <a:ext cx="7246644" cy="2585323"/>
          </a:xfrm>
          <a:prstGeom prst="rect">
            <a:avLst/>
          </a:prstGeom>
          <a:noFill/>
        </p:spPr>
        <p:txBody>
          <a:bodyPr wrap="square" rtlCol="0">
            <a:spAutoFit/>
          </a:bodyPr>
          <a:lstStyle/>
          <a:p>
            <a:r>
              <a:rPr lang="en-GB" dirty="0" smtClean="0"/>
              <a:t>Test flange, prototype with 2 custom made single sided connectors:</a:t>
            </a:r>
          </a:p>
          <a:p>
            <a:pPr marL="285750" indent="-285750">
              <a:buFont typeface="Arial" panose="020B0604020202020204" pitchFamily="34" charset="0"/>
              <a:buChar char="•"/>
            </a:pPr>
            <a:r>
              <a:rPr lang="en-GB" dirty="0" smtClean="0"/>
              <a:t>Special silicon cable (”power glove”). </a:t>
            </a:r>
          </a:p>
          <a:p>
            <a:pPr marL="285750" indent="-285750">
              <a:buFont typeface="Arial" panose="020B0604020202020204" pitchFamily="34" charset="0"/>
              <a:buChar char="•"/>
            </a:pPr>
            <a:r>
              <a:rPr lang="en-GB" dirty="0" smtClean="0"/>
              <a:t>Only available for 20 kV version.</a:t>
            </a:r>
          </a:p>
          <a:p>
            <a:pPr marL="285750" indent="-285750">
              <a:buFont typeface="Arial" panose="020B0604020202020204" pitchFamily="34" charset="0"/>
              <a:buChar char="•"/>
            </a:pPr>
            <a:r>
              <a:rPr lang="en-GB" dirty="0" smtClean="0"/>
              <a:t>Tested successfully up to 20 kV in Air, </a:t>
            </a:r>
            <a:r>
              <a:rPr lang="en-GB" dirty="0" err="1" smtClean="0"/>
              <a:t>GAr</a:t>
            </a:r>
            <a:r>
              <a:rPr lang="en-GB" dirty="0" smtClean="0"/>
              <a:t> and Vacuum. </a:t>
            </a:r>
          </a:p>
          <a:p>
            <a:pPr marL="285750" indent="-285750">
              <a:buFont typeface="Arial" panose="020B0604020202020204" pitchFamily="34" charset="0"/>
              <a:buChar char="•"/>
            </a:pPr>
            <a:r>
              <a:rPr lang="en-GB" dirty="0" smtClean="0"/>
              <a:t>A first batch of custom </a:t>
            </a:r>
            <a:r>
              <a:rPr lang="en-GB" dirty="0" smtClean="0"/>
              <a:t>made coaxial thinner </a:t>
            </a:r>
            <a:r>
              <a:rPr lang="en-GB" dirty="0" smtClean="0"/>
              <a:t>cables </a:t>
            </a:r>
            <a:r>
              <a:rPr lang="en-GB" dirty="0" smtClean="0"/>
              <a:t>ordered, delivery time is </a:t>
            </a:r>
            <a:r>
              <a:rPr lang="en-GB" dirty="0" smtClean="0"/>
              <a:t>10 </a:t>
            </a:r>
            <a:r>
              <a:rPr lang="en-GB" dirty="0" smtClean="0"/>
              <a:t>weeks from </a:t>
            </a:r>
            <a:r>
              <a:rPr lang="en-GB" dirty="0" smtClean="0"/>
              <a:t>now.</a:t>
            </a:r>
          </a:p>
          <a:p>
            <a:pPr marL="285750" indent="-285750">
              <a:buFont typeface="Arial" panose="020B0604020202020204" pitchFamily="34" charset="0"/>
              <a:buChar char="•"/>
            </a:pPr>
            <a:r>
              <a:rPr lang="en-GB" dirty="0" smtClean="0"/>
              <a:t>As </a:t>
            </a:r>
            <a:r>
              <a:rPr lang="en-GB" dirty="0" smtClean="0"/>
              <a:t>soon as </a:t>
            </a:r>
            <a:r>
              <a:rPr lang="en-GB" dirty="0" smtClean="0"/>
              <a:t>tested the </a:t>
            </a:r>
            <a:r>
              <a:rPr lang="en-GB" dirty="0" smtClean="0"/>
              <a:t>design of the flange can be finalized.</a:t>
            </a:r>
          </a:p>
          <a:p>
            <a:pPr marL="285750" indent="-285750">
              <a:buFont typeface="Arial" panose="020B0604020202020204" pitchFamily="34" charset="0"/>
              <a:buChar char="•"/>
            </a:pPr>
            <a:r>
              <a:rPr lang="en-GB" dirty="0" smtClean="0"/>
              <a:t>After that we have to consider other 10 weeks for production of </a:t>
            </a:r>
            <a:r>
              <a:rPr lang="en-GB" dirty="0" smtClean="0"/>
              <a:t>flanges and purchasing of material (cables mainly).</a:t>
            </a:r>
            <a:endParaRPr lang="en-GB" dirty="0" smtClean="0"/>
          </a:p>
        </p:txBody>
      </p:sp>
      <p:sp>
        <p:nvSpPr>
          <p:cNvPr id="2" name="Rectangle 1"/>
          <p:cNvSpPr/>
          <p:nvPr/>
        </p:nvSpPr>
        <p:spPr>
          <a:xfrm>
            <a:off x="270982" y="2670599"/>
            <a:ext cx="6787544" cy="646331"/>
          </a:xfrm>
          <a:prstGeom prst="rect">
            <a:avLst/>
          </a:prstGeom>
        </p:spPr>
        <p:txBody>
          <a:bodyPr wrap="square">
            <a:spAutoFit/>
          </a:bodyPr>
          <a:lstStyle/>
          <a:p>
            <a:pPr marL="285750" indent="-285750">
              <a:buFont typeface="Arial" panose="020B0604020202020204" pitchFamily="34" charset="0"/>
              <a:buChar char="•"/>
            </a:pPr>
            <a:r>
              <a:rPr lang="en-GB" dirty="0"/>
              <a:t>Collaboration with </a:t>
            </a:r>
            <a:r>
              <a:rPr lang="en-GB" dirty="0" err="1"/>
              <a:t>Allectra</a:t>
            </a:r>
            <a:r>
              <a:rPr lang="en-GB" dirty="0"/>
              <a:t> to develop a </a:t>
            </a:r>
            <a:r>
              <a:rPr lang="en-GB" dirty="0" err="1"/>
              <a:t>weldable</a:t>
            </a:r>
            <a:r>
              <a:rPr lang="en-GB" dirty="0"/>
              <a:t> connector, single sided, working (no discharge, no leak current) in </a:t>
            </a:r>
            <a:r>
              <a:rPr lang="en-GB" dirty="0" err="1"/>
              <a:t>GAr</a:t>
            </a:r>
            <a:r>
              <a:rPr lang="en-GB" dirty="0"/>
              <a:t> up to 10 kV</a:t>
            </a:r>
          </a:p>
        </p:txBody>
      </p:sp>
      <p:sp>
        <p:nvSpPr>
          <p:cNvPr id="3" name="Date Placeholder 2"/>
          <p:cNvSpPr>
            <a:spLocks noGrp="1"/>
          </p:cNvSpPr>
          <p:nvPr>
            <p:ph type="dt" sz="half" idx="10"/>
          </p:nvPr>
        </p:nvSpPr>
        <p:spPr/>
        <p:txBody>
          <a:bodyPr/>
          <a:lstStyle/>
          <a:p>
            <a:r>
              <a:rPr lang="en-US" smtClean="0"/>
              <a:t>24/04/2017</a:t>
            </a:r>
            <a:endParaRPr lang="en-GB"/>
          </a:p>
        </p:txBody>
      </p:sp>
      <p:sp>
        <p:nvSpPr>
          <p:cNvPr id="4" name="Footer Placeholder 3"/>
          <p:cNvSpPr>
            <a:spLocks noGrp="1"/>
          </p:cNvSpPr>
          <p:nvPr>
            <p:ph type="ftr" sz="quarter" idx="11"/>
          </p:nvPr>
        </p:nvSpPr>
        <p:spPr/>
        <p:txBody>
          <a:bodyPr/>
          <a:lstStyle/>
          <a:p>
            <a:r>
              <a:rPr lang="en-GB" smtClean="0"/>
              <a:t>C.Cantini, ETHZ</a:t>
            </a:r>
            <a:endParaRPr lang="en-GB"/>
          </a:p>
        </p:txBody>
      </p:sp>
      <p:sp>
        <p:nvSpPr>
          <p:cNvPr id="6" name="Slide Number Placeholder 5"/>
          <p:cNvSpPr>
            <a:spLocks noGrp="1"/>
          </p:cNvSpPr>
          <p:nvPr>
            <p:ph type="sldNum" sz="quarter" idx="12"/>
          </p:nvPr>
        </p:nvSpPr>
        <p:spPr/>
        <p:txBody>
          <a:bodyPr/>
          <a:lstStyle/>
          <a:p>
            <a:fld id="{F0CE6825-E5CD-493A-B668-FBEBA4491FAD}" type="slidenum">
              <a:rPr lang="en-GB" smtClean="0"/>
              <a:t>9</a:t>
            </a:fld>
            <a:endParaRPr lang="en-GB"/>
          </a:p>
        </p:txBody>
      </p:sp>
    </p:spTree>
    <p:extLst>
      <p:ext uri="{BB962C8B-B14F-4D97-AF65-F5344CB8AC3E}">
        <p14:creationId xmlns:p14="http://schemas.microsoft.com/office/powerpoint/2010/main" val="1765617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2380</TotalTime>
  <Words>3303</Words>
  <Application>Microsoft Office PowerPoint</Application>
  <PresentationFormat>Widescreen</PresentationFormat>
  <Paragraphs>667</Paragraphs>
  <Slides>38</Slides>
  <Notes>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6" baseType="lpstr">
      <vt:lpstr>Arial</vt:lpstr>
      <vt:lpstr>Calibri</vt:lpstr>
      <vt:lpstr>Calibri Light</vt:lpstr>
      <vt:lpstr>Helvetica</vt:lpstr>
      <vt:lpstr>Lucida Grande</vt:lpstr>
      <vt:lpstr>Times New Roman</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Cryo - Cameras - hardware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Cryo - Cameras - hardware</vt:lpstr>
      <vt:lpstr>RaspBerry Camera in Liquid Argon during the CRP test</vt:lpstr>
      <vt:lpstr>3 x 1 x 1 : WA105  cameras positioning </vt:lpstr>
      <vt:lpstr>Cryo - Cameras software streaming video</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Cosimo Cantini</dc:creator>
  <cp:lastModifiedBy>Cosimo Cantini</cp:lastModifiedBy>
  <cp:revision>104</cp:revision>
  <dcterms:created xsi:type="dcterms:W3CDTF">2017-04-11T08:26:44Z</dcterms:created>
  <dcterms:modified xsi:type="dcterms:W3CDTF">2017-04-13T17:35:49Z</dcterms:modified>
</cp:coreProperties>
</file>