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5"/>
  </p:notesMasterIdLst>
  <p:handoutMasterIdLst>
    <p:handoutMasterId r:id="rId6"/>
  </p:handoutMasterIdLst>
  <p:sldIdLst>
    <p:sldId id="330" r:id="rId2"/>
    <p:sldId id="331" r:id="rId3"/>
    <p:sldId id="33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50504E"/>
    <a:srgbClr val="4E4E4E"/>
    <a:srgbClr val="404040"/>
    <a:srgbClr val="004C97"/>
    <a:srgbClr val="63666A"/>
    <a:srgbClr val="99D6EA"/>
    <a:srgbClr val="505050"/>
    <a:srgbClr val="A7A8AA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86" autoAdjust="0"/>
    <p:restoredTop sz="94674"/>
  </p:normalViewPr>
  <p:slideViewPr>
    <p:cSldViewPr snapToGrid="0" snapToObjects="1" showGuides="1">
      <p:cViewPr>
        <p:scale>
          <a:sx n="100" d="100"/>
          <a:sy n="100" d="100"/>
        </p:scale>
        <p:origin x="-448" y="-80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4/11/17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4/11/17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15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5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117353" y="6516284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5" y="6498625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117352" y="6527411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4" y="6498625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117352" y="6500198"/>
            <a:ext cx="675368" cy="2413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743201" y="6491467"/>
            <a:ext cx="6262119" cy="250031"/>
          </a:xfrm>
        </p:spPr>
        <p:txBody>
          <a:bodyPr/>
          <a:lstStyle>
            <a:lvl1pPr>
              <a:defRPr sz="1000" dirty="0" smtClean="0"/>
            </a:lvl1pPr>
          </a:lstStyle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979A04A2-726F-2143-A443-7788AF2717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107193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5" y="6498625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15633" y="6518944"/>
            <a:ext cx="675368" cy="2413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202" y="6504213"/>
            <a:ext cx="6260399" cy="24287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736" y="6498625"/>
            <a:ext cx="6272278" cy="242873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115633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5234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0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10yr-PLAN-9Feb-2017-V7a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52" b="12252"/>
          <a:stretch>
            <a:fillRect/>
          </a:stretch>
        </p:blipFill>
        <p:spPr>
          <a:xfrm>
            <a:off x="228600" y="565150"/>
            <a:ext cx="8672513" cy="505936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47998"/>
            <a:ext cx="8686800" cy="427877"/>
          </a:xfrm>
        </p:spPr>
        <p:txBody>
          <a:bodyPr/>
          <a:lstStyle/>
          <a:p>
            <a:r>
              <a:rPr lang="en-US" dirty="0" smtClean="0"/>
              <a:t>Long Range Schedule (Existing Program)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6794501" y="2997200"/>
            <a:ext cx="2006600" cy="1917700"/>
            <a:chOff x="7117353" y="3403600"/>
            <a:chExt cx="1607547" cy="1917700"/>
          </a:xfrm>
          <a:effectLst>
            <a:outerShdw blurRad="50800" dist="63500" dir="2700000" algn="tl" rotWithShape="0">
              <a:srgbClr val="000000">
                <a:alpha val="43000"/>
              </a:srgbClr>
            </a:outerShdw>
          </a:effectLst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8255000" y="3403600"/>
              <a:ext cx="469900" cy="12700"/>
            </a:xfrm>
            <a:prstGeom prst="straightConnector1">
              <a:avLst/>
            </a:prstGeom>
            <a:ln>
              <a:solidFill>
                <a:srgbClr val="3366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8724900" y="3416300"/>
              <a:ext cx="0" cy="15748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117353" y="4991100"/>
              <a:ext cx="1607547" cy="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117353" y="4991100"/>
              <a:ext cx="0" cy="330200"/>
            </a:xfrm>
            <a:prstGeom prst="line">
              <a:avLst/>
            </a:prstGeom>
            <a:ln>
              <a:solidFill>
                <a:srgbClr val="3366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512404" y="4914900"/>
            <a:ext cx="4246325" cy="830997"/>
          </a:xfrm>
          <a:prstGeom prst="rect">
            <a:avLst/>
          </a:prstGeom>
          <a:solidFill>
            <a:schemeClr val="bg1"/>
          </a:solidFill>
          <a:ln>
            <a:solidFill>
              <a:srgbClr val="004C97"/>
            </a:solidFill>
          </a:ln>
          <a:effectLst>
            <a:outerShdw blurRad="50800" dist="1143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Mu2e needs a full 3 years at </a:t>
            </a:r>
          </a:p>
          <a:p>
            <a:pPr algn="ctr"/>
            <a:r>
              <a:rPr lang="en-US" dirty="0" smtClean="0"/>
              <a:t>Design </a:t>
            </a:r>
            <a:r>
              <a:rPr lang="en-US" dirty="0" err="1" smtClean="0"/>
              <a:t>intensity</a:t>
            </a:r>
            <a:r>
              <a:rPr lang="en-US" dirty="0" err="1" smtClean="0">
                <a:sym typeface="Wingdings"/>
              </a:rPr>
              <a:t>Run</a:t>
            </a:r>
            <a:r>
              <a:rPr lang="en-US" dirty="0" smtClean="0">
                <a:sym typeface="Wingdings"/>
              </a:rPr>
              <a:t> thru FY28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445250" y="4914900"/>
            <a:ext cx="4609254" cy="1200328"/>
          </a:xfrm>
          <a:prstGeom prst="rect">
            <a:avLst/>
          </a:prstGeom>
          <a:solidFill>
            <a:schemeClr val="bg1"/>
          </a:solidFill>
          <a:ln>
            <a:solidFill>
              <a:srgbClr val="004C97"/>
            </a:solidFill>
          </a:ln>
          <a:effectLst>
            <a:outerShdw blurRad="50800" dist="1143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Extended Shutdown for LBNF/PIP-II</a:t>
            </a:r>
          </a:p>
          <a:p>
            <a:pPr algn="ctr"/>
            <a:r>
              <a:rPr lang="en-US" dirty="0" smtClean="0"/>
              <a:t>+ time to bring accelerator </a:t>
            </a:r>
          </a:p>
          <a:p>
            <a:pPr algn="ctr"/>
            <a:r>
              <a:rPr lang="en-US" dirty="0"/>
              <a:t>c</a:t>
            </a:r>
            <a:r>
              <a:rPr lang="en-US" dirty="0" smtClean="0"/>
              <a:t>omplex back to stable running</a:t>
            </a:r>
            <a:endParaRPr lang="en-US" dirty="0"/>
          </a:p>
        </p:txBody>
      </p:sp>
      <p:cxnSp>
        <p:nvCxnSpPr>
          <p:cNvPr id="26" name="Straight Arrow Connector 25"/>
          <p:cNvCxnSpPr>
            <a:endCxn id="34" idx="1"/>
          </p:cNvCxnSpPr>
          <p:nvPr/>
        </p:nvCxnSpPr>
        <p:spPr>
          <a:xfrm flipH="1" flipV="1">
            <a:off x="7188199" y="3356475"/>
            <a:ext cx="1" cy="1558425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  <a:effectLst>
            <a:outerShdw blurRad="40005" dist="381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ight Brace 33"/>
          <p:cNvSpPr/>
          <p:nvPr/>
        </p:nvSpPr>
        <p:spPr>
          <a:xfrm rot="5400000">
            <a:off x="7000375" y="2698751"/>
            <a:ext cx="375647" cy="939800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68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4" grpId="0" animBg="1"/>
      <p:bldP spid="24" grpId="1" animBg="1"/>
      <p:bldP spid="34" grpId="0" animBg="1"/>
      <p:bldP spid="3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97288"/>
            <a:ext cx="8672513" cy="5365750"/>
          </a:xfrm>
        </p:spPr>
        <p:txBody>
          <a:bodyPr/>
          <a:lstStyle/>
          <a:p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g-2 (negative muon run) – C. Polly</a:t>
            </a:r>
          </a:p>
          <a:p>
            <a:pPr lvl="1"/>
            <a:r>
              <a:rPr lang="en-US" dirty="0"/>
              <a:t>Mu2e-II (with PIP-II and different target) – </a:t>
            </a:r>
            <a:r>
              <a:rPr lang="en-US" dirty="0" smtClean="0"/>
              <a:t>D. </a:t>
            </a:r>
            <a:r>
              <a:rPr lang="en-US" dirty="0" err="1" smtClean="0"/>
              <a:t>Glenzinski</a:t>
            </a:r>
            <a:endParaRPr lang="en-US" dirty="0" smtClean="0"/>
          </a:p>
          <a:p>
            <a:r>
              <a:rPr lang="en-US" dirty="0" smtClean="0"/>
              <a:t>New Programs Presented</a:t>
            </a:r>
          </a:p>
          <a:p>
            <a:pPr lvl="1"/>
            <a:r>
              <a:rPr lang="en-US" dirty="0" smtClean="0"/>
              <a:t>REDTOP (eta factory) – C. </a:t>
            </a:r>
            <a:r>
              <a:rPr lang="en-US" dirty="0" err="1" smtClean="0"/>
              <a:t>Gatto</a:t>
            </a:r>
            <a:endParaRPr lang="en-US" dirty="0" smtClean="0"/>
          </a:p>
          <a:p>
            <a:pPr lvl="1"/>
            <a:r>
              <a:rPr lang="en-US" dirty="0" smtClean="0"/>
              <a:t>Proton EDM – B. Casey</a:t>
            </a:r>
          </a:p>
          <a:p>
            <a:r>
              <a:rPr lang="en-US" dirty="0" smtClean="0"/>
              <a:t>Focused efforts</a:t>
            </a:r>
          </a:p>
          <a:p>
            <a:pPr lvl="1"/>
            <a:r>
              <a:rPr lang="en-US" dirty="0" smtClean="0"/>
              <a:t>Transfigured Electron Double Slit Experiment (TEDSE) – R. Dixon</a:t>
            </a:r>
          </a:p>
          <a:p>
            <a:pPr lvl="1"/>
            <a:r>
              <a:rPr lang="en-US" dirty="0" smtClean="0"/>
              <a:t>DM Search using Lepton Beams  - G. </a:t>
            </a:r>
            <a:r>
              <a:rPr lang="en-US" dirty="0" err="1" smtClean="0"/>
              <a:t>Krnjaic</a:t>
            </a:r>
            <a:endParaRPr lang="en-US" dirty="0"/>
          </a:p>
          <a:p>
            <a:r>
              <a:rPr lang="en-US" dirty="0"/>
              <a:t>Will solicit additional topics at our next </a:t>
            </a:r>
            <a:r>
              <a:rPr lang="en-US" dirty="0" smtClean="0"/>
              <a:t>discussion </a:t>
            </a:r>
            <a:endParaRPr lang="en-US" dirty="0"/>
          </a:p>
          <a:p>
            <a:pPr lvl="1"/>
            <a:r>
              <a:rPr lang="en-US" dirty="0"/>
              <a:t>Thurs April 20th, 12:30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2:30 @ </a:t>
            </a:r>
            <a:r>
              <a:rPr lang="en-US" dirty="0"/>
              <a:t>Curia </a:t>
            </a:r>
            <a:r>
              <a:rPr lang="en-US" dirty="0" smtClean="0"/>
              <a:t>II</a:t>
            </a:r>
          </a:p>
          <a:p>
            <a:pPr lvl="1"/>
            <a:r>
              <a:rPr lang="en-US" dirty="0" smtClean="0"/>
              <a:t>Focus on Goals to define what is needed (Accelerator, Detector, Computing, </a:t>
            </a:r>
            <a:r>
              <a:rPr lang="en-US" dirty="0" err="1" smtClean="0"/>
              <a:t>etc</a:t>
            </a:r>
            <a:r>
              <a:rPr lang="mr-IN" dirty="0" smtClean="0"/>
              <a:t>…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Ideas </a:t>
            </a:r>
            <a:r>
              <a:rPr lang="en-US" smtClean="0"/>
              <a:t>(agenda from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meeting)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6783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1850"/>
            <a:ext cx="8672513" cy="5059363"/>
          </a:xfrm>
        </p:spPr>
        <p:txBody>
          <a:bodyPr/>
          <a:lstStyle/>
          <a:p>
            <a:r>
              <a:rPr lang="en-US" dirty="0" smtClean="0"/>
              <a:t>Detector R&amp;D Interests (Mu2e-II)</a:t>
            </a:r>
          </a:p>
          <a:p>
            <a:pPr lvl="1"/>
            <a:r>
              <a:rPr lang="en-US" dirty="0"/>
              <a:t>development of a ultra low mass, high rate tracker </a:t>
            </a:r>
            <a:r>
              <a:rPr lang="en-US" dirty="0" smtClean="0"/>
              <a:t>(~0.1% resolution on 100MeV/c tracks, peak rates 1MHz/cm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Ultra-thin straw trackers (~8 micron thick)</a:t>
            </a:r>
          </a:p>
          <a:p>
            <a:pPr lvl="2"/>
            <a:r>
              <a:rPr lang="en-US" dirty="0" smtClean="0"/>
              <a:t>Aging, sag under tension, leak rate, </a:t>
            </a:r>
            <a:r>
              <a:rPr lang="en-US" dirty="0" err="1" smtClean="0"/>
              <a:t>etc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Solid-state photo sensors for BaF2 </a:t>
            </a:r>
            <a:r>
              <a:rPr lang="en-US" dirty="0" err="1" smtClean="0"/>
              <a:t>calo</a:t>
            </a:r>
            <a:r>
              <a:rPr lang="en-US" dirty="0" smtClean="0"/>
              <a:t> with ~20krad dose expected</a:t>
            </a:r>
          </a:p>
          <a:p>
            <a:pPr lvl="1"/>
            <a:r>
              <a:rPr lang="en-US" dirty="0" err="1" smtClean="0"/>
              <a:t>SiPM</a:t>
            </a:r>
            <a:r>
              <a:rPr lang="en-US" dirty="0" smtClean="0"/>
              <a:t> for cosmic ray veto expected to be limited by neutron dose, aim for &gt;10</a:t>
            </a:r>
            <a:r>
              <a:rPr lang="en-US" baseline="30000" dirty="0" smtClean="0"/>
              <a:t>11</a:t>
            </a:r>
            <a:r>
              <a:rPr lang="en-US" dirty="0" smtClean="0"/>
              <a:t> n /cm</a:t>
            </a:r>
            <a:r>
              <a:rPr lang="en-US" baseline="30000" dirty="0" smtClean="0"/>
              <a:t>2</a:t>
            </a:r>
            <a:r>
              <a:rPr lang="en-US" dirty="0" smtClean="0"/>
              <a:t> (1MeV-eq neutrons)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Non-detector R&amp;D Interests (General)</a:t>
            </a:r>
          </a:p>
          <a:p>
            <a:pPr lvl="1"/>
            <a:r>
              <a:rPr lang="en-US" dirty="0" smtClean="0"/>
              <a:t>Development of &gt;100 kW production target</a:t>
            </a:r>
          </a:p>
          <a:p>
            <a:pPr lvl="1"/>
            <a:r>
              <a:rPr lang="en-US" dirty="0" smtClean="0"/>
              <a:t>High Throughput </a:t>
            </a:r>
            <a:r>
              <a:rPr lang="en-US" dirty="0" err="1" smtClean="0"/>
              <a:t>Triggerless</a:t>
            </a:r>
            <a:r>
              <a:rPr lang="en-US" dirty="0" smtClean="0"/>
              <a:t> DAQ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Resources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B.Kiburg/J. Whitmore       Precision Science Working Group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9482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ermilab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Fermilab.potx</Template>
  <TotalTime>36251</TotalTime>
  <Words>222</Words>
  <Application>Microsoft Macintosh PowerPoint</Application>
  <PresentationFormat>On-screen Show (4:3)</PresentationFormat>
  <Paragraphs>40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Fermilab</vt:lpstr>
      <vt:lpstr>Long Range Schedule (Existing Program)</vt:lpstr>
      <vt:lpstr>Future Ideas (agenda from 1st meeting)</vt:lpstr>
      <vt:lpstr>Future Resources</vt:lpstr>
    </vt:vector>
  </TitlesOfParts>
  <Manager/>
  <Company>Sandbox Studio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Petra Merkel</cp:lastModifiedBy>
  <cp:revision>543</cp:revision>
  <cp:lastPrinted>2016-09-20T15:14:47Z</cp:lastPrinted>
  <dcterms:created xsi:type="dcterms:W3CDTF">2016-09-14T02:01:48Z</dcterms:created>
  <dcterms:modified xsi:type="dcterms:W3CDTF">2017-04-11T16:23:31Z</dcterms:modified>
  <cp:category/>
</cp:coreProperties>
</file>