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32" r:id="rId3"/>
    <p:sldId id="323" r:id="rId4"/>
    <p:sldId id="305" r:id="rId5"/>
    <p:sldId id="313" r:id="rId6"/>
    <p:sldId id="311" r:id="rId7"/>
    <p:sldId id="304" r:id="rId8"/>
    <p:sldId id="307" r:id="rId9"/>
    <p:sldId id="308" r:id="rId10"/>
    <p:sldId id="300" r:id="rId11"/>
    <p:sldId id="278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38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17 April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/ Partnerships / Members [22pt Bold]</a:t>
            </a:r>
          </a:p>
        </p:txBody>
      </p:sp>
      <p:pic>
        <p:nvPicPr>
          <p:cNvPr id="43" name="Picture Placeholder 26" descr="pisa2.jp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0" b="-37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Placeholder 27" descr="purdue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2" b="-63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5" name="Picture Placeholder 28" descr="rice.jpg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13" b="-452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1" name="Picture Placeholder 29" descr="ucirvine.gif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36" b="-63636"/>
          <a:stretch>
            <a:fillRect/>
          </a:stretch>
        </p:blipFill>
        <p:spPr>
          <a:xfrm>
            <a:off x="5534025" y="2036763"/>
            <a:ext cx="1600200" cy="1200150"/>
          </a:xfrm>
          <a:prstGeom prst="rect">
            <a:avLst/>
          </a:prstGeom>
        </p:spPr>
      </p:pic>
      <p:pic>
        <p:nvPicPr>
          <p:cNvPr id="52" name="Picture Placeholder 30" descr="CERNlogoOutline_K.eps"/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6" name="Picture Placeholder 19" descr="2000px-Boston_University_Wordmark.svg.png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7" name="Picture Placeholder 20" descr="2012-03-29_16-47-19.555.jpg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" name="Picture Placeholder 23" descr="Lewis-University-Logo.jpg"/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Picture Placeholder 24" descr="kansas.png"/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3" b="-878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" name="Picture Placeholder 25" descr="northwestern.png"/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7" b="-1743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" name="Picture Placeholder 32" descr="600px-NSF_Logo_1C.jpg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5" name="Picture Placeholder 33" descr="UIUC_logo.gif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8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the-university-of-chicago-logo1.jpg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75" b="-109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images.png"/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2" b="-3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April          10, 2017 (0000 hours)</a:t>
            </a:r>
          </a:p>
          <a:p>
            <a:pPr marL="0" indent="0" algn="just">
              <a:buNone/>
            </a:pPr>
            <a:r>
              <a:rPr lang="en-US" sz="1100" dirty="0"/>
              <a:t>To:      April          17, 2017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15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1.71 E19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141.5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9.69 E18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142.7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</a:t>
            </a:r>
            <a:r>
              <a:rPr lang="en-US" sz="1100" b="1" dirty="0">
                <a:solidFill>
                  <a:schemeClr val="tx2"/>
                </a:solidFill>
              </a:rPr>
              <a:t>3.35 E16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	</a:t>
            </a:r>
            <a:r>
              <a:rPr lang="en-US" sz="1100" b="1" dirty="0">
                <a:solidFill>
                  <a:schemeClr val="tx2"/>
                </a:solidFill>
              </a:rPr>
              <a:t>                       130.6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5.75 E14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76.2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7.10 E12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114.2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-70776" y="672739"/>
            <a:ext cx="4709159" cy="3363685"/>
          </a:xfr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066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872620" y="509722"/>
            <a:ext cx="7394229" cy="4159255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551942" y="3864334"/>
            <a:ext cx="6629951" cy="739471"/>
          </a:xfrm>
        </p:spPr>
        <p:txBody>
          <a:bodyPr/>
          <a:lstStyle/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635.6kW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SY 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=&gt; 700 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only</a:t>
            </a:r>
          </a:p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 hour beam power record: 715.88 kW (1/25/17 20:25 to 21:25) 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Beam Power </a:t>
            </a:r>
          </a:p>
        </p:txBody>
      </p:sp>
    </p:spTree>
    <p:extLst>
      <p:ext uri="{BB962C8B-B14F-4D97-AF65-F5344CB8AC3E}">
        <p14:creationId xmlns:p14="http://schemas.microsoft.com/office/powerpoint/2010/main" val="190296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30366"/>
            <a:ext cx="4284492" cy="285632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0905" y="1170365"/>
            <a:ext cx="4164495" cy="2776330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79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27053"/>
            <a:ext cx="4214919" cy="280994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48199" y="1109626"/>
            <a:ext cx="4267200" cy="2844800"/>
          </a:xfr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08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LINAC</a:t>
            </a:r>
          </a:p>
          <a:p>
            <a:pPr lvl="1"/>
            <a:r>
              <a:rPr lang="en-US" dirty="0"/>
              <a:t>RFQ </a:t>
            </a:r>
          </a:p>
          <a:p>
            <a:pPr lvl="2"/>
            <a:r>
              <a:rPr lang="en-US" dirty="0"/>
              <a:t>Various problems </a:t>
            </a:r>
          </a:p>
          <a:p>
            <a:r>
              <a:rPr lang="en-US" dirty="0"/>
              <a:t>Booster</a:t>
            </a:r>
          </a:p>
          <a:p>
            <a:pPr lvl="1"/>
            <a:r>
              <a:rPr lang="en-US" dirty="0"/>
              <a:t>Booster West Anode Power Supply</a:t>
            </a:r>
          </a:p>
          <a:p>
            <a:pPr lvl="2"/>
            <a:r>
              <a:rPr lang="en-US" dirty="0"/>
              <a:t>Temperature regulation issues </a:t>
            </a:r>
          </a:p>
          <a:p>
            <a:pPr lvl="2"/>
            <a:r>
              <a:rPr lang="en-US" dirty="0"/>
              <a:t>Valve replacement</a:t>
            </a:r>
          </a:p>
          <a:p>
            <a:r>
              <a:rPr lang="en-US" dirty="0"/>
              <a:t>MI/RR</a:t>
            </a:r>
          </a:p>
          <a:p>
            <a:pPr lvl="1"/>
            <a:r>
              <a:rPr lang="en-US" dirty="0" err="1"/>
              <a:t>Slipstacking</a:t>
            </a:r>
            <a:r>
              <a:rPr lang="en-US" dirty="0"/>
              <a:t> 6+6</a:t>
            </a:r>
          </a:p>
          <a:p>
            <a:pPr lvl="1"/>
            <a:r>
              <a:rPr lang="en-US" dirty="0"/>
              <a:t>MI52 Septa B wire broken on Sunday</a:t>
            </a:r>
          </a:p>
          <a:p>
            <a:pPr lvl="0"/>
            <a:r>
              <a:rPr lang="en-US" dirty="0" err="1"/>
              <a:t>NuMI</a:t>
            </a:r>
            <a:endParaRPr lang="en-US" dirty="0"/>
          </a:p>
          <a:p>
            <a:pPr lvl="1"/>
            <a:r>
              <a:rPr lang="en-US" dirty="0"/>
              <a:t>Focusing on staying above 641kW with Switchyard running</a:t>
            </a:r>
          </a:p>
          <a:p>
            <a:r>
              <a:rPr lang="en-US" dirty="0"/>
              <a:t>Booster Neutrino Beamline (BNB)</a:t>
            </a:r>
          </a:p>
          <a:p>
            <a:pPr lvl="1"/>
            <a:r>
              <a:rPr lang="en-US" dirty="0"/>
              <a:t>Running well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Switchyard</a:t>
            </a:r>
          </a:p>
          <a:p>
            <a:pPr lvl="1"/>
            <a:r>
              <a:rPr lang="en-US" dirty="0"/>
              <a:t>Septa failure interrupted beam</a:t>
            </a:r>
          </a:p>
          <a:p>
            <a:pPr lvl="1"/>
            <a:r>
              <a:rPr lang="en-US" dirty="0" err="1"/>
              <a:t>MTest</a:t>
            </a:r>
            <a:r>
              <a:rPr lang="en-US" dirty="0"/>
              <a:t>, </a:t>
            </a:r>
            <a:r>
              <a:rPr lang="en-US" dirty="0" err="1"/>
              <a:t>Mcenter</a:t>
            </a:r>
            <a:r>
              <a:rPr lang="en-US" dirty="0"/>
              <a:t>, </a:t>
            </a:r>
            <a:r>
              <a:rPr lang="en-US" dirty="0" err="1"/>
              <a:t>SeaQuest</a:t>
            </a:r>
            <a:r>
              <a:rPr lang="en-US" dirty="0"/>
              <a:t> </a:t>
            </a:r>
          </a:p>
          <a:p>
            <a:r>
              <a:rPr lang="en-US" dirty="0"/>
              <a:t>Muon Campus Commissioning</a:t>
            </a:r>
          </a:p>
          <a:p>
            <a:pPr lvl="2"/>
            <a:r>
              <a:rPr lang="en-US" dirty="0"/>
              <a:t>8 GeV beam down M3 line</a:t>
            </a:r>
          </a:p>
          <a:p>
            <a:pPr lvl="2"/>
            <a:r>
              <a:rPr lang="en-US" dirty="0"/>
              <a:t>PM’s Scheduled for April 18</a:t>
            </a:r>
            <a:r>
              <a:rPr lang="en-US" baseline="30000" dirty="0"/>
              <a:t>th</a:t>
            </a:r>
            <a:endParaRPr lang="en-US" dirty="0"/>
          </a:p>
          <a:p>
            <a:pPr lvl="3"/>
            <a:r>
              <a:rPr lang="en-US" dirty="0"/>
              <a:t>No Power all day</a:t>
            </a:r>
          </a:p>
          <a:p>
            <a:r>
              <a:rPr lang="en-US" dirty="0"/>
              <a:t>General</a:t>
            </a:r>
          </a:p>
          <a:p>
            <a:pPr lvl="1"/>
            <a:r>
              <a:rPr lang="en-US" dirty="0"/>
              <a:t>Downtime Planned</a:t>
            </a:r>
          </a:p>
          <a:p>
            <a:pPr lvl="2"/>
            <a:r>
              <a:rPr lang="en-US" dirty="0"/>
              <a:t>Late April planned</a:t>
            </a:r>
          </a:p>
          <a:p>
            <a:pPr lvl="2"/>
            <a:r>
              <a:rPr lang="en-US" dirty="0"/>
              <a:t>Interlock Safety System tests are coming due. Opportunistic for now.</a:t>
            </a:r>
          </a:p>
          <a:p>
            <a:pPr lvl="3"/>
            <a:r>
              <a:rPr lang="en-US" dirty="0"/>
              <a:t>Making good progress </a:t>
            </a:r>
          </a:p>
          <a:p>
            <a:pPr lvl="1"/>
            <a:r>
              <a:rPr lang="en-US" dirty="0"/>
              <a:t>Unplanned </a:t>
            </a:r>
          </a:p>
          <a:p>
            <a:pPr lvl="2"/>
            <a:r>
              <a:rPr lang="en-US" dirty="0"/>
              <a:t>Septa B replacement Mon.-Wed.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3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MI-12 Communication Duct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541688"/>
            <a:ext cx="3627783" cy="2720837"/>
          </a:xfrm>
        </p:spPr>
      </p:pic>
      <p:sp>
        <p:nvSpPr>
          <p:cNvPr id="9" name="TextBox 8"/>
          <p:cNvSpPr txBox="1"/>
          <p:nvPr/>
        </p:nvSpPr>
        <p:spPr>
          <a:xfrm>
            <a:off x="3988881" y="509723"/>
            <a:ext cx="4926520" cy="37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800" dirty="0">
                <a:ln w="0"/>
                <a:solidFill>
                  <a:srgbClr val="003087"/>
                </a:solidFill>
                <a:effectLst>
                  <a:outerShdw blurRad="38100" dist="19050" dir="2700000" algn="tl" rotWithShape="0">
                    <a:srgbClr val="003087">
                      <a:alpha val="40000"/>
                    </a:srgbClr>
                  </a:outerShdw>
                </a:effectLst>
                <a:latin typeface="Helvetica"/>
              </a:rPr>
              <a:t>Summary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Emergency Repair Plan In Place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Need 2 hour notification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Vendor has cable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New Communications Duct Plan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Communications duct installation</a:t>
            </a:r>
          </a:p>
          <a:p>
            <a:pPr marL="803275" lvl="2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duct installed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fiber cable has been delivered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Electricians notified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Installation pending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Hope to move to new cable in March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Coordinate downtime with Master </a:t>
            </a:r>
            <a:r>
              <a:rPr lang="en-US" sz="1500" dirty="0" err="1">
                <a:solidFill>
                  <a:srgbClr val="505050"/>
                </a:solidFill>
                <a:latin typeface="Helvetica"/>
                <a:ea typeface="ＭＳ Ｐゴシック" charset="0"/>
              </a:rPr>
              <a:t>SubStation</a:t>
            </a: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 outages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509" y="3294491"/>
            <a:ext cx="365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Damaged on 10/24/16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Protected from further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Provides timing/date to Neutrino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Experiments running fine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15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/>
          <a:lstStyle/>
          <a:p>
            <a:r>
              <a:rPr lang="en-US" dirty="0"/>
              <a:t>PIP-II Injector Test</a:t>
            </a:r>
          </a:p>
          <a:p>
            <a:pPr lvl="1"/>
            <a:r>
              <a:rPr lang="en-US" dirty="0"/>
              <a:t>Measurements continue </a:t>
            </a:r>
          </a:p>
          <a:p>
            <a:pPr lvl="2"/>
            <a:r>
              <a:rPr lang="en-US" dirty="0"/>
              <a:t>Beam studies ongoing</a:t>
            </a:r>
          </a:p>
          <a:p>
            <a:pPr lvl="1"/>
            <a:r>
              <a:rPr lang="en-US" dirty="0"/>
              <a:t>Installed Resistive Wall Monitor</a:t>
            </a:r>
          </a:p>
          <a:p>
            <a:pPr lvl="1"/>
            <a:r>
              <a:rPr lang="en-US" dirty="0"/>
              <a:t>Updates to LEBT chopper driver</a:t>
            </a:r>
          </a:p>
          <a:p>
            <a:pPr lvl="2"/>
            <a:r>
              <a:rPr lang="en-US" dirty="0"/>
              <a:t>Some issues to be resolved</a:t>
            </a:r>
          </a:p>
          <a:p>
            <a:pPr lvl="1"/>
            <a:r>
              <a:rPr lang="en-US" dirty="0"/>
              <a:t>Install more of MEBT</a:t>
            </a:r>
          </a:p>
          <a:p>
            <a:pPr lvl="2"/>
            <a:r>
              <a:rPr lang="en-US" dirty="0"/>
              <a:t>2 month shutdown starting in 2-3 weeks to complete MEBT install.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700017" y="686101"/>
            <a:ext cx="4215383" cy="3740760"/>
          </a:xfrm>
        </p:spPr>
        <p:txBody>
          <a:bodyPr>
            <a:normAutofit/>
          </a:bodyPr>
          <a:lstStyle/>
          <a:p>
            <a:r>
              <a:rPr lang="en-US" dirty="0"/>
              <a:t>FAST</a:t>
            </a:r>
          </a:p>
          <a:p>
            <a:pPr lvl="1"/>
            <a:r>
              <a:rPr lang="en-US" dirty="0"/>
              <a:t>300 MeV beamline construction continues:</a:t>
            </a:r>
          </a:p>
          <a:p>
            <a:pPr lvl="2"/>
            <a:r>
              <a:rPr lang="en-US" dirty="0" err="1"/>
              <a:t>Beamtube</a:t>
            </a:r>
            <a:r>
              <a:rPr lang="en-US" dirty="0"/>
              <a:t> installation downstream of CM2 and near high energy absorber continues.</a:t>
            </a:r>
            <a:endParaRPr lang="en-US" sz="1300" dirty="0"/>
          </a:p>
          <a:p>
            <a:pPr lvl="2"/>
            <a:r>
              <a:rPr lang="en-US" dirty="0" err="1"/>
              <a:t>Klixons</a:t>
            </a:r>
            <a:r>
              <a:rPr lang="en-US" dirty="0"/>
              <a:t> have been mounted on all magnets</a:t>
            </a:r>
          </a:p>
          <a:p>
            <a:pPr lvl="2"/>
            <a:r>
              <a:rPr lang="en-US" dirty="0"/>
              <a:t>TPM assembly continues in the CMTF Class 10 cleanroom</a:t>
            </a:r>
          </a:p>
          <a:p>
            <a:pPr lvl="2"/>
            <a:r>
              <a:rPr lang="en-US" dirty="0"/>
              <a:t>Installation of Cave interlocks continues</a:t>
            </a:r>
          </a:p>
          <a:p>
            <a:pPr lvl="2"/>
            <a:r>
              <a:rPr lang="en-US" dirty="0"/>
              <a:t>Magnet bulk power supplies passed testing and are ready for operation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sz="1600" dirty="0"/>
              <a:t>LCLSII Prototype </a:t>
            </a:r>
            <a:r>
              <a:rPr lang="en-US" sz="1600" dirty="0" err="1"/>
              <a:t>Cryo</a:t>
            </a:r>
            <a:r>
              <a:rPr lang="en-US" sz="1600" dirty="0"/>
              <a:t> Module</a:t>
            </a:r>
          </a:p>
          <a:p>
            <a:pPr lvl="1"/>
            <a:r>
              <a:rPr lang="en-US" dirty="0"/>
              <a:t>F1.3-02 arrived at CMTF last Tuesday and is in the test cave. </a:t>
            </a:r>
          </a:p>
          <a:p>
            <a:pPr lvl="2"/>
            <a:r>
              <a:rPr lang="en-US" dirty="0"/>
              <a:t>Installation is in progress and cooldown is expected the last week of April.</a:t>
            </a:r>
          </a:p>
          <a:p>
            <a:pPr lvl="2"/>
            <a:r>
              <a:rPr lang="en-US" dirty="0"/>
              <a:t>cavity and coupler vacuum circuits are leak tight and pumping</a:t>
            </a:r>
          </a:p>
          <a:p>
            <a:pPr lvl="2"/>
            <a:r>
              <a:rPr lang="en-US" dirty="0" err="1"/>
              <a:t>feedcap</a:t>
            </a:r>
            <a:r>
              <a:rPr lang="en-US" dirty="0"/>
              <a:t> </a:t>
            </a:r>
            <a:r>
              <a:rPr lang="en-US" dirty="0" err="1"/>
              <a:t>cryo</a:t>
            </a:r>
            <a:r>
              <a:rPr lang="en-US" dirty="0"/>
              <a:t> piping is connected</a:t>
            </a:r>
          </a:p>
          <a:p>
            <a:pPr lvl="2"/>
            <a:r>
              <a:rPr lang="en-US" dirty="0"/>
              <a:t>RF waveguides are connected</a:t>
            </a:r>
          </a:p>
          <a:p>
            <a:pPr lvl="2"/>
            <a:r>
              <a:rPr lang="en-US" dirty="0"/>
              <a:t>cabling is beginning</a:t>
            </a:r>
          </a:p>
          <a:p>
            <a:pPr lvl="2"/>
            <a:r>
              <a:rPr lang="en-US" dirty="0"/>
              <a:t>a new 4 kW solid state amplifier has been commissioned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645998" y="739473"/>
            <a:ext cx="4269402" cy="3202052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4265</TotalTime>
  <Words>539</Words>
  <Application>Microsoft Office PowerPoint</Application>
  <PresentationFormat>On-screen Show (16:9)</PresentationFormat>
  <Paragraphs>139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Wingdings</vt:lpstr>
      <vt:lpstr>Fermilab_PPT_090915</vt:lpstr>
      <vt:lpstr>PowerPoint Presentation</vt:lpstr>
      <vt:lpstr>Accelerator Operations Summary</vt:lpstr>
      <vt:lpstr>NuMI Beam Power </vt:lpstr>
      <vt:lpstr>NuMI Operation</vt:lpstr>
      <vt:lpstr>BNB Operation</vt:lpstr>
      <vt:lpstr>Complex Status</vt:lpstr>
      <vt:lpstr>MI-12 Communication Duct</vt:lpstr>
      <vt:lpstr>PIP-II Injector Test &amp; FAST Status</vt:lpstr>
      <vt:lpstr>CMTS1 Status</vt:lpstr>
      <vt:lpstr>Schedules and Links</vt:lpstr>
      <vt:lpstr>Collaborations / Partnerships / Members [22pt Bold]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Newhart</cp:lastModifiedBy>
  <cp:revision>298</cp:revision>
  <cp:lastPrinted>2014-01-20T19:40:21Z</cp:lastPrinted>
  <dcterms:created xsi:type="dcterms:W3CDTF">2016-08-16T13:41:08Z</dcterms:created>
  <dcterms:modified xsi:type="dcterms:W3CDTF">2017-04-17T18:41:29Z</dcterms:modified>
</cp:coreProperties>
</file>