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22"/>
  </p:notesMasterIdLst>
  <p:handoutMasterIdLst>
    <p:handoutMasterId r:id="rId23"/>
  </p:handoutMasterIdLst>
  <p:sldIdLst>
    <p:sldId id="294" r:id="rId2"/>
    <p:sldId id="351" r:id="rId3"/>
    <p:sldId id="355" r:id="rId4"/>
    <p:sldId id="354" r:id="rId5"/>
    <p:sldId id="301" r:id="rId6"/>
    <p:sldId id="356" r:id="rId7"/>
    <p:sldId id="365" r:id="rId8"/>
    <p:sldId id="359" r:id="rId9"/>
    <p:sldId id="360" r:id="rId10"/>
    <p:sldId id="374" r:id="rId11"/>
    <p:sldId id="366" r:id="rId12"/>
    <p:sldId id="368" r:id="rId13"/>
    <p:sldId id="377" r:id="rId14"/>
    <p:sldId id="376" r:id="rId15"/>
    <p:sldId id="369" r:id="rId16"/>
    <p:sldId id="370" r:id="rId17"/>
    <p:sldId id="358" r:id="rId18"/>
    <p:sldId id="357" r:id="rId19"/>
    <p:sldId id="371" r:id="rId20"/>
    <p:sldId id="364" r:id="rId21"/>
  </p:sldIdLst>
  <p:sldSz cx="9144000" cy="6858000" type="screen4x3"/>
  <p:notesSz cx="6985000" cy="92837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404040"/>
    <a:srgbClr val="006600"/>
    <a:srgbClr val="004C97"/>
    <a:srgbClr val="50504E"/>
    <a:srgbClr val="4E4E4E"/>
    <a:srgbClr val="63666A"/>
    <a:srgbClr val="99D6EA"/>
    <a:srgbClr val="505050"/>
    <a:srgbClr val="A7A8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8" autoAdjust="0"/>
    <p:restoredTop sz="94660"/>
  </p:normalViewPr>
  <p:slideViewPr>
    <p:cSldViewPr snapToGrid="0" snapToObjects="1" showGuides="1">
      <p:cViewPr varScale="1">
        <p:scale>
          <a:sx n="92" d="100"/>
          <a:sy n="92" d="100"/>
        </p:scale>
        <p:origin x="90" y="324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4/18/2017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4/18/2017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19B93-9E1F-4A22-A880-D39DEB232688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7067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42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927925" y="6505786"/>
            <a:ext cx="784587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4/20/2017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266960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fi-FI"/>
              <a:t>S. Holmes | PIP-II PMG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598" y="6441831"/>
            <a:ext cx="763802" cy="416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103664"/>
            <a:ext cx="8672512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spcBef>
                <a:spcPts val="1200"/>
              </a:spcBef>
              <a:defRPr sz="2400">
                <a:solidFill>
                  <a:srgbClr val="404040"/>
                </a:solidFill>
              </a:defRPr>
            </a:lvl1pPr>
            <a:lvl2pPr>
              <a:spcBef>
                <a:spcPts val="200"/>
              </a:spcBef>
              <a:defRPr sz="2200">
                <a:solidFill>
                  <a:srgbClr val="404040"/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rgbClr val="404040"/>
                </a:solidFill>
              </a:defRPr>
            </a:lvl3pPr>
            <a:lvl4pPr>
              <a:spcBef>
                <a:spcPts val="0"/>
              </a:spcBef>
              <a:defRPr sz="1800">
                <a:solidFill>
                  <a:srgbClr val="404040"/>
                </a:solidFill>
              </a:defRPr>
            </a:lvl4pPr>
            <a:lvl5pPr marL="2057400" indent="-228600">
              <a:spcBef>
                <a:spcPts val="0"/>
              </a:spcBef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4/20/2017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27007" y="6515100"/>
            <a:ext cx="4433370" cy="241300"/>
          </a:xfrm>
        </p:spPr>
        <p:txBody>
          <a:bodyPr/>
          <a:lstStyle>
            <a:lvl1pPr>
              <a:defRPr sz="12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S. Holmes | PIP-II PMG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078CA2-75EA-4F42-B0AF-FB0975373545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50" y="6441831"/>
            <a:ext cx="763802" cy="416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796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4/20/2017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fi-FI"/>
              <a:t>S. Holmes | PIP-II PMG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4/20/2017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fi-FI"/>
              <a:t>S. Holmes | PIP-II PMG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4/20/2017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fi-FI"/>
              <a:t>S. Holmes | PIP-II PMG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/>
              <a:t>4/20/2017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fi-FI"/>
              <a:t>S. Holmes | PIP-II PMG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4/20/2017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fi-FI"/>
              <a:t>S. Holmes | PIP-II PMG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6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4/20/2017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S. Holmes | PIP-II PMG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8141587" y="6515100"/>
            <a:ext cx="447675" cy="241300"/>
          </a:xfrm>
        </p:spPr>
        <p:txBody>
          <a:bodyPr/>
          <a:lstStyle>
            <a:lvl1pPr algn="r">
              <a:defRPr/>
            </a:lvl1pPr>
          </a:lstStyle>
          <a:p>
            <a:fld id="{90FB1247-EF23-4B88-8BDA-71F359827C17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0" name="Content Placeholder 2"/>
          <p:cNvSpPr>
            <a:spLocks noGrp="1"/>
          </p:cNvSpPr>
          <p:nvPr>
            <p:ph idx="22"/>
          </p:nvPr>
        </p:nvSpPr>
        <p:spPr>
          <a:xfrm>
            <a:off x="3355146" y="1037743"/>
            <a:ext cx="5607636" cy="500022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 b="1">
                <a:solidFill>
                  <a:srgbClr val="404040"/>
                </a:solidFill>
              </a:defRPr>
            </a:lvl1pPr>
            <a:lvl2pPr marL="742950" indent="-285750">
              <a:buFont typeface="Wingdings" panose="05000000000000000000" pitchFamily="2" charset="2"/>
              <a:buChar char="§"/>
              <a:defRPr sz="2200" b="1">
                <a:solidFill>
                  <a:schemeClr val="accent5">
                    <a:lumMod val="75000"/>
                  </a:schemeClr>
                </a:solidFill>
              </a:defRPr>
            </a:lvl2pPr>
            <a:lvl3pPr>
              <a:defRPr sz="2000" b="1">
                <a:solidFill>
                  <a:srgbClr val="C00000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1800" b="1">
                <a:solidFill>
                  <a:schemeClr val="accent2">
                    <a:lumMod val="75000"/>
                  </a:schemeClr>
                </a:solidFill>
              </a:defRPr>
            </a:lvl4pPr>
            <a:lvl5pPr marL="2057400" indent="-228600">
              <a:buFont typeface="Arial"/>
              <a:buChar char="•"/>
              <a:defRPr sz="1600" b="1">
                <a:solidFill>
                  <a:schemeClr val="accent5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019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4/20/2017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fi-FI"/>
              <a:t>S. Holmes | PIP-II PMG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25" r:id="rId3"/>
    <p:sldLayoutId id="2147484105" r:id="rId4"/>
    <p:sldLayoutId id="2147484120" r:id="rId5"/>
    <p:sldLayoutId id="2147484103" r:id="rId6"/>
    <p:sldLayoutId id="2147484122" r:id="rId7"/>
    <p:sldLayoutId id="2147484116" r:id="rId8"/>
    <p:sldLayoutId id="2147484124" r:id="rId9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045612"/>
            <a:ext cx="8499231" cy="1390219"/>
          </a:xfrm>
        </p:spPr>
        <p:txBody>
          <a:bodyPr/>
          <a:lstStyle/>
          <a:p>
            <a:r>
              <a:rPr lang="en-US" dirty="0"/>
              <a:t>Steve Holmes	</a:t>
            </a:r>
          </a:p>
          <a:p>
            <a:r>
              <a:rPr lang="en-US" dirty="0"/>
              <a:t>PIP-II Project Management Group</a:t>
            </a:r>
          </a:p>
          <a:p>
            <a:r>
              <a:rPr lang="en-US" dirty="0"/>
              <a:t>20 April 2017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PIP-II Project Manager’s Report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Technical/SRF R&amp;D Status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HB650</a:t>
            </a:r>
          </a:p>
          <a:p>
            <a:pPr lvl="1"/>
            <a:r>
              <a:rPr lang="en-US" dirty="0"/>
              <a:t>We have a cavity reprocessed and ready for testing at VTS</a:t>
            </a:r>
          </a:p>
          <a:p>
            <a:r>
              <a:rPr lang="en-US" dirty="0"/>
              <a:t>Couplers</a:t>
            </a:r>
          </a:p>
          <a:p>
            <a:pPr lvl="1"/>
            <a:r>
              <a:rPr lang="en-US" dirty="0"/>
              <a:t>A new RFQ coupler design has been completed and reviewed</a:t>
            </a:r>
          </a:p>
          <a:p>
            <a:pPr lvl="2"/>
            <a:r>
              <a:rPr lang="en-US" dirty="0">
                <a:sym typeface="Symbol" panose="05050102010706020507" pitchFamily="18" charset="2"/>
              </a:rPr>
              <a:t>Out for procurement once we are convinced we have funds</a:t>
            </a:r>
          </a:p>
          <a:p>
            <a:pPr lvl="1"/>
            <a:r>
              <a:rPr lang="en-US" dirty="0">
                <a:sym typeface="Symbol" panose="05050102010706020507" pitchFamily="18" charset="2"/>
              </a:rPr>
              <a:t>HB650 couplers are being prepared for RFP</a:t>
            </a:r>
          </a:p>
          <a:p>
            <a:pPr lvl="2"/>
            <a:r>
              <a:rPr lang="en-US" dirty="0">
                <a:sym typeface="Symbol" panose="05050102010706020507" pitchFamily="18" charset="2"/>
              </a:rPr>
              <a:t>Best value procurement with pre-qualified vendors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4/20/2017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Holmes | PIP-II PMG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496290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India Collaboration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514993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Joint R&amp;D Project Document</a:t>
            </a:r>
          </a:p>
          <a:p>
            <a:pPr lvl="1"/>
            <a:r>
              <a:rPr lang="en-US" dirty="0"/>
              <a:t>Addendum II: Documentation of Fermilab engineering deliverables.</a:t>
            </a:r>
          </a:p>
          <a:p>
            <a:pPr lvl="2"/>
            <a:r>
              <a:rPr lang="en-US" dirty="0"/>
              <a:t>DAE comments received 3/20</a:t>
            </a:r>
          </a:p>
          <a:p>
            <a:pPr lvl="2"/>
            <a:r>
              <a:rPr lang="en-US" dirty="0"/>
              <a:t>Mostly concern specific documents they are having difficulties locating</a:t>
            </a:r>
          </a:p>
          <a:p>
            <a:pPr lvl="2"/>
            <a:r>
              <a:rPr lang="en-US" dirty="0"/>
              <a:t>Only real issue: They are assuming Fermilab is designing the LB650 He vessel, even though DAE is designing the cavity and cryomodule. We would like VECC to take the lead on this.</a:t>
            </a:r>
          </a:p>
          <a:p>
            <a:pPr lvl="1"/>
            <a:r>
              <a:rPr lang="en-US" dirty="0"/>
              <a:t>Addendum I: Modification to DAE deliverable dates to reflect delays in R&amp;D program to FY2020</a:t>
            </a:r>
          </a:p>
          <a:p>
            <a:pPr lvl="2"/>
            <a:r>
              <a:rPr lang="en-US" dirty="0"/>
              <a:t>DAE to make Addendum I consistent with Addendum II</a:t>
            </a:r>
          </a:p>
          <a:p>
            <a:r>
              <a:rPr lang="en-US" dirty="0"/>
              <a:t>Visitors </a:t>
            </a:r>
          </a:p>
          <a:p>
            <a:pPr lvl="1"/>
            <a:r>
              <a:rPr lang="en-US" dirty="0"/>
              <a:t>Attempting to get the visitors program restarted</a:t>
            </a:r>
          </a:p>
          <a:p>
            <a:pPr lvl="1"/>
            <a:r>
              <a:rPr lang="en-US" dirty="0"/>
              <a:t>First cohort of long term visitors returns over Sept – Nov of this year</a:t>
            </a:r>
          </a:p>
          <a:p>
            <a:pPr lvl="1"/>
            <a:r>
              <a:rPr lang="en-US" dirty="0"/>
              <a:t>Wish list for second round has been developed by DAE</a:t>
            </a:r>
          </a:p>
          <a:p>
            <a:r>
              <a:rPr lang="en-US" dirty="0"/>
              <a:t>Upcoming Visits</a:t>
            </a:r>
          </a:p>
          <a:p>
            <a:pPr lvl="1"/>
            <a:r>
              <a:rPr lang="en-US" dirty="0"/>
              <a:t>Leonardo Ristori et al will be visiting BARC in July for:</a:t>
            </a:r>
          </a:p>
          <a:p>
            <a:pPr lvl="2"/>
            <a:r>
              <a:rPr lang="en-US" dirty="0"/>
              <a:t>Witnessing of SSR1 He vessel welding</a:t>
            </a:r>
          </a:p>
          <a:p>
            <a:pPr lvl="2"/>
            <a:r>
              <a:rPr lang="en-US" dirty="0"/>
              <a:t>Review of SSR2 cavity design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4/20/2017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Holmes | PIP-II PMG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967792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Management/CD-1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Assumptions Document approved (3/9)</a:t>
            </a:r>
          </a:p>
          <a:p>
            <a:pPr lvl="1"/>
            <a:r>
              <a:rPr lang="en-US" dirty="0"/>
              <a:t>Document #144 (</a:t>
            </a:r>
            <a:r>
              <a:rPr lang="en-US" dirty="0" err="1"/>
              <a:t>docdb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Will lead to the Lab-Project MOU recommended by the DOE Review Committee</a:t>
            </a:r>
          </a:p>
          <a:p>
            <a:r>
              <a:rPr lang="en-US" dirty="0"/>
              <a:t>Functional Requirements Specification approved (3/17)</a:t>
            </a:r>
          </a:p>
          <a:p>
            <a:pPr lvl="1"/>
            <a:r>
              <a:rPr lang="en-US" dirty="0"/>
              <a:t>ED0001222</a:t>
            </a:r>
          </a:p>
          <a:p>
            <a:r>
              <a:rPr lang="en-US" dirty="0"/>
              <a:t>Critical path is:</a:t>
            </a:r>
          </a:p>
          <a:p>
            <a:pPr lvl="1"/>
            <a:r>
              <a:rPr lang="en-US" dirty="0"/>
              <a:t>RLS</a:t>
            </a:r>
          </a:p>
          <a:p>
            <a:pPr lvl="1"/>
            <a:r>
              <a:rPr lang="en-US" dirty="0"/>
              <a:t>BOEs</a:t>
            </a:r>
          </a:p>
          <a:p>
            <a:r>
              <a:rPr lang="en-US" dirty="0"/>
              <a:t>Risk Management</a:t>
            </a:r>
          </a:p>
          <a:p>
            <a:pPr lvl="1"/>
            <a:r>
              <a:rPr lang="en-US" dirty="0"/>
              <a:t>Risk Management Plan initial release</a:t>
            </a:r>
          </a:p>
          <a:p>
            <a:pPr lvl="1"/>
            <a:r>
              <a:rPr lang="en-US" dirty="0"/>
              <a:t>Risk Workshop April 6-7</a:t>
            </a:r>
          </a:p>
          <a:p>
            <a:pPr lvl="2"/>
            <a:r>
              <a:rPr lang="en-US" dirty="0"/>
              <a:t>See presentation (S. Mishra)</a:t>
            </a:r>
          </a:p>
          <a:p>
            <a:pPr lvl="1"/>
            <a:r>
              <a:rPr lang="en-US" dirty="0"/>
              <a:t>Risk validation scheduled April 27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4/20/2017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Holmes | PIP-II PMG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563765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CD-1 Timeline/Status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1436" y="815908"/>
            <a:ext cx="7045037" cy="553494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4/20/2017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Holmes | PIP-II PMG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967161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4272" y="1164953"/>
            <a:ext cx="6537911" cy="5240810"/>
          </a:xfrm>
          <a:prstGeom prst="rect">
            <a:avLst/>
          </a:prstGeom>
          <a:ln>
            <a:solidFill>
              <a:srgbClr val="1E6EFF"/>
            </a:solidFill>
          </a:ln>
        </p:spPr>
      </p:pic>
      <p:sp>
        <p:nvSpPr>
          <p:cNvPr id="46" name="TextBox 45"/>
          <p:cNvSpPr txBox="1"/>
          <p:nvPr/>
        </p:nvSpPr>
        <p:spPr>
          <a:xfrm>
            <a:off x="7030266" y="3556567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RLS status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41863" y="6505786"/>
            <a:ext cx="979193" cy="235712"/>
          </a:xfrm>
        </p:spPr>
        <p:txBody>
          <a:bodyPr/>
          <a:lstStyle/>
          <a:p>
            <a:r>
              <a:rPr lang="en-US" altLang="en-US" dirty="0"/>
              <a:t>14</a:t>
            </a:r>
            <a:r>
              <a:rPr lang="en-US" altLang="en-US" baseline="30000" dirty="0"/>
              <a:t>th</a:t>
            </a:r>
            <a:r>
              <a:rPr lang="en-US" altLang="en-US" dirty="0"/>
              <a:t> April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3334239" cy="242873"/>
          </a:xfrm>
        </p:spPr>
        <p:txBody>
          <a:bodyPr/>
          <a:lstStyle/>
          <a:p>
            <a:r>
              <a:rPr lang="fi-FI" dirty="0"/>
              <a:t>Luisella Lari | PIP-II Management </a:t>
            </a:r>
            <a:r>
              <a:rPr lang="en-US" dirty="0"/>
              <a:t>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14</a:t>
            </a:fld>
            <a:endParaRPr lang="en-US" altLang="en-US" dirty="0"/>
          </a:p>
        </p:txBody>
      </p:sp>
      <p:sp>
        <p:nvSpPr>
          <p:cNvPr id="15" name="TextBox 14"/>
          <p:cNvSpPr txBox="1"/>
          <p:nvPr/>
        </p:nvSpPr>
        <p:spPr>
          <a:xfrm rot="18825643">
            <a:off x="6550452" y="293022"/>
            <a:ext cx="1767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WBS for BOE 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6589604" y="1164953"/>
            <a:ext cx="0" cy="524081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000644" y="1164953"/>
            <a:ext cx="0" cy="524081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430968" y="1155009"/>
            <a:ext cx="0" cy="524081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863916" y="1164953"/>
            <a:ext cx="0" cy="524081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7000645" y="212545"/>
            <a:ext cx="909171" cy="9348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6589604" y="251752"/>
            <a:ext cx="909171" cy="9348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7424630" y="230140"/>
            <a:ext cx="909171" cy="9348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7848615" y="251752"/>
            <a:ext cx="909171" cy="9348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594856" y="1467201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625456" y="2206356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615443" y="2553256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622493" y="2705656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605396" y="2881009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615443" y="3049210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597746" y="3212830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604796" y="3379799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604904" y="3562803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605082" y="5263901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chemeClr val="accent5"/>
                </a:solidFill>
              </a:rPr>
              <a:t>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597145" y="4421696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00B5E2"/>
                </a:solidFill>
              </a:rPr>
              <a:t>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020218" y="1460965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050818" y="2200120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040805" y="2547020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047855" y="2699420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030758" y="2874773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030158" y="3373563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017855" y="3046940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020218" y="3228132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475660" y="1277962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447423" y="1475389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452997" y="3562162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54" name="TextBox 53"/>
          <p:cNvSpPr txBox="1"/>
          <p:nvPr/>
        </p:nvSpPr>
        <p:spPr>
          <a:xfrm rot="18853649">
            <a:off x="7327103" y="280856"/>
            <a:ext cx="1882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In P6</a:t>
            </a:r>
          </a:p>
        </p:txBody>
      </p:sp>
      <p:sp>
        <p:nvSpPr>
          <p:cNvPr id="55" name="TextBox 54"/>
          <p:cNvSpPr txBox="1"/>
          <p:nvPr/>
        </p:nvSpPr>
        <p:spPr>
          <a:xfrm rot="18848839">
            <a:off x="6898862" y="289126"/>
            <a:ext cx="1882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Detailed Plan 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582310" y="6048003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004481" y="6037800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464525" y="6056474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1" name="Rectangle 60"/>
          <p:cNvSpPr/>
          <p:nvPr/>
        </p:nvSpPr>
        <p:spPr>
          <a:xfrm>
            <a:off x="2749925" y="117819"/>
            <a:ext cx="3588505" cy="99868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000" i="1" dirty="0">
                <a:solidFill>
                  <a:schemeClr val="accent6">
                    <a:lumMod val="50000"/>
                  </a:schemeClr>
                </a:solidFill>
              </a:rPr>
              <a:t>Close to ready/ready</a:t>
            </a:r>
          </a:p>
          <a:p>
            <a:pPr algn="r"/>
            <a:r>
              <a:rPr lang="en-US" sz="2000" i="1" dirty="0">
                <a:solidFill>
                  <a:schemeClr val="accent6">
                    <a:lumMod val="50000"/>
                  </a:schemeClr>
                </a:solidFill>
              </a:rPr>
              <a:t>Advanced </a:t>
            </a:r>
          </a:p>
          <a:p>
            <a:pPr algn="r"/>
            <a:r>
              <a:rPr lang="en-US" sz="2000" i="1" dirty="0">
                <a:solidFill>
                  <a:schemeClr val="accent6">
                    <a:lumMod val="50000"/>
                  </a:schemeClr>
                </a:solidFill>
              </a:rPr>
              <a:t>Preliminary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702619" y="60094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2702619" y="360196"/>
            <a:ext cx="4264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2706754" y="689471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chemeClr val="accent5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441630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Personnel</a:t>
            </a:r>
          </a:p>
          <a:p>
            <a:pPr lvl="1"/>
            <a:r>
              <a:rPr lang="en-US" dirty="0"/>
              <a:t>Project controls specialist started 3/21</a:t>
            </a:r>
          </a:p>
          <a:p>
            <a:pPr lvl="1"/>
            <a:r>
              <a:rPr lang="en-US" dirty="0"/>
              <a:t>Designated Teri Dykhuis as Associate Project Manager for ESH&amp;Q</a:t>
            </a:r>
          </a:p>
          <a:p>
            <a:pPr lvl="2"/>
            <a:r>
              <a:rPr lang="en-US" dirty="0"/>
              <a:t>She will remain organizationally in ESHQ Section</a:t>
            </a:r>
          </a:p>
          <a:p>
            <a:pPr lvl="1"/>
            <a:r>
              <a:rPr lang="en-US" dirty="0"/>
              <a:t>Close to publicly announcing the new Project Engineer/</a:t>
            </a:r>
            <a:r>
              <a:rPr lang="en-US" dirty="0" err="1"/>
              <a:t>MechanicalSystems</a:t>
            </a:r>
            <a:endParaRPr lang="en-US" dirty="0"/>
          </a:p>
          <a:p>
            <a:pPr lvl="2"/>
            <a:r>
              <a:rPr lang="en-US" dirty="0"/>
              <a:t>Don M will stay for a transition period</a:t>
            </a:r>
          </a:p>
          <a:p>
            <a:r>
              <a:rPr lang="en-US" dirty="0"/>
              <a:t>Continuing to suffer from lack of access to </a:t>
            </a:r>
            <a:r>
              <a:rPr lang="en-US" dirty="0" err="1"/>
              <a:t>srf</a:t>
            </a:r>
            <a:r>
              <a:rPr lang="en-US" dirty="0"/>
              <a:t> facilities and people</a:t>
            </a:r>
          </a:p>
          <a:p>
            <a:pPr lvl="1"/>
            <a:r>
              <a:rPr lang="en-US" dirty="0"/>
              <a:t>LCLS-II monopolizing VTS</a:t>
            </a:r>
          </a:p>
          <a:p>
            <a:pPr lvl="2"/>
            <a:r>
              <a:rPr lang="en-US" dirty="0"/>
              <a:t>Two (of four) HB650 cavities qualified. </a:t>
            </a:r>
          </a:p>
          <a:p>
            <a:pPr lvl="2"/>
            <a:r>
              <a:rPr lang="en-US" dirty="0"/>
              <a:t>Third cavity is waiting for access</a:t>
            </a:r>
          </a:p>
          <a:p>
            <a:pPr lvl="1"/>
            <a:r>
              <a:rPr lang="en-US" dirty="0"/>
              <a:t>Sub-optimal engineering support on HB650</a:t>
            </a:r>
          </a:p>
          <a:p>
            <a:pPr lvl="2"/>
            <a:r>
              <a:rPr lang="en-US" dirty="0"/>
              <a:t>Tom N (Mu2e) and Chuck G (LCLS-II) have very minimal availability</a:t>
            </a:r>
          </a:p>
          <a:p>
            <a:pPr lvl="2"/>
            <a:r>
              <a:rPr lang="en-US" dirty="0"/>
              <a:t>Much of the slack is being taken up by Vikas Jain (RRCAT visitor)</a:t>
            </a:r>
          </a:p>
          <a:p>
            <a:pPr lvl="2"/>
            <a:r>
              <a:rPr lang="en-US" dirty="0"/>
              <a:t>He returns to India in October → need to identify a replacement</a:t>
            </a:r>
          </a:p>
          <a:p>
            <a:pPr lvl="1"/>
            <a:r>
              <a:rPr lang="en-US" dirty="0"/>
              <a:t>Compensating somewhat by assigning RRCAT as design lead on LB650 Cryomodule</a:t>
            </a:r>
          </a:p>
          <a:p>
            <a:pPr lvl="2"/>
            <a:r>
              <a:rPr lang="en-US" dirty="0"/>
              <a:t>VECC is already in lead on LB650 cavity design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4/20/2017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Holmes | PIP-II PMG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720558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Moving toward CD-1, with a plan in place</a:t>
            </a:r>
          </a:p>
          <a:p>
            <a:pPr lvl="1"/>
            <a:r>
              <a:rPr lang="en-US" dirty="0"/>
              <a:t>Assessment in mid-April (tomorrow) on viability of timeline</a:t>
            </a:r>
          </a:p>
          <a:p>
            <a:pPr lvl="1"/>
            <a:r>
              <a:rPr lang="en-US" dirty="0"/>
              <a:t>Not progressing as fast as hoped for, but the opportunity to complete on schedule still remains</a:t>
            </a:r>
          </a:p>
          <a:p>
            <a:r>
              <a:rPr lang="en-US" dirty="0"/>
              <a:t>India collaboration is taking a lot of attention</a:t>
            </a:r>
          </a:p>
          <a:p>
            <a:pPr lvl="1"/>
            <a:r>
              <a:rPr lang="en-US" dirty="0"/>
              <a:t>Improving interactions and information exchange</a:t>
            </a:r>
          </a:p>
          <a:p>
            <a:r>
              <a:rPr lang="en-US" dirty="0"/>
              <a:t>Need to add more staff prior to CD-1</a:t>
            </a:r>
          </a:p>
          <a:p>
            <a:pPr lvl="1"/>
            <a:r>
              <a:rPr lang="en-US"/>
              <a:t>Essentially there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4/20/2017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Holmes | PIP-II PMG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725542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4/20/2017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Holmes | PIP-II PMG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054579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FY2017 Management Reserve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4/20/2017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Holmes | PIP-II PMG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18</a:t>
            </a:fld>
            <a:endParaRPr lang="en-US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0722" y="822959"/>
            <a:ext cx="4100894" cy="5431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5015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2"/>
          <p:cNvSpPr>
            <a:spLocks noGrp="1"/>
          </p:cNvSpPr>
          <p:nvPr>
            <p:ph idx="1"/>
          </p:nvPr>
        </p:nvSpPr>
        <p:spPr>
          <a:xfrm>
            <a:off x="222250" y="3114259"/>
            <a:ext cx="8672513" cy="3178757"/>
          </a:xfrm>
        </p:spPr>
        <p:txBody>
          <a:bodyPr>
            <a:normAutofit fontScale="62500" lnSpcReduction="20000"/>
          </a:bodyPr>
          <a:lstStyle/>
          <a:p>
            <a:pPr marL="0" indent="0">
              <a:buFontTx/>
              <a:buNone/>
              <a:defRPr/>
            </a:pPr>
            <a:r>
              <a:rPr lang="en-US" dirty="0"/>
              <a:t>PIP2IT will address the address/measure the following:</a:t>
            </a:r>
          </a:p>
          <a:p>
            <a:pPr marL="514350" lvl="1">
              <a:defRPr/>
            </a:pPr>
            <a:r>
              <a:rPr lang="en-US" dirty="0"/>
              <a:t>LEBT pre-chopping: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Demonstrated</a:t>
            </a:r>
            <a:r>
              <a:rPr lang="en-US" dirty="0"/>
              <a:t> </a:t>
            </a:r>
          </a:p>
          <a:p>
            <a:pPr marL="514350" lvl="1">
              <a:defRPr/>
            </a:pPr>
            <a:r>
              <a:rPr lang="en-US" dirty="0"/>
              <a:t>Vacuum management in the LEBT/RFQ region: </a:t>
            </a:r>
            <a:r>
              <a:rPr lang="en-US" sz="2100" b="1" dirty="0">
                <a:solidFill>
                  <a:schemeClr val="accent3">
                    <a:lumMod val="50000"/>
                  </a:schemeClr>
                </a:solidFill>
              </a:rPr>
              <a:t>Demonstrated</a:t>
            </a:r>
          </a:p>
          <a:p>
            <a:pPr marL="514350" lvl="1">
              <a:defRPr/>
            </a:pPr>
            <a:r>
              <a:rPr lang="en-US" dirty="0"/>
              <a:t>Validation of chopper performance</a:t>
            </a:r>
          </a:p>
          <a:p>
            <a:pPr marL="914400" lvl="2">
              <a:defRPr/>
            </a:pPr>
            <a:r>
              <a:rPr lang="en-US" dirty="0"/>
              <a:t>Bunch extinction, effective emittance growth</a:t>
            </a:r>
          </a:p>
          <a:p>
            <a:pPr marL="514350" lvl="1">
              <a:defRPr/>
            </a:pPr>
            <a:r>
              <a:rPr lang="en-US" dirty="0"/>
              <a:t>MEBT beam absorber</a:t>
            </a:r>
          </a:p>
          <a:p>
            <a:pPr marL="914400" lvl="2">
              <a:defRPr/>
            </a:pPr>
            <a:r>
              <a:rPr lang="en-US" dirty="0"/>
              <a:t>Reliability and lifetime</a:t>
            </a:r>
          </a:p>
          <a:p>
            <a:pPr marL="514350" lvl="1">
              <a:defRPr/>
            </a:pPr>
            <a:r>
              <a:rPr lang="en-US" dirty="0"/>
              <a:t>MEBT vacuum management</a:t>
            </a:r>
          </a:p>
          <a:p>
            <a:pPr marL="514350" lvl="1">
              <a:defRPr/>
            </a:pPr>
            <a:r>
              <a:rPr lang="en-US" dirty="0"/>
              <a:t>CW operation of HWR</a:t>
            </a:r>
          </a:p>
          <a:p>
            <a:pPr marL="914400" lvl="2">
              <a:defRPr/>
            </a:pPr>
            <a:r>
              <a:rPr lang="en-US" dirty="0"/>
              <a:t>Degradation of cavity performance</a:t>
            </a:r>
          </a:p>
          <a:p>
            <a:pPr marL="914400" lvl="2">
              <a:defRPr/>
            </a:pPr>
            <a:r>
              <a:rPr lang="en-US" dirty="0"/>
              <a:t>Optimal distance to 10 kW absorber</a:t>
            </a:r>
          </a:p>
          <a:p>
            <a:pPr marL="514350" lvl="1">
              <a:defRPr/>
            </a:pPr>
            <a:r>
              <a:rPr lang="en-US" dirty="0"/>
              <a:t>Operation of SSR with beam</a:t>
            </a:r>
          </a:p>
          <a:p>
            <a:pPr marL="914400" lvl="2">
              <a:defRPr/>
            </a:pPr>
            <a:r>
              <a:rPr lang="en-US" dirty="0"/>
              <a:t>CW and pulsed operation</a:t>
            </a:r>
          </a:p>
          <a:p>
            <a:pPr marL="914400" lvl="2">
              <a:defRPr/>
            </a:pPr>
            <a:r>
              <a:rPr lang="en-US" dirty="0"/>
              <a:t>Resonance control and LFD compensation in pulsed operations</a:t>
            </a:r>
          </a:p>
          <a:p>
            <a:pPr marL="514350" lvl="1">
              <a:defRPr/>
            </a:pPr>
            <a:r>
              <a:rPr lang="en-US" dirty="0"/>
              <a:t>Emittance preservation and beam halo formation through the front end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R&amp;D: PIP-II Injector Test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4/20/2017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S. Holmes | PIP-II PMG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3319FF-06B4-4914-855C-57D35A0F66DB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345810" y="4345712"/>
            <a:ext cx="2645299" cy="1938992"/>
          </a:xfrm>
          <a:prstGeom prst="rect">
            <a:avLst/>
          </a:prstGeom>
          <a:noFill/>
          <a:ln>
            <a:solidFill>
              <a:srgbClr val="004C97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Collaborators</a:t>
            </a:r>
          </a:p>
          <a:p>
            <a:pPr marL="174625"/>
            <a:r>
              <a:rPr lang="en-US" sz="2000" dirty="0"/>
              <a:t>ANL: HWR</a:t>
            </a:r>
          </a:p>
          <a:p>
            <a:pPr marL="174625"/>
            <a:r>
              <a:rPr lang="en-US" sz="2000" dirty="0"/>
              <a:t>LBNL:LEBT, RFQ</a:t>
            </a:r>
          </a:p>
          <a:p>
            <a:pPr marL="174625"/>
            <a:r>
              <a:rPr lang="en-US" sz="2000" dirty="0"/>
              <a:t>SNS: LEBT</a:t>
            </a:r>
          </a:p>
          <a:p>
            <a:pPr marL="174625"/>
            <a:r>
              <a:rPr lang="en-US" sz="2000" dirty="0"/>
              <a:t>BARC: MEBT, SSR1, RF</a:t>
            </a:r>
          </a:p>
          <a:p>
            <a:pPr marL="174625"/>
            <a:r>
              <a:rPr lang="en-US" sz="2000" dirty="0"/>
              <a:t>IUAC: SSR1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22250" y="799471"/>
            <a:ext cx="8840788" cy="1994891"/>
            <a:chOff x="93663" y="842103"/>
            <a:chExt cx="9170335" cy="2205897"/>
          </a:xfrm>
        </p:grpSpPr>
        <p:grpSp>
          <p:nvGrpSpPr>
            <p:cNvPr id="28" name="Group 27"/>
            <p:cNvGrpSpPr/>
            <p:nvPr/>
          </p:nvGrpSpPr>
          <p:grpSpPr>
            <a:xfrm>
              <a:off x="304800" y="2647890"/>
              <a:ext cx="8534400" cy="400110"/>
              <a:chOff x="304800" y="2495550"/>
              <a:chExt cx="8534400" cy="400110"/>
            </a:xfrm>
          </p:grpSpPr>
          <p:sp>
            <p:nvSpPr>
              <p:cNvPr id="29" name="TextBox 13"/>
              <p:cNvSpPr txBox="1">
                <a:spLocks noChangeArrowheads="1"/>
              </p:cNvSpPr>
              <p:nvPr/>
            </p:nvSpPr>
            <p:spPr bwMode="auto">
              <a:xfrm>
                <a:off x="3352800" y="2495550"/>
                <a:ext cx="213360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SzPct val="80000"/>
                  <a:buFont typeface="Wingdings" pitchFamily="2" charset="2"/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SzPct val="80000"/>
                  <a:buFont typeface="Wingdings" pitchFamily="2" charset="2"/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SzPct val="80000"/>
                  <a:buFont typeface="Wingdings" pitchFamily="2" charset="2"/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SzPct val="80000"/>
                  <a:buFont typeface="Wingdings" pitchFamily="2" charset="2"/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sz="2000" dirty="0"/>
                  <a:t>40 m, ~25 MeV</a:t>
                </a:r>
              </a:p>
            </p:txBody>
          </p:sp>
          <p:cxnSp>
            <p:nvCxnSpPr>
              <p:cNvPr id="30" name="Straight Arrow Connector 29"/>
              <p:cNvCxnSpPr/>
              <p:nvPr/>
            </p:nvCxnSpPr>
            <p:spPr>
              <a:xfrm flipV="1">
                <a:off x="5486400" y="2686050"/>
                <a:ext cx="3352800" cy="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/>
              <p:nvPr/>
            </p:nvCxnSpPr>
            <p:spPr>
              <a:xfrm flipH="1" flipV="1">
                <a:off x="304800" y="2684463"/>
                <a:ext cx="3048000" cy="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Group 31"/>
            <p:cNvGrpSpPr/>
            <p:nvPr/>
          </p:nvGrpSpPr>
          <p:grpSpPr>
            <a:xfrm>
              <a:off x="93663" y="842103"/>
              <a:ext cx="9170335" cy="1676342"/>
              <a:chOff x="93663" y="842103"/>
              <a:chExt cx="9170335" cy="1676342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344708" y="1139252"/>
                <a:ext cx="1006080" cy="4424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chemeClr val="tx2"/>
                    </a:solidFill>
                  </a:rPr>
                  <a:t>30 </a:t>
                </a:r>
                <a:r>
                  <a:rPr lang="en-US" sz="2000" b="1" dirty="0" err="1">
                    <a:solidFill>
                      <a:schemeClr val="tx2"/>
                    </a:solidFill>
                  </a:rPr>
                  <a:t>keV</a:t>
                </a:r>
                <a:endParaRPr lang="en-US" sz="2000" b="1" dirty="0">
                  <a:solidFill>
                    <a:schemeClr val="tx2"/>
                  </a:solidFill>
                </a:endParaRPr>
              </a:p>
            </p:txBody>
          </p:sp>
          <p:grpSp>
            <p:nvGrpSpPr>
              <p:cNvPr id="35" name="Group 34"/>
              <p:cNvGrpSpPr/>
              <p:nvPr/>
            </p:nvGrpSpPr>
            <p:grpSpPr>
              <a:xfrm>
                <a:off x="93663" y="1120555"/>
                <a:ext cx="8897940" cy="1397890"/>
                <a:chOff x="93663" y="1120555"/>
                <a:chExt cx="8897940" cy="1397890"/>
              </a:xfrm>
            </p:grpSpPr>
            <p:grpSp>
              <p:nvGrpSpPr>
                <p:cNvPr id="42" name="Group 4"/>
                <p:cNvGrpSpPr>
                  <a:grpSpLocks/>
                </p:cNvGrpSpPr>
                <p:nvPr/>
              </p:nvGrpSpPr>
              <p:grpSpPr bwMode="auto">
                <a:xfrm>
                  <a:off x="93663" y="1493027"/>
                  <a:ext cx="8897940" cy="1025418"/>
                  <a:chOff x="85409" y="1749187"/>
                  <a:chExt cx="9058591" cy="1025628"/>
                </a:xfrm>
              </p:grpSpPr>
              <p:pic>
                <p:nvPicPr>
                  <p:cNvPr id="50" name="Picture 3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45473" y="1846744"/>
                    <a:ext cx="8998527" cy="92807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sp>
                <p:nvSpPr>
                  <p:cNvPr id="51" name="TextBox 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74350" y="1760561"/>
                    <a:ext cx="811403" cy="40019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00"/>
                      </a:buClr>
                      <a:buSzPct val="80000"/>
                      <a:buFont typeface="Wingdings" pitchFamily="2" charset="2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00"/>
                      </a:buClr>
                      <a:buSzPct val="80000"/>
                      <a:buFont typeface="Wingdings" pitchFamily="2" charset="2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00"/>
                      </a:buClr>
                      <a:buSzPct val="80000"/>
                      <a:buFont typeface="Wingdings" pitchFamily="2" charset="2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00"/>
                      </a:buClr>
                      <a:buSzPct val="80000"/>
                      <a:buFont typeface="Wingdings" pitchFamily="2" charset="2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/>
                    <a:r>
                      <a:rPr lang="en-US" sz="2000" dirty="0">
                        <a:solidFill>
                          <a:srgbClr val="C00000"/>
                        </a:solidFill>
                      </a:rPr>
                      <a:t>RFQ </a:t>
                    </a:r>
                  </a:p>
                </p:txBody>
              </p:sp>
              <p:sp>
                <p:nvSpPr>
                  <p:cNvPr id="52" name="Text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02811" y="1749187"/>
                    <a:ext cx="981321" cy="40019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00"/>
                      </a:buClr>
                      <a:buSzPct val="80000"/>
                      <a:buFont typeface="Wingdings" pitchFamily="2" charset="2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00"/>
                      </a:buClr>
                      <a:buSzPct val="80000"/>
                      <a:buFont typeface="Wingdings" pitchFamily="2" charset="2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00"/>
                      </a:buClr>
                      <a:buSzPct val="80000"/>
                      <a:buFont typeface="Wingdings" pitchFamily="2" charset="2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00"/>
                      </a:buClr>
                      <a:buSzPct val="80000"/>
                      <a:buFont typeface="Wingdings" pitchFamily="2" charset="2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/>
                    <a:r>
                      <a:rPr lang="en-US" sz="2000" dirty="0">
                        <a:solidFill>
                          <a:srgbClr val="C00000"/>
                        </a:solidFill>
                      </a:rPr>
                      <a:t>MEBT </a:t>
                    </a:r>
                  </a:p>
                </p:txBody>
              </p:sp>
              <p:sp>
                <p:nvSpPr>
                  <p:cNvPr id="53" name="Text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056919" y="1757151"/>
                    <a:ext cx="813036" cy="40019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00"/>
                      </a:buClr>
                      <a:buSzPct val="80000"/>
                      <a:buFont typeface="Wingdings" pitchFamily="2" charset="2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00"/>
                      </a:buClr>
                      <a:buSzPct val="80000"/>
                      <a:buFont typeface="Wingdings" pitchFamily="2" charset="2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00"/>
                      </a:buClr>
                      <a:buSzPct val="80000"/>
                      <a:buFont typeface="Wingdings" pitchFamily="2" charset="2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00"/>
                      </a:buClr>
                      <a:buSzPct val="80000"/>
                      <a:buFont typeface="Wingdings" pitchFamily="2" charset="2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/>
                    <a:r>
                      <a:rPr lang="en-US" sz="2000" dirty="0">
                        <a:solidFill>
                          <a:srgbClr val="C00000"/>
                        </a:solidFill>
                      </a:rPr>
                      <a:t>HWR</a:t>
                    </a:r>
                  </a:p>
                </p:txBody>
              </p:sp>
              <p:sp>
                <p:nvSpPr>
                  <p:cNvPr id="54" name="TextBox 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714496" y="1757150"/>
                    <a:ext cx="871760" cy="40011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00"/>
                      </a:buClr>
                      <a:buSzPct val="80000"/>
                      <a:buFont typeface="Wingdings" pitchFamily="2" charset="2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00"/>
                      </a:buClr>
                      <a:buSzPct val="80000"/>
                      <a:buFont typeface="Wingdings" pitchFamily="2" charset="2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00"/>
                      </a:buClr>
                      <a:buSzPct val="80000"/>
                      <a:buFont typeface="Wingdings" pitchFamily="2" charset="2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00"/>
                      </a:buClr>
                      <a:buSzPct val="80000"/>
                      <a:buFont typeface="Wingdings" pitchFamily="2" charset="2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/>
                    <a:r>
                      <a:rPr lang="en-US" sz="2000" dirty="0">
                        <a:solidFill>
                          <a:srgbClr val="C00000"/>
                        </a:solidFill>
                      </a:rPr>
                      <a:t>SSR1</a:t>
                    </a:r>
                  </a:p>
                </p:txBody>
              </p:sp>
              <p:sp>
                <p:nvSpPr>
                  <p:cNvPr id="55" name="TextBox 1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920832" y="1757353"/>
                    <a:ext cx="1164985" cy="40019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00"/>
                      </a:buClr>
                      <a:buSzPct val="80000"/>
                      <a:buFont typeface="Wingdings" pitchFamily="2" charset="2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00"/>
                      </a:buClr>
                      <a:buSzPct val="80000"/>
                      <a:buFont typeface="Wingdings" pitchFamily="2" charset="2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00"/>
                      </a:buClr>
                      <a:buSzPct val="80000"/>
                      <a:buFont typeface="Wingdings" pitchFamily="2" charset="2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00"/>
                      </a:buClr>
                      <a:buSzPct val="80000"/>
                      <a:buFont typeface="Wingdings" pitchFamily="2" charset="2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/>
                    <a:r>
                      <a:rPr lang="en-US" sz="2000" dirty="0">
                        <a:solidFill>
                          <a:srgbClr val="C00000"/>
                        </a:solidFill>
                      </a:rPr>
                      <a:t>HEBT</a:t>
                    </a:r>
                  </a:p>
                </p:txBody>
              </p:sp>
              <p:sp>
                <p:nvSpPr>
                  <p:cNvPr id="56" name="TextBox 1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5409" y="1906935"/>
                    <a:ext cx="842411" cy="40019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00"/>
                      </a:buClr>
                      <a:buSzPct val="80000"/>
                      <a:buFont typeface="Wingdings" pitchFamily="2" charset="2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00"/>
                      </a:buClr>
                      <a:buSzPct val="80000"/>
                      <a:buFont typeface="Wingdings" pitchFamily="2" charset="2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00"/>
                      </a:buClr>
                      <a:buSzPct val="80000"/>
                      <a:buFont typeface="Wingdings" pitchFamily="2" charset="2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00"/>
                      </a:buClr>
                      <a:buSzPct val="80000"/>
                      <a:buFont typeface="Wingdings" pitchFamily="2" charset="2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/>
                    <a:r>
                      <a:rPr lang="en-US" sz="2000" dirty="0">
                        <a:solidFill>
                          <a:srgbClr val="C00000"/>
                        </a:solidFill>
                      </a:rPr>
                      <a:t>LEBT</a:t>
                    </a:r>
                  </a:p>
                </p:txBody>
              </p:sp>
            </p:grpSp>
            <p:sp>
              <p:nvSpPr>
                <p:cNvPr id="43" name="TextBox 42"/>
                <p:cNvSpPr txBox="1"/>
                <p:nvPr/>
              </p:nvSpPr>
              <p:spPr>
                <a:xfrm>
                  <a:off x="1748392" y="1144347"/>
                  <a:ext cx="1112707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b="1" dirty="0">
                      <a:solidFill>
                        <a:schemeClr val="tx2"/>
                      </a:solidFill>
                    </a:rPr>
                    <a:t>2.1 MeV</a:t>
                  </a:r>
                </a:p>
              </p:txBody>
            </p:sp>
            <p:sp>
              <p:nvSpPr>
                <p:cNvPr id="44" name="TextBox 43"/>
                <p:cNvSpPr txBox="1"/>
                <p:nvPr/>
              </p:nvSpPr>
              <p:spPr>
                <a:xfrm>
                  <a:off x="5659021" y="1120555"/>
                  <a:ext cx="107944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b="1" dirty="0">
                      <a:solidFill>
                        <a:schemeClr val="tx2"/>
                      </a:solidFill>
                    </a:rPr>
                    <a:t>10 MeV</a:t>
                  </a:r>
                </a:p>
              </p:txBody>
            </p:sp>
            <p:sp>
              <p:nvSpPr>
                <p:cNvPr id="45" name="TextBox 44"/>
                <p:cNvSpPr txBox="1"/>
                <p:nvPr/>
              </p:nvSpPr>
              <p:spPr>
                <a:xfrm>
                  <a:off x="7083802" y="1139252"/>
                  <a:ext cx="117161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1" dirty="0">
                      <a:solidFill>
                        <a:schemeClr val="tx2"/>
                      </a:solidFill>
                    </a:rPr>
                    <a:t>25 MeV</a:t>
                  </a:r>
                </a:p>
              </p:txBody>
            </p:sp>
            <p:cxnSp>
              <p:nvCxnSpPr>
                <p:cNvPr id="46" name="Straight Arrow Connector 45"/>
                <p:cNvCxnSpPr/>
                <p:nvPr/>
              </p:nvCxnSpPr>
              <p:spPr>
                <a:xfrm>
                  <a:off x="806450" y="1540604"/>
                  <a:ext cx="0" cy="221705"/>
                </a:xfrm>
                <a:prstGeom prst="straightConnector1">
                  <a:avLst/>
                </a:prstGeom>
                <a:ln>
                  <a:solidFill>
                    <a:schemeClr val="tx2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Arrow Connector 46"/>
                <p:cNvCxnSpPr/>
                <p:nvPr/>
              </p:nvCxnSpPr>
              <p:spPr>
                <a:xfrm>
                  <a:off x="2234198" y="1532540"/>
                  <a:ext cx="0" cy="221705"/>
                </a:xfrm>
                <a:prstGeom prst="straightConnector1">
                  <a:avLst/>
                </a:prstGeom>
                <a:ln>
                  <a:solidFill>
                    <a:schemeClr val="tx2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Arrow Connector 47"/>
                <p:cNvCxnSpPr/>
                <p:nvPr/>
              </p:nvCxnSpPr>
              <p:spPr>
                <a:xfrm>
                  <a:off x="6200525" y="1535109"/>
                  <a:ext cx="0" cy="221705"/>
                </a:xfrm>
                <a:prstGeom prst="straightConnector1">
                  <a:avLst/>
                </a:prstGeom>
                <a:ln>
                  <a:solidFill>
                    <a:schemeClr val="tx2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Arrow Connector 48"/>
                <p:cNvCxnSpPr/>
                <p:nvPr/>
              </p:nvCxnSpPr>
              <p:spPr>
                <a:xfrm>
                  <a:off x="7668460" y="1548424"/>
                  <a:ext cx="0" cy="221705"/>
                </a:xfrm>
                <a:prstGeom prst="straightConnector1">
                  <a:avLst/>
                </a:prstGeom>
                <a:ln>
                  <a:solidFill>
                    <a:schemeClr val="tx2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6" name="Straight Arrow Connector 35"/>
              <p:cNvCxnSpPr/>
              <p:nvPr/>
            </p:nvCxnSpPr>
            <p:spPr>
              <a:xfrm>
                <a:off x="193559" y="1053109"/>
                <a:ext cx="8268626" cy="1974"/>
              </a:xfrm>
              <a:prstGeom prst="straightConnector1">
                <a:avLst/>
              </a:prstGeom>
              <a:ln>
                <a:solidFill>
                  <a:srgbClr val="0066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TextBox 36"/>
              <p:cNvSpPr txBox="1"/>
              <p:nvPr/>
            </p:nvSpPr>
            <p:spPr>
              <a:xfrm>
                <a:off x="7225640" y="855028"/>
                <a:ext cx="818584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rgbClr val="006600"/>
                    </a:solidFill>
                  </a:rPr>
                  <a:t>2018</a:t>
                </a: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4331275" y="853054"/>
                <a:ext cx="818584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rgbClr val="006600"/>
                    </a:solidFill>
                  </a:rPr>
                  <a:t>2017</a:t>
                </a: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500155" y="842103"/>
                <a:ext cx="818584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rgbClr val="006600"/>
                    </a:solidFill>
                  </a:rPr>
                  <a:t>2015</a:t>
                </a: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2785436" y="845016"/>
                <a:ext cx="818584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rgbClr val="006600"/>
                    </a:solidFill>
                  </a:rPr>
                  <a:t>Now</a:t>
                </a: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8445414" y="852900"/>
                <a:ext cx="818584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rgbClr val="006600"/>
                    </a:solidFill>
                  </a:rPr>
                  <a:t>2019</a:t>
                </a:r>
              </a:p>
            </p:txBody>
          </p:sp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2980" y="2681297"/>
            <a:ext cx="2663638" cy="1663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974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Goals</a:t>
            </a:r>
          </a:p>
          <a:p>
            <a:r>
              <a:rPr lang="en-US" dirty="0"/>
              <a:t>Financials</a:t>
            </a:r>
          </a:p>
          <a:p>
            <a:r>
              <a:rPr lang="en-US" dirty="0"/>
              <a:t>ES&amp;H/NEPA</a:t>
            </a:r>
          </a:p>
          <a:p>
            <a:r>
              <a:rPr lang="en-US" dirty="0"/>
              <a:t>Technical/R&amp;D</a:t>
            </a:r>
          </a:p>
          <a:p>
            <a:r>
              <a:rPr lang="en-US" dirty="0"/>
              <a:t>India Collaboration </a:t>
            </a:r>
          </a:p>
          <a:p>
            <a:r>
              <a:rPr lang="en-US" dirty="0"/>
              <a:t>Project Management</a:t>
            </a:r>
          </a:p>
          <a:p>
            <a:pPr lvl="1"/>
            <a:r>
              <a:rPr lang="en-US" dirty="0"/>
              <a:t>CD-1 Status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4/20/2017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S. Holmes | PIP-II PMG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7656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MEBT Emittance Measurement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4/20/2017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Holmes | PIP-II PMG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20</a:t>
            </a:fld>
            <a:endParaRPr lang="en-US" altLang="en-US" dirty="0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87" y="1001027"/>
            <a:ext cx="7785517" cy="510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933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Goals (Unchanged since last month)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5311738"/>
            <a:ext cx="8672513" cy="1006867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Funding profile as contained in the approved Mission Need Statement, adjusted for FY2017 actual</a:t>
            </a:r>
          </a:p>
          <a:p>
            <a:pPr lvl="1"/>
            <a:r>
              <a:rPr lang="en-US" dirty="0"/>
              <a:t>Moved $4.3M from FY25 to FY19 per DOE guidance of 2/6/17</a:t>
            </a:r>
          </a:p>
          <a:p>
            <a:r>
              <a:rPr lang="en-US" dirty="0"/>
              <a:t>Corresponds to cost range upper bound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4/20/2017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Holmes | PIP-II PMG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3</a:t>
            </a:fld>
            <a:endParaRPr lang="en-US" altLang="en-US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9721841"/>
              </p:ext>
            </p:extLst>
          </p:nvPr>
        </p:nvGraphicFramePr>
        <p:xfrm>
          <a:off x="1636690" y="1073675"/>
          <a:ext cx="5791526" cy="1700352"/>
        </p:xfrm>
        <a:graphic>
          <a:graphicData uri="http://schemas.openxmlformats.org/drawingml/2006/table">
            <a:tbl>
              <a:tblPr firstRow="1" firstCol="1" bandRow="1"/>
              <a:tblGrid>
                <a:gridCol w="1399345">
                  <a:extLst>
                    <a:ext uri="{9D8B030D-6E8A-4147-A177-3AD203B41FA5}">
                      <a16:colId xmlns:a16="http://schemas.microsoft.com/office/drawing/2014/main" val="357603238"/>
                    </a:ext>
                  </a:extLst>
                </a:gridCol>
                <a:gridCol w="1909644">
                  <a:extLst>
                    <a:ext uri="{9D8B030D-6E8A-4147-A177-3AD203B41FA5}">
                      <a16:colId xmlns:a16="http://schemas.microsoft.com/office/drawing/2014/main" val="1441743931"/>
                    </a:ext>
                  </a:extLst>
                </a:gridCol>
                <a:gridCol w="2482537">
                  <a:extLst>
                    <a:ext uri="{9D8B030D-6E8A-4147-A177-3AD203B41FA5}">
                      <a16:colId xmlns:a16="http://schemas.microsoft.com/office/drawing/2014/main" val="1775358306"/>
                    </a:ext>
                  </a:extLst>
                </a:gridCol>
              </a:tblGrid>
              <a:tr h="283392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Milestone</a:t>
                      </a:r>
                      <a:endParaRPr lang="en-US" sz="1600" b="1" dirty="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Planned</a:t>
                      </a:r>
                      <a:endParaRPr lang="en-US" sz="1600" b="1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Actual or Forecast</a:t>
                      </a:r>
                      <a:endParaRPr lang="en-US" sz="1600" b="1" dirty="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2411792"/>
                  </a:ext>
                </a:extLst>
              </a:tr>
              <a:tr h="283392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CD-0</a:t>
                      </a:r>
                      <a:endParaRPr lang="en-US" sz="1600" dirty="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Q1 FY2016</a:t>
                      </a:r>
                      <a:endParaRPr lang="en-US" sz="1600" dirty="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November 12, 2015 (A)</a:t>
                      </a:r>
                      <a:endParaRPr lang="en-US" sz="1600" dirty="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7308749"/>
                  </a:ext>
                </a:extLst>
              </a:tr>
              <a:tr h="283392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CD-1</a:t>
                      </a:r>
                      <a:endParaRPr lang="en-US" sz="160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FY2017</a:t>
                      </a:r>
                      <a:endParaRPr lang="en-US" sz="1600" dirty="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Q1FY2018</a:t>
                      </a:r>
                      <a:endParaRPr lang="en-US" sz="1600" dirty="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5951463"/>
                  </a:ext>
                </a:extLst>
              </a:tr>
              <a:tr h="283392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CD-2/3a</a:t>
                      </a:r>
                      <a:endParaRPr lang="en-US" sz="160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FY2019</a:t>
                      </a:r>
                      <a:endParaRPr lang="en-US" sz="1600" dirty="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FY2019</a:t>
                      </a:r>
                      <a:endParaRPr lang="en-US" sz="1600" dirty="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3114903"/>
                  </a:ext>
                </a:extLst>
              </a:tr>
              <a:tr h="283392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CD-3</a:t>
                      </a:r>
                      <a:endParaRPr lang="en-US" sz="160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FY2020</a:t>
                      </a:r>
                      <a:endParaRPr lang="en-US" sz="160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FY2020</a:t>
                      </a:r>
                      <a:endParaRPr lang="en-US" sz="1600" dirty="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4484418"/>
                  </a:ext>
                </a:extLst>
              </a:tr>
              <a:tr h="283392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CD-4</a:t>
                      </a:r>
                      <a:endParaRPr lang="en-US" sz="160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FY2026</a:t>
                      </a:r>
                      <a:endParaRPr lang="en-US" sz="160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FY2026</a:t>
                      </a:r>
                      <a:endParaRPr lang="en-US" sz="1600" dirty="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558906"/>
                  </a:ext>
                </a:extLst>
              </a:tr>
            </a:tbl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128" y="2849655"/>
            <a:ext cx="8248650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899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for the Coming Year (Unchanged)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527202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6600"/>
                </a:solidFill>
              </a:rPr>
              <a:t>Primary goal is to achieve CD-1 by November 2017</a:t>
            </a:r>
          </a:p>
          <a:p>
            <a:pPr lvl="1"/>
            <a:r>
              <a:rPr lang="en-US" dirty="0"/>
              <a:t>RLS</a:t>
            </a:r>
          </a:p>
          <a:p>
            <a:pPr lvl="1"/>
            <a:r>
              <a:rPr lang="en-US" dirty="0"/>
              <a:t>ICR</a:t>
            </a:r>
          </a:p>
          <a:p>
            <a:pPr lvl="1"/>
            <a:r>
              <a:rPr lang="en-US" dirty="0"/>
              <a:t>Documentation</a:t>
            </a:r>
          </a:p>
          <a:p>
            <a:r>
              <a:rPr lang="en-US" dirty="0"/>
              <a:t>Financial Goals</a:t>
            </a:r>
          </a:p>
          <a:p>
            <a:pPr lvl="1"/>
            <a:r>
              <a:rPr lang="en-US" dirty="0"/>
              <a:t>Live within the provided budget: $21.03M (includes FY16 carryover)</a:t>
            </a:r>
          </a:p>
          <a:p>
            <a:pPr lvl="1"/>
            <a:r>
              <a:rPr lang="en-US" dirty="0"/>
              <a:t>Cross the FY17/18 border with ~$0.75M unobligated (carryover)</a:t>
            </a:r>
          </a:p>
          <a:p>
            <a:r>
              <a:rPr lang="en-US" dirty="0"/>
              <a:t>ES&amp;H Goals</a:t>
            </a:r>
          </a:p>
          <a:p>
            <a:pPr lvl="1"/>
            <a:r>
              <a:rPr lang="en-US" dirty="0"/>
              <a:t>Be prepared to initiate Environmental Assessment on 10/1/17</a:t>
            </a:r>
          </a:p>
          <a:p>
            <a:r>
              <a:rPr lang="en-US" dirty="0"/>
              <a:t>R&amp;D Goals</a:t>
            </a:r>
          </a:p>
          <a:p>
            <a:pPr lvl="1"/>
            <a:r>
              <a:rPr lang="en-US" dirty="0"/>
              <a:t>Release CDR</a:t>
            </a:r>
          </a:p>
          <a:p>
            <a:pPr lvl="1"/>
            <a:r>
              <a:rPr lang="en-US" dirty="0"/>
              <a:t>Complete PIP2IT MEBT</a:t>
            </a:r>
          </a:p>
          <a:p>
            <a:pPr lvl="1"/>
            <a:r>
              <a:rPr lang="en-US" dirty="0"/>
              <a:t>Keep HWR and SSR1 on track for CY2018 delivery</a:t>
            </a:r>
          </a:p>
          <a:p>
            <a:r>
              <a:rPr lang="en-US" dirty="0"/>
              <a:t> India Collaboration Goals</a:t>
            </a:r>
          </a:p>
          <a:p>
            <a:pPr lvl="1"/>
            <a:r>
              <a:rPr lang="en-US" dirty="0"/>
              <a:t>Meet 2017 deliverable milestones</a:t>
            </a:r>
          </a:p>
          <a:p>
            <a:pPr lvl="1"/>
            <a:r>
              <a:rPr lang="en-US" dirty="0"/>
              <a:t>Establish confidence between the partners</a:t>
            </a:r>
          </a:p>
          <a:p>
            <a:r>
              <a:rPr lang="en-US" dirty="0"/>
              <a:t>Management Goals</a:t>
            </a:r>
          </a:p>
          <a:p>
            <a:pPr lvl="1"/>
            <a:r>
              <a:rPr lang="en-US" dirty="0"/>
              <a:t>Complete all CD-1 documentation and successfully navigate required reviews</a:t>
            </a:r>
          </a:p>
          <a:p>
            <a:pPr lvl="1"/>
            <a:r>
              <a:rPr lang="en-US" dirty="0"/>
              <a:t>Fill missing positions on organization chart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4/20/2017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Holmes | PIP-II PMG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69996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Financials (inception through 3-31-17)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4703703"/>
            <a:ext cx="8672513" cy="1648784"/>
          </a:xfrm>
        </p:spPr>
        <p:txBody>
          <a:bodyPr>
            <a:normAutofit/>
          </a:bodyPr>
          <a:lstStyle/>
          <a:p>
            <a:r>
              <a:rPr lang="en-US" dirty="0"/>
              <a:t>Spending since CD-0</a:t>
            </a:r>
          </a:p>
          <a:p>
            <a:pPr lvl="1"/>
            <a:r>
              <a:rPr lang="en-US" dirty="0"/>
              <a:t>OPC/Project Office and SC </a:t>
            </a:r>
            <a:r>
              <a:rPr lang="en-US" dirty="0" err="1"/>
              <a:t>Linac</a:t>
            </a:r>
            <a:r>
              <a:rPr lang="en-US" dirty="0"/>
              <a:t> are only areas of activity to date</a:t>
            </a:r>
          </a:p>
          <a:p>
            <a:pPr lvl="1"/>
            <a:r>
              <a:rPr lang="en-US" dirty="0"/>
              <a:t>4.2% complete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4/20/2017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Holmes | PIP-II PMG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5</a:t>
            </a:fld>
            <a:endParaRPr lang="en-US" alt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368423"/>
              </p:ext>
            </p:extLst>
          </p:nvPr>
        </p:nvGraphicFramePr>
        <p:xfrm>
          <a:off x="827007" y="1152566"/>
          <a:ext cx="7589628" cy="3201228"/>
        </p:xfrm>
        <a:graphic>
          <a:graphicData uri="http://schemas.openxmlformats.org/drawingml/2006/table">
            <a:tbl>
              <a:tblPr firstRow="1" firstCol="1" bandRow="1"/>
              <a:tblGrid>
                <a:gridCol w="1618118">
                  <a:extLst>
                    <a:ext uri="{9D8B030D-6E8A-4147-A177-3AD203B41FA5}">
                      <a16:colId xmlns:a16="http://schemas.microsoft.com/office/drawing/2014/main" val="1325984858"/>
                    </a:ext>
                  </a:extLst>
                </a:gridCol>
                <a:gridCol w="1618118">
                  <a:extLst>
                    <a:ext uri="{9D8B030D-6E8A-4147-A177-3AD203B41FA5}">
                      <a16:colId xmlns:a16="http://schemas.microsoft.com/office/drawing/2014/main" val="3168127422"/>
                    </a:ext>
                  </a:extLst>
                </a:gridCol>
                <a:gridCol w="1062401">
                  <a:extLst>
                    <a:ext uri="{9D8B030D-6E8A-4147-A177-3AD203B41FA5}">
                      <a16:colId xmlns:a16="http://schemas.microsoft.com/office/drawing/2014/main" val="1875435731"/>
                    </a:ext>
                  </a:extLst>
                </a:gridCol>
                <a:gridCol w="1062401">
                  <a:extLst>
                    <a:ext uri="{9D8B030D-6E8A-4147-A177-3AD203B41FA5}">
                      <a16:colId xmlns:a16="http://schemas.microsoft.com/office/drawing/2014/main" val="2422427684"/>
                    </a:ext>
                  </a:extLst>
                </a:gridCol>
                <a:gridCol w="1062401">
                  <a:extLst>
                    <a:ext uri="{9D8B030D-6E8A-4147-A177-3AD203B41FA5}">
                      <a16:colId xmlns:a16="http://schemas.microsoft.com/office/drawing/2014/main" val="1279389380"/>
                    </a:ext>
                  </a:extLst>
                </a:gridCol>
                <a:gridCol w="1166189">
                  <a:extLst>
                    <a:ext uri="{9D8B030D-6E8A-4147-A177-3AD203B41FA5}">
                      <a16:colId xmlns:a16="http://schemas.microsoft.com/office/drawing/2014/main" val="2555627856"/>
                    </a:ext>
                  </a:extLst>
                </a:gridCol>
              </a:tblGrid>
              <a:tr h="45017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P6 WBS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Total Project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BAC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CTG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EAC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Contingency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5341998"/>
                  </a:ext>
                </a:extLst>
              </a:tr>
              <a:tr h="2500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TEC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569005"/>
                  </a:ext>
                </a:extLst>
              </a:tr>
              <a:tr h="2500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121.2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Project Office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54.0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54.0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54.0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19.0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3890770"/>
                  </a:ext>
                </a:extLst>
              </a:tr>
              <a:tr h="2500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121.3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SC Linac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167.0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167.0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167.0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58.0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3273998"/>
                  </a:ext>
                </a:extLst>
              </a:tr>
              <a:tr h="2500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121.4/121.5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Booster/RR/MI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112.0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61.0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61.0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21.0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6028257"/>
                  </a:ext>
                </a:extLst>
              </a:tr>
              <a:tr h="2500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121.6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Civil Construction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61.0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13.7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112.0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39.0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8105250"/>
                  </a:ext>
                </a:extLst>
              </a:tr>
              <a:tr h="2500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OPC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3794600"/>
                  </a:ext>
                </a:extLst>
              </a:tr>
              <a:tr h="2500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121.2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Project Office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16.0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13.5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16.0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6.0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7785116"/>
                  </a:ext>
                </a:extLst>
              </a:tr>
              <a:tr h="2500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121.3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SC Linac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67.0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51.1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67.0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22.5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6728324"/>
                  </a:ext>
                </a:extLst>
              </a:tr>
              <a:tr h="2500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121.4/121.5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Booster/RR/MI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1.0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1.0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1.0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3089190"/>
                  </a:ext>
                </a:extLst>
              </a:tr>
              <a:tr h="2500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121.6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Civil Construction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4.0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3.6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4.0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2.0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0368215"/>
                  </a:ext>
                </a:extLst>
              </a:tr>
              <a:tr h="2500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TEC+OPC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482.0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461.7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482.0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168.0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42122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4256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Financials (FY17 through 3-31-17)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385" y="5349298"/>
            <a:ext cx="8401462" cy="101084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RIPs: $878K</a:t>
            </a:r>
          </a:p>
          <a:p>
            <a:pPr>
              <a:spcBef>
                <a:spcPts val="600"/>
              </a:spcBef>
            </a:pPr>
            <a:r>
              <a:rPr lang="en-US" dirty="0"/>
              <a:t>Current Management Reserve: $322K</a:t>
            </a:r>
          </a:p>
          <a:p>
            <a:pPr>
              <a:spcBef>
                <a:spcPts val="600"/>
              </a:spcBef>
            </a:pPr>
            <a:r>
              <a:rPr lang="en-US" dirty="0"/>
              <a:t>Demands against Management Reserve:  $610K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4/20/2017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Holmes | PIP-II PMG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6</a:t>
            </a:fld>
            <a:endParaRPr lang="en-US" alt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4789" y="900356"/>
            <a:ext cx="4975224" cy="4282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672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Financials/Management Reserve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5367379"/>
          </a:xfrm>
        </p:spPr>
        <p:txBody>
          <a:bodyPr>
            <a:normAutofit fontScale="92500"/>
          </a:bodyPr>
          <a:lstStyle/>
          <a:p>
            <a:r>
              <a:rPr lang="en-US" dirty="0"/>
              <a:t>Budgets adjusted following  FY17 forecast-to-complete in January</a:t>
            </a:r>
          </a:p>
          <a:p>
            <a:pPr>
              <a:tabLst>
                <a:tab pos="5718175" algn="r"/>
              </a:tabLst>
            </a:pPr>
            <a:r>
              <a:rPr lang="en-US" dirty="0"/>
              <a:t>Current Management Reserve:	$322K</a:t>
            </a:r>
          </a:p>
          <a:p>
            <a:pPr>
              <a:tabLst>
                <a:tab pos="5718175" algn="r"/>
              </a:tabLst>
            </a:pPr>
            <a:r>
              <a:rPr lang="en-US" dirty="0"/>
              <a:t>Unfunded Requests:	$610K</a:t>
            </a:r>
          </a:p>
          <a:p>
            <a:pPr lvl="1">
              <a:tabLst>
                <a:tab pos="5718175" algn="r"/>
              </a:tabLst>
            </a:pPr>
            <a:r>
              <a:rPr lang="en-US" dirty="0"/>
              <a:t>HB650 cavity dressing	$133K</a:t>
            </a:r>
          </a:p>
          <a:p>
            <a:pPr lvl="2">
              <a:tabLst>
                <a:tab pos="5718175" algn="r"/>
              </a:tabLst>
            </a:pPr>
            <a:r>
              <a:rPr lang="en-US" b="1" dirty="0">
                <a:solidFill>
                  <a:srgbClr val="C00000"/>
                </a:solidFill>
              </a:rPr>
              <a:t>Discussion with DOE/HEP on 4/17: Move </a:t>
            </a:r>
            <a:r>
              <a:rPr lang="en-US" b="1" dirty="0" err="1">
                <a:solidFill>
                  <a:srgbClr val="C00000"/>
                </a:solidFill>
              </a:rPr>
              <a:t>uncosted</a:t>
            </a:r>
            <a:r>
              <a:rPr lang="en-US" b="1" dirty="0">
                <a:solidFill>
                  <a:srgbClr val="C00000"/>
                </a:solidFill>
              </a:rPr>
              <a:t> obligation on </a:t>
            </a:r>
            <a:r>
              <a:rPr lang="en-US" b="1" dirty="0" err="1">
                <a:solidFill>
                  <a:srgbClr val="C00000"/>
                </a:solidFill>
              </a:rPr>
              <a:t>Pavac</a:t>
            </a:r>
            <a:r>
              <a:rPr lang="en-US" b="1" dirty="0">
                <a:solidFill>
                  <a:srgbClr val="C00000"/>
                </a:solidFill>
              </a:rPr>
              <a:t> contract into PIP-II budget in support of this work?</a:t>
            </a:r>
          </a:p>
          <a:p>
            <a:pPr lvl="1">
              <a:tabLst>
                <a:tab pos="5718175" algn="r"/>
              </a:tabLst>
            </a:pPr>
            <a:r>
              <a:rPr lang="en-US" dirty="0"/>
              <a:t>PIP2IT RFQ Couplers + tuners	$107K</a:t>
            </a:r>
          </a:p>
          <a:p>
            <a:pPr lvl="2">
              <a:tabLst>
                <a:tab pos="5718175" algn="r"/>
              </a:tabLst>
            </a:pPr>
            <a:r>
              <a:rPr lang="en-US" dirty="0"/>
              <a:t>Operating in low duty factor mode with no spares</a:t>
            </a:r>
          </a:p>
          <a:p>
            <a:pPr lvl="2">
              <a:tabLst>
                <a:tab pos="5718175" algn="r"/>
              </a:tabLst>
            </a:pPr>
            <a:r>
              <a:rPr lang="en-US" dirty="0"/>
              <a:t>New coupler design complete and reviewed – ready for procurement</a:t>
            </a:r>
          </a:p>
          <a:p>
            <a:pPr lvl="1">
              <a:tabLst>
                <a:tab pos="5718175" algn="r"/>
              </a:tabLst>
            </a:pPr>
            <a:r>
              <a:rPr lang="en-US" dirty="0"/>
              <a:t>PIP2IT </a:t>
            </a:r>
            <a:r>
              <a:rPr lang="en-US" dirty="0" err="1"/>
              <a:t>cryo</a:t>
            </a:r>
            <a:r>
              <a:rPr lang="en-US" dirty="0"/>
              <a:t>	$39K</a:t>
            </a:r>
          </a:p>
          <a:p>
            <a:pPr lvl="1">
              <a:tabLst>
                <a:tab pos="5718175" algn="r"/>
              </a:tabLst>
            </a:pPr>
            <a:r>
              <a:rPr lang="en-US" dirty="0"/>
              <a:t>PIP2IT Instrumentation	$26K</a:t>
            </a:r>
          </a:p>
          <a:p>
            <a:pPr lvl="1">
              <a:tabLst>
                <a:tab pos="5718175" algn="r"/>
              </a:tabLst>
            </a:pPr>
            <a:r>
              <a:rPr lang="en-US" dirty="0"/>
              <a:t>LLRF	$56K</a:t>
            </a:r>
          </a:p>
          <a:p>
            <a:pPr lvl="2">
              <a:tabLst>
                <a:tab pos="5718175" algn="r"/>
              </a:tabLst>
            </a:pPr>
            <a:r>
              <a:rPr lang="en-US" dirty="0"/>
              <a:t>Partially funded</a:t>
            </a:r>
          </a:p>
          <a:p>
            <a:pPr lvl="1">
              <a:tabLst>
                <a:tab pos="5718175" algn="r"/>
              </a:tabLst>
            </a:pPr>
            <a:r>
              <a:rPr lang="en-US" dirty="0"/>
              <a:t>Environmental Assessment	$250K</a:t>
            </a:r>
          </a:p>
          <a:p>
            <a:pPr lvl="2">
              <a:tabLst>
                <a:tab pos="5718175" algn="r"/>
              </a:tabLst>
            </a:pPr>
            <a:r>
              <a:rPr lang="en-US" dirty="0"/>
              <a:t>Delay to FY2018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4/20/2017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Holmes | PIP-II PMG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91920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ES&amp;H/NEPA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250" y="1192432"/>
            <a:ext cx="8672513" cy="5105626"/>
          </a:xfrm>
        </p:spPr>
        <p:txBody>
          <a:bodyPr>
            <a:normAutofit fontScale="92500"/>
          </a:bodyPr>
          <a:lstStyle/>
          <a:p>
            <a:r>
              <a:rPr lang="en-US" dirty="0"/>
              <a:t>Teri Dykhuis appointed Associate Project Manager for ESH&amp;Q</a:t>
            </a:r>
          </a:p>
          <a:p>
            <a:r>
              <a:rPr lang="en-US" dirty="0"/>
              <a:t>Wetlands Jurisdictional Determination</a:t>
            </a:r>
          </a:p>
          <a:p>
            <a:pPr lvl="1"/>
            <a:r>
              <a:rPr lang="en-US" dirty="0"/>
              <a:t>Site-wide request for determination to USACE</a:t>
            </a:r>
          </a:p>
          <a:p>
            <a:pPr lvl="2"/>
            <a:r>
              <a:rPr lang="en-US" dirty="0"/>
              <a:t>If accepted, the wetlands located in the PIP-II footprint would be designated non-jurisdictional</a:t>
            </a:r>
          </a:p>
          <a:p>
            <a:pPr lvl="1"/>
            <a:r>
              <a:rPr lang="en-US" dirty="0"/>
              <a:t>Fermilab has submitted to FSO for transmission to USACE</a:t>
            </a:r>
          </a:p>
          <a:p>
            <a:pPr lvl="2"/>
            <a:r>
              <a:rPr lang="en-US" dirty="0"/>
              <a:t>Some uncertainty as to whether non-jurisdictional determination would relieve Fermilab of obligation to create or procure mitigating acreage</a:t>
            </a:r>
          </a:p>
          <a:p>
            <a:pPr lvl="1"/>
            <a:r>
              <a:rPr lang="en-US" dirty="0"/>
              <a:t>If denied, a new wetlands permit application would be submitted in FY2018 to allow USACE the 1 year review period in order to meet a PIP-II start work date of late FY2019/early FY2020.</a:t>
            </a:r>
          </a:p>
          <a:p>
            <a:r>
              <a:rPr lang="en-US" dirty="0"/>
              <a:t>Environmental Evaluation Notification Form (EENF) ready for submission to DOE/FSO</a:t>
            </a:r>
          </a:p>
          <a:p>
            <a:pPr lvl="1"/>
            <a:r>
              <a:rPr lang="en-US" dirty="0"/>
              <a:t>Expect to forward to FSO this summer and initiate selection of PIP-II NEPA/EA contractor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4/20/2017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Holmes | PIP-II PMG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23618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Technical/R&amp;D Status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524345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Conceptual Design Report</a:t>
            </a:r>
          </a:p>
          <a:p>
            <a:pPr lvl="1"/>
            <a:r>
              <a:rPr lang="en-US" dirty="0"/>
              <a:t>Draft CDR reviewed by the P2MAC (April 10-12)</a:t>
            </a:r>
          </a:p>
          <a:p>
            <a:pPr lvl="1"/>
            <a:r>
              <a:rPr lang="en-US" dirty="0"/>
              <a:t>Validated the concept as a basis for CD-1</a:t>
            </a:r>
          </a:p>
          <a:p>
            <a:pPr lvl="1"/>
            <a:r>
              <a:rPr lang="en-US" dirty="0"/>
              <a:t>See V. Lebedev presentation</a:t>
            </a:r>
          </a:p>
          <a:p>
            <a:r>
              <a:rPr lang="en-US" dirty="0"/>
              <a:t>PIP2IT</a:t>
            </a:r>
          </a:p>
          <a:p>
            <a:pPr lvl="1"/>
            <a:r>
              <a:rPr lang="en-US" dirty="0"/>
              <a:t>2017 goal to complete MEBT and commission with beam</a:t>
            </a:r>
          </a:p>
          <a:p>
            <a:pPr lvl="2"/>
            <a:r>
              <a:rPr lang="en-US" dirty="0"/>
              <a:t>5 mA × 1 </a:t>
            </a:r>
            <a:r>
              <a:rPr lang="en-US" dirty="0" err="1"/>
              <a:t>ms</a:t>
            </a:r>
            <a:r>
              <a:rPr lang="en-US" dirty="0"/>
              <a:t> × 20 Hz to dump  </a:t>
            </a:r>
          </a:p>
          <a:p>
            <a:pPr lvl="2"/>
            <a:r>
              <a:rPr lang="en-US" dirty="0"/>
              <a:t>Measure kickers’ effects on the beam</a:t>
            </a:r>
            <a:endParaRPr lang="en-US" altLang="en-US" dirty="0">
              <a:latin typeface="Helvetica" panose="020B0604020202020204" pitchFamily="34" charset="0"/>
              <a:ea typeface="Geneva" pitchFamily="121" charset="-128"/>
            </a:endParaRPr>
          </a:p>
          <a:p>
            <a:pPr lvl="1"/>
            <a:r>
              <a:rPr lang="en-US" dirty="0"/>
              <a:t>Successfully commissioned with</a:t>
            </a:r>
          </a:p>
          <a:p>
            <a:pPr marL="747713" lvl="1" indent="0">
              <a:buNone/>
            </a:pPr>
            <a:r>
              <a:rPr lang="en-US" dirty="0"/>
              <a:t>beam following installation of LEBT</a:t>
            </a:r>
          </a:p>
          <a:p>
            <a:pPr marL="747713" lvl="1" indent="0">
              <a:buNone/>
            </a:pPr>
            <a:r>
              <a:rPr lang="en-US" dirty="0"/>
              <a:t>dipole</a:t>
            </a:r>
          </a:p>
          <a:p>
            <a:pPr lvl="1"/>
            <a:r>
              <a:rPr lang="en-US" dirty="0"/>
              <a:t>Shutting down wo/ 4/24 for MEBT </a:t>
            </a:r>
          </a:p>
          <a:p>
            <a:pPr marL="747713" lvl="1" indent="0">
              <a:buNone/>
            </a:pPr>
            <a:r>
              <a:rPr lang="en-US" dirty="0"/>
              <a:t>installation following (partial) receipt</a:t>
            </a:r>
          </a:p>
          <a:p>
            <a:pPr marL="747713" lvl="1" indent="0">
              <a:buNone/>
            </a:pPr>
            <a:r>
              <a:rPr lang="en-US" dirty="0"/>
              <a:t>of magnets from India</a:t>
            </a:r>
          </a:p>
          <a:p>
            <a:pPr lvl="1"/>
            <a:r>
              <a:rPr lang="en-US" dirty="0"/>
              <a:t>Balance of magnets due to ship 4/30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4/20/2017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Holmes | PIP-II PMG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9</a:t>
            </a:fld>
            <a:endParaRPr lang="en-US" alt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5408" y="3321399"/>
            <a:ext cx="3278832" cy="2460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48888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Fermilab_PowerPoint_Template_090915</Template>
  <TotalTime>12293</TotalTime>
  <Words>1317</Words>
  <Application>Microsoft Office PowerPoint</Application>
  <PresentationFormat>On-screen Show (4:3)</PresentationFormat>
  <Paragraphs>385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ＭＳ Ｐゴシック</vt:lpstr>
      <vt:lpstr>Arial</vt:lpstr>
      <vt:lpstr>Calibri</vt:lpstr>
      <vt:lpstr>Geneva</vt:lpstr>
      <vt:lpstr>Helvetica</vt:lpstr>
      <vt:lpstr>Symbol</vt:lpstr>
      <vt:lpstr>Times New Roman</vt:lpstr>
      <vt:lpstr>Wingdings</vt:lpstr>
      <vt:lpstr>Fermilab_PPT_090815</vt:lpstr>
      <vt:lpstr>PowerPoint Presentation</vt:lpstr>
      <vt:lpstr>Outline</vt:lpstr>
      <vt:lpstr>Project Goals (Unchanged since last month)</vt:lpstr>
      <vt:lpstr>Goals for the Coming Year (Unchanged)</vt:lpstr>
      <vt:lpstr>Financials (inception through 3-31-17)</vt:lpstr>
      <vt:lpstr>Financials (FY17 through 3-31-17)</vt:lpstr>
      <vt:lpstr>Financials/Management Reserve</vt:lpstr>
      <vt:lpstr>ES&amp;H/NEPA</vt:lpstr>
      <vt:lpstr>Technical/R&amp;D Status</vt:lpstr>
      <vt:lpstr>Technical/SRF R&amp;D Status</vt:lpstr>
      <vt:lpstr>India Collaboration</vt:lpstr>
      <vt:lpstr>Project Management/CD-1</vt:lpstr>
      <vt:lpstr>CD-1 Timeline/Status</vt:lpstr>
      <vt:lpstr>RLS status</vt:lpstr>
      <vt:lpstr>Project Management</vt:lpstr>
      <vt:lpstr>Summary</vt:lpstr>
      <vt:lpstr>Backups</vt:lpstr>
      <vt:lpstr>FY2017 Management Reserve</vt:lpstr>
      <vt:lpstr>R&amp;D: PIP-II Injector Test</vt:lpstr>
      <vt:lpstr>MEBT Emittance Measurement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D. Holmes x3988,3211 05964N</dc:creator>
  <cp:lastModifiedBy>Stephen D Holmes</cp:lastModifiedBy>
  <cp:revision>216</cp:revision>
  <cp:lastPrinted>2016-10-27T20:26:53Z</cp:lastPrinted>
  <dcterms:created xsi:type="dcterms:W3CDTF">2016-07-25T19:56:26Z</dcterms:created>
  <dcterms:modified xsi:type="dcterms:W3CDTF">2017-04-18T15:06:53Z</dcterms:modified>
</cp:coreProperties>
</file>