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6" r:id="rId2"/>
    <p:sldId id="287" r:id="rId3"/>
    <p:sldId id="288" r:id="rId4"/>
    <p:sldId id="289" r:id="rId5"/>
    <p:sldId id="290" r:id="rId6"/>
    <p:sldId id="294" r:id="rId7"/>
    <p:sldId id="291" r:id="rId8"/>
    <p:sldId id="292" r:id="rId9"/>
    <p:sldId id="305" r:id="rId10"/>
    <p:sldId id="293" r:id="rId11"/>
    <p:sldId id="295" r:id="rId12"/>
    <p:sldId id="296" r:id="rId13"/>
    <p:sldId id="297" r:id="rId14"/>
    <p:sldId id="304" r:id="rId15"/>
    <p:sldId id="299" r:id="rId16"/>
    <p:sldId id="300" r:id="rId17"/>
    <p:sldId id="301" r:id="rId18"/>
    <p:sldId id="303" r:id="rId19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napToObjects="1" showGuides="1">
      <p:cViewPr varScale="1">
        <p:scale>
          <a:sx n="87" d="100"/>
          <a:sy n="87" d="100"/>
        </p:scale>
        <p:origin x="1267" y="53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9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057" y="6115469"/>
            <a:ext cx="1147625" cy="6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488691" y="6478730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1181" y="6478730"/>
            <a:ext cx="5474355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72362" y="6491467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1759" y="6491467"/>
            <a:ext cx="5466192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443900" y="6488179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081567" y="6484178"/>
            <a:ext cx="5425370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2" y="6495482"/>
            <a:ext cx="5360056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76557" y="6474279"/>
            <a:ext cx="675368" cy="255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7895" y="6476725"/>
            <a:ext cx="5458028" cy="237285"/>
          </a:xfrm>
        </p:spPr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318987" y="6488179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097894" y="6486606"/>
            <a:ext cx="5449863" cy="242873"/>
          </a:xfrm>
        </p:spPr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66364" y="6488179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956" y="6495483"/>
            <a:ext cx="4989690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241732" y="6381246"/>
            <a:ext cx="762066" cy="415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ermipoint.fnal.gov/organization/ocoo/ippm/_layouts/15/listform.aspx?PageType=4&amp;ListId=%7b11265885-6617-476A-B941-F7E43E1C2263%7d&amp;ID=828&amp;ContentTypeID=0x01008B016DE0E58B7949A6E51E9B54695B1D" TargetMode="External"/><Relationship Id="rId7" Type="http://schemas.openxmlformats.org/officeDocument/2006/relationships/hyperlink" Target="https://fermipoint.fnal.gov/organization/ocoo/ippm/_layouts/15/listform.aspx?PageType=4&amp;ListId=%7b11265885-6617-476A-B941-F7E43E1C2263%7d&amp;ID=824&amp;ContentTypeID=0x01008B016DE0E58B7949A6E51E9B54695B1D" TargetMode="External"/><Relationship Id="rId2" Type="http://schemas.openxmlformats.org/officeDocument/2006/relationships/hyperlink" Target="https://fermipoint.fnal.gov/organization/ocoo/ippm/_layouts/15/listform.aspx?PageType=4&amp;ListId=%7b11265885-6617-476A-B941-F7E43E1C2263%7d&amp;ID=786&amp;ContentTypeID=0x01008B016DE0E58B7949A6E51E9B54695B1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ermipoint.fnal.gov/organization/ocoo/ippm/_layouts/15/listform.aspx?PageType=4&amp;ListId=%7b11265885-6617-476A-B941-F7E43E1C2263%7d&amp;ID=863&amp;ContentTypeID=0x01008B016DE0E58B7949A6E51E9B54695B1D" TargetMode="External"/><Relationship Id="rId5" Type="http://schemas.openxmlformats.org/officeDocument/2006/relationships/hyperlink" Target="https://fermipoint.fnal.gov/organization/ocoo/ippm/_layouts/15/listform.aspx?PageType=4&amp;ListId=%7b11265885-6617-476A-B941-F7E43E1C2263%7d&amp;ID=1019&amp;ContentTypeID=0x01008B016DE0E58B7949A6E51E9B54695B1D" TargetMode="External"/><Relationship Id="rId4" Type="http://schemas.openxmlformats.org/officeDocument/2006/relationships/hyperlink" Target="https://fermipoint.fnal.gov/organization/ocoo/ippm/_layouts/15/listform.aspx?PageType=4&amp;ListId=%7b11265885-6617-476A-B941-F7E43E1C2263%7d&amp;ID=858&amp;ContentTypeID=0x01008B016DE0E58B7949A6E51E9B54695B1D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ermipoint.fnal.gov/organization/ocoo/ippm/_layouts/15/listform.aspx?PageType=4&amp;ListId=%7b11265885-6617-476A-B941-F7E43E1C2263%7d&amp;ID=998&amp;ContentTypeID=0x01008B016DE0E58B7949A6E51E9B54695B1D" TargetMode="External"/><Relationship Id="rId3" Type="http://schemas.openxmlformats.org/officeDocument/2006/relationships/hyperlink" Target="https://fermipoint.fnal.gov/organization/ocoo/ippm/_layouts/15/listform.aspx?PageType=4&amp;ListId=%7b11265885-6617-476A-B941-F7E43E1C2263%7d&amp;ID=1043&amp;ContentTypeID=0x01008B016DE0E58B7949A6E51E9B54695B1D" TargetMode="External"/><Relationship Id="rId7" Type="http://schemas.openxmlformats.org/officeDocument/2006/relationships/hyperlink" Target="https://fermipoint.fnal.gov/organization/ocoo/ippm/_layouts/15/listform.aspx?PageType=4&amp;ListId=%7b11265885-6617-476A-B941-F7E43E1C2263%7d&amp;ID=995&amp;ContentTypeID=0x01008B016DE0E58B7949A6E51E9B54695B1D" TargetMode="External"/><Relationship Id="rId2" Type="http://schemas.openxmlformats.org/officeDocument/2006/relationships/hyperlink" Target="https://fermipoint.fnal.gov/organization/ocoo/ippm/_layouts/15/listform.aspx?PageType=4&amp;ListId=%7b11265885-6617-476A-B941-F7E43E1C2263%7d&amp;ID=996&amp;ContentTypeID=0x01008B016DE0E58B7949A6E51E9B54695B1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ermipoint.fnal.gov/organization/ocoo/ippm/_layouts/15/listform.aspx?PageType=4&amp;ListId=%7b11265885-6617-476A-B941-F7E43E1C2263%7d&amp;ID=993&amp;ContentTypeID=0x01008B016DE0E58B7949A6E51E9B54695B1D" TargetMode="External"/><Relationship Id="rId5" Type="http://schemas.openxmlformats.org/officeDocument/2006/relationships/hyperlink" Target="https://fermipoint.fnal.gov/organization/ocoo/ippm/_layouts/15/listform.aspx?PageType=4&amp;ListId=%7b11265885-6617-476A-B941-F7E43E1C2263%7d&amp;ID=992&amp;ContentTypeID=0x01008B016DE0E58B7949A6E51E9B54695B1D" TargetMode="External"/><Relationship Id="rId4" Type="http://schemas.openxmlformats.org/officeDocument/2006/relationships/hyperlink" Target="https://fermipoint.fnal.gov/organization/ocoo/ippm/_layouts/15/listform.aspx?PageType=4&amp;ListId=%7b11265885-6617-476A-B941-F7E43E1C2263%7d&amp;ID=997&amp;ContentTypeID=0x01008B016DE0E58B7949A6E51E9B54695B1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p2-docdb.fnal.gov:8080/cgi-bin/RetrieveFile?docid=163&amp;filename=Risk%20Management%20Plan.pdf&amp;version=1" TargetMode="Externa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ermipoint.fnal.gov/collaboration/PM-Tools/Lists/RBS/Risk%20Breakdown%20Structure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ndico.fnal.gov/conferenceDisplay.py?confId=1414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ermipoint.fnal.gov/organization/ocoo/ippm/_layouts/15/listform.aspx?PageType=4&amp;ListId=d5a41fe0-7612-4e5d-8471-da1aaeb87d9c&amp;ID=29&amp;RootFolder=*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8" y="5186902"/>
            <a:ext cx="4941110" cy="999214"/>
          </a:xfrm>
        </p:spPr>
        <p:txBody>
          <a:bodyPr/>
          <a:lstStyle/>
          <a:p>
            <a:r>
              <a:rPr lang="en-US" dirty="0"/>
              <a:t>Shekhar Mishra</a:t>
            </a:r>
          </a:p>
          <a:p>
            <a:r>
              <a:rPr lang="en-US" sz="1400" dirty="0"/>
              <a:t>PIP-II PMG</a:t>
            </a:r>
          </a:p>
          <a:p>
            <a:r>
              <a:rPr lang="en-US" sz="1400" dirty="0"/>
              <a:t>4/19/2017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PIP-II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Workshop ( 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52570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Purpose of the PIP-II held a Risk Workshop (  )</a:t>
            </a:r>
          </a:p>
          <a:p>
            <a:pPr lvl="1"/>
            <a:r>
              <a:rPr lang="en-US" dirty="0"/>
              <a:t>Bring together the projects’ leadership (Ln) as well as external experts to focus on risks.</a:t>
            </a:r>
          </a:p>
          <a:p>
            <a:pPr lvl="2"/>
            <a:r>
              <a:rPr lang="en-US" dirty="0"/>
              <a:t>12 experts from LCLS-II, LHC Upgrade, LBNF/DUNE, Fermilab Project Management Office</a:t>
            </a:r>
          </a:p>
          <a:p>
            <a:pPr lvl="1"/>
            <a:r>
              <a:rPr lang="en-US" dirty="0"/>
              <a:t>Dialog and exchange ideas, not just present and review.</a:t>
            </a:r>
          </a:p>
          <a:p>
            <a:pPr lvl="2"/>
            <a:r>
              <a:rPr lang="en-US" dirty="0"/>
              <a:t>Discussed only a subset of Risks to really review the input</a:t>
            </a:r>
          </a:p>
          <a:p>
            <a:pPr lvl="1"/>
            <a:r>
              <a:rPr lang="en-US" dirty="0"/>
              <a:t>Do this in an open, transparent, and inclusive manner.</a:t>
            </a:r>
          </a:p>
          <a:p>
            <a:pPr lvl="2"/>
            <a:r>
              <a:rPr lang="en-US" dirty="0"/>
              <a:t>Considerable technical discussion </a:t>
            </a:r>
          </a:p>
          <a:p>
            <a:pPr lvl="1"/>
            <a:r>
              <a:rPr lang="en-US" dirty="0"/>
              <a:t>Ensure that all known risk threats and opportunities are appropriately characterized. </a:t>
            </a:r>
          </a:p>
          <a:p>
            <a:pPr lvl="1"/>
            <a:r>
              <a:rPr lang="en-US" dirty="0"/>
              <a:t>Classify threats in order to identify those that need to be actively managed in the near term.</a:t>
            </a:r>
          </a:p>
          <a:p>
            <a:pPr lvl="2"/>
            <a:r>
              <a:rPr lang="en-US" dirty="0"/>
              <a:t>Discussed by not classified</a:t>
            </a:r>
          </a:p>
          <a:p>
            <a:pPr lvl="2"/>
            <a:r>
              <a:rPr lang="en-US" dirty="0"/>
              <a:t>Need to work on this before CD-1 Director’s review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89" y="578477"/>
            <a:ext cx="207282" cy="292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895" y="1118324"/>
            <a:ext cx="207282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9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537253"/>
            <a:ext cx="8686800" cy="427877"/>
          </a:xfrm>
        </p:spPr>
        <p:txBody>
          <a:bodyPr/>
          <a:lstStyle/>
          <a:p>
            <a:r>
              <a:rPr lang="en-US" dirty="0"/>
              <a:t>PIP-II Risk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Risk Owners Interactively worked in the Risk Registry</a:t>
            </a:r>
          </a:p>
          <a:p>
            <a:pPr lvl="1"/>
            <a:r>
              <a:rPr lang="en-US" dirty="0"/>
              <a:t>On average 15 mins per risk, maximum 1 hour on one risk.</a:t>
            </a:r>
          </a:p>
          <a:p>
            <a:r>
              <a:rPr lang="en-US" dirty="0"/>
              <a:t>Ensured that the summary captures the Risk. </a:t>
            </a:r>
          </a:p>
          <a:p>
            <a:pPr lvl="1"/>
            <a:r>
              <a:rPr lang="en-US" dirty="0"/>
              <a:t>If &lt;Risk&gt; occurs then &lt;Impact&gt; jeopardizes &lt;Objective&gt;</a:t>
            </a:r>
          </a:p>
          <a:p>
            <a:r>
              <a:rPr lang="en-US" dirty="0"/>
              <a:t>Discussed and had general agreement on</a:t>
            </a:r>
          </a:p>
          <a:p>
            <a:pPr lvl="1"/>
            <a:r>
              <a:rPr lang="en-US" dirty="0"/>
              <a:t>Probability</a:t>
            </a:r>
          </a:p>
          <a:p>
            <a:pPr lvl="1"/>
            <a:r>
              <a:rPr lang="en-US" dirty="0"/>
              <a:t>Technical Impact</a:t>
            </a:r>
          </a:p>
          <a:p>
            <a:pPr lvl="1"/>
            <a:r>
              <a:rPr lang="en-US" dirty="0"/>
              <a:t>Cost Impact</a:t>
            </a:r>
          </a:p>
          <a:p>
            <a:pPr lvl="1"/>
            <a:r>
              <a:rPr lang="en-US" dirty="0"/>
              <a:t>Schedule Impact</a:t>
            </a:r>
          </a:p>
          <a:p>
            <a:pPr lvl="1"/>
            <a:r>
              <a:rPr lang="en-US" dirty="0"/>
              <a:t>Cause or Trigger</a:t>
            </a:r>
          </a:p>
          <a:p>
            <a:pPr lvl="1"/>
            <a:r>
              <a:rPr lang="en-US" dirty="0"/>
              <a:t>Initial thoughts on Risk Mitigation Plan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3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98728"/>
          </a:xfrm>
        </p:spPr>
        <p:txBody>
          <a:bodyPr/>
          <a:lstStyle/>
          <a:p>
            <a:r>
              <a:rPr lang="en-US" dirty="0"/>
              <a:t>Risk Owner: Steve Holmes (Paul and Shekhar)</a:t>
            </a:r>
          </a:p>
          <a:p>
            <a:pPr lvl="1"/>
            <a:r>
              <a:rPr lang="en-US" dirty="0"/>
              <a:t>Steve</a:t>
            </a:r>
          </a:p>
          <a:p>
            <a:pPr lvl="2"/>
            <a:r>
              <a:rPr lang="en-US" u="sng" dirty="0">
                <a:hlinkClick r:id="rId2"/>
              </a:rPr>
              <a:t>Assumed R&amp;D (pre-CD-3) funding profile not achieved</a:t>
            </a:r>
            <a:endParaRPr lang="en-US" u="sng" dirty="0"/>
          </a:p>
          <a:p>
            <a:pPr lvl="2"/>
            <a:r>
              <a:rPr lang="en-US" dirty="0">
                <a:hlinkClick r:id="rId3"/>
              </a:rPr>
              <a:t>Inability to assign qualified individuals to key Project positions</a:t>
            </a:r>
            <a:endParaRPr lang="en-US" dirty="0"/>
          </a:p>
          <a:p>
            <a:pPr lvl="1"/>
            <a:r>
              <a:rPr lang="en-US" dirty="0"/>
              <a:t>Paul</a:t>
            </a:r>
          </a:p>
          <a:p>
            <a:pPr lvl="2"/>
            <a:r>
              <a:rPr lang="en-US" dirty="0">
                <a:hlinkClick r:id="rId4"/>
              </a:rPr>
              <a:t>Delay in Transition from R&amp;D to Operations Funding</a:t>
            </a:r>
            <a:endParaRPr lang="en-US" dirty="0"/>
          </a:p>
          <a:p>
            <a:pPr lvl="2"/>
            <a:r>
              <a:rPr lang="en-US" u="sng" dirty="0">
                <a:hlinkClick r:id="rId5"/>
              </a:rPr>
              <a:t>Improvements to Boo/RR/MI undertaken on operating funds</a:t>
            </a:r>
            <a:endParaRPr lang="en-US" u="sng" dirty="0"/>
          </a:p>
          <a:p>
            <a:pPr lvl="1"/>
            <a:r>
              <a:rPr lang="en-US" dirty="0"/>
              <a:t>Shekhar</a:t>
            </a:r>
          </a:p>
          <a:p>
            <a:pPr lvl="2"/>
            <a:r>
              <a:rPr lang="en-US" dirty="0">
                <a:hlinkClick r:id="rId6"/>
              </a:rPr>
              <a:t>In-kind contributions do not meet codes and standards</a:t>
            </a:r>
            <a:endParaRPr lang="en-US" dirty="0"/>
          </a:p>
          <a:p>
            <a:pPr lvl="2"/>
            <a:r>
              <a:rPr lang="en-US" u="sng" dirty="0">
                <a:hlinkClick r:id="rId7"/>
              </a:rPr>
              <a:t>Currency fluctuations</a:t>
            </a:r>
            <a:endParaRPr lang="en-US" u="sng" dirty="0"/>
          </a:p>
          <a:p>
            <a:pPr lvl="1"/>
            <a:r>
              <a:rPr lang="en-US" dirty="0"/>
              <a:t>Any Risk to do with Scientific and Technical Resources, infrastructure etc. is Project Risk as many of them are common across WBS.</a:t>
            </a:r>
          </a:p>
          <a:p>
            <a:pPr lvl="2"/>
            <a:r>
              <a:rPr lang="en-US" dirty="0"/>
              <a:t>We will move them in Project Risk, but ask L3M to address them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77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and Cryomodule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Cavity and Cryomodule Risk Owner: Allan Rowe</a:t>
            </a:r>
          </a:p>
          <a:p>
            <a:pPr lvl="1"/>
            <a:r>
              <a:rPr lang="en-US" dirty="0">
                <a:hlinkClick r:id="rId2"/>
              </a:rPr>
              <a:t>HWR Cryomodule does not meet technical performance requirements</a:t>
            </a:r>
            <a:endParaRPr lang="en-US" dirty="0"/>
          </a:p>
          <a:p>
            <a:pPr lvl="1"/>
            <a:r>
              <a:rPr lang="en-US" u="sng" dirty="0">
                <a:hlinkClick r:id="rId3"/>
              </a:rPr>
              <a:t>SSR1 CM (1) Performance at PIP2IT does not meet technical requirements</a:t>
            </a:r>
            <a:endParaRPr lang="en-US" dirty="0"/>
          </a:p>
          <a:p>
            <a:pPr lvl="1"/>
            <a:r>
              <a:rPr lang="en-US" u="sng" dirty="0">
                <a:hlinkClick r:id="rId4"/>
              </a:rPr>
              <a:t>LB650/HB650 CM Performance at CMTS does not meet technical requirements</a:t>
            </a:r>
            <a:r>
              <a:rPr lang="en-US" dirty="0"/>
              <a:t> </a:t>
            </a:r>
          </a:p>
          <a:p>
            <a:pPr lvl="1"/>
            <a:r>
              <a:rPr lang="en-US" u="sng" dirty="0">
                <a:hlinkClick r:id="rId5"/>
              </a:rPr>
              <a:t>Cryomodule design modifications identified late in design cycle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6"/>
              </a:rPr>
              <a:t>Cryomodule design commonalities implemented</a:t>
            </a:r>
            <a:r>
              <a:rPr lang="en-US" dirty="0"/>
              <a:t> / </a:t>
            </a:r>
            <a:r>
              <a:rPr lang="en-US" dirty="0">
                <a:hlinkClick r:id="rId7"/>
              </a:rPr>
              <a:t>Cryomodule design commonalities not implemented</a:t>
            </a:r>
            <a:endParaRPr lang="en-US" dirty="0"/>
          </a:p>
          <a:p>
            <a:pPr lvl="1"/>
            <a:r>
              <a:rPr lang="en-US" u="sng" dirty="0">
                <a:hlinkClick r:id="rId8"/>
              </a:rPr>
              <a:t>Pulsed and CW cryomodule operating modes cause cryogenic or mechanical instabilities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Philosophical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4744"/>
            <a:ext cx="8672513" cy="511268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How do we deal with a risk that </a:t>
            </a:r>
            <a:r>
              <a:rPr lang="en-US" dirty="0">
                <a:solidFill>
                  <a:srgbClr val="FF0000"/>
                </a:solidFill>
              </a:rPr>
              <a:t>would not </a:t>
            </a:r>
            <a:r>
              <a:rPr lang="en-US" dirty="0"/>
              <a:t>impact project’s ability to meet </a:t>
            </a:r>
            <a:r>
              <a:rPr lang="en-US" dirty="0">
                <a:solidFill>
                  <a:srgbClr val="FF0000"/>
                </a:solidFill>
              </a:rPr>
              <a:t>KPPs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would impact </a:t>
            </a:r>
            <a:r>
              <a:rPr lang="en-US" dirty="0"/>
              <a:t>the performance expected by the </a:t>
            </a:r>
            <a:r>
              <a:rPr lang="en-US" dirty="0">
                <a:solidFill>
                  <a:srgbClr val="FF0000"/>
                </a:solidFill>
              </a:rPr>
              <a:t>laboratory</a:t>
            </a:r>
            <a:r>
              <a:rPr lang="en-US" dirty="0"/>
              <a:t> (as reflected in the FRS)?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Who owns this risk? 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dirty="0"/>
              <a:t>There seemed to be some consensus among the attendees (other project personnel, Marc, DOE) that the project does not own this risk. 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dirty="0"/>
              <a:t>The question then becomes what do we do with it</a:t>
            </a:r>
          </a:p>
          <a:p>
            <a:pPr marL="1771650" lvl="3" indent="-514350">
              <a:buFont typeface="+mj-lt"/>
              <a:buAutoNum type="alphaLcParenR"/>
            </a:pPr>
            <a:r>
              <a:rPr lang="en-US" dirty="0"/>
              <a:t>reject? </a:t>
            </a:r>
          </a:p>
          <a:p>
            <a:pPr marL="1771650" lvl="3" indent="-514350">
              <a:buFont typeface="+mj-lt"/>
              <a:buAutoNum type="alphaLcParenR"/>
            </a:pPr>
            <a:r>
              <a:rPr lang="en-US" dirty="0"/>
              <a:t>Leave as proposed so we don’t forget about it? </a:t>
            </a:r>
          </a:p>
          <a:p>
            <a:pPr marL="1771650" lvl="3" indent="-514350">
              <a:buFont typeface="+mj-lt"/>
              <a:buAutoNum type="alphaLcParenR"/>
            </a:pPr>
            <a:r>
              <a:rPr lang="en-US" dirty="0"/>
              <a:t>Pass it on to AD in some way?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Fermilab (non-project management) support staff assigned to PIP-II become dormant due to some sort of delay (funding delay, vendor delay).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Who is responsible for paying for them while they are waiting for work – 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US" dirty="0"/>
              <a:t>the project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US" dirty="0"/>
              <a:t>Division</a:t>
            </a:r>
          </a:p>
          <a:p>
            <a:pPr marL="800100" lvl="2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 the Risk contingency calculation associated with a specific funding profile?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The answer seemed to be “Yes”. 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US" dirty="0"/>
              <a:t>The implication is that a failure to achieve the assumed funding profile should not be included in the risk register 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US" dirty="0"/>
              <a:t>hence no contingency is allocated to cover the risk of DOE changing the funding profile. 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US" dirty="0"/>
              <a:t>BTW, there is an approved risk in LBNF “Changes to the DOE Funding Profile after CD-2”.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44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Management: Next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828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had expected that we will be successful in editing the Risk Registry and have a general agreement of the Risk Assessment.</a:t>
            </a:r>
          </a:p>
          <a:p>
            <a:pPr lvl="1"/>
            <a:r>
              <a:rPr lang="en-US" dirty="0"/>
              <a:t>We have significant comments</a:t>
            </a:r>
          </a:p>
          <a:p>
            <a:r>
              <a:rPr lang="en-US" dirty="0"/>
              <a:t>We would like to consolidate some of the Risks</a:t>
            </a:r>
          </a:p>
          <a:p>
            <a:pPr lvl="1"/>
            <a:r>
              <a:rPr lang="en-US" dirty="0"/>
              <a:t>International deliverables</a:t>
            </a:r>
          </a:p>
          <a:p>
            <a:pPr lvl="1"/>
            <a:r>
              <a:rPr lang="en-US" dirty="0"/>
              <a:t>Human Resources</a:t>
            </a:r>
          </a:p>
          <a:p>
            <a:pPr lvl="1"/>
            <a:r>
              <a:rPr lang="en-US" dirty="0"/>
              <a:t>ES&amp;H</a:t>
            </a:r>
          </a:p>
          <a:p>
            <a:r>
              <a:rPr lang="en-US" dirty="0"/>
              <a:t>The PIP-II Project Management Team will go over the risk in next two weeks.</a:t>
            </a:r>
          </a:p>
          <a:p>
            <a:pPr lvl="1"/>
            <a:r>
              <a:rPr lang="en-US" dirty="0"/>
              <a:t>Approve</a:t>
            </a:r>
          </a:p>
          <a:p>
            <a:pPr lvl="1"/>
            <a:r>
              <a:rPr lang="en-US" dirty="0"/>
              <a:t>Disapprove</a:t>
            </a:r>
          </a:p>
          <a:p>
            <a:pPr lvl="1"/>
            <a:r>
              <a:rPr lang="en-US" dirty="0"/>
              <a:t>Suggest Modifications</a:t>
            </a:r>
          </a:p>
          <a:p>
            <a:r>
              <a:rPr lang="en-US" dirty="0"/>
              <a:t>We will communicate this to you ASAP.</a:t>
            </a:r>
          </a:p>
          <a:p>
            <a:r>
              <a:rPr lang="en-US" dirty="0"/>
              <a:t>On April 27-28 we will meet for &lt; 3 hours each to go over all the Risk in the Risk Registry.</a:t>
            </a:r>
          </a:p>
          <a:p>
            <a:pPr lvl="1"/>
            <a:r>
              <a:rPr lang="en-US" dirty="0"/>
              <a:t>Risk Registry should be ready for P6 (Except Impacted Task ID)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97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Risk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074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Risk Analysis (Every Quarter)</a:t>
            </a:r>
          </a:p>
          <a:p>
            <a:pPr lvl="1"/>
            <a:r>
              <a:rPr lang="en-US" dirty="0"/>
              <a:t>Qualitative Risk Analysis (</a:t>
            </a:r>
            <a:r>
              <a:rPr lang="en-US" dirty="0">
                <a:solidFill>
                  <a:srgbClr val="FF0000"/>
                </a:solidFill>
              </a:rPr>
              <a:t>In progress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Quantitative Risk Analysis</a:t>
            </a:r>
          </a:p>
          <a:p>
            <a:r>
              <a:rPr lang="en-US" dirty="0"/>
              <a:t>Qualitative Risk Analysis</a:t>
            </a:r>
          </a:p>
          <a:p>
            <a:pPr lvl="1"/>
            <a:r>
              <a:rPr lang="en-US" dirty="0"/>
              <a:t>Preparing an Excel Spreadsheet for this analysis</a:t>
            </a:r>
          </a:p>
          <a:p>
            <a:r>
              <a:rPr lang="en-US" dirty="0"/>
              <a:t>Quantitative Risk Analysis:</a:t>
            </a:r>
          </a:p>
          <a:p>
            <a:pPr lvl="1"/>
            <a:r>
              <a:rPr lang="en-US" dirty="0"/>
              <a:t>We will use the CF RLS and CF Risks to go through the whole process.</a:t>
            </a:r>
          </a:p>
          <a:p>
            <a:pPr lvl="2"/>
            <a:r>
              <a:rPr lang="en-US" dirty="0"/>
              <a:t>This will allow us to understand the Primavera Risk Analysis software and how it interacts with the Risk Register.</a:t>
            </a:r>
          </a:p>
          <a:p>
            <a:pPr lvl="1"/>
            <a:r>
              <a:rPr lang="en-US" dirty="0"/>
              <a:t>We have requested Mohammed </a:t>
            </a:r>
            <a:r>
              <a:rPr lang="en-US" dirty="0" err="1"/>
              <a:t>Elrafih</a:t>
            </a:r>
            <a:r>
              <a:rPr lang="en-US" dirty="0"/>
              <a:t> time starting the 1</a:t>
            </a:r>
            <a:r>
              <a:rPr lang="en-US" baseline="30000" dirty="0"/>
              <a:t>st</a:t>
            </a:r>
            <a:r>
              <a:rPr lang="en-US" dirty="0"/>
              <a:t> week of May 2017 to assist PIP-II Project.</a:t>
            </a:r>
          </a:p>
          <a:p>
            <a:pPr lvl="2"/>
            <a:r>
              <a:rPr lang="en-US" dirty="0"/>
              <a:t>Edit and approve the CF risk</a:t>
            </a:r>
          </a:p>
          <a:p>
            <a:pPr lvl="2"/>
            <a:r>
              <a:rPr lang="en-US" dirty="0"/>
              <a:t>Finalize the CF RLS for pre-CD3 and Construction phases.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75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Step: Risk Mitigation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31919"/>
          </a:xfrm>
        </p:spPr>
        <p:txBody>
          <a:bodyPr/>
          <a:lstStyle/>
          <a:p>
            <a:r>
              <a:rPr lang="en-US" dirty="0"/>
              <a:t>Risk Mitigation is a continuous process.</a:t>
            </a:r>
          </a:p>
          <a:p>
            <a:r>
              <a:rPr lang="en-US" dirty="0"/>
              <a:t>The bi-weekly technical meeting has been changed to</a:t>
            </a:r>
          </a:p>
          <a:p>
            <a:pPr lvl="1"/>
            <a:r>
              <a:rPr lang="en-US" dirty="0"/>
              <a:t>SRF Linac R&amp;D and Risk Mitigation</a:t>
            </a:r>
          </a:p>
          <a:p>
            <a:r>
              <a:rPr lang="en-US" dirty="0"/>
              <a:t>Risk Mitigation 1</a:t>
            </a:r>
          </a:p>
          <a:p>
            <a:pPr lvl="1"/>
            <a:r>
              <a:rPr lang="en-US" dirty="0"/>
              <a:t>RT-121-02-01-006	“In-kind contributions do not meet codes and standards”</a:t>
            </a:r>
          </a:p>
          <a:p>
            <a:pPr lvl="2"/>
            <a:r>
              <a:rPr lang="en-US" dirty="0"/>
              <a:t>Work on clearly documenting the Fermilab Acceptance Criteria</a:t>
            </a:r>
          </a:p>
          <a:p>
            <a:pPr lvl="3"/>
            <a:r>
              <a:rPr lang="en-US" dirty="0"/>
              <a:t>Communicated with Don, Allan and Jim</a:t>
            </a:r>
          </a:p>
          <a:p>
            <a:r>
              <a:rPr lang="en-US" dirty="0"/>
              <a:t> Risk Mitigation 2</a:t>
            </a:r>
          </a:p>
          <a:p>
            <a:pPr lvl="1"/>
            <a:r>
              <a:rPr lang="en-US" dirty="0"/>
              <a:t>RT-121-03-002 “Cryogenic system specification changes”</a:t>
            </a:r>
          </a:p>
          <a:p>
            <a:pPr lvl="2"/>
            <a:r>
              <a:rPr lang="en-US" dirty="0"/>
              <a:t>This will happen if the Q of the cavity is lower and LFD not mitigated.</a:t>
            </a:r>
          </a:p>
          <a:p>
            <a:pPr lvl="3"/>
            <a:r>
              <a:rPr lang="en-US" dirty="0"/>
              <a:t>Solution is to add 5k Liquid He plant to the current plant</a:t>
            </a:r>
          </a:p>
          <a:p>
            <a:pPr lvl="4"/>
            <a:r>
              <a:rPr lang="en-US" dirty="0"/>
              <a:t>Communicated this with Arkadiy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61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861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PIP-II Project has developed a Risk Management Plan following the guidelines of the Fermilab Risk Management Procedure.</a:t>
            </a:r>
          </a:p>
          <a:p>
            <a:r>
              <a:rPr lang="en-US" dirty="0"/>
              <a:t>Identified the Risk Process and Risk Ranking</a:t>
            </a:r>
          </a:p>
          <a:p>
            <a:r>
              <a:rPr lang="en-US" dirty="0"/>
              <a:t>Risk Assessment for the Project</a:t>
            </a:r>
          </a:p>
          <a:p>
            <a:pPr lvl="1"/>
            <a:r>
              <a:rPr lang="en-US" dirty="0"/>
              <a:t>140+ Risks identified (consolidation and addition in progress)</a:t>
            </a:r>
          </a:p>
          <a:p>
            <a:r>
              <a:rPr lang="en-US" dirty="0"/>
              <a:t>Held a Risk Workshop (April 6-7, 2017)</a:t>
            </a:r>
          </a:p>
          <a:p>
            <a:r>
              <a:rPr lang="en-US" dirty="0"/>
              <a:t>Next Steps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Quarterly Risk Analysis </a:t>
            </a:r>
            <a:r>
              <a:rPr lang="en-US" dirty="0"/>
              <a:t>after the Risk Register and its initial impact is approved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Focus:</a:t>
            </a:r>
            <a:r>
              <a:rPr lang="en-US" dirty="0"/>
              <a:t> Risk Mitigation discussion by bi-weekly technical meetings</a:t>
            </a:r>
          </a:p>
          <a:p>
            <a:pPr lvl="2"/>
            <a:r>
              <a:rPr lang="en-US" dirty="0"/>
              <a:t> “</a:t>
            </a:r>
            <a:r>
              <a:rPr lang="en-US" b="1" i="1" dirty="0"/>
              <a:t>R1:</a:t>
            </a:r>
            <a:r>
              <a:rPr lang="en-US" b="1" dirty="0"/>
              <a:t> R&amp;D activities should be managed in a timely manner so that all critical risks are mitigated prior to the target date of CD-3.”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6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Management Requirement between CD-0 and CD-1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043046"/>
            <a:ext cx="8672513" cy="4987867"/>
          </a:xfrm>
        </p:spPr>
        <p:txBody>
          <a:bodyPr/>
          <a:lstStyle/>
          <a:p>
            <a:r>
              <a:rPr lang="en-US" dirty="0"/>
              <a:t>The Project Shall develop a preliminary Risk Management Plan (   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Graphic 6" descr="Checkmark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4183" y="1503333"/>
            <a:ext cx="209725" cy="298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04" y="2021271"/>
            <a:ext cx="3951625" cy="39391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8268" y="4170603"/>
            <a:ext cx="4376956" cy="1789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is a live document.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new version will be created as needed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Every 6 months by the concurrence of the PIP-II Risk Management Board.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74844" y="2067277"/>
            <a:ext cx="3921383" cy="16634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It is saved in PIP-II </a:t>
            </a:r>
            <a:r>
              <a:rPr lang="en-US" sz="1600" dirty="0" err="1"/>
              <a:t>Docdb</a:t>
            </a:r>
            <a:r>
              <a:rPr lang="en-US" sz="1600" dirty="0"/>
              <a:t> at</a:t>
            </a:r>
          </a:p>
          <a:p>
            <a:pPr algn="ctr"/>
            <a:endParaRPr lang="en-US" sz="1600" dirty="0"/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Helvetica"/>
                <a:hlinkClick r:id="rId5"/>
              </a:rPr>
              <a:t>http://pip2-docdb.fnal.gov:8080/cgi-bin/RetrieveFile?docid=163&amp;filename=Risk%20Management%20Plan.pdf&amp;version=1</a:t>
            </a:r>
            <a:endParaRPr lang="en-US" sz="1400" dirty="0">
              <a:solidFill>
                <a:srgbClr val="40404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8328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Roles and Responsibilities (  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588"/>
            <a:ext cx="8672513" cy="5273864"/>
          </a:xfrm>
        </p:spPr>
        <p:txBody>
          <a:bodyPr>
            <a:normAutofit fontScale="92500"/>
          </a:bodyPr>
          <a:lstStyle/>
          <a:p>
            <a:r>
              <a:rPr lang="en-US" dirty="0"/>
              <a:t>The PIP-II Project Manager (PM) has the ultimate responsible for all aspects of the project risk management. </a:t>
            </a:r>
          </a:p>
          <a:p>
            <a:pPr lvl="1"/>
            <a:r>
              <a:rPr lang="en-US" dirty="0"/>
              <a:t>The PM has delegated this responsibility to Deputy Project Manager (DPM) who also reserves as Risk Manager and will chair the Risk Management Board (RMB).</a:t>
            </a:r>
          </a:p>
          <a:p>
            <a:r>
              <a:rPr lang="en-US" dirty="0"/>
              <a:t>The Risk Management Board (RMB).</a:t>
            </a:r>
          </a:p>
          <a:p>
            <a:pPr lvl="1"/>
            <a:r>
              <a:rPr lang="en-US" dirty="0"/>
              <a:t>The RMB membership will include PM, DPMs, L2 Managers, Project engineers, the Accelerator and Technical Division representatives, Fermilab Project Office Representative and Federal Project Director. </a:t>
            </a:r>
          </a:p>
          <a:p>
            <a:r>
              <a:rPr lang="en-US" dirty="0"/>
              <a:t>The Level 3 Managers (L3M) are the Risk Owners for the PIP-II Project. </a:t>
            </a:r>
          </a:p>
          <a:p>
            <a:pPr lvl="1"/>
            <a:r>
              <a:rPr lang="en-US" dirty="0"/>
              <a:t>Responsible for developing the Risk Register, analyze the risk, develop and manage the risk mitigation plan.</a:t>
            </a:r>
          </a:p>
          <a:p>
            <a:pPr lvl="1"/>
            <a:r>
              <a:rPr lang="en-US" dirty="0"/>
              <a:t>The L3M will also report these risk and progress towards their mitigation plan to RMB.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Graphic 7" descr="Checkmark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242" y="572957"/>
            <a:ext cx="209725" cy="2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5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 WBS breakdown and Risk Owners (   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9" y="1024265"/>
            <a:ext cx="6136605" cy="52806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74647" y="1904300"/>
            <a:ext cx="3107865" cy="1921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Working on two tier Risk Management.</a:t>
            </a:r>
          </a:p>
          <a:p>
            <a:pPr algn="ctr"/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Risk Responsibility (L1/L2)</a:t>
            </a:r>
          </a:p>
          <a:p>
            <a:pPr lvl="1"/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Risk Owner (L3/L4)</a:t>
            </a:r>
          </a:p>
        </p:txBody>
      </p:sp>
      <p:pic>
        <p:nvPicPr>
          <p:cNvPr id="8" name="Graphic 7" descr="Checkmark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1369" y="602051"/>
            <a:ext cx="209725" cy="2915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74647" y="4332772"/>
            <a:ext cx="3107865" cy="10066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Next Iteration early July 2017</a:t>
            </a:r>
          </a:p>
        </p:txBody>
      </p:sp>
    </p:spTree>
    <p:extLst>
      <p:ext uri="{BB962C8B-B14F-4D97-AF65-F5344CB8AC3E}">
        <p14:creationId xmlns:p14="http://schemas.microsoft.com/office/powerpoint/2010/main" val="28154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Risks Process (  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2780"/>
            <a:ext cx="8672513" cy="52837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Risk Breakdown Structure</a:t>
            </a:r>
          </a:p>
          <a:p>
            <a:pPr lvl="1"/>
            <a:r>
              <a:rPr lang="en-US" dirty="0"/>
              <a:t>PIP-II is following Fermilab Risk Breakdown Structure</a:t>
            </a:r>
          </a:p>
          <a:p>
            <a:pPr marL="400050" lvl="1" indent="0" algn="ctr">
              <a:buNone/>
            </a:pPr>
            <a:r>
              <a:rPr lang="en-US" u="sng" dirty="0">
                <a:hlinkClick r:id="rId2"/>
              </a:rPr>
              <a:t>https://fermipoint.fnal.gov/collaboration/PM-Tools/Lists/RBS/Risk%20Breakdown%20Structure.aspx</a:t>
            </a:r>
            <a:r>
              <a:rPr lang="en-US" u="sng" dirty="0"/>
              <a:t>. </a:t>
            </a:r>
          </a:p>
          <a:p>
            <a:pPr lvl="1"/>
            <a:r>
              <a:rPr lang="en-US" dirty="0"/>
              <a:t>PIP-II Superconducting Linac is being built with significant international contribution. </a:t>
            </a:r>
          </a:p>
          <a:p>
            <a:pPr lvl="2"/>
            <a:r>
              <a:rPr lang="en-US" dirty="0"/>
              <a:t>Risk Owner have entered the Identified technical and schedule Risk from international collaborators in the Fermilab PIP-II Risk Registry.</a:t>
            </a:r>
          </a:p>
          <a:p>
            <a:pPr lvl="2"/>
            <a:r>
              <a:rPr lang="en-US" dirty="0"/>
              <a:t>Signing of the international agreement is not considered as the Project Risk.</a:t>
            </a:r>
          </a:p>
          <a:p>
            <a:pPr lvl="1"/>
            <a:r>
              <a:rPr lang="en-US" dirty="0"/>
              <a:t>PIP-II Risks has been categorized as</a:t>
            </a:r>
          </a:p>
          <a:p>
            <a:pPr lvl="2"/>
            <a:r>
              <a:rPr lang="en-US" dirty="0"/>
              <a:t>121.01 	DOE and Fermilab</a:t>
            </a:r>
          </a:p>
          <a:p>
            <a:pPr lvl="2"/>
            <a:r>
              <a:rPr lang="en-US" dirty="0"/>
              <a:t>121.02 	PIP-II Project Office</a:t>
            </a:r>
          </a:p>
          <a:p>
            <a:pPr lvl="2"/>
            <a:r>
              <a:rPr lang="en-US" dirty="0"/>
              <a:t>121.03 	Superconducting Linac</a:t>
            </a:r>
          </a:p>
          <a:p>
            <a:pPr lvl="2"/>
            <a:r>
              <a:rPr lang="en-US" dirty="0"/>
              <a:t>121.04 	Booster</a:t>
            </a:r>
          </a:p>
          <a:p>
            <a:pPr lvl="2"/>
            <a:r>
              <a:rPr lang="en-US" dirty="0"/>
              <a:t>121.05 	Recycler/Main Injector</a:t>
            </a:r>
          </a:p>
          <a:p>
            <a:pPr lvl="2"/>
            <a:r>
              <a:rPr lang="en-US" dirty="0"/>
              <a:t>121.06 	Conventional Facility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Graphic 5" descr="Checkmark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5163" y="578477"/>
            <a:ext cx="209725" cy="2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1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Ranking (  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043046"/>
            <a:ext cx="8672513" cy="5118857"/>
          </a:xfrm>
        </p:spPr>
        <p:txBody>
          <a:bodyPr/>
          <a:lstStyle/>
          <a:p>
            <a:r>
              <a:rPr lang="en-US" dirty="0"/>
              <a:t>PIP-II Project is using this matrix of risk probability vs impacts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Graphic 7" descr="Checkmark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6422" y="563708"/>
            <a:ext cx="209725" cy="2915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436" y="1536143"/>
            <a:ext cx="6643492" cy="462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6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(   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Identification in the PIP-II Risk Registry</a:t>
            </a:r>
          </a:p>
          <a:p>
            <a:pPr lvl="1"/>
            <a:r>
              <a:rPr lang="en-US" dirty="0"/>
              <a:t>PIP-II Project has entered 140+ Risks in the Risk Registry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Assessment of Probabilities and Consequences</a:t>
            </a:r>
          </a:p>
          <a:p>
            <a:r>
              <a:rPr lang="en-US" dirty="0">
                <a:sym typeface="Wingdings" panose="05000000000000000000" pitchFamily="2" charset="2"/>
              </a:rPr>
              <a:t>Assessment of Risk Trigger Metrics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346" y="578477"/>
            <a:ext cx="207282" cy="292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199" y="1903501"/>
            <a:ext cx="8837313" cy="311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0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22862"/>
          </a:xfrm>
        </p:spPr>
        <p:txBody>
          <a:bodyPr/>
          <a:lstStyle/>
          <a:p>
            <a:r>
              <a:rPr lang="en-US" dirty="0"/>
              <a:t>Risk Analysis</a:t>
            </a:r>
          </a:p>
          <a:p>
            <a:pPr lvl="1"/>
            <a:r>
              <a:rPr lang="en-US" dirty="0"/>
              <a:t>Risk Registry Review (   )</a:t>
            </a:r>
          </a:p>
          <a:p>
            <a:pPr lvl="2"/>
            <a:r>
              <a:rPr lang="en-US" dirty="0"/>
              <a:t>PIP-II held a Risk Workshop on April 6-7, 2017, with non PIP-II Project Subject Matter Experts</a:t>
            </a:r>
          </a:p>
          <a:p>
            <a:pPr marL="914400" lvl="2" indent="0">
              <a:buNone/>
            </a:pPr>
            <a:r>
              <a:rPr lang="en-US" dirty="0">
                <a:hlinkClick r:id="rId2"/>
              </a:rPr>
              <a:t>https://indico.fnal.gov/conferenceDisplay.py?confId=14141</a:t>
            </a:r>
            <a:endParaRPr lang="en-US" dirty="0"/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dirty="0"/>
              <a:t>Risk Validation (</a:t>
            </a:r>
            <a:r>
              <a:rPr lang="en-US" dirty="0">
                <a:solidFill>
                  <a:srgbClr val="FF0000"/>
                </a:solidFill>
              </a:rPr>
              <a:t>In Progress, will be approved by May 5, 2017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Comments from workshop</a:t>
            </a:r>
          </a:p>
          <a:p>
            <a:pPr lvl="1"/>
            <a:r>
              <a:rPr lang="en-US" dirty="0"/>
              <a:t>Qualitative Risk Analysis (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Understanding the process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Quantitative Risk Analysis (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Awaiting RLS in P6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076" y="1518044"/>
            <a:ext cx="207282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6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Risk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593269"/>
              </p:ext>
            </p:extLst>
          </p:nvPr>
        </p:nvGraphicFramePr>
        <p:xfrm>
          <a:off x="636588" y="990355"/>
          <a:ext cx="7854508" cy="5125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048">
                  <a:extLst>
                    <a:ext uri="{9D8B030D-6E8A-4147-A177-3AD203B41FA5}">
                      <a16:colId xmlns:a16="http://schemas.microsoft.com/office/drawing/2014/main" val="1816503532"/>
                    </a:ext>
                  </a:extLst>
                </a:gridCol>
                <a:gridCol w="2817270">
                  <a:extLst>
                    <a:ext uri="{9D8B030D-6E8A-4147-A177-3AD203B41FA5}">
                      <a16:colId xmlns:a16="http://schemas.microsoft.com/office/drawing/2014/main" val="1168784315"/>
                    </a:ext>
                  </a:extLst>
                </a:gridCol>
                <a:gridCol w="3056190">
                  <a:extLst>
                    <a:ext uri="{9D8B030D-6E8A-4147-A177-3AD203B41FA5}">
                      <a16:colId xmlns:a16="http://schemas.microsoft.com/office/drawing/2014/main" val="922298665"/>
                    </a:ext>
                  </a:extLst>
                </a:gridCol>
              </a:tblGrid>
              <a:tr h="20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RI-ID</a:t>
                      </a:r>
                      <a:endParaRPr lang="en-US" sz="900" b="0" i="0" u="none" strike="noStrike" dirty="0">
                        <a:solidFill>
                          <a:srgbClr val="1C1108"/>
                        </a:solidFill>
                        <a:effectLst/>
                        <a:latin typeface="Segoe UI Semilight" panose="020B0402040204020203" pitchFamily="34" charset="0"/>
                      </a:endParaRP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RT-121-01-01-003</a:t>
                      </a:r>
                      <a:endParaRPr lang="en-US" sz="800" b="0" i="0" u="none" strike="noStrike">
                        <a:solidFill>
                          <a:srgbClr val="1C11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RT-121-01-01-002</a:t>
                      </a:r>
                      <a:endParaRPr lang="en-US" sz="800" b="0" i="0" u="none" strike="noStrike">
                        <a:solidFill>
                          <a:srgbClr val="1C11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790752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Title</a:t>
                      </a:r>
                      <a:endParaRPr lang="en-US" sz="900" b="0" i="0" u="none" strike="noStrike" dirty="0">
                        <a:solidFill>
                          <a:srgbClr val="1C1108"/>
                        </a:solidFill>
                        <a:effectLst/>
                        <a:latin typeface="Segoe UI Semilight" panose="020B0402040204020203" pitchFamily="34" charset="0"/>
                      </a:endParaRP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The DOE changes funding profile before CD-2</a:t>
                      </a:r>
                      <a:endParaRPr lang="en-US" sz="800" b="0" i="0" u="none" strike="noStrike">
                        <a:solidFill>
                          <a:srgbClr val="1C11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Delay in formalizing international in-kind contributions</a:t>
                      </a:r>
                      <a:endParaRPr lang="en-US" sz="800" b="0" i="0" u="none" strike="noStrike">
                        <a:solidFill>
                          <a:srgbClr val="1C11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744776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1C1108"/>
                          </a:solidFill>
                          <a:effectLst/>
                          <a:latin typeface="Segoe UI Semilight" panose="020B0402040204020203" pitchFamily="34" charset="0"/>
                        </a:rPr>
                        <a:t>RI-ID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RT-121-01-01-003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RT-121-01-01-002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526612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1C1108"/>
                          </a:solidFill>
                          <a:effectLst/>
                          <a:latin typeface="Segoe UI Semilight" panose="020B0402040204020203" pitchFamily="34" charset="0"/>
                        </a:rPr>
                        <a:t>Title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The DOE changes funding profile before CD-2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Delay in formalizing international in-kind contributions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107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1C1108"/>
                          </a:solidFill>
                          <a:effectLst/>
                          <a:latin typeface="Segoe UI Semilight" panose="020B0402040204020203" pitchFamily="34" charset="0"/>
                        </a:rPr>
                        <a:t>Project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PIP II Project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PIP II Project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441723"/>
                  </a:ext>
                </a:extLst>
              </a:tr>
              <a:tr h="949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1C1108"/>
                          </a:solidFill>
                          <a:effectLst/>
                          <a:latin typeface="Segoe UI Semilight" panose="020B0402040204020203" pitchFamily="34" charset="0"/>
                        </a:rPr>
                        <a:t>Summary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IF DOE needs to change the project funding profile before CD-2 then there could be a delay to the project or if severe enough, even jeopardize the project's ability to move forward.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​If international commitments to the PIP-II Project are not formalized in a timely manner (roughly four months in advance of scheduled DOE CD-2/CD3A), then the DOE will not be able to baseline the Project and provide authorization for longlead item procurements, jeopardizing the ability the Project to achieve cost and schedule goals. 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43325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1C1108"/>
                          </a:solidFill>
                          <a:effectLst/>
                          <a:latin typeface="Segoe UI Semilight" panose="020B0402040204020203" pitchFamily="34" charset="0"/>
                        </a:rPr>
                        <a:t>Impact (workdays)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402636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1C1108"/>
                          </a:solidFill>
                          <a:effectLst/>
                          <a:latin typeface="Segoe UI Semilight" panose="020B0402040204020203" pitchFamily="34" charset="0"/>
                        </a:rPr>
                        <a:t>Impact (workdays) -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030421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1C1108"/>
                          </a:solidFill>
                          <a:effectLst/>
                          <a:latin typeface="Segoe UI Semilight" panose="020B0402040204020203" pitchFamily="34" charset="0"/>
                        </a:rPr>
                        <a:t>Impact (workdays) - Max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586001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1C1108"/>
                          </a:solidFill>
                          <a:effectLst/>
                          <a:latin typeface="Segoe UI Semilight" panose="020B0402040204020203" pitchFamily="34" charset="0"/>
                        </a:rPr>
                        <a:t>P * Impact (k$)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8,750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038049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1C1108"/>
                          </a:solidFill>
                          <a:effectLst/>
                          <a:latin typeface="Segoe UI Semilight" panose="020B0402040204020203" pitchFamily="34" charset="0"/>
                        </a:rPr>
                        <a:t>P x Impact (k$)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8750 (=75% x 11667) k$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0 (=25% x 0) k$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786340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1C1108"/>
                          </a:solidFill>
                          <a:effectLst/>
                          <a:latin typeface="Segoe UI Semilight" panose="020B0402040204020203" pitchFamily="34" charset="0"/>
                        </a:rPr>
                        <a:t>Impact (months) - Mean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835090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1C1108"/>
                          </a:solidFill>
                          <a:effectLst/>
                          <a:latin typeface="Segoe UI Semilight" panose="020B0402040204020203" pitchFamily="34" charset="0"/>
                        </a:rPr>
                        <a:t>Impact (k$) - Mean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11,667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061475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1C1108"/>
                          </a:solidFill>
                          <a:effectLst/>
                          <a:latin typeface="Segoe UI Semilight" panose="020B0402040204020203" pitchFamily="34" charset="0"/>
                        </a:rPr>
                        <a:t>Probability Score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5 (VH)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3 (M)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087802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1C1108"/>
                          </a:solidFill>
                          <a:effectLst/>
                          <a:latin typeface="Segoe UI Semilight" panose="020B0402040204020203" pitchFamily="34" charset="0"/>
                        </a:rPr>
                        <a:t>Impact Score - Schedule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3 (H)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3 (H)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454336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1C1108"/>
                          </a:solidFill>
                          <a:effectLst/>
                          <a:latin typeface="Segoe UI Semilight" panose="020B0402040204020203" pitchFamily="34" charset="0"/>
                        </a:rPr>
                        <a:t>Impact Score - Cost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3 (H)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0 (N)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460291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1C1108"/>
                          </a:solidFill>
                          <a:effectLst/>
                          <a:latin typeface="Segoe UI Semilight" panose="020B0402040204020203" pitchFamily="34" charset="0"/>
                        </a:rPr>
                        <a:t>Impact Score - Max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58706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1C1108"/>
                          </a:solidFill>
                          <a:effectLst/>
                          <a:latin typeface="Segoe UI Semilight" panose="020B0402040204020203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645533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1C1108"/>
                          </a:solidFill>
                          <a:effectLst/>
                          <a:latin typeface="Segoe UI Semilight" panose="020B0402040204020203" pitchFamily="34" charset="0"/>
                        </a:rPr>
                        <a:t>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323056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1C1108"/>
                          </a:solidFill>
                          <a:effectLst/>
                          <a:latin typeface="Segoe UI Semilight" panose="020B0402040204020203" pitchFamily="34" charset="0"/>
                        </a:rPr>
                        <a:t>Risk Rank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3 (High)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1C1108"/>
                          </a:solidFill>
                          <a:effectLst/>
                          <a:latin typeface="Arial" panose="020B0604020202020204" pitchFamily="34" charset="0"/>
                        </a:rPr>
                        <a:t>3 (High)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69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1282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_PowerPoint_Template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Risk Management.pptx" id="{2ADAA87C-13A9-4D36-8FCF-C6356769C1D9}" vid="{F7FB6E2E-6782-4D94-9BB9-2DD3BE79A1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23634</TotalTime>
  <Words>1594</Words>
  <Application>Microsoft Office PowerPoint</Application>
  <PresentationFormat>On-screen Show (4:3)</PresentationFormat>
  <Paragraphs>277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Geneva</vt:lpstr>
      <vt:lpstr>Helvetica</vt:lpstr>
      <vt:lpstr>Segoe UI Semilight</vt:lpstr>
      <vt:lpstr>Wingdings</vt:lpstr>
      <vt:lpstr>FermilabPartners_PowerPoint_Template_090915</vt:lpstr>
      <vt:lpstr>PowerPoint Presentation</vt:lpstr>
      <vt:lpstr>Risk Management Requirement between CD-0 and CD-1</vt:lpstr>
      <vt:lpstr>Define Roles and Responsibilities (   )</vt:lpstr>
      <vt:lpstr>Define WBS breakdown and Risk Owners (   ) </vt:lpstr>
      <vt:lpstr>Identify Risks Process (   )</vt:lpstr>
      <vt:lpstr>Risk Ranking (   )</vt:lpstr>
      <vt:lpstr>Risk Assessment (   ) </vt:lpstr>
      <vt:lpstr>Risk Assessment ….</vt:lpstr>
      <vt:lpstr>Qualitative Risk Analysis</vt:lpstr>
      <vt:lpstr>Risk Workshop (  )</vt:lpstr>
      <vt:lpstr>PIP-II Risk Workshop</vt:lpstr>
      <vt:lpstr>Project Risk</vt:lpstr>
      <vt:lpstr>Cavity and Cryomodule Risk</vt:lpstr>
      <vt:lpstr>Risk Philosophical Questions</vt:lpstr>
      <vt:lpstr>Risk Management: Next Step</vt:lpstr>
      <vt:lpstr>Next Steps: Risk Analysis</vt:lpstr>
      <vt:lpstr>Next Step: Risk Mitigation 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S. Mishra x4094 08870N</dc:creator>
  <cp:lastModifiedBy>C. Shekhar Mishra</cp:lastModifiedBy>
  <cp:revision>79</cp:revision>
  <cp:lastPrinted>2017-04-05T19:12:47Z</cp:lastPrinted>
  <dcterms:created xsi:type="dcterms:W3CDTF">2017-01-12T18:49:08Z</dcterms:created>
  <dcterms:modified xsi:type="dcterms:W3CDTF">2017-04-19T18:45:10Z</dcterms:modified>
</cp:coreProperties>
</file>