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7"/>
  </p:notesMasterIdLst>
  <p:handoutMasterIdLst>
    <p:handoutMasterId r:id="rId28"/>
  </p:handoutMasterIdLst>
  <p:sldIdLst>
    <p:sldId id="294" r:id="rId2"/>
    <p:sldId id="345" r:id="rId3"/>
    <p:sldId id="354" r:id="rId4"/>
    <p:sldId id="355" r:id="rId5"/>
    <p:sldId id="356" r:id="rId6"/>
    <p:sldId id="358" r:id="rId7"/>
    <p:sldId id="357" r:id="rId8"/>
    <p:sldId id="350" r:id="rId9"/>
    <p:sldId id="348" r:id="rId10"/>
    <p:sldId id="341" r:id="rId11"/>
    <p:sldId id="351" r:id="rId12"/>
    <p:sldId id="352" r:id="rId13"/>
    <p:sldId id="353" r:id="rId14"/>
    <p:sldId id="336" r:id="rId15"/>
    <p:sldId id="359" r:id="rId16"/>
    <p:sldId id="340" r:id="rId17"/>
    <p:sldId id="300" r:id="rId18"/>
    <p:sldId id="312" r:id="rId19"/>
    <p:sldId id="305" r:id="rId20"/>
    <p:sldId id="360" r:id="rId21"/>
    <p:sldId id="307" r:id="rId22"/>
    <p:sldId id="331" r:id="rId23"/>
    <p:sldId id="318" r:id="rId24"/>
    <p:sldId id="333" r:id="rId25"/>
    <p:sldId id="329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00"/>
    <a:srgbClr val="000000"/>
    <a:srgbClr val="404040"/>
    <a:srgbClr val="004C97"/>
    <a:srgbClr val="50504E"/>
    <a:srgbClr val="4E4E4E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 snapToObjects="1" showGuides="1">
      <p:cViewPr varScale="1">
        <p:scale>
          <a:sx n="66" d="100"/>
          <a:sy n="66" d="100"/>
        </p:scale>
        <p:origin x="-496" y="-10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7203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18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0509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289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0165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51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736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90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C086A-EF22-42CA-A2EA-EA27A00ED62A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974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1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E7B447-B6BF-408B-A286-D001ED99F2CD}" type="slidenum">
              <a:rPr lang="en-US"/>
              <a:pPr/>
              <a:t>19</a:t>
            </a:fld>
            <a:endParaRPr lang="en-US"/>
          </a:p>
        </p:txBody>
      </p:sp>
      <p:sp>
        <p:nvSpPr>
          <p:cNvPr id="574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3325" y="706438"/>
            <a:ext cx="4711700" cy="3533775"/>
          </a:xfrm>
          <a:ln/>
        </p:spPr>
      </p:sp>
      <p:sp>
        <p:nvSpPr>
          <p:cNvPr id="574467" name="Notes Placeholder 2"/>
          <p:cNvSpPr>
            <a:spLocks noGrp="1"/>
          </p:cNvSpPr>
          <p:nvPr>
            <p:ph type="body" idx="1"/>
          </p:nvPr>
        </p:nvSpPr>
        <p:spPr>
          <a:xfrm>
            <a:off x="948582" y="4477133"/>
            <a:ext cx="5217191" cy="4243127"/>
          </a:xfrm>
        </p:spPr>
        <p:txBody>
          <a:bodyPr lIns="96937" tIns="48459" rIns="96937" bIns="48459"/>
          <a:lstStyle/>
          <a:p>
            <a:endParaRPr lang="en-US"/>
          </a:p>
        </p:txBody>
      </p:sp>
      <p:sp>
        <p:nvSpPr>
          <p:cNvPr id="574468" name="Header Placeholder 3"/>
          <p:cNvSpPr txBox="1">
            <a:spLocks noGrp="1"/>
          </p:cNvSpPr>
          <p:nvPr/>
        </p:nvSpPr>
        <p:spPr bwMode="auto">
          <a:xfrm>
            <a:off x="3" y="2"/>
            <a:ext cx="3084533" cy="4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37" tIns="48459" rIns="96937" bIns="48459"/>
          <a:lstStyle/>
          <a:p>
            <a:pPr defTabSz="970971" eaLnBrk="0" hangingPunct="0"/>
            <a:r>
              <a:rPr lang="en-US" sz="1300" dirty="0">
                <a:latin typeface="Times New Roman" pitchFamily="18" charset="0"/>
              </a:rPr>
              <a:t>Test</a:t>
            </a:r>
          </a:p>
        </p:txBody>
      </p:sp>
      <p:sp>
        <p:nvSpPr>
          <p:cNvPr id="574469" name="Slide Number Placeholder 4"/>
          <p:cNvSpPr txBox="1">
            <a:spLocks noGrp="1"/>
          </p:cNvSpPr>
          <p:nvPr/>
        </p:nvSpPr>
        <p:spPr bwMode="auto">
          <a:xfrm>
            <a:off x="4029822" y="8954260"/>
            <a:ext cx="3084532" cy="47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37" tIns="48459" rIns="96937" bIns="48459" anchor="b"/>
          <a:lstStyle/>
          <a:p>
            <a:pPr defTabSz="970971" eaLnBrk="0" hangingPunct="0"/>
            <a:fld id="{DE16711C-54E6-4137-9902-664502C4C0A3}" type="slidenum">
              <a:rPr lang="en-US" sz="1300">
                <a:latin typeface="Times New Roman" pitchFamily="18" charset="0"/>
              </a:rPr>
              <a:pPr defTabSz="970971" eaLnBrk="0" hangingPunct="0"/>
              <a:t>19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80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00660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4/20/17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Precision Science WG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4/20/17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Precision Science WG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4/20/17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Holmes | Precision Science WG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4/20/17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Precision Science WG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4/20/17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Holmes | Precision Science WG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S. Holmes | Precision Science WG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4/20/17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Holmes | Precision Science WG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4/20/17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b="1"/>
              <a:t>S. Holmes | Precision Science WG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6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4/20/17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Precision Science WG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4" r:id="rId8"/>
    <p:sldLayoutId id="2147484125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pip2-docdb.fnal.gov/cgi-bin/ShowDocument?docid=1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pip2-docdb.fnal.gov/cgi-bin/ShowDocument?docid=11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Steve Holmes	</a:t>
            </a:r>
          </a:p>
          <a:p>
            <a:r>
              <a:rPr lang="en-US" dirty="0"/>
              <a:t>Precision Science Working Group</a:t>
            </a:r>
          </a:p>
          <a:p>
            <a:r>
              <a:rPr lang="en-US" dirty="0"/>
              <a:t>20 April 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The Evolution of Proton Performance at Fermilab: PIP-I+, PIP-II, PIP-III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860" y="971550"/>
            <a:ext cx="8672513" cy="5059363"/>
          </a:xfrm>
        </p:spPr>
        <p:txBody>
          <a:bodyPr>
            <a:normAutofit/>
          </a:bodyPr>
          <a:lstStyle/>
          <a:p>
            <a:r>
              <a:rPr lang="en-US" dirty="0"/>
              <a:t>Possible beam structure:</a:t>
            </a:r>
          </a:p>
          <a:p>
            <a:pPr lvl="1"/>
            <a:r>
              <a:rPr lang="en-US" dirty="0"/>
              <a:t>Beam pulse length: ~20 </a:t>
            </a:r>
            <a:r>
              <a:rPr lang="en-US" dirty="0" err="1"/>
              <a:t>nsec</a:t>
            </a:r>
            <a:endParaRPr lang="en-US" dirty="0"/>
          </a:p>
          <a:p>
            <a:pPr lvl="1"/>
            <a:r>
              <a:rPr lang="en-US" dirty="0"/>
              <a:t>Pulse repetition period: 1.6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sec</a:t>
            </a:r>
            <a:endParaRPr lang="en-US" dirty="0"/>
          </a:p>
          <a:p>
            <a:pPr lvl="1"/>
            <a:r>
              <a:rPr lang="en-US" dirty="0"/>
              <a:t>Beam power: </a:t>
            </a:r>
            <a:r>
              <a:rPr lang="en-US" b="1" dirty="0">
                <a:solidFill>
                  <a:srgbClr val="C00000"/>
                </a:solidFill>
              </a:rPr>
              <a:t>100 kW</a:t>
            </a:r>
          </a:p>
          <a:p>
            <a:pPr lvl="1"/>
            <a:r>
              <a:rPr lang="en-US" dirty="0"/>
              <a:t>Three-year run achieves</a:t>
            </a:r>
          </a:p>
          <a:p>
            <a:pPr marL="739775" lvl="1" indent="0">
              <a:buNone/>
            </a:pPr>
            <a:r>
              <a:rPr lang="en-US" dirty="0"/>
              <a:t>single event sensitivity of </a:t>
            </a:r>
            <a:r>
              <a:rPr lang="en-US" b="1" dirty="0">
                <a:solidFill>
                  <a:srgbClr val="C00000"/>
                </a:solidFill>
              </a:rPr>
              <a:t>2×10</a:t>
            </a:r>
            <a:r>
              <a:rPr lang="en-US" b="1" baseline="30000" dirty="0">
                <a:solidFill>
                  <a:srgbClr val="C00000"/>
                </a:solidFill>
              </a:rPr>
              <a:t>-18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and Next Generation Mu2e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Precision Science WG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03" y="3085859"/>
            <a:ext cx="5366048" cy="31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42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71550"/>
                <a:ext cx="8672513" cy="531612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2.4 MW requires 1.5×10</a:t>
                </a:r>
                <a:r>
                  <a:rPr lang="en-US" baseline="30000" dirty="0"/>
                  <a:t>14</a:t>
                </a:r>
                <a:r>
                  <a:rPr lang="en-US" dirty="0"/>
                  <a:t> particles from Main Injector every 1.2 s @ 120 GeV</a:t>
                </a:r>
              </a:p>
              <a:p>
                <a:pPr lvl="1"/>
                <a:r>
                  <a:rPr lang="en-US" dirty="0"/>
                  <a:t>Every 0.6 sec @ 60 GeV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dirty="0"/>
                  <a:t>We believe slip-stacking in Recycler is </a:t>
                </a:r>
                <a:r>
                  <a:rPr lang="en-US" u="sng" dirty="0"/>
                  <a:t>not an option </a:t>
                </a:r>
                <a:r>
                  <a:rPr lang="en-US" dirty="0"/>
                  <a:t>at these intensities</a:t>
                </a:r>
              </a:p>
              <a:p>
                <a:pPr lvl="1"/>
                <a:r>
                  <a:rPr lang="en-US" dirty="0"/>
                  <a:t>Need to box-car stack 6 ×2.5×10</a:t>
                </a:r>
                <a:r>
                  <a:rPr lang="en-US" baseline="30000" dirty="0"/>
                  <a:t>13</a:t>
                </a:r>
                <a:r>
                  <a:rPr lang="en-US" dirty="0"/>
                  <a:t> protons in less than 0.6 sec</a:t>
                </a:r>
              </a:p>
              <a:p>
                <a:pPr lvl="1">
                  <a:buFont typeface="Symbol"/>
                  <a:buChar char="Þ"/>
                </a:pPr>
                <a:r>
                  <a:rPr lang="en-US" dirty="0"/>
                  <a:t>&gt;10 Hz rep-rate</a:t>
                </a:r>
              </a:p>
              <a:p>
                <a:pPr lvl="1"/>
                <a:r>
                  <a:rPr lang="en-US" u="sng" dirty="0"/>
                  <a:t>Or</a:t>
                </a:r>
                <a:r>
                  <a:rPr lang="en-US" dirty="0"/>
                  <a:t> inject a long (linac) pulse directly into Main Injector</a:t>
                </a:r>
              </a:p>
              <a:p>
                <a:r>
                  <a:rPr lang="en-US" dirty="0"/>
                  <a:t>Booster is not capable of accelerating 2.5×10</a:t>
                </a:r>
                <a:r>
                  <a:rPr lang="en-US" baseline="30000" dirty="0"/>
                  <a:t>13</a:t>
                </a:r>
                <a:r>
                  <a:rPr lang="en-US" dirty="0"/>
                  <a:t> no matter what the injection energy, or how it is upgraded:</a:t>
                </a:r>
              </a:p>
              <a:p>
                <a:pPr lvl="1"/>
                <a:r>
                  <a:rPr lang="en-US" dirty="0"/>
                  <a:t>High impedance</a:t>
                </a:r>
              </a:p>
              <a:p>
                <a:pPr lvl="1"/>
                <a:r>
                  <a:rPr lang="en-US" dirty="0"/>
                  <a:t>Transition crossing</a:t>
                </a:r>
              </a:p>
              <a:p>
                <a:pPr lvl="1"/>
                <a:r>
                  <a:rPr lang="en-US" dirty="0"/>
                  <a:t>Poor magnetic field quality</a:t>
                </a:r>
              </a:p>
              <a:p>
                <a:pPr lvl="1"/>
                <a:r>
                  <a:rPr lang="en-US" dirty="0"/>
                  <a:t>Poor vacuum</a:t>
                </a:r>
              </a:p>
              <a:p>
                <a:pPr lvl="1"/>
                <a:r>
                  <a:rPr lang="en-US" dirty="0"/>
                  <a:t>Inadequate shielding…</a:t>
                </a:r>
              </a:p>
              <a:p>
                <a:pPr lvl="1"/>
                <a:endParaRPr lang="en-US" dirty="0"/>
              </a:p>
              <a:p>
                <a:pPr>
                  <a:buClr>
                    <a:srgbClr val="006600"/>
                  </a:buClr>
                  <a:buFont typeface="Symbol" pitchFamily="18" charset="2"/>
                  <a:buChar char="Þ"/>
                </a:pPr>
                <a:r>
                  <a:rPr lang="en-US" b="1" i="1" dirty="0">
                    <a:solidFill>
                      <a:srgbClr val="006600"/>
                    </a:solidFill>
                  </a:rPr>
                  <a:t>Achieving 2+ MW from Main Injector will require replacement of the Booster with either a 8 GeV pulsed linac or a rapid cycling synchrotron (RCS) fed by a </a:t>
                </a:r>
                <a14:m>
                  <m:oMath xmlns:m="http://schemas.openxmlformats.org/officeDocument/2006/math" xmlns="">
                    <m:r>
                      <a:rPr lang="en-US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en-US" b="1" i="1" dirty="0">
                    <a:solidFill>
                      <a:srgbClr val="006600"/>
                    </a:solidFill>
                  </a:rPr>
                  <a:t>1.5 GeV linac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71550"/>
                <a:ext cx="8672513" cy="5316128"/>
              </a:xfrm>
              <a:blipFill>
                <a:blip r:embed="rId2"/>
                <a:stretch>
                  <a:fillRect l="-1828" t="-2523" r="-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2+ MW @ 60-120 GeV (aka PIP-III)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Precision Science WG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11</a:t>
            </a:fld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6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2800" dirty="0"/>
              <a:t>Possible Parameters for post-PIP-II Complex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Holmes | Precision Science WG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 </a:t>
            </a:r>
            <a:fld id="{02BA5821-21EB-4C1A-AC70-E98BDB034B02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29419" y="746125"/>
          <a:ext cx="7837887" cy="5201397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42556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2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2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77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531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RCS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92150" algn="dec"/>
                        </a:tabLst>
                      </a:pPr>
                      <a:r>
                        <a:rPr lang="en-US" sz="1600" dirty="0">
                          <a:effectLst/>
                        </a:rPr>
                        <a:t>Linac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316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Proton Source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4695" algn="dec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  <a:tab pos="692150" algn="dec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051">
                <a:tc>
                  <a:txBody>
                    <a:bodyPr/>
                    <a:lstStyle/>
                    <a:p>
                      <a:pPr marL="74295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Particle Type 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4695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p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  <a:tab pos="692150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H-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6051">
                <a:tc>
                  <a:txBody>
                    <a:bodyPr/>
                    <a:lstStyle/>
                    <a:p>
                      <a:pPr marL="74295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Beam Kinetic Energy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4695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8.0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  <a:tab pos="692150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8.0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GeV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051">
                <a:tc>
                  <a:txBody>
                    <a:bodyPr/>
                    <a:lstStyle/>
                    <a:p>
                      <a:pPr marL="74295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Protons per Pulse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4695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2.5×10</a:t>
                      </a:r>
                      <a:r>
                        <a:rPr lang="en-US" sz="1600" b="0" baseline="30000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  <a:tab pos="692150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1.5×10</a:t>
                      </a:r>
                      <a:r>
                        <a:rPr lang="en-US" sz="1600" b="0" baseline="3000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051">
                <a:tc>
                  <a:txBody>
                    <a:bodyPr/>
                    <a:lstStyle/>
                    <a:p>
                      <a:pPr marL="74295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Beam Pulse Length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4695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0.0016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  <a:tab pos="692150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msec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051">
                <a:tc>
                  <a:txBody>
                    <a:bodyPr/>
                    <a:lstStyle/>
                    <a:p>
                      <a:pPr marL="74295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Pulse Repetition Rate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4695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  <a:tab pos="692150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3.33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Hz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6051">
                <a:tc>
                  <a:txBody>
                    <a:bodyPr/>
                    <a:lstStyle/>
                    <a:p>
                      <a:pPr marL="74295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Pulses to Recycler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4695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  <a:tab pos="692150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NA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051">
                <a:tc>
                  <a:txBody>
                    <a:bodyPr/>
                    <a:lstStyle/>
                    <a:p>
                      <a:pPr marL="74295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Pulses to Main Injector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4695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NA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  <a:tab pos="692150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051">
                <a:tc>
                  <a:txBody>
                    <a:bodyPr/>
                    <a:lstStyle/>
                    <a:p>
                      <a:pPr marL="74295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Beam Power at 8 GeV (Total)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4695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640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  <a:tab pos="692150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640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kW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051">
                <a:tc>
                  <a:txBody>
                    <a:bodyPr/>
                    <a:lstStyle/>
                    <a:p>
                      <a:pPr marL="74295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Beam Power to Main Injector*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4695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160/320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  <a:tab pos="692150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160/320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kW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051">
                <a:tc>
                  <a:txBody>
                    <a:bodyPr/>
                    <a:lstStyle/>
                    <a:p>
                      <a:pPr marL="74295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Beam Power Available to 8 GeV Program*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4695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480/320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4695" algn="dec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480/320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</a:tabLs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kW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6051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Main Injector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4695" algn="dec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  <a:tab pos="692150" algn="dec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6051">
                <a:tc>
                  <a:txBody>
                    <a:bodyPr/>
                    <a:lstStyle/>
                    <a:p>
                      <a:pPr marL="74295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Beam Kinetic Energy*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4695" algn="dec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120/60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  <a:tab pos="692150" algn="dec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120/60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GeV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6051">
                <a:tc>
                  <a:txBody>
                    <a:bodyPr/>
                    <a:lstStyle/>
                    <a:p>
                      <a:pPr marL="74295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Main Injector Protons per Pulse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4695" algn="dec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1.5×10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  <a:tab pos="692150" algn="dec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1.5×10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6051">
                <a:tc>
                  <a:txBody>
                    <a:bodyPr/>
                    <a:lstStyle/>
                    <a:p>
                      <a:pPr marL="74295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Main Injector Cycler Time*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4695" algn="dec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1.2/0.6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  <a:tab pos="692150" algn="dec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1.2/0.6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sec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6051">
                <a:tc>
                  <a:txBody>
                    <a:bodyPr/>
                    <a:lstStyle/>
                    <a:p>
                      <a:pPr marL="74295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</a:rPr>
                        <a:t>LBNF Beam Power*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734695" algn="dec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2.4/2.4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  <a:tab pos="692150" algn="dec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2.4/2.4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648335" algn="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</a:rPr>
                        <a:t>MW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470" marR="66470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66892" y="6056590"/>
            <a:ext cx="8587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number refers to 120 GeV MI operations; second to 60 GeV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– Future Expansion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2" y="915617"/>
            <a:ext cx="7196943" cy="5163783"/>
          </a:xfrm>
          <a:ln>
            <a:solidFill>
              <a:srgbClr val="4040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S. Holmes | Precision Science WG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4/20/17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0209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Precision Science WG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99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PIP-II Technology Map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S. Holmes | Precision Science WG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2BA5821-21EB-4C1A-AC70-E98BDB034B02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454961" y="3249224"/>
          <a:ext cx="8383988" cy="31149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70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17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05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77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037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Section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Freq</a:t>
                      </a: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Energy (MeV)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Cav/mag/CM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Type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RFQ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0.03-2.1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 (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=0.11)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162.5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2.1-10.3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8/8/1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HWR, solenoid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SSR1 (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=0.22)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325</a:t>
                      </a: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10.3-35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16/8/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SSR2 (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opt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=0.47)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325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35-185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35/21/7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SSR, solenoid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LB 650 (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g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=0.61)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185-500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33/22/11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4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HB 650 (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</a:t>
                      </a:r>
                      <a:r>
                        <a:rPr kumimoji="0" lang="en-US" sz="1600" u="none" strike="noStrike" cap="none" normalizeH="0" baseline="-3000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g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sym typeface="Symbol" pitchFamily="18" charset="2"/>
                        </a:rPr>
                        <a:t>=0.92)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404040"/>
                          </a:solidFill>
                        </a:rPr>
                        <a:t>650</a:t>
                      </a:r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500-800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24/8/4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</a:rPr>
                        <a:t>5-cell elliptical, doublet*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492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 pitchFamily="18" charset="2"/>
                        </a:rPr>
                        <a:t>*Warm doublets external to cryomodules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All components CW-capable</a:t>
                      </a:r>
                    </a:p>
                  </a:txBody>
                  <a:tcPr anchor="b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404040"/>
                        </a:solidFill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Rockwell" pitchFamily="18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08" y="939965"/>
            <a:ext cx="8368643" cy="219352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75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Deliver &gt;1 MW of proton beam power from the Main Injector over the energy range 60 – 120 GeV, at the start of LBNF operations</a:t>
            </a:r>
          </a:p>
          <a:p>
            <a:r>
              <a:rPr lang="en-US" dirty="0"/>
              <a:t>Support the ongoing 8 GeV program including Mu2e and short-baseline neutrinos</a:t>
            </a:r>
          </a:p>
          <a:p>
            <a:r>
              <a:rPr lang="en-US" dirty="0"/>
              <a:t>Provide an upgrade path for Mu2e</a:t>
            </a:r>
          </a:p>
          <a:p>
            <a:r>
              <a:rPr lang="en-US" dirty="0"/>
              <a:t>Provide a platform for extension of  beam power to LBNF to &gt;2 MW</a:t>
            </a:r>
          </a:p>
          <a:p>
            <a:r>
              <a:rPr lang="en-US" dirty="0"/>
              <a:t>Provide a platform for extension of capability to high duty factor/higher beam power operations</a:t>
            </a:r>
          </a:p>
          <a:p>
            <a:pPr marL="0" indent="0">
              <a:buNone/>
            </a:pPr>
            <a:r>
              <a:rPr lang="en-US" dirty="0"/>
              <a:t>Goal: Initiate operations in newly-configured complex 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~2025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Design Criteria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Precision Science WG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7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Construct a modern 800-MeV superconducting </a:t>
            </a:r>
            <a:r>
              <a:rPr lang="en-US" dirty="0" err="1"/>
              <a:t>linac</a:t>
            </a:r>
            <a:r>
              <a:rPr lang="en-US" dirty="0"/>
              <a:t> (SCL), of CW-capable components, operated initially in pulsed mode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Mitigate space-charge forces at Booster injection, allowing an increase in Booster/Recycler/Main Injector per pulse intensity of ~50%</a:t>
            </a:r>
          </a:p>
          <a:p>
            <a:pPr>
              <a:spcBef>
                <a:spcPts val="1200"/>
              </a:spcBef>
            </a:pPr>
            <a:r>
              <a:rPr lang="en-US" dirty="0"/>
              <a:t>Accompanied by modifications to Booster/Recycler/Main Injector to accommodate higher intensities and higher Booster injection energy</a:t>
            </a:r>
          </a:p>
          <a:p>
            <a:pPr>
              <a:spcBef>
                <a:spcPts val="1200"/>
              </a:spcBef>
            </a:pPr>
            <a:r>
              <a:rPr lang="en-US" dirty="0"/>
              <a:t>Increase Booster repetition rate to 20 Hz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Maintain 1 MW down to 60 GeV </a:t>
            </a:r>
            <a:r>
              <a:rPr lang="en-US" u="sng" dirty="0"/>
              <a:t>or</a:t>
            </a:r>
            <a:r>
              <a:rPr lang="en-US" dirty="0"/>
              <a:t>,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Provide factor of 2.5 increase in power to 8 GeV program</a:t>
            </a:r>
          </a:p>
          <a:p>
            <a:pPr>
              <a:spcBef>
                <a:spcPts val="1200"/>
              </a:spcBef>
            </a:pPr>
            <a:r>
              <a:rPr lang="en-US" dirty="0"/>
              <a:t>Concept is described in a Reference Design Report (RDR), released in May 2015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http://pip2-docdb.fnal.gov/cgi-bin/ShowDocument?docid=1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Approach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4/20/17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Precision Science WG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8034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22250" y="3114259"/>
            <a:ext cx="8672513" cy="3178757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/>
              <a:t>PIP2IT will address the address/measure the following:</a:t>
            </a:r>
          </a:p>
          <a:p>
            <a:pPr marL="514350" lvl="1">
              <a:defRPr/>
            </a:pPr>
            <a:r>
              <a:rPr lang="en-US" dirty="0"/>
              <a:t>LEBT pre-chopping: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Demonstrated</a:t>
            </a:r>
            <a:r>
              <a:rPr lang="en-US" dirty="0"/>
              <a:t> </a:t>
            </a:r>
          </a:p>
          <a:p>
            <a:pPr marL="514350" lvl="1">
              <a:defRPr/>
            </a:pPr>
            <a:r>
              <a:rPr lang="en-US" dirty="0"/>
              <a:t>Vacuum management in the LEBT/RFQ region: 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Demonstrated</a:t>
            </a:r>
          </a:p>
          <a:p>
            <a:pPr marL="514350" lvl="1">
              <a:defRPr/>
            </a:pPr>
            <a:r>
              <a:rPr lang="en-US" dirty="0"/>
              <a:t>Validation of chopper performance</a:t>
            </a:r>
          </a:p>
          <a:p>
            <a:pPr marL="914400" lvl="2">
              <a:defRPr/>
            </a:pPr>
            <a:r>
              <a:rPr lang="en-US" dirty="0"/>
              <a:t>Bunch extinction, effective emittance growth</a:t>
            </a:r>
          </a:p>
          <a:p>
            <a:pPr marL="514350" lvl="1">
              <a:defRPr/>
            </a:pPr>
            <a:r>
              <a:rPr lang="en-US" dirty="0"/>
              <a:t>MEBT beam absorber</a:t>
            </a:r>
          </a:p>
          <a:p>
            <a:pPr marL="914400" lvl="2">
              <a:defRPr/>
            </a:pPr>
            <a:r>
              <a:rPr lang="en-US" dirty="0"/>
              <a:t>Reliability and lifetime</a:t>
            </a:r>
          </a:p>
          <a:p>
            <a:pPr marL="514350" lvl="1">
              <a:defRPr/>
            </a:pPr>
            <a:r>
              <a:rPr lang="en-US" dirty="0"/>
              <a:t>MEBT vacuum management</a:t>
            </a:r>
          </a:p>
          <a:p>
            <a:pPr marL="514350" lvl="1">
              <a:defRPr/>
            </a:pPr>
            <a:r>
              <a:rPr lang="en-US" dirty="0"/>
              <a:t>CW operation of HWR</a:t>
            </a:r>
          </a:p>
          <a:p>
            <a:pPr marL="914400" lvl="2">
              <a:defRPr/>
            </a:pPr>
            <a:r>
              <a:rPr lang="en-US" dirty="0"/>
              <a:t>Degradation of cavity performance</a:t>
            </a:r>
          </a:p>
          <a:p>
            <a:pPr marL="914400" lvl="2">
              <a:defRPr/>
            </a:pPr>
            <a:r>
              <a:rPr lang="en-US" dirty="0"/>
              <a:t>Optimal distance to 10 kW absorber</a:t>
            </a:r>
          </a:p>
          <a:p>
            <a:pPr marL="514350" lvl="1">
              <a:defRPr/>
            </a:pPr>
            <a:r>
              <a:rPr lang="en-US" dirty="0"/>
              <a:t>Operation of SSR with beam</a:t>
            </a:r>
          </a:p>
          <a:p>
            <a:pPr marL="914400" lvl="2">
              <a:defRPr/>
            </a:pPr>
            <a:r>
              <a:rPr lang="en-US" dirty="0"/>
              <a:t>CW and pulsed operation</a:t>
            </a:r>
          </a:p>
          <a:p>
            <a:pPr marL="914400" lvl="2">
              <a:defRPr/>
            </a:pPr>
            <a:r>
              <a:rPr lang="en-US" dirty="0"/>
              <a:t>Resonance control and LFD compensation in pulsed operations</a:t>
            </a:r>
          </a:p>
          <a:p>
            <a:pPr marL="514350" lvl="1">
              <a:defRPr/>
            </a:pPr>
            <a:r>
              <a:rPr lang="en-US" dirty="0"/>
              <a:t>Emittance preservation and beam halo formation through the front end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R&amp;D: PIP-II Injector 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4/20/17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Precision Science WG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3319FF-06B4-4914-855C-57D35A0F66D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322142" y="3245584"/>
            <a:ext cx="2645299" cy="1938992"/>
          </a:xfrm>
          <a:prstGeom prst="rect">
            <a:avLst/>
          </a:prstGeom>
          <a:noFill/>
          <a:ln>
            <a:solidFill>
              <a:srgbClr val="004C97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Collaborators</a:t>
            </a:r>
          </a:p>
          <a:p>
            <a:pPr marL="174625"/>
            <a:r>
              <a:rPr lang="en-US" sz="2000" dirty="0"/>
              <a:t>ANL: HWR</a:t>
            </a:r>
          </a:p>
          <a:p>
            <a:pPr marL="174625"/>
            <a:r>
              <a:rPr lang="en-US" sz="2000" dirty="0"/>
              <a:t>LBNL:LEBT, RFQ</a:t>
            </a:r>
          </a:p>
          <a:p>
            <a:pPr marL="174625"/>
            <a:r>
              <a:rPr lang="en-US" sz="2000" dirty="0"/>
              <a:t>SNS: LEBT</a:t>
            </a:r>
          </a:p>
          <a:p>
            <a:pPr marL="174625"/>
            <a:r>
              <a:rPr lang="en-US" sz="2000" dirty="0"/>
              <a:t>BARC: MEBT, SSR1, RF</a:t>
            </a:r>
          </a:p>
          <a:p>
            <a:pPr marL="174625"/>
            <a:r>
              <a:rPr lang="en-US" sz="2000" dirty="0"/>
              <a:t>IUAC: SSR1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663" y="842103"/>
            <a:ext cx="9170335" cy="2205897"/>
            <a:chOff x="93663" y="842103"/>
            <a:chExt cx="9170335" cy="2205897"/>
          </a:xfrm>
        </p:grpSpPr>
        <p:grpSp>
          <p:nvGrpSpPr>
            <p:cNvPr id="28" name="Group 27"/>
            <p:cNvGrpSpPr/>
            <p:nvPr/>
          </p:nvGrpSpPr>
          <p:grpSpPr>
            <a:xfrm>
              <a:off x="304800" y="2647890"/>
              <a:ext cx="8534400" cy="400110"/>
              <a:chOff x="304800" y="2495550"/>
              <a:chExt cx="8534400" cy="400110"/>
            </a:xfrm>
          </p:grpSpPr>
          <p:sp>
            <p:nvSpPr>
              <p:cNvPr id="29" name="TextBox 13"/>
              <p:cNvSpPr txBox="1">
                <a:spLocks noChangeArrowheads="1"/>
              </p:cNvSpPr>
              <p:nvPr/>
            </p:nvSpPr>
            <p:spPr bwMode="auto">
              <a:xfrm>
                <a:off x="3352800" y="2495550"/>
                <a:ext cx="21336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000" dirty="0"/>
                  <a:t>40 m, ~25 MeV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V="1">
                <a:off x="5486400" y="2686050"/>
                <a:ext cx="33528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 flipH="1" flipV="1">
                <a:off x="304800" y="2684463"/>
                <a:ext cx="30480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/>
            <p:cNvGrpSpPr/>
            <p:nvPr/>
          </p:nvGrpSpPr>
          <p:grpSpPr>
            <a:xfrm>
              <a:off x="93663" y="842103"/>
              <a:ext cx="9170335" cy="1676342"/>
              <a:chOff x="93663" y="842103"/>
              <a:chExt cx="9170335" cy="167634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44708" y="1139252"/>
                <a:ext cx="9234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30 keV</a:t>
                </a:r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93663" y="1120555"/>
                <a:ext cx="8897940" cy="1397890"/>
                <a:chOff x="93663" y="1120555"/>
                <a:chExt cx="8897940" cy="1397890"/>
              </a:xfrm>
            </p:grpSpPr>
            <p:grpSp>
              <p:nvGrpSpPr>
                <p:cNvPr id="42" name="Group 4"/>
                <p:cNvGrpSpPr>
                  <a:grpSpLocks/>
                </p:cNvGrpSpPr>
                <p:nvPr/>
              </p:nvGrpSpPr>
              <p:grpSpPr bwMode="auto">
                <a:xfrm>
                  <a:off x="93663" y="1493027"/>
                  <a:ext cx="8897940" cy="1025418"/>
                  <a:chOff x="85409" y="1749187"/>
                  <a:chExt cx="9058591" cy="1025628"/>
                </a:xfrm>
              </p:grpSpPr>
              <p:pic>
                <p:nvPicPr>
                  <p:cNvPr id="50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5473" y="1846744"/>
                    <a:ext cx="8998527" cy="9280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1" name="Text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4350" y="1760561"/>
                    <a:ext cx="811403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RFQ </a:t>
                    </a:r>
                  </a:p>
                </p:txBody>
              </p:sp>
              <p:sp>
                <p:nvSpPr>
                  <p:cNvPr id="52" name="Text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2811" y="1749187"/>
                    <a:ext cx="981321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MEBT </a:t>
                    </a:r>
                  </a:p>
                </p:txBody>
              </p:sp>
              <p:sp>
                <p:nvSpPr>
                  <p:cNvPr id="53" name="Text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56919" y="1757151"/>
                    <a:ext cx="813036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HWR</a:t>
                    </a:r>
                  </a:p>
                </p:txBody>
              </p:sp>
              <p:sp>
                <p:nvSpPr>
                  <p:cNvPr id="54" name="Text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14496" y="1757150"/>
                    <a:ext cx="871760" cy="4001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SSR1</a:t>
                    </a:r>
                  </a:p>
                </p:txBody>
              </p:sp>
              <p:sp>
                <p:nvSpPr>
                  <p:cNvPr id="55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20832" y="1757353"/>
                    <a:ext cx="1164985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HEBT</a:t>
                    </a:r>
                  </a:p>
                </p:txBody>
              </p:sp>
              <p:sp>
                <p:nvSpPr>
                  <p:cNvPr id="56" name="Text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409" y="1906935"/>
                    <a:ext cx="842411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LEBT</a:t>
                    </a:r>
                  </a:p>
                </p:txBody>
              </p:sp>
            </p:grpSp>
            <p:sp>
              <p:nvSpPr>
                <p:cNvPr id="43" name="TextBox 42"/>
                <p:cNvSpPr txBox="1"/>
                <p:nvPr/>
              </p:nvSpPr>
              <p:spPr>
                <a:xfrm>
                  <a:off x="1748392" y="1144347"/>
                  <a:ext cx="111270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tx2"/>
                      </a:solidFill>
                    </a:rPr>
                    <a:t>2.1 MeV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5659021" y="1120555"/>
                  <a:ext cx="10794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tx2"/>
                      </a:solidFill>
                    </a:rPr>
                    <a:t>10 MeV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7083802" y="1139252"/>
                  <a:ext cx="117161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tx2"/>
                      </a:solidFill>
                    </a:rPr>
                    <a:t>25 MeV</a:t>
                  </a:r>
                </a:p>
              </p:txBody>
            </p:sp>
            <p:cxnSp>
              <p:nvCxnSpPr>
                <p:cNvPr id="46" name="Straight Arrow Connector 45"/>
                <p:cNvCxnSpPr/>
                <p:nvPr/>
              </p:nvCxnSpPr>
              <p:spPr>
                <a:xfrm>
                  <a:off x="806450" y="1540604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2234198" y="1532540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6200525" y="1535109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7668460" y="1548424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Arrow Connector 35"/>
              <p:cNvCxnSpPr/>
              <p:nvPr/>
            </p:nvCxnSpPr>
            <p:spPr>
              <a:xfrm>
                <a:off x="193559" y="1053109"/>
                <a:ext cx="8268626" cy="1974"/>
              </a:xfrm>
              <a:prstGeom prst="straightConnector1">
                <a:avLst/>
              </a:prstGeom>
              <a:ln>
                <a:solidFill>
                  <a:srgbClr val="00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7225640" y="855028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6600"/>
                    </a:solidFill>
                  </a:rPr>
                  <a:t>2018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331275" y="853054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2017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0155" y="842103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6600"/>
                    </a:solidFill>
                  </a:rPr>
                  <a:t>2015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785436" y="845016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6600"/>
                    </a:solidFill>
                  </a:rPr>
                  <a:t>Now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445414" y="852900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6600"/>
                    </a:solidFill>
                  </a:rPr>
                  <a:t>2019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1628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R&amp;D and conceptual development underway for many years</a:t>
            </a:r>
          </a:p>
          <a:p>
            <a:pPr lvl="1"/>
            <a:r>
              <a:rPr lang="en-US" dirty="0"/>
              <a:t>Builds upon major investment in superconducting radio frequency (SRF) technologies over the last decade</a:t>
            </a:r>
          </a:p>
          <a:p>
            <a:pPr lvl="1"/>
            <a:r>
              <a:rPr lang="en-US" dirty="0"/>
              <a:t>Collaboration with Indian laboratories established in 2009</a:t>
            </a:r>
          </a:p>
          <a:p>
            <a:pPr lvl="0"/>
            <a:r>
              <a:rPr lang="en-US" dirty="0"/>
              <a:t>Mission Need Statement/CD-0 approved November 2015</a:t>
            </a:r>
          </a:p>
          <a:p>
            <a:pPr lvl="1"/>
            <a:r>
              <a:rPr lang="en-US" dirty="0"/>
              <a:t>Based on Reference Design and associated cost estimate</a:t>
            </a:r>
          </a:p>
          <a:p>
            <a:pPr lvl="1"/>
            <a:r>
              <a:rPr lang="en-US" dirty="0"/>
              <a:t>India collaboration was critical</a:t>
            </a:r>
          </a:p>
          <a:p>
            <a:pPr lvl="1"/>
            <a:r>
              <a:rPr lang="en-US" dirty="0"/>
              <a:t>Construction period FY2019-FY2025</a:t>
            </a:r>
          </a:p>
          <a:p>
            <a:pPr lvl="1"/>
            <a:r>
              <a:rPr lang="en-US" dirty="0"/>
              <a:t>Cost range: $465-$650M</a:t>
            </a:r>
          </a:p>
          <a:p>
            <a:pPr lvl="2"/>
            <a:r>
              <a:rPr lang="en-US" dirty="0"/>
              <a:t>(Cost to U.S. DOE after international contributions)</a:t>
            </a:r>
          </a:p>
          <a:p>
            <a:r>
              <a:rPr lang="en-US" dirty="0"/>
              <a:t>Alternatives Analysis complete and reviewed by OHEP</a:t>
            </a:r>
          </a:p>
          <a:p>
            <a:pPr lvl="1"/>
            <a:r>
              <a:rPr lang="en-US" dirty="0"/>
              <a:t>Forward to SC for decision</a:t>
            </a:r>
          </a:p>
          <a:p>
            <a:r>
              <a:rPr lang="en-US" dirty="0"/>
              <a:t>DOE Review (“CD-0.5”) in November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Status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4/20/17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Holmes | Precision Science WG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1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623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Now (PIP) 15 Hz Booster </a:t>
            </a:r>
          </a:p>
          <a:p>
            <a:pPr lvl="1"/>
            <a:r>
              <a:rPr lang="en-US" dirty="0"/>
              <a:t>&gt;700 kW @ 120 GeV to </a:t>
            </a:r>
            <a:r>
              <a:rPr lang="en-US" dirty="0" err="1"/>
              <a:t>NuMI</a:t>
            </a:r>
            <a:r>
              <a:rPr lang="en-US" dirty="0"/>
              <a:t>/</a:t>
            </a:r>
            <a:r>
              <a:rPr lang="en-US" dirty="0" err="1"/>
              <a:t>NOvA</a:t>
            </a:r>
            <a:endParaRPr lang="en-US" dirty="0"/>
          </a:p>
          <a:p>
            <a:pPr lvl="1"/>
            <a:r>
              <a:rPr lang="en-US" dirty="0"/>
              <a:t>30 kW @ 8 GeV to muon campus and SBN</a:t>
            </a:r>
          </a:p>
          <a:p>
            <a:r>
              <a:rPr lang="en-US" dirty="0"/>
              <a:t>PIP-I+</a:t>
            </a:r>
          </a:p>
          <a:p>
            <a:pPr lvl="1"/>
            <a:r>
              <a:rPr lang="en-US" dirty="0"/>
              <a:t>Get as close as possible to 1000 kW to </a:t>
            </a:r>
            <a:r>
              <a:rPr lang="en-US" dirty="0" err="1"/>
              <a:t>NuMI</a:t>
            </a:r>
            <a:r>
              <a:rPr lang="en-US" dirty="0"/>
              <a:t> with existing complex</a:t>
            </a:r>
          </a:p>
          <a:p>
            <a:pPr lvl="1"/>
            <a:r>
              <a:rPr lang="en-US" dirty="0"/>
              <a:t>Maintain/improve 8 GeV performance</a:t>
            </a:r>
          </a:p>
          <a:p>
            <a:pPr lvl="1"/>
            <a:r>
              <a:rPr lang="en-US" dirty="0"/>
              <a:t>Improvements/upgrades compatible with PIP-II</a:t>
            </a:r>
          </a:p>
          <a:p>
            <a:r>
              <a:rPr lang="en-US" dirty="0"/>
              <a:t>PIP-II</a:t>
            </a:r>
          </a:p>
          <a:p>
            <a:pPr lvl="1"/>
            <a:r>
              <a:rPr lang="en-US" dirty="0"/>
              <a:t>1.2 MW to LBNF @ 60-120 GeV</a:t>
            </a:r>
          </a:p>
          <a:p>
            <a:pPr lvl="1"/>
            <a:r>
              <a:rPr lang="en-US" dirty="0"/>
              <a:t>100 kW to Mu2e-II (800 MeV)</a:t>
            </a:r>
          </a:p>
          <a:p>
            <a:pPr lvl="1"/>
            <a:r>
              <a:rPr lang="en-US" dirty="0"/>
              <a:t>Increase beam power to 8 GeV</a:t>
            </a:r>
          </a:p>
          <a:p>
            <a:r>
              <a:rPr lang="en-US" dirty="0"/>
              <a:t>PIP-III</a:t>
            </a:r>
          </a:p>
          <a:p>
            <a:pPr lvl="1"/>
            <a:r>
              <a:rPr lang="en-US" dirty="0"/>
              <a:t>2.4 MW to LBNF @ 60-120 GeV</a:t>
            </a:r>
          </a:p>
          <a:p>
            <a:pPr lvl="1"/>
            <a:r>
              <a:rPr lang="en-US" dirty="0"/>
              <a:t>Increase beam power to 8 GeV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4/20/17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Holmes | Precision Science WG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6030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>
              <a:spcBef>
                <a:spcPts val="1200"/>
              </a:spcBef>
            </a:pPr>
            <a:r>
              <a:rPr lang="en-US" dirty="0"/>
              <a:t>Mission Need Statement/CD-0 approved November 2015</a:t>
            </a:r>
          </a:p>
          <a:p>
            <a:pPr lvl="1"/>
            <a:r>
              <a:rPr lang="en-US" dirty="0"/>
              <a:t>Based on Reference Design Report</a:t>
            </a:r>
          </a:p>
          <a:p>
            <a:pPr lvl="1"/>
            <a:r>
              <a:rPr lang="en-US" dirty="0"/>
              <a:t>India collaboration was critical</a:t>
            </a:r>
          </a:p>
          <a:p>
            <a:pPr>
              <a:spcBef>
                <a:spcPts val="1200"/>
              </a:spcBef>
            </a:pPr>
            <a:r>
              <a:rPr lang="en-US" dirty="0"/>
              <a:t>Selection of preferred alternative (1), January 2017</a:t>
            </a:r>
          </a:p>
          <a:p>
            <a:pPr lvl="1"/>
            <a:r>
              <a:rPr lang="en-US" dirty="0"/>
              <a:t>“Based on the analyses in the PIP-II AOA report, the IRC review and recommendations, and higher likelihood for significant international contributions, HEP has selected option 1 for a CW SRF linac as the preferred option. Please direct your PIP II project team to prepare the conceptual design report for that option in preparation for CD-1.”</a:t>
            </a:r>
          </a:p>
          <a:p>
            <a:pPr>
              <a:spcBef>
                <a:spcPts val="1200"/>
              </a:spcBef>
            </a:pPr>
            <a:r>
              <a:rPr lang="en-US" dirty="0"/>
              <a:t>Construction period (MNS): FY2019-FY2025</a:t>
            </a:r>
          </a:p>
          <a:p>
            <a:pPr>
              <a:spcBef>
                <a:spcPts val="1200"/>
              </a:spcBef>
            </a:pPr>
            <a:r>
              <a:rPr lang="en-US" dirty="0"/>
              <a:t>Cost range (MNS): $465-$650M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Cost to U.S. DOE after international contributions</a:t>
            </a:r>
          </a:p>
          <a:p>
            <a:pPr>
              <a:spcBef>
                <a:spcPts val="1200"/>
              </a:spcBef>
            </a:pPr>
            <a:r>
              <a:rPr lang="en-US" dirty="0"/>
              <a:t>We are now preparing for CD-1, with a goal of November 2017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Status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S. Holmes | Precision Science WG</a:t>
            </a:r>
            <a:endParaRPr lang="en-US" sz="1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2503503" y="3098307"/>
            <a:ext cx="6116714" cy="2574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80607" y="3428171"/>
            <a:ext cx="1978003" cy="2574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799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721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Indian Institutions and Fermilab Collaboration (IIFC) established in 2009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Collaborative development of technologies associated with high intensity superconducting proton accelerators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Currently working under a Joint R&amp;D document that defines scope of work and deliverables dates</a:t>
            </a:r>
          </a:p>
          <a:p>
            <a:pPr>
              <a:spcBef>
                <a:spcPts val="1200"/>
              </a:spcBef>
            </a:pPr>
            <a:r>
              <a:rPr lang="en-US" dirty="0"/>
              <a:t>High level management via two (DOE &amp; DAE) Principal Coordinators, supported by two (Fermilab &amp; DAE)Technical Coordinators</a:t>
            </a:r>
          </a:p>
          <a:p>
            <a:pPr>
              <a:spcBef>
                <a:spcPts val="1200"/>
              </a:spcBef>
            </a:pPr>
            <a:r>
              <a:rPr lang="en-US" dirty="0"/>
              <a:t>Technical integration of work via Fermilab and Indian SPMs  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Weekly teleconferences are providing coordination</a:t>
            </a:r>
          </a:p>
          <a:p>
            <a:pPr>
              <a:spcBef>
                <a:spcPts val="1200"/>
              </a:spcBef>
            </a:pPr>
            <a:r>
              <a:rPr lang="en-US" dirty="0"/>
              <a:t>Seven Indian engineers at Fermilab for 2-year residencies</a:t>
            </a:r>
          </a:p>
          <a:p>
            <a:pPr>
              <a:spcBef>
                <a:spcPts val="1200"/>
              </a:spcBef>
            </a:pPr>
            <a:r>
              <a:rPr lang="en-US" dirty="0"/>
              <a:t>Areas of collaboration include: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Superconducting radio frequency accelerating modules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Radio frequency power sources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Radio frequency controls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Super- and normal-conducting magnets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Beam diagnostics</a:t>
            </a:r>
          </a:p>
          <a:p>
            <a:pPr lvl="1">
              <a:spcBef>
                <a:spcPts val="200"/>
              </a:spcBef>
            </a:pPr>
            <a:endParaRPr lang="en-US" dirty="0"/>
          </a:p>
          <a:p>
            <a:pPr lvl="1">
              <a:spcBef>
                <a:spcPts val="200"/>
              </a:spcBef>
            </a:pPr>
            <a:endParaRPr lang="en-US" dirty="0"/>
          </a:p>
          <a:p>
            <a:pPr>
              <a:spcBef>
                <a:spcPts val="200"/>
              </a:spcBef>
            </a:pPr>
            <a:endParaRPr lang="en-US" dirty="0"/>
          </a:p>
          <a:p>
            <a:pPr algn="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International Collaboration/India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4/20/17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Precision Science WG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6420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Partnership forming with INFN</a:t>
            </a:r>
          </a:p>
          <a:p>
            <a:pPr lvl="1"/>
            <a:r>
              <a:rPr lang="en-US" dirty="0"/>
              <a:t>LB650 prototypes design and fabrication </a:t>
            </a:r>
          </a:p>
          <a:p>
            <a:pPr lvl="1"/>
            <a:r>
              <a:rPr lang="en-US" dirty="0"/>
              <a:t>Led by INFN/Milano</a:t>
            </a:r>
          </a:p>
          <a:p>
            <a:pPr>
              <a:spcBef>
                <a:spcPts val="1200"/>
              </a:spcBef>
            </a:pPr>
            <a:r>
              <a:rPr lang="en-US" dirty="0"/>
              <a:t>UK institutions proposal to STFC for support of LBNF/PIP-II</a:t>
            </a:r>
          </a:p>
          <a:p>
            <a:pPr lvl="1"/>
            <a:r>
              <a:rPr lang="en-US" dirty="0"/>
              <a:t>PIP-II: Superconducting RF components</a:t>
            </a:r>
          </a:p>
          <a:p>
            <a:pPr lvl="2"/>
            <a:r>
              <a:rPr lang="en-US" dirty="0"/>
              <a:t>To be led by CI/</a:t>
            </a:r>
            <a:r>
              <a:rPr lang="en-US" dirty="0" err="1"/>
              <a:t>ASTeC</a:t>
            </a:r>
            <a:r>
              <a:rPr lang="en-US" dirty="0"/>
              <a:t> (Daresbury)</a:t>
            </a:r>
          </a:p>
          <a:p>
            <a:pPr>
              <a:spcBef>
                <a:spcPts val="1200"/>
              </a:spcBef>
            </a:pPr>
            <a:r>
              <a:rPr lang="en-US" dirty="0"/>
              <a:t>The prospects for European deliverables should be clearer this fall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International Collaboration/Europe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Precision Science WG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443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077199" cy="5059363"/>
          </a:xfrm>
        </p:spPr>
        <p:txBody>
          <a:bodyPr>
            <a:normAutofit/>
          </a:bodyPr>
          <a:lstStyle/>
          <a:p>
            <a:r>
              <a:rPr lang="en-US" dirty="0"/>
              <a:t>Ten SSR1 cavities received from U.S. vendor</a:t>
            </a:r>
          </a:p>
          <a:p>
            <a:pPr lvl="1"/>
            <a:r>
              <a:rPr lang="en-US" dirty="0"/>
              <a:t>All meet PIP-II specification (bare cavity, vertical test)</a:t>
            </a:r>
          </a:p>
          <a:p>
            <a:pPr lvl="1"/>
            <a:r>
              <a:rPr lang="en-US" dirty="0"/>
              <a:t>Currently being dressed</a:t>
            </a:r>
          </a:p>
          <a:p>
            <a:pPr lvl="2"/>
            <a:r>
              <a:rPr lang="en-US" dirty="0"/>
              <a:t>First dressed cavity meets specification</a:t>
            </a:r>
          </a:p>
          <a:p>
            <a:r>
              <a:rPr lang="en-US" dirty="0"/>
              <a:t>Two cavities received from IUAC</a:t>
            </a:r>
          </a:p>
          <a:p>
            <a:pPr lvl="1"/>
            <a:r>
              <a:rPr lang="en-US" dirty="0"/>
              <a:t>Both meet specification and are</a:t>
            </a:r>
          </a:p>
          <a:p>
            <a:pPr marL="744538" lvl="1" indent="0">
              <a:spcBef>
                <a:spcPts val="0"/>
              </a:spcBef>
              <a:buNone/>
            </a:pPr>
            <a:r>
              <a:rPr lang="en-US" dirty="0"/>
              <a:t>back at BARC/IUAC for dressing</a:t>
            </a:r>
          </a:p>
          <a:p>
            <a:r>
              <a:rPr lang="en-US" dirty="0"/>
              <a:t>Preparing for SSR1 string</a:t>
            </a:r>
          </a:p>
          <a:p>
            <a:pPr marL="347663" indent="0">
              <a:spcBef>
                <a:spcPts val="0"/>
              </a:spcBef>
              <a:buNone/>
            </a:pPr>
            <a:r>
              <a:rPr lang="en-US" dirty="0"/>
              <a:t>assembly in FY17</a:t>
            </a:r>
          </a:p>
          <a:p>
            <a:pPr lvl="1"/>
            <a:r>
              <a:rPr lang="en-US" dirty="0"/>
              <a:t>Including two DAE cavities (IUAC, BARC)</a:t>
            </a:r>
          </a:p>
          <a:p>
            <a:r>
              <a:rPr lang="en-US" dirty="0" err="1"/>
              <a:t>Cryomodule</a:t>
            </a:r>
            <a:r>
              <a:rPr lang="en-US" dirty="0"/>
              <a:t> completion and delivery to PIP2IT in 2018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PIP2IT R&amp;D Status: SSR1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4/20/17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Holmes | Precision Science WG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28" y="2504330"/>
            <a:ext cx="3222171" cy="200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97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71551"/>
                <a:ext cx="8672513" cy="520321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6600"/>
                    </a:solidFill>
                  </a:rPr>
                  <a:t>PIP-III refers to the step following PIP-II that would have a primary goal of reaching 2.4 MW of beam power to LBNF/DUNE</a:t>
                </a:r>
              </a:p>
              <a:p>
                <a:r>
                  <a:rPr lang="en-US" dirty="0"/>
                  <a:t>2.4 MW requires 1.5×10</a:t>
                </a:r>
                <a:r>
                  <a:rPr lang="en-US" baseline="30000" dirty="0"/>
                  <a:t>14</a:t>
                </a:r>
                <a:r>
                  <a:rPr lang="en-US" dirty="0"/>
                  <a:t> particles from Main Injector every 1.2 s @ 120 GeV</a:t>
                </a:r>
              </a:p>
              <a:p>
                <a:pPr lvl="1"/>
                <a:r>
                  <a:rPr lang="en-US" dirty="0"/>
                  <a:t>Every 0.6 sec @ 60 </a:t>
                </a:r>
                <a:r>
                  <a:rPr lang="en-US" dirty="0" err="1"/>
                  <a:t>GeV</a:t>
                </a:r>
                <a:endParaRPr lang="en-US" dirty="0"/>
              </a:p>
              <a:p>
                <a:r>
                  <a:rPr lang="en-US" dirty="0"/>
                  <a:t>Slip-stacking in Recycler is not an option at these intensities</a:t>
                </a:r>
              </a:p>
              <a:p>
                <a:pPr lvl="1"/>
                <a:r>
                  <a:rPr lang="en-US" dirty="0"/>
                  <a:t>Need to box-car stack 6 × 2.5×10</a:t>
                </a:r>
                <a:r>
                  <a:rPr lang="en-US" baseline="30000" dirty="0"/>
                  <a:t>13</a:t>
                </a:r>
                <a:r>
                  <a:rPr lang="en-US" dirty="0"/>
                  <a:t> protons in less than 0.6 sec</a:t>
                </a:r>
              </a:p>
              <a:p>
                <a:pPr lvl="1"/>
                <a:r>
                  <a:rPr lang="en-US" dirty="0"/>
                  <a:t>&gt;10 Hz rep-rate</a:t>
                </a:r>
              </a:p>
              <a:p>
                <a:pPr lvl="1"/>
                <a:r>
                  <a:rPr lang="en-US" dirty="0"/>
                  <a:t>Or inject a long (</a:t>
                </a:r>
                <a:r>
                  <a:rPr lang="en-US" dirty="0" err="1"/>
                  <a:t>linac</a:t>
                </a:r>
                <a:r>
                  <a:rPr lang="en-US" dirty="0"/>
                  <a:t>) pulse directly into Main Injector</a:t>
                </a:r>
              </a:p>
              <a:p>
                <a:r>
                  <a:rPr lang="en-US" dirty="0"/>
                  <a:t>Booster is not capable of accelerating 2.5×10</a:t>
                </a:r>
                <a:r>
                  <a:rPr lang="en-US" baseline="30000" dirty="0"/>
                  <a:t>13</a:t>
                </a:r>
                <a:r>
                  <a:rPr lang="en-US" dirty="0"/>
                  <a:t> no matter what the injection energy, or how it is upgraded:</a:t>
                </a:r>
              </a:p>
              <a:p>
                <a:pPr lvl="1"/>
                <a:r>
                  <a:rPr lang="en-US" dirty="0"/>
                  <a:t>High impedance</a:t>
                </a:r>
              </a:p>
              <a:p>
                <a:pPr lvl="1"/>
                <a:r>
                  <a:rPr lang="en-US" dirty="0"/>
                  <a:t>Transition crossing</a:t>
                </a:r>
              </a:p>
              <a:p>
                <a:pPr lvl="1"/>
                <a:r>
                  <a:rPr lang="en-US" dirty="0"/>
                  <a:t>Poor magnetic field quality</a:t>
                </a:r>
              </a:p>
              <a:p>
                <a:pPr lvl="1"/>
                <a:r>
                  <a:rPr lang="en-US" dirty="0"/>
                  <a:t>Poor vacuum</a:t>
                </a:r>
              </a:p>
              <a:p>
                <a:pPr lvl="1"/>
                <a:r>
                  <a:rPr lang="en-US" dirty="0"/>
                  <a:t>Inadequate shielding…</a:t>
                </a:r>
              </a:p>
              <a:p>
                <a:pPr marL="0" indent="0">
                  <a:buNone/>
                </a:pPr>
                <a:r>
                  <a:rPr lang="en-US" b="1" i="1" dirty="0">
                    <a:solidFill>
                      <a:srgbClr val="006600"/>
                    </a:solidFill>
                  </a:rPr>
                  <a:t>Achieving 2+ MW from Main Injector will require replacement of the Booster with either a 6-8 GeV pulsed </a:t>
                </a:r>
                <a:r>
                  <a:rPr lang="en-US" b="1" i="1" dirty="0" err="1">
                    <a:solidFill>
                      <a:srgbClr val="006600"/>
                    </a:solidFill>
                  </a:rPr>
                  <a:t>linac</a:t>
                </a:r>
                <a:r>
                  <a:rPr lang="en-US" b="1" i="1" dirty="0">
                    <a:solidFill>
                      <a:srgbClr val="006600"/>
                    </a:solidFill>
                  </a:rPr>
                  <a:t> or a rapid cycling </a:t>
                </a:r>
                <a:r>
                  <a:rPr lang="en-US" b="1" i="1" dirty="0" err="1">
                    <a:solidFill>
                      <a:srgbClr val="006600"/>
                    </a:solidFill>
                  </a:rPr>
                  <a:t>synchroton</a:t>
                </a:r>
                <a:r>
                  <a:rPr lang="en-US" b="1" i="1" dirty="0">
                    <a:solidFill>
                      <a:srgbClr val="006600"/>
                    </a:solidFill>
                  </a:rPr>
                  <a:t> (RCS) fed by a </a:t>
                </a:r>
                <a14:m>
                  <m:oMath xmlns:m="http://schemas.openxmlformats.org/officeDocument/2006/math" xmlns="">
                    <m:r>
                      <a:rPr lang="en-US" b="1" i="1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b="1" i="1" dirty="0">
                    <a:solidFill>
                      <a:srgbClr val="006600"/>
                    </a:solidFill>
                  </a:rPr>
                  <a:t>1.5 </a:t>
                </a:r>
                <a:r>
                  <a:rPr lang="en-US" b="1" i="1" dirty="0" err="1">
                    <a:solidFill>
                      <a:srgbClr val="006600"/>
                    </a:solidFill>
                  </a:rPr>
                  <a:t>GeV</a:t>
                </a:r>
                <a:r>
                  <a:rPr lang="en-US" b="1" i="1" dirty="0">
                    <a:solidFill>
                      <a:srgbClr val="0066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006600"/>
                    </a:solidFill>
                  </a:rPr>
                  <a:t>linac</a:t>
                </a:r>
                <a:endParaRPr lang="en-US" b="1" i="1" dirty="0">
                  <a:solidFill>
                    <a:srgbClr val="006600"/>
                  </a:solidFill>
                </a:endParaRPr>
              </a:p>
              <a:p>
                <a:pPr lvl="1"/>
                <a:endParaRPr lang="en-US" i="1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71551"/>
                <a:ext cx="8672513" cy="5203218"/>
              </a:xfrm>
              <a:blipFill rotWithShape="0">
                <a:blip r:embed="rId2"/>
                <a:stretch>
                  <a:fillRect l="-1547" t="-2225" r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PIP-III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4/20/17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Holmes | Precision Science WG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D59C847-7DCE-6D4A-BE87-C05B68FF72A7}" type="slidenum">
              <a:rPr lang="en-US" smtClean="0"/>
              <a:pPr/>
              <a:t>24</a:t>
            </a:fld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52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– Future Expansion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2" y="915617"/>
            <a:ext cx="7196943" cy="5163783"/>
          </a:xfrm>
          <a:ln>
            <a:solidFill>
              <a:srgbClr val="4040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4/20/17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Precision Science WG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03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01" y="-187368"/>
            <a:ext cx="6326312" cy="641739"/>
          </a:xfrm>
        </p:spPr>
        <p:txBody>
          <a:bodyPr/>
          <a:lstStyle/>
          <a:p>
            <a:r>
              <a:rPr lang="en-US" dirty="0"/>
              <a:t>PIP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Precision Science WG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1745" y="718803"/>
            <a:ext cx="5590430" cy="345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78008" y="315871"/>
            <a:ext cx="116240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NO SY120</a:t>
            </a: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3294516" y="592870"/>
            <a:ext cx="364693" cy="162889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</p:cNvCxnSpPr>
          <p:nvPr/>
        </p:nvCxnSpPr>
        <p:spPr>
          <a:xfrm>
            <a:off x="3659209" y="592870"/>
            <a:ext cx="760670" cy="63152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85181" y="284834"/>
            <a:ext cx="992909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Damper ON</a:t>
            </a: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flipH="1">
            <a:off x="5007621" y="561833"/>
            <a:ext cx="474015" cy="7829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188326" y="4382920"/>
            <a:ext cx="8671812" cy="1993681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2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660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Booster upgraded to support15 Hz beam</a:t>
            </a:r>
          </a:p>
          <a:p>
            <a:pPr lvl="1"/>
            <a:r>
              <a:rPr lang="en-US" dirty="0"/>
              <a:t>~4.3×10</a:t>
            </a:r>
            <a:r>
              <a:rPr lang="en-US" baseline="30000" dirty="0"/>
              <a:t>12</a:t>
            </a:r>
            <a:r>
              <a:rPr lang="en-US" dirty="0"/>
              <a:t> </a:t>
            </a:r>
            <a:r>
              <a:rPr lang="en-US" dirty="0" err="1"/>
              <a:t>ppp</a:t>
            </a:r>
            <a:endParaRPr lang="en-US" dirty="0"/>
          </a:p>
          <a:p>
            <a:pPr lvl="1"/>
            <a:r>
              <a:rPr lang="en-US" dirty="0"/>
              <a:t>92% capture/acceleration efficiency</a:t>
            </a:r>
          </a:p>
          <a:p>
            <a:r>
              <a:rPr lang="en-US" dirty="0"/>
              <a:t>Linac/Booster reliability improvements</a:t>
            </a:r>
          </a:p>
          <a:p>
            <a:r>
              <a:rPr lang="en-US" dirty="0"/>
              <a:t>Booster Cavity replacement</a:t>
            </a:r>
          </a:p>
          <a:p>
            <a:pPr lvl="1"/>
            <a:r>
              <a:rPr lang="en-US" dirty="0"/>
              <a:t>In principal not needed because sufficient to accelerate PIP-II beam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en-US" dirty="0"/>
              <a:t>Back burner for now</a:t>
            </a:r>
          </a:p>
          <a:p>
            <a:pPr lvl="1"/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pPr marL="0" indent="0">
              <a:buFont typeface="Arial" charset="0"/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538868" y="1344784"/>
            <a:ext cx="5586761" cy="18111"/>
          </a:xfrm>
          <a:prstGeom prst="line">
            <a:avLst/>
          </a:prstGeom>
          <a:ln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39279" y="1061451"/>
            <a:ext cx="1962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700 kW </a:t>
            </a:r>
            <a:r>
              <a:rPr lang="en-US" sz="1600" dirty="0" err="1">
                <a:solidFill>
                  <a:srgbClr val="C00000"/>
                </a:solidFill>
              </a:rPr>
              <a:t>equiv</a:t>
            </a:r>
            <a:r>
              <a:rPr lang="en-US" sz="1600" dirty="0">
                <a:solidFill>
                  <a:srgbClr val="C00000"/>
                </a:solidFill>
              </a:rPr>
              <a:t> w/ SWYD on</a:t>
            </a:r>
          </a:p>
        </p:txBody>
      </p:sp>
    </p:spTree>
    <p:extLst>
      <p:ext uri="{BB962C8B-B14F-4D97-AF65-F5344CB8AC3E}">
        <p14:creationId xmlns:p14="http://schemas.microsoft.com/office/powerpoint/2010/main" val="134954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37349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Proposal: “Campaign” funded via Accelerator Ops (like PIP)</a:t>
            </a:r>
          </a:p>
          <a:p>
            <a:pPr lvl="1"/>
            <a:r>
              <a:rPr lang="en-US" dirty="0"/>
              <a:t>Goal: Increase </a:t>
            </a:r>
            <a:r>
              <a:rPr lang="en-US" dirty="0" err="1"/>
              <a:t>NuMI</a:t>
            </a:r>
            <a:r>
              <a:rPr lang="en-US" dirty="0"/>
              <a:t> intensity up to ~1 MW prior to PIP-II</a:t>
            </a:r>
          </a:p>
          <a:p>
            <a:pPr lvl="1"/>
            <a:r>
              <a:rPr lang="en-US" dirty="0"/>
              <a:t>Benefit of many improvements will carry over to PIP-II</a:t>
            </a:r>
          </a:p>
          <a:p>
            <a:r>
              <a:rPr lang="en-US" dirty="0"/>
              <a:t>Strategy</a:t>
            </a:r>
          </a:p>
          <a:p>
            <a:pPr lvl="1"/>
            <a:r>
              <a:rPr lang="en-US" dirty="0"/>
              <a:t>Shorten MI cycle time from 1.333 to 1.2s </a:t>
            </a:r>
          </a:p>
          <a:p>
            <a:pPr lvl="2"/>
            <a:r>
              <a:rPr lang="en-US" dirty="0"/>
              <a:t>Cuts rate to Muon Campus ~50% (vs 1.4s cycle), unless increase rep rate to 20 Hz</a:t>
            </a:r>
          </a:p>
          <a:p>
            <a:pPr lvl="2"/>
            <a:r>
              <a:rPr lang="en-US" dirty="0"/>
              <a:t>May be able to use this mode between g-2 and Mu2e operation</a:t>
            </a:r>
          </a:p>
          <a:p>
            <a:pPr lvl="1"/>
            <a:r>
              <a:rPr lang="en-US" dirty="0"/>
              <a:t>Increase intensity from Proton Source</a:t>
            </a:r>
          </a:p>
          <a:p>
            <a:pPr lvl="2"/>
            <a:r>
              <a:rPr lang="en-US" dirty="0"/>
              <a:t>4.3E12→5.5E12</a:t>
            </a:r>
          </a:p>
          <a:p>
            <a:pPr lvl="2"/>
            <a:r>
              <a:rPr lang="en-US" dirty="0"/>
              <a:t>Requires improvements to sustain beam quality while reducing beam loss (%)</a:t>
            </a:r>
          </a:p>
          <a:p>
            <a:pPr lvl="1"/>
            <a:r>
              <a:rPr lang="en-US" dirty="0"/>
              <a:t>Increase rep rate from 15 Hz to 20 Hz</a:t>
            </a:r>
          </a:p>
          <a:p>
            <a:pPr lvl="2"/>
            <a:r>
              <a:rPr lang="en-US" dirty="0"/>
              <a:t>Requires significant control system changes</a:t>
            </a:r>
          </a:p>
          <a:p>
            <a:pPr lvl="2"/>
            <a:r>
              <a:rPr lang="en-US" dirty="0"/>
              <a:t>Requires RF upgrades in Booster and MI/RR</a:t>
            </a:r>
          </a:p>
          <a:p>
            <a:pPr lvl="1"/>
            <a:r>
              <a:rPr lang="en-US" dirty="0"/>
              <a:t>All of these require a target station that is robust at 1 MW</a:t>
            </a:r>
          </a:p>
          <a:p>
            <a:r>
              <a:rPr lang="en-US" dirty="0"/>
              <a:t>DOE has instructed not invest in existing Linac beyond stocking up on tubes which may become obsolete</a:t>
            </a:r>
          </a:p>
          <a:p>
            <a:pPr lvl="1"/>
            <a:r>
              <a:rPr lang="en-US" dirty="0"/>
              <a:t>Limits us to ~900 kW since the Linac can’t run at 20 Hz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PIP-I+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4/20/17</a:t>
            </a:r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Holmes | Precision Science WG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95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PIP-I+ schedule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51792" y="870709"/>
          <a:ext cx="865149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814">
                  <a:extLst>
                    <a:ext uri="{9D8B030D-6E8A-4147-A177-3AD203B41FA5}">
                      <a16:colId xmlns:a16="http://schemas.microsoft.com/office/drawing/2014/main" xmlns="" val="174805300"/>
                    </a:ext>
                  </a:extLst>
                </a:gridCol>
                <a:gridCol w="619668">
                  <a:extLst>
                    <a:ext uri="{9D8B030D-6E8A-4147-A177-3AD203B41FA5}">
                      <a16:colId xmlns:a16="http://schemas.microsoft.com/office/drawing/2014/main" xmlns="" val="2874783192"/>
                    </a:ext>
                  </a:extLst>
                </a:gridCol>
                <a:gridCol w="619668">
                  <a:extLst>
                    <a:ext uri="{9D8B030D-6E8A-4147-A177-3AD203B41FA5}">
                      <a16:colId xmlns:a16="http://schemas.microsoft.com/office/drawing/2014/main" xmlns="" val="3729681236"/>
                    </a:ext>
                  </a:extLst>
                </a:gridCol>
                <a:gridCol w="619668">
                  <a:extLst>
                    <a:ext uri="{9D8B030D-6E8A-4147-A177-3AD203B41FA5}">
                      <a16:colId xmlns:a16="http://schemas.microsoft.com/office/drawing/2014/main" xmlns="" val="252553217"/>
                    </a:ext>
                  </a:extLst>
                </a:gridCol>
                <a:gridCol w="619668">
                  <a:extLst>
                    <a:ext uri="{9D8B030D-6E8A-4147-A177-3AD203B41FA5}">
                      <a16:colId xmlns:a16="http://schemas.microsoft.com/office/drawing/2014/main" xmlns="" val="4165225981"/>
                    </a:ext>
                  </a:extLst>
                </a:gridCol>
                <a:gridCol w="619668">
                  <a:extLst>
                    <a:ext uri="{9D8B030D-6E8A-4147-A177-3AD203B41FA5}">
                      <a16:colId xmlns:a16="http://schemas.microsoft.com/office/drawing/2014/main" xmlns="" val="839740166"/>
                    </a:ext>
                  </a:extLst>
                </a:gridCol>
                <a:gridCol w="619668">
                  <a:extLst>
                    <a:ext uri="{9D8B030D-6E8A-4147-A177-3AD203B41FA5}">
                      <a16:colId xmlns:a16="http://schemas.microsoft.com/office/drawing/2014/main" xmlns="" val="4054758941"/>
                    </a:ext>
                  </a:extLst>
                </a:gridCol>
                <a:gridCol w="619668">
                  <a:extLst>
                    <a:ext uri="{9D8B030D-6E8A-4147-A177-3AD203B41FA5}">
                      <a16:colId xmlns:a16="http://schemas.microsoft.com/office/drawing/2014/main" xmlns="" val="687511390"/>
                    </a:ext>
                  </a:extLst>
                </a:gridCol>
                <a:gridCol w="619668">
                  <a:extLst>
                    <a:ext uri="{9D8B030D-6E8A-4147-A177-3AD203B41FA5}">
                      <a16:colId xmlns:a16="http://schemas.microsoft.com/office/drawing/2014/main" xmlns="" val="4212313193"/>
                    </a:ext>
                  </a:extLst>
                </a:gridCol>
                <a:gridCol w="619668">
                  <a:extLst>
                    <a:ext uri="{9D8B030D-6E8A-4147-A177-3AD203B41FA5}">
                      <a16:colId xmlns:a16="http://schemas.microsoft.com/office/drawing/2014/main" xmlns="" val="1656100885"/>
                    </a:ext>
                  </a:extLst>
                </a:gridCol>
                <a:gridCol w="619668">
                  <a:extLst>
                    <a:ext uri="{9D8B030D-6E8A-4147-A177-3AD203B41FA5}">
                      <a16:colId xmlns:a16="http://schemas.microsoft.com/office/drawing/2014/main" xmlns="" val="786362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FY18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FY19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FY20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FY21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FY22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FY23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FY24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FY25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FY26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FY27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8156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ps</a:t>
                      </a:r>
                      <a:r>
                        <a:rPr lang="en-US" sz="1400" baseline="0" dirty="0"/>
                        <a:t>/RF 1.2s cycle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2730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NuMI target</a:t>
                      </a:r>
                      <a:r>
                        <a:rPr lang="en-US" sz="1400" baseline="0" dirty="0"/>
                        <a:t> station 1 MW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964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Proton Source </a:t>
                      </a:r>
                      <a:r>
                        <a:rPr lang="en-US" sz="1400" dirty="0" err="1"/>
                        <a:t>ppp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8335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20 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AF27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509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9458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PIP except Booster cavities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384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PIP Booster cavities (20 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774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9073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Power (kW)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PIP-II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PIP-II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PIP-II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9201092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8566374">
            <a:off x="3017632" y="5049079"/>
            <a:ext cx="1683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1.2s cycle in between g-2 and Mu2e</a:t>
            </a:r>
          </a:p>
        </p:txBody>
      </p:sp>
      <p:sp>
        <p:nvSpPr>
          <p:cNvPr id="6" name="TextBox 5"/>
          <p:cNvSpPr txBox="1"/>
          <p:nvPr/>
        </p:nvSpPr>
        <p:spPr>
          <a:xfrm rot="18566374">
            <a:off x="3958690" y="4905050"/>
            <a:ext cx="1226618" cy="285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Gains from </a:t>
            </a:r>
            <a:r>
              <a:rPr lang="en-US" sz="1200" dirty="0" err="1"/>
              <a:t>ppp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 rot="18566374">
            <a:off x="6310799" y="4805287"/>
            <a:ext cx="168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 Hz capable on timescale of LBNF / PIP-II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2397" y="3426048"/>
            <a:ext cx="2621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Push off this task from current PIP schedule to allow NuMI target work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4/20/17</a:t>
            </a:r>
            <a:endParaRPr lang="en-US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S. Holmes | Precision Science WG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0462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2731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Goal is to have PIP-II operational simultaneous with LBNF</a:t>
            </a:r>
          </a:p>
          <a:p>
            <a:r>
              <a:rPr lang="en-US" dirty="0"/>
              <a:t>800-MeV superconducting linac, constructed of CW-capable components, operated initially in pulsed mode</a:t>
            </a:r>
          </a:p>
          <a:p>
            <a:pPr lvl="1"/>
            <a:r>
              <a:rPr lang="en-US" dirty="0"/>
              <a:t>Mitigate space-charge at Booster injection, allowing an increase in Booster/Recycler/Main Injector per pulse intensity of ~50%</a:t>
            </a:r>
          </a:p>
          <a:p>
            <a:r>
              <a:rPr lang="en-US" dirty="0"/>
              <a:t>Accompanied by modifications to Booster/Recycler/Main Injector to accommodate higher intensities and higher Booster injection energy</a:t>
            </a:r>
          </a:p>
          <a:p>
            <a:r>
              <a:rPr lang="en-US" dirty="0"/>
              <a:t>Increase Booster repetition rate to 20 Hz</a:t>
            </a:r>
          </a:p>
          <a:p>
            <a:pPr lvl="1"/>
            <a:r>
              <a:rPr lang="en-US" dirty="0"/>
              <a:t>Maintain 1 MW down to 60 GeV or,</a:t>
            </a:r>
          </a:p>
          <a:p>
            <a:pPr lvl="1"/>
            <a:r>
              <a:rPr lang="en-US" dirty="0"/>
              <a:t>Provide factor of 2.5 increase in power to 8 GeV program</a:t>
            </a:r>
          </a:p>
          <a:p>
            <a:r>
              <a:rPr lang="en-US" dirty="0"/>
              <a:t>Conceptual Design Report in draft; reviewed by PIP-II Machine Advisory Committee April 10-12</a:t>
            </a:r>
          </a:p>
          <a:p>
            <a:pPr marL="0" indent="0" algn="ctr">
              <a:buNone/>
            </a:pPr>
            <a:r>
              <a:rPr lang="en-US" sz="2000" dirty="0">
                <a:hlinkClick r:id="rId3"/>
              </a:rPr>
              <a:t>http://pip2-docdb.fnal.gov/cgi-bin/ShowDocument?docid=113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PIP-II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Holmes | Precision Science WG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81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Site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511" y="869795"/>
            <a:ext cx="7177391" cy="523001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Precision Science WG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7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PIP-I, I+,II Performance Goals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Precision Science WG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980224"/>
              </p:ext>
            </p:extLst>
          </p:nvPr>
        </p:nvGraphicFramePr>
        <p:xfrm>
          <a:off x="374360" y="901560"/>
          <a:ext cx="8568918" cy="4639230"/>
        </p:xfrm>
        <a:graphic>
          <a:graphicData uri="http://schemas.openxmlformats.org/drawingml/2006/table">
            <a:tbl>
              <a:tblPr/>
              <a:tblGrid>
                <a:gridCol w="3796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0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0185">
                  <a:extLst>
                    <a:ext uri="{9D8B030D-6E8A-4147-A177-3AD203B41FA5}">
                      <a16:colId xmlns:a16="http://schemas.microsoft.com/office/drawing/2014/main" xmlns="" val="3919946636"/>
                    </a:ext>
                  </a:extLst>
                </a:gridCol>
                <a:gridCol w="1330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1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 (Now)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PIP-I+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Energy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400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400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Current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25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25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Pulse Length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0.03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0.04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0.54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15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15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 Beam Power to Booster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4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5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17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 (800 MeV)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NA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NA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4.3×10</a:t>
                      </a:r>
                      <a:r>
                        <a:rPr lang="en-US" sz="1600" kern="12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12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5.5×10</a:t>
                      </a:r>
                      <a:r>
                        <a:rPr lang="en-US" sz="160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12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6.5×10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15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15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80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100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166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GeV Program (max)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32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40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4.9×10</a:t>
                      </a:r>
                      <a:r>
                        <a:rPr lang="en-US" sz="1600" kern="12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13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6.3×10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7.5×10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60-120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1.33*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+mn-cs"/>
                        </a:rPr>
                        <a:t>1.33/1.2**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0.7-1.2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Beam Power @ 60-120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0.7*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0.9/1.0*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1.0-1.2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Upgrade Potential @ 60-120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1.0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NA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4360" y="5746551"/>
            <a:ext cx="6075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</a:rPr>
              <a:t>*NOvA operations at 120 GeV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</a:rPr>
              <a:t>** 1.2 sec operation not compatible with g-2 or Mu2e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34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5860" y="971550"/>
            <a:ext cx="8672513" cy="5059363"/>
          </a:xfrm>
        </p:spPr>
        <p:txBody>
          <a:bodyPr>
            <a:normAutofit/>
          </a:bodyPr>
          <a:lstStyle/>
          <a:p>
            <a:r>
              <a:rPr lang="en-US" dirty="0"/>
              <a:t>PIP-II front end can produce arbitrary bunch patterns subject to the following </a:t>
            </a:r>
            <a:r>
              <a:rPr lang="en-US" dirty="0" err="1"/>
              <a:t>contraints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Peak current ≤10 mA</a:t>
            </a:r>
          </a:p>
          <a:p>
            <a:pPr lvl="1"/>
            <a:r>
              <a:rPr lang="en-US" dirty="0"/>
              <a:t>Average current ≤2 mA</a:t>
            </a:r>
          </a:p>
          <a:p>
            <a:r>
              <a:rPr lang="en-US" dirty="0"/>
              <a:t>This provides an opportunity for delivering 800-MeV protons directly from the SCL to a second generation Mu2e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and Next Generation Mu2e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4/20/17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Precision Science WG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783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4326</TotalTime>
  <Words>2721</Words>
  <Application>Microsoft Macintosh PowerPoint</Application>
  <PresentationFormat>On-screen Show (4:3)</PresentationFormat>
  <Paragraphs>522</Paragraphs>
  <Slides>25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Fermilab_PPT_090815</vt:lpstr>
      <vt:lpstr>PowerPoint Presentation</vt:lpstr>
      <vt:lpstr>Big Picture</vt:lpstr>
      <vt:lpstr>PIP</vt:lpstr>
      <vt:lpstr>PIP-I+</vt:lpstr>
      <vt:lpstr>Possible PIP-I+ schedule</vt:lpstr>
      <vt:lpstr>PIP-II</vt:lpstr>
      <vt:lpstr>PIP-II Site</vt:lpstr>
      <vt:lpstr>PIP-I, I+,II Performance Goals</vt:lpstr>
      <vt:lpstr>PIP-II and Next Generation Mu2e</vt:lpstr>
      <vt:lpstr>PIP-II and Next Generation Mu2e</vt:lpstr>
      <vt:lpstr>2+ MW @ 60-120 GeV (aka PIP-III)</vt:lpstr>
      <vt:lpstr>Possible Parameters for post-PIP-II Complex</vt:lpstr>
      <vt:lpstr>Siting – Future Expansion</vt:lpstr>
      <vt:lpstr>Additional Slides</vt:lpstr>
      <vt:lpstr>PIP-II Technology Map</vt:lpstr>
      <vt:lpstr>PIP-II Design Criteria</vt:lpstr>
      <vt:lpstr>PIP-II Approach</vt:lpstr>
      <vt:lpstr>PIP-II R&amp;D: PIP-II Injector Test</vt:lpstr>
      <vt:lpstr>PIP-II Status</vt:lpstr>
      <vt:lpstr>Project Status</vt:lpstr>
      <vt:lpstr>PIP-II International Collaboration/India</vt:lpstr>
      <vt:lpstr>PIP-II International Collaboration/Europe</vt:lpstr>
      <vt:lpstr>PIP2IT R&amp;D Status: SSR1</vt:lpstr>
      <vt:lpstr>PIP-III</vt:lpstr>
      <vt:lpstr>Siting – Future Expansion</vt:lpstr>
    </vt:vector>
  </TitlesOfParts>
  <Manager/>
  <Company>Sandbox Studio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Stephen D. Holmes x3988,3211 05964N</dc:creator>
  <cp:keywords/>
  <dc:description/>
  <cp:lastModifiedBy>Julie</cp:lastModifiedBy>
  <cp:revision>83</cp:revision>
  <cp:lastPrinted>2014-01-20T19:40:21Z</cp:lastPrinted>
  <dcterms:created xsi:type="dcterms:W3CDTF">2016-07-25T19:56:26Z</dcterms:created>
  <dcterms:modified xsi:type="dcterms:W3CDTF">2017-04-19T22:22:11Z</dcterms:modified>
  <cp:category/>
</cp:coreProperties>
</file>