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8"/>
  </p:notesMasterIdLst>
  <p:handoutMasterIdLst>
    <p:handoutMasterId r:id="rId9"/>
  </p:handoutMasterIdLst>
  <p:sldIdLst>
    <p:sldId id="294" r:id="rId2"/>
    <p:sldId id="337" r:id="rId3"/>
    <p:sldId id="343" r:id="rId4"/>
    <p:sldId id="340" r:id="rId5"/>
    <p:sldId id="334" r:id="rId6"/>
    <p:sldId id="342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50504E"/>
    <a:srgbClr val="4E4E4E"/>
    <a:srgbClr val="404040"/>
    <a:srgbClr val="004C97"/>
    <a:srgbClr val="63666A"/>
    <a:srgbClr val="99D6EA"/>
    <a:srgbClr val="505050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84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648" y="-80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4/20/17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4/20/17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117353" y="6516284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5" y="6498625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117352" y="6527411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4" y="6498625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117352" y="6500198"/>
            <a:ext cx="675368" cy="2413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743201" y="6491467"/>
            <a:ext cx="6262119" cy="250031"/>
          </a:xfrm>
        </p:spPr>
        <p:txBody>
          <a:bodyPr/>
          <a:lstStyle>
            <a:lvl1pPr>
              <a:defRPr sz="1000" dirty="0" smtClean="0"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107193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5" y="6498625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15633" y="6518944"/>
            <a:ext cx="675368" cy="2413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202" y="6504213"/>
            <a:ext cx="6260399" cy="24287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736" y="6498625"/>
            <a:ext cx="6272278" cy="24287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115633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4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1924" y="4918612"/>
            <a:ext cx="8499231" cy="1390219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4/20/17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1924" y="4078841"/>
            <a:ext cx="8499232" cy="1003049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Precision Science Working Group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97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Precision Science Working Group – Pre-Meeting 2 </a:t>
            </a:r>
          </a:p>
          <a:p>
            <a:pPr marL="0" indent="0">
              <a:buNone/>
            </a:pPr>
            <a:r>
              <a:rPr lang="en-US" dirty="0" smtClean="0"/>
              <a:t>(Prep for All </a:t>
            </a:r>
            <a:r>
              <a:rPr lang="en-US" dirty="0"/>
              <a:t>Scientists Retreat on May 4, </a:t>
            </a:r>
            <a:r>
              <a:rPr lang="en-US" dirty="0" smtClean="0"/>
              <a:t>2017)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Evolution </a:t>
            </a:r>
            <a:r>
              <a:rPr lang="en-US" dirty="0"/>
              <a:t>of Proton Performance (Steve Holmes)</a:t>
            </a:r>
          </a:p>
          <a:p>
            <a:r>
              <a:rPr lang="en-US" dirty="0" smtClean="0"/>
              <a:t>Neutrino </a:t>
            </a:r>
            <a:r>
              <a:rPr lang="en-US" dirty="0"/>
              <a:t>Flux Originating from Fermilab </a:t>
            </a:r>
            <a:r>
              <a:rPr lang="en-US" dirty="0" err="1"/>
              <a:t>Muon</a:t>
            </a:r>
            <a:r>
              <a:rPr lang="en-US" dirty="0"/>
              <a:t> Campus (</a:t>
            </a:r>
            <a:r>
              <a:rPr lang="en-US" dirty="0" err="1"/>
              <a:t>Diktys</a:t>
            </a:r>
            <a:r>
              <a:rPr lang="en-US" dirty="0"/>
              <a:t> </a:t>
            </a:r>
            <a:r>
              <a:rPr lang="en-US" dirty="0" err="1"/>
              <a:t>Stratakis</a:t>
            </a:r>
            <a:r>
              <a:rPr lang="en-US" dirty="0"/>
              <a:t>)</a:t>
            </a:r>
          </a:p>
          <a:p>
            <a:r>
              <a:rPr lang="en-US" dirty="0" smtClean="0"/>
              <a:t>Accelerator </a:t>
            </a:r>
            <a:r>
              <a:rPr lang="en-US" dirty="0"/>
              <a:t>Based Dark Matter Searches (Andrew </a:t>
            </a:r>
            <a:r>
              <a:rPr lang="en-US" dirty="0" err="1"/>
              <a:t>Whitbeck</a:t>
            </a:r>
            <a:r>
              <a:rPr lang="en-US" dirty="0"/>
              <a:t>/</a:t>
            </a:r>
            <a:r>
              <a:rPr lang="en-US" dirty="0" err="1"/>
              <a:t>Nhan</a:t>
            </a:r>
            <a:r>
              <a:rPr lang="en-US" dirty="0"/>
              <a:t> Tran/</a:t>
            </a:r>
            <a:r>
              <a:rPr lang="en-US" dirty="0" err="1"/>
              <a:t>Gordan</a:t>
            </a:r>
            <a:r>
              <a:rPr lang="en-US" dirty="0"/>
              <a:t> </a:t>
            </a:r>
            <a:r>
              <a:rPr lang="en-US" dirty="0" err="1"/>
              <a:t>Krnjaic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Precision Science (Richard Hill)</a:t>
            </a:r>
            <a:endParaRPr lang="en-US" dirty="0"/>
          </a:p>
          <a:p>
            <a:r>
              <a:rPr lang="en-US" dirty="0" err="1" smtClean="0"/>
              <a:t>Kaons</a:t>
            </a:r>
            <a:r>
              <a:rPr lang="en-US" dirty="0" smtClean="0"/>
              <a:t> </a:t>
            </a:r>
            <a:r>
              <a:rPr lang="en-US" dirty="0"/>
              <a:t>(Jonathan Lewis)</a:t>
            </a:r>
          </a:p>
          <a:p>
            <a:r>
              <a:rPr lang="en-US" dirty="0" smtClean="0"/>
              <a:t>Defining </a:t>
            </a:r>
            <a:r>
              <a:rPr lang="en-US" dirty="0"/>
              <a:t>Accelerator/Detector R&amp;D/Computing Needs for </a:t>
            </a:r>
            <a:r>
              <a:rPr lang="en-US" dirty="0" err="1"/>
              <a:t>Expts</a:t>
            </a:r>
            <a:r>
              <a:rPr lang="en-US" dirty="0"/>
              <a:t> (All)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4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952108"/>
              </p:ext>
            </p:extLst>
          </p:nvPr>
        </p:nvGraphicFramePr>
        <p:xfrm>
          <a:off x="228600" y="971550"/>
          <a:ext cx="867251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503"/>
                <a:gridCol w="1734503"/>
                <a:gridCol w="1734503"/>
                <a:gridCol w="1734503"/>
                <a:gridCol w="173450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Accelerator Improvements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Detector R&amp;D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Experiments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82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552739"/>
              </p:ext>
            </p:extLst>
          </p:nvPr>
        </p:nvGraphicFramePr>
        <p:xfrm>
          <a:off x="228600" y="971550"/>
          <a:ext cx="8672510" cy="576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502"/>
                <a:gridCol w="1734502"/>
                <a:gridCol w="1734502"/>
                <a:gridCol w="1734502"/>
                <a:gridCol w="17345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Accelerator Improvements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Detector R&amp;D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smtClean="0"/>
                        <a:t>inflector required.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Program planning.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Mu2e-II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dirty="0" err="1" smtClean="0"/>
                        <a:t>N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eN</a:t>
                      </a:r>
                      <a:r>
                        <a:rPr lang="en-US" dirty="0" smtClean="0">
                          <a:sym typeface="Wingdings"/>
                        </a:rPr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PIP-II Protons</a:t>
                      </a:r>
                    </a:p>
                    <a:p>
                      <a:r>
                        <a:rPr lang="en-US" dirty="0" smtClean="0"/>
                        <a:t>100-150 kW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 mass </a:t>
                      </a:r>
                      <a:r>
                        <a:rPr lang="en-US" baseline="0" dirty="0" smtClean="0"/>
                        <a:t>tracker.  Production Target Design.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 </a:t>
                      </a:r>
                      <a:r>
                        <a:rPr lang="en-US" dirty="0" err="1" smtClean="0"/>
                        <a:t>pbyte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Radiation Levels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Production Target Design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dirty="0" smtClean="0">
                          <a:sym typeface="Wingdings"/>
                        </a:rPr>
                        <a:t> </a:t>
                      </a:r>
                      <a:r>
                        <a:rPr lang="en-US" dirty="0" err="1" smtClean="0">
                          <a:sym typeface="Wingdings"/>
                        </a:rPr>
                        <a:t>eee</a:t>
                      </a:r>
                      <a:r>
                        <a:rPr lang="en-US" dirty="0" smtClean="0">
                          <a:sym typeface="Wingdings"/>
                        </a:rPr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 momentum </a:t>
                      </a:r>
                      <a:r>
                        <a:rPr lang="en-US" dirty="0" err="1" smtClean="0"/>
                        <a:t>muon</a:t>
                      </a:r>
                      <a:r>
                        <a:rPr lang="en-US" dirty="0" smtClean="0"/>
                        <a:t> beam (~20 MeV/c)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efficiency, high</a:t>
                      </a:r>
                      <a:r>
                        <a:rPr lang="en-US" baseline="0" dirty="0" smtClean="0"/>
                        <a:t> rate capability </a:t>
                      </a:r>
                      <a:r>
                        <a:rPr lang="en-US" dirty="0" smtClean="0"/>
                        <a:t>tracker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Tracker,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Low</a:t>
                      </a:r>
                      <a:r>
                        <a:rPr lang="en-US" baseline="0" dirty="0" smtClean="0"/>
                        <a:t> momentum </a:t>
                      </a:r>
                      <a:r>
                        <a:rPr lang="en-US" baseline="0" dirty="0" err="1" smtClean="0"/>
                        <a:t>muon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Beam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REDTOP </a:t>
                      </a:r>
                    </a:p>
                    <a:p>
                      <a:r>
                        <a:rPr lang="en-US" dirty="0" err="1" smtClean="0"/>
                        <a:t>Muon</a:t>
                      </a:r>
                      <a:r>
                        <a:rPr lang="en-US" baseline="0" dirty="0" smtClean="0"/>
                        <a:t> Scattering</a:t>
                      </a:r>
                    </a:p>
                    <a:p>
                      <a:r>
                        <a:rPr lang="en-US" baseline="0" dirty="0" smtClean="0"/>
                        <a:t>In Delivery Ring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0.2-0.8 </a:t>
                      </a:r>
                      <a:r>
                        <a:rPr lang="en-US" dirty="0" err="1" smtClean="0"/>
                        <a:t>Muons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Accelerator</a:t>
                      </a:r>
                      <a:r>
                        <a:rPr lang="en-US" baseline="0" dirty="0" smtClean="0"/>
                        <a:t>-Based Dark Matter Searches (</a:t>
                      </a:r>
                      <a:r>
                        <a:rPr lang="en-US" dirty="0" smtClean="0"/>
                        <a:t>LDMX)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Muon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(3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) </a:t>
                      </a:r>
                      <a:r>
                        <a:rPr lang="en-US" dirty="0" smtClean="0"/>
                        <a:t>Beam Dump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 Beam Experiments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50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682657"/>
              </p:ext>
            </p:extLst>
          </p:nvPr>
        </p:nvGraphicFramePr>
        <p:xfrm>
          <a:off x="228600" y="971550"/>
          <a:ext cx="8672510" cy="54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502"/>
                <a:gridCol w="1734502"/>
                <a:gridCol w="1734502"/>
                <a:gridCol w="1734502"/>
                <a:gridCol w="17345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Accelerator Improvements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Detector R&amp;D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REDTOP</a:t>
                      </a:r>
                    </a:p>
                    <a:p>
                      <a:pPr marL="285750" indent="-285750">
                        <a:buFont typeface="Symbol" charset="0"/>
                        <a:buChar char="h"/>
                      </a:pPr>
                      <a:r>
                        <a:rPr lang="en-US" baseline="0" dirty="0" smtClean="0"/>
                        <a:t>Factory </a:t>
                      </a:r>
                    </a:p>
                    <a:p>
                      <a:pPr marL="0" indent="0">
                        <a:buFont typeface="Symbol" charset="0"/>
                        <a:buNone/>
                      </a:pPr>
                      <a:r>
                        <a:rPr lang="en-US" baseline="0" dirty="0" smtClean="0"/>
                        <a:t>at AP50 (in Delivery 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 Proton</a:t>
                      </a:r>
                      <a:r>
                        <a:rPr lang="en-US" baseline="0" dirty="0" smtClean="0"/>
                        <a:t>s: </a:t>
                      </a:r>
                    </a:p>
                    <a:p>
                      <a:r>
                        <a:rPr lang="en-US" baseline="0" dirty="0" smtClean="0"/>
                        <a:t>Single 8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 proton pulse to delivery ring.  Decelerate to 1.8-4.5 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.  Slow extract over ~40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Optical TPC</a:t>
                      </a:r>
                    </a:p>
                    <a:p>
                      <a:r>
                        <a:rPr lang="en-US" dirty="0" smtClean="0"/>
                        <a:t>Multi-readout calorimeter, Active </a:t>
                      </a:r>
                      <a:r>
                        <a:rPr lang="en-US" dirty="0" err="1" smtClean="0"/>
                        <a:t>muon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polarimeter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Decelerate p</a:t>
                      </a:r>
                      <a:r>
                        <a:rPr lang="en-US" baseline="0" dirty="0" smtClean="0"/>
                        <a:t> beam from 8GeV to 1.8 </a:t>
                      </a:r>
                      <a:r>
                        <a:rPr lang="en-US" baseline="0" dirty="0" err="1" smtClean="0"/>
                        <a:t>GeV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Polarized </a:t>
                      </a:r>
                      <a:r>
                        <a:rPr lang="en-US" dirty="0" smtClean="0"/>
                        <a:t>beam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Storage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Expertise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ORKA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(K</a:t>
                      </a:r>
                      <a:r>
                        <a:rPr lang="en-US" baseline="30000" dirty="0" smtClean="0"/>
                        <a:t>+</a:t>
                      </a:r>
                      <a:r>
                        <a:rPr lang="en-US" dirty="0" smtClean="0">
                          <a:sym typeface="Wingdings"/>
                        </a:rPr>
                        <a:t></a:t>
                      </a:r>
                      <a:r>
                        <a:rPr lang="en-US" dirty="0" err="1" smtClean="0">
                          <a:latin typeface="Symbol" charset="2"/>
                          <a:cs typeface="Symbol" charset="2"/>
                          <a:sym typeface="Wingdings"/>
                        </a:rPr>
                        <a:t>p</a:t>
                      </a:r>
                      <a:r>
                        <a:rPr lang="en-US" baseline="30000" dirty="0" err="1" smtClean="0">
                          <a:sym typeface="Wingdings"/>
                        </a:rPr>
                        <a:t>+</a:t>
                      </a:r>
                      <a:r>
                        <a:rPr lang="en-US" dirty="0" err="1" smtClean="0">
                          <a:latin typeface="Symbol" charset="2"/>
                          <a:cs typeface="Symbol" charset="2"/>
                          <a:sym typeface="Wingdings"/>
                        </a:rPr>
                        <a:t>nn</a:t>
                      </a:r>
                      <a:r>
                        <a:rPr lang="en-US" dirty="0" smtClean="0">
                          <a:sym typeface="Wingdings"/>
                        </a:rPr>
                        <a:t>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Stretcher Ring in </a:t>
                      </a:r>
                      <a:r>
                        <a:rPr lang="en-US" smtClean="0"/>
                        <a:t>Main Ring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None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Requires significant accelerator mods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Experiments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53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213456"/>
              </p:ext>
            </p:extLst>
          </p:nvPr>
        </p:nvGraphicFramePr>
        <p:xfrm>
          <a:off x="228600" y="971550"/>
          <a:ext cx="867251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502"/>
                <a:gridCol w="1734502"/>
                <a:gridCol w="1734502"/>
                <a:gridCol w="1734502"/>
                <a:gridCol w="17345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Accelerator Improvements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Detector R&amp;D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Transfigured Electron Double Slit Experiment (TEDSE)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10-50 MeV Electron Beam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Beamline</a:t>
                      </a:r>
                      <a:r>
                        <a:rPr lang="en-US" baseline="0" dirty="0" smtClean="0"/>
                        <a:t> for the experiment (IOTA)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Accelerator</a:t>
                      </a:r>
                      <a:r>
                        <a:rPr lang="en-US" baseline="0" dirty="0" smtClean="0"/>
                        <a:t>-Based Dark Matter Searches (</a:t>
                      </a:r>
                      <a:r>
                        <a:rPr lang="en-US" dirty="0" smtClean="0"/>
                        <a:t>LDMX)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&gt;10 </a:t>
                      </a:r>
                      <a:r>
                        <a:rPr lang="en-US" dirty="0" err="1" smtClean="0"/>
                        <a:t>GeV</a:t>
                      </a:r>
                      <a:r>
                        <a:rPr lang="en-US" dirty="0" smtClean="0"/>
                        <a:t> Electron</a:t>
                      </a:r>
                      <a:r>
                        <a:rPr lang="en-US" baseline="0" dirty="0" smtClean="0"/>
                        <a:t> Beam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CMS Phase</a:t>
                      </a:r>
                      <a:r>
                        <a:rPr lang="en-US" baseline="0" dirty="0" smtClean="0"/>
                        <a:t> 2 Hadron Calorimeter (HGCAL)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Calorimeter</a:t>
                      </a:r>
                      <a:r>
                        <a:rPr lang="en-US" baseline="0" dirty="0" smtClean="0"/>
                        <a:t> R&amp;D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Beam Experiments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4/20/17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66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ermilab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Fermilab.potx</Template>
  <TotalTime>37771</TotalTime>
  <Words>390</Words>
  <Application>Microsoft Macintosh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Fermilab</vt:lpstr>
      <vt:lpstr>PowerPoint Presentation</vt:lpstr>
      <vt:lpstr>Agenda </vt:lpstr>
      <vt:lpstr>Table of Experiments</vt:lpstr>
      <vt:lpstr>Muon Beam Experiments</vt:lpstr>
      <vt:lpstr>Other Experiments</vt:lpstr>
      <vt:lpstr>Electron Beam Experiments</vt:lpstr>
    </vt:vector>
  </TitlesOfParts>
  <Manager/>
  <Company>Sandbox Studio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Julie</cp:lastModifiedBy>
  <cp:revision>562</cp:revision>
  <cp:lastPrinted>2016-09-20T15:14:47Z</cp:lastPrinted>
  <dcterms:created xsi:type="dcterms:W3CDTF">2016-09-14T02:01:48Z</dcterms:created>
  <dcterms:modified xsi:type="dcterms:W3CDTF">2017-04-20T17:08:35Z</dcterms:modified>
  <cp:category/>
</cp:coreProperties>
</file>