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11"/>
  </p:notesMasterIdLst>
  <p:handoutMasterIdLst>
    <p:handoutMasterId r:id="rId12"/>
  </p:handoutMasterIdLst>
  <p:sldIdLst>
    <p:sldId id="265" r:id="rId3"/>
    <p:sldId id="266" r:id="rId4"/>
    <p:sldId id="268" r:id="rId5"/>
    <p:sldId id="269" r:id="rId6"/>
    <p:sldId id="270" r:id="rId7"/>
    <p:sldId id="271" r:id="rId8"/>
    <p:sldId id="272" r:id="rId9"/>
    <p:sldId id="267" r:id="rId1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0404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10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4/20/2017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4/20/2017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fld id="{50889BEA-2B91-403F-ADA4-053DEE04721E}" type="datetime1">
              <a:rPr lang="en-US" altLang="en-US"/>
              <a:pPr/>
              <a:t>4/20/2017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fld id="{6A3537A3-8C6B-43C4-A25C-FC2CE8D9D9BB}" type="datetime1">
              <a:rPr lang="en-US" altLang="en-US"/>
              <a:pPr/>
              <a:t>4/20/2017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fld id="{2B1CF01D-1604-4C8E-BF6F-5634B5B9B0FA}" type="datetime1">
              <a:rPr lang="en-US" altLang="en-US"/>
              <a:pPr/>
              <a:t>4/20/2017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5E62D87C-608A-49B4-979E-2C9EC8FFFA3E}" type="datetime1">
              <a:rPr lang="en-US" altLang="en-US"/>
              <a:pPr/>
              <a:t>4/20/2017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EAD63FCB-C847-421A-A82C-644CA8D55BDB}" type="datetime1">
              <a:rPr lang="en-US" altLang="en-US"/>
              <a:pPr/>
              <a:t>4/20/2017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A0E092C4-48F6-48C5-B2B3-815670E99CE7}" type="datetime1">
              <a:rPr lang="en-US" altLang="en-US"/>
              <a:pPr/>
              <a:t>4/20/2017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DD380D08-F2CA-47D3-B2B9-BCFDF76A6561}" type="datetime1">
              <a:rPr lang="en-US" altLang="en-US"/>
              <a:pPr/>
              <a:t>4/20/2017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866E9CA-C242-476E-AC96-726DAD61F4C9}" type="datetime1">
              <a:rPr lang="en-US" altLang="en-US"/>
              <a:pPr/>
              <a:t>4/20/2017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D594D8DC-1801-43BE-B437-DF92E32BA858}" type="datetime1">
              <a:rPr lang="en-US" altLang="en-US"/>
              <a:pPr/>
              <a:t>4/20/2017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F478486A-2EA2-4759-824C-EE1AD3861CE4}" type="datetime1">
              <a:rPr lang="en-US" altLang="en-US"/>
              <a:pPr/>
              <a:t>4/20/2017</a:t>
            </a:fld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Thoughts on Kaon Physics for 4-20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Jonathan Lewis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Precision Working Group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20 April 2017</a:t>
            </a:r>
          </a:p>
          <a:p>
            <a:pPr eaLnBrk="1" hangingPunct="1"/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Why should you care?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4/20/2017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Presenter | Presentation Title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14400" y="2605724"/>
            <a:ext cx="6798365" cy="3909375"/>
            <a:chOff x="914400" y="2133600"/>
            <a:chExt cx="7692076" cy="4381500"/>
          </a:xfrm>
        </p:grpSpPr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2" cstate="print"/>
            <a:srcRect l="13238" b="18938"/>
            <a:stretch>
              <a:fillRect/>
            </a:stretch>
          </p:blipFill>
          <p:spPr bwMode="auto">
            <a:xfrm>
              <a:off x="914400" y="2133600"/>
              <a:ext cx="7692076" cy="438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5791200" y="5943600"/>
              <a:ext cx="2362200" cy="461963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 dirty="0"/>
                <a:t>Straub, CKM 2010 workshop (arXiv:1012.3893v2)</a:t>
              </a:r>
              <a:r>
                <a:rPr lang="en-US" sz="1200" dirty="0"/>
                <a:t>  </a:t>
              </a:r>
            </a:p>
          </p:txBody>
        </p:sp>
        <p:sp>
          <p:nvSpPr>
            <p:cNvPr id="12" name="Text Box 4"/>
            <p:cNvSpPr txBox="1">
              <a:spLocks noChangeArrowheads="1"/>
            </p:cNvSpPr>
            <p:nvPr/>
          </p:nvSpPr>
          <p:spPr bwMode="auto">
            <a:xfrm>
              <a:off x="6320476" y="2837006"/>
              <a:ext cx="2286000" cy="738664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 dirty="0"/>
                <a:t>Buras et al.  SM accuracy of &lt;5%, motivates 1000-event experiments</a:t>
              </a:r>
              <a:r>
                <a:rPr lang="en-US" sz="1400" dirty="0"/>
                <a:t>  </a:t>
              </a:r>
            </a:p>
          </p:txBody>
        </p:sp>
      </p:grpSp>
      <p:sp>
        <p:nvSpPr>
          <p:cNvPr id="24578" name="Content Placeholder 29"/>
          <p:cNvSpPr>
            <a:spLocks noGrp="1"/>
          </p:cNvSpPr>
          <p:nvPr>
            <p:ph idx="1"/>
          </p:nvPr>
        </p:nvSpPr>
        <p:spPr bwMode="auto">
          <a:xfrm>
            <a:off x="242887" y="897215"/>
            <a:ext cx="8672513" cy="196168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Opportunities to search for BSM physics</a:t>
            </a:r>
          </a:p>
          <a:p>
            <a:pPr lvl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Prime example:  </a:t>
            </a:r>
            <a:r>
              <a:rPr lang="en-US" dirty="0"/>
              <a:t>Measuring both of K</a:t>
            </a:r>
            <a:r>
              <a:rPr lang="en-US" baseline="30000" dirty="0"/>
              <a:t>+</a:t>
            </a:r>
            <a:r>
              <a:rPr lang="en-US" dirty="0">
                <a:latin typeface="Symbol" pitchFamily="18" charset="2"/>
              </a:rPr>
              <a:t></a:t>
            </a:r>
            <a:r>
              <a:rPr lang="en-US" dirty="0" err="1">
                <a:latin typeface="Symbol" pitchFamily="18" charset="2"/>
              </a:rPr>
              <a:t>p</a:t>
            </a:r>
            <a:r>
              <a:rPr lang="en-US" baseline="30000" dirty="0" err="1"/>
              <a:t>+</a:t>
            </a:r>
            <a:r>
              <a:rPr lang="en-US" dirty="0" err="1">
                <a:latin typeface="Symbol" pitchFamily="18" charset="2"/>
              </a:rPr>
              <a:t>nn</a:t>
            </a:r>
            <a:r>
              <a:rPr lang="en-US" dirty="0">
                <a:latin typeface="Symbol" pitchFamily="18" charset="2"/>
              </a:rPr>
              <a:t> </a:t>
            </a:r>
            <a:r>
              <a:rPr lang="en-US" dirty="0"/>
              <a:t>and of K</a:t>
            </a:r>
            <a:r>
              <a:rPr lang="en-US" baseline="-25000" dirty="0"/>
              <a:t>L</a:t>
            </a:r>
            <a:r>
              <a:rPr lang="en-US" baseline="30000" dirty="0"/>
              <a:t>0</a:t>
            </a:r>
            <a:r>
              <a:rPr lang="en-US" dirty="0">
                <a:latin typeface="Symbol" pitchFamily="18" charset="2"/>
              </a:rPr>
              <a:t>p</a:t>
            </a:r>
            <a:r>
              <a:rPr lang="en-US" baseline="30000" dirty="0"/>
              <a:t>0</a:t>
            </a:r>
            <a:r>
              <a:rPr lang="en-US" dirty="0">
                <a:latin typeface="Symbol" pitchFamily="18" charset="2"/>
              </a:rPr>
              <a:t>nn</a:t>
            </a:r>
            <a:r>
              <a:rPr lang="en-US" dirty="0"/>
              <a:t> puts tight constraints on New Physics </a:t>
            </a:r>
          </a:p>
          <a:p>
            <a:pPr lvl="1"/>
            <a:r>
              <a:rPr lang="en-US" dirty="0"/>
              <a:t>No lose theorem: either explore flavor sector of NP or limits at high masses </a:t>
            </a:r>
            <a:r>
              <a:rPr lang="en-US" dirty="0" err="1"/>
              <a:t>complmentary</a:t>
            </a:r>
            <a:r>
              <a:rPr lang="en-US" dirty="0"/>
              <a:t> to other searches</a:t>
            </a:r>
          </a:p>
          <a:p>
            <a:pPr lvl="1"/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Experiments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4/20/2017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7" name="Picture 6" descr="C:\Users\tsch\Documents\Rare Decays  Annual Review\Draft for publication\New AR figures\ARfig03_NA62_schematic_view_v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17" y="2046658"/>
            <a:ext cx="5203792" cy="1583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koto.tif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925" y="3779073"/>
            <a:ext cx="3546475" cy="233029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5140325" cy="5472054"/>
          </a:xfrm>
        </p:spPr>
        <p:txBody>
          <a:bodyPr/>
          <a:lstStyle/>
          <a:p>
            <a:r>
              <a:rPr lang="en-US" dirty="0"/>
              <a:t>CERN NA-62 (K</a:t>
            </a:r>
            <a:r>
              <a:rPr lang="en-US" baseline="30000" dirty="0"/>
              <a:t>+</a:t>
            </a:r>
            <a:r>
              <a:rPr lang="en-US" dirty="0">
                <a:sym typeface="Symbol" pitchFamily="18" charset="2"/>
              </a:rPr>
              <a:t></a:t>
            </a:r>
            <a:r>
              <a:rPr lang="en-US" dirty="0" err="1">
                <a:latin typeface="Symbol" pitchFamily="18" charset="2"/>
                <a:sym typeface="Wingdings" pitchFamily="2" charset="2"/>
              </a:rPr>
              <a:t>p</a:t>
            </a:r>
            <a:r>
              <a:rPr lang="en-US" baseline="30000" dirty="0" err="1">
                <a:latin typeface="Symbol" pitchFamily="18" charset="2"/>
                <a:sym typeface="Wingdings" pitchFamily="2" charset="2"/>
              </a:rPr>
              <a:t>+</a:t>
            </a:r>
            <a:r>
              <a:rPr lang="en-US" dirty="0" err="1">
                <a:latin typeface="Symbol" pitchFamily="18" charset="2"/>
                <a:sym typeface="Wingdings" pitchFamily="2" charset="2"/>
              </a:rPr>
              <a:t>nn</a:t>
            </a:r>
            <a:r>
              <a:rPr lang="en-US" dirty="0">
                <a:sym typeface="Wingdings" pitchFamily="2" charset="2"/>
              </a:rPr>
              <a:t>)</a:t>
            </a:r>
            <a:endParaRPr lang="en-US" dirty="0"/>
          </a:p>
          <a:p>
            <a:pPr lvl="1"/>
            <a:r>
              <a:rPr lang="en-US" sz="1800" dirty="0"/>
              <a:t>Decay-in-flight experiment</a:t>
            </a:r>
          </a:p>
          <a:p>
            <a:pPr lvl="1"/>
            <a:r>
              <a:rPr lang="en-US" sz="1800" dirty="0">
                <a:sym typeface="Wingdings" pitchFamily="2" charset="2"/>
              </a:rPr>
              <a:t>Expect 10% measurement of </a:t>
            </a:r>
            <a:r>
              <a:rPr lang="en-US" sz="1800" dirty="0"/>
              <a:t>K</a:t>
            </a:r>
            <a:r>
              <a:rPr lang="en-US" sz="1800" baseline="30000" dirty="0"/>
              <a:t>+</a:t>
            </a:r>
            <a:r>
              <a:rPr lang="en-US" sz="1800" dirty="0">
                <a:sym typeface="Symbol" pitchFamily="18" charset="2"/>
              </a:rPr>
              <a:t></a:t>
            </a:r>
            <a:r>
              <a:rPr lang="en-US" sz="1800" dirty="0" err="1">
                <a:latin typeface="Symbol" pitchFamily="18" charset="2"/>
                <a:sym typeface="Wingdings" pitchFamily="2" charset="2"/>
              </a:rPr>
              <a:t>p</a:t>
            </a:r>
            <a:r>
              <a:rPr lang="en-US" sz="1800" baseline="30000" dirty="0" err="1">
                <a:latin typeface="Symbol" pitchFamily="18" charset="2"/>
                <a:sym typeface="Wingdings" pitchFamily="2" charset="2"/>
              </a:rPr>
              <a:t>+</a:t>
            </a:r>
            <a:r>
              <a:rPr lang="en-US" sz="1800" dirty="0" err="1">
                <a:latin typeface="Symbol" pitchFamily="18" charset="2"/>
                <a:sym typeface="Wingdings" pitchFamily="2" charset="2"/>
              </a:rPr>
              <a:t>nn</a:t>
            </a:r>
            <a:r>
              <a:rPr lang="en-US" sz="1800" dirty="0">
                <a:sym typeface="Wingdings" pitchFamily="2" charset="2"/>
              </a:rPr>
              <a:t> BR</a:t>
            </a:r>
          </a:p>
          <a:p>
            <a:pPr lvl="2"/>
            <a:r>
              <a:rPr lang="en-US" sz="1800" dirty="0"/>
              <a:t>~55 K</a:t>
            </a:r>
            <a:r>
              <a:rPr lang="en-US" sz="1800" baseline="30000" dirty="0"/>
              <a:t>+</a:t>
            </a:r>
            <a:r>
              <a:rPr lang="en-US" sz="1800" dirty="0">
                <a:sym typeface="Symbol" pitchFamily="18" charset="2"/>
              </a:rPr>
              <a:t></a:t>
            </a:r>
            <a:r>
              <a:rPr lang="en-US" sz="1800" dirty="0" err="1">
                <a:latin typeface="Symbol" pitchFamily="18" charset="2"/>
                <a:sym typeface="Wingdings" pitchFamily="2" charset="2"/>
              </a:rPr>
              <a:t>p</a:t>
            </a:r>
            <a:r>
              <a:rPr lang="en-US" sz="1800" baseline="30000" dirty="0" err="1">
                <a:latin typeface="Symbol" pitchFamily="18" charset="2"/>
                <a:sym typeface="Wingdings" pitchFamily="2" charset="2"/>
              </a:rPr>
              <a:t>+</a:t>
            </a:r>
            <a:r>
              <a:rPr lang="en-US" sz="1800" dirty="0" err="1">
                <a:latin typeface="Symbol" pitchFamily="18" charset="2"/>
                <a:sym typeface="Wingdings" pitchFamily="2" charset="2"/>
              </a:rPr>
              <a:t>nn</a:t>
            </a:r>
            <a:r>
              <a:rPr lang="en-US" sz="1800" dirty="0">
                <a:sym typeface="Wingdings" pitchFamily="2" charset="2"/>
              </a:rPr>
              <a:t> events per year (SM) </a:t>
            </a:r>
          </a:p>
          <a:p>
            <a:pPr lvl="2"/>
            <a:r>
              <a:rPr lang="en-US" sz="1800" dirty="0">
                <a:sym typeface="Wingdings" pitchFamily="2" charset="2"/>
              </a:rPr>
              <a:t>~7 </a:t>
            </a:r>
            <a:r>
              <a:rPr lang="en-US" sz="1800" dirty="0" err="1">
                <a:sym typeface="Wingdings" pitchFamily="2" charset="2"/>
              </a:rPr>
              <a:t>bg</a:t>
            </a:r>
            <a:r>
              <a:rPr lang="en-US" sz="1800" dirty="0">
                <a:sym typeface="Wingdings" pitchFamily="2" charset="2"/>
              </a:rPr>
              <a:t> events per year </a:t>
            </a:r>
          </a:p>
          <a:p>
            <a:pPr lvl="2"/>
            <a:r>
              <a:rPr lang="en-US" sz="1800" dirty="0">
                <a:sym typeface="Wingdings" pitchFamily="2" charset="2"/>
              </a:rPr>
              <a:t>~100 total events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J-PARC E14 “KOTO” (K</a:t>
            </a:r>
            <a:r>
              <a:rPr lang="en-US" baseline="30000" dirty="0"/>
              <a:t>0</a:t>
            </a:r>
            <a:r>
              <a:rPr lang="en-US" dirty="0">
                <a:sym typeface="Symbol" pitchFamily="18" charset="2"/>
              </a:rPr>
              <a:t></a:t>
            </a:r>
            <a:r>
              <a:rPr lang="en-US" dirty="0">
                <a:latin typeface="Symbol" pitchFamily="18" charset="2"/>
                <a:sym typeface="Wingdings" pitchFamily="2" charset="2"/>
              </a:rPr>
              <a:t>p</a:t>
            </a:r>
            <a:r>
              <a:rPr lang="en-US" baseline="30000" dirty="0">
                <a:latin typeface="Symbol" pitchFamily="18" charset="2"/>
                <a:sym typeface="Wingdings" pitchFamily="2" charset="2"/>
              </a:rPr>
              <a:t>0</a:t>
            </a:r>
            <a:r>
              <a:rPr lang="en-US" dirty="0">
                <a:latin typeface="Symbol" pitchFamily="18" charset="2"/>
                <a:sym typeface="Wingdings" pitchFamily="2" charset="2"/>
              </a:rPr>
              <a:t>nn)</a:t>
            </a:r>
            <a:endParaRPr lang="en-US" sz="2000" dirty="0">
              <a:sym typeface="Wingdings" pitchFamily="2" charset="2"/>
            </a:endParaRPr>
          </a:p>
          <a:p>
            <a:pPr lvl="1"/>
            <a:r>
              <a:rPr lang="en-US" sz="1800" dirty="0"/>
              <a:t>Pencil beam decay-in-flight experiment</a:t>
            </a:r>
          </a:p>
          <a:p>
            <a:pPr lvl="1"/>
            <a:r>
              <a:rPr lang="en-US" sz="1800" dirty="0"/>
              <a:t>Improved J-PARC beam line</a:t>
            </a:r>
          </a:p>
          <a:p>
            <a:pPr lvl="1"/>
            <a:r>
              <a:rPr lang="en-US" sz="1800" dirty="0"/>
              <a:t>2</a:t>
            </a:r>
            <a:r>
              <a:rPr lang="en-US" sz="1800" baseline="30000" dirty="0"/>
              <a:t>nd</a:t>
            </a:r>
            <a:r>
              <a:rPr lang="en-US" sz="1800" dirty="0"/>
              <a:t> generation detector building on E391 at KEK</a:t>
            </a:r>
          </a:p>
          <a:p>
            <a:pPr lvl="1"/>
            <a:r>
              <a:rPr lang="en-US" sz="1800" dirty="0"/>
              <a:t>Re-using </a:t>
            </a:r>
            <a:r>
              <a:rPr lang="en-US" sz="1800" dirty="0" err="1"/>
              <a:t>KTeV</a:t>
            </a:r>
            <a:r>
              <a:rPr lang="en-US" sz="1800" dirty="0"/>
              <a:t> </a:t>
            </a:r>
            <a:r>
              <a:rPr lang="en-US" sz="1800" dirty="0" err="1"/>
              <a:t>CsI</a:t>
            </a:r>
            <a:r>
              <a:rPr lang="en-US" sz="1800" dirty="0"/>
              <a:t> crystals to improve calorimeter </a:t>
            </a:r>
          </a:p>
          <a:p>
            <a:pPr lvl="1"/>
            <a:r>
              <a:rPr lang="en-US" sz="1800" dirty="0"/>
              <a:t>Expect ~3 K</a:t>
            </a:r>
            <a:r>
              <a:rPr lang="en-US" sz="1800" baseline="30000" dirty="0"/>
              <a:t>0</a:t>
            </a:r>
            <a:r>
              <a:rPr lang="en-US" sz="1800" dirty="0">
                <a:sym typeface="Symbol" pitchFamily="18" charset="2"/>
              </a:rPr>
              <a:t></a:t>
            </a:r>
            <a:r>
              <a:rPr lang="en-US" sz="1800" dirty="0">
                <a:latin typeface="Symbol" pitchFamily="18" charset="2"/>
                <a:sym typeface="Wingdings" pitchFamily="2" charset="2"/>
              </a:rPr>
              <a:t>p</a:t>
            </a:r>
            <a:r>
              <a:rPr lang="en-US" sz="1800" baseline="30000" dirty="0">
                <a:latin typeface="Symbol" pitchFamily="18" charset="2"/>
                <a:sym typeface="Wingdings" pitchFamily="2" charset="2"/>
              </a:rPr>
              <a:t>0</a:t>
            </a:r>
            <a:r>
              <a:rPr lang="en-US" sz="1800" dirty="0">
                <a:latin typeface="Symbol" pitchFamily="18" charset="2"/>
                <a:sym typeface="Wingdings" pitchFamily="2" charset="2"/>
              </a:rPr>
              <a:t>nn</a:t>
            </a:r>
            <a:r>
              <a:rPr lang="en-US" sz="1800" dirty="0">
                <a:sym typeface="Wingdings" pitchFamily="2" charset="2"/>
              </a:rPr>
              <a:t> events (SM rate)</a:t>
            </a:r>
            <a:endParaRPr lang="en-US" sz="2400" dirty="0"/>
          </a:p>
          <a:p>
            <a:endParaRPr lang="en-US" sz="2000" dirty="0">
              <a:sym typeface="Wingdings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923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 Fermilab Proposals: </a:t>
            </a:r>
            <a:r>
              <a:rPr lang="en-US" dirty="0"/>
              <a:t>K</a:t>
            </a:r>
            <a:r>
              <a:rPr lang="en-US" baseline="-25000" dirty="0"/>
              <a:t>L</a:t>
            </a:r>
            <a:r>
              <a:rPr lang="en-US" baseline="30000" dirty="0"/>
              <a:t>0</a:t>
            </a:r>
            <a:r>
              <a:rPr lang="en-US" dirty="0">
                <a:latin typeface="Symbol" pitchFamily="18" charset="2"/>
              </a:rPr>
              <a:t>p</a:t>
            </a:r>
            <a:r>
              <a:rPr lang="en-US" baseline="30000" dirty="0"/>
              <a:t>0</a:t>
            </a:r>
            <a:r>
              <a:rPr lang="en-US" dirty="0">
                <a:latin typeface="Symbol" pitchFamily="18" charset="2"/>
              </a:rPr>
              <a:t>nn</a:t>
            </a:r>
            <a:r>
              <a:rPr lang="en-US" dirty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4/20/2017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928" y="2931587"/>
            <a:ext cx="4617209" cy="2877627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1945495"/>
          </a:xfrm>
        </p:spPr>
        <p:txBody>
          <a:bodyPr/>
          <a:lstStyle/>
          <a:p>
            <a:r>
              <a:rPr lang="en-US" dirty="0"/>
              <a:t>KAMI</a:t>
            </a:r>
          </a:p>
          <a:p>
            <a:pPr lvl="1"/>
            <a:r>
              <a:rPr lang="en-US" dirty="0"/>
              <a:t>Early 2000’s</a:t>
            </a:r>
          </a:p>
          <a:p>
            <a:pPr lvl="1"/>
            <a:r>
              <a:rPr lang="en-US" dirty="0"/>
              <a:t>In flight decays from MI beam</a:t>
            </a:r>
          </a:p>
          <a:p>
            <a:pPr lvl="1"/>
            <a:r>
              <a:rPr lang="en-US" dirty="0"/>
              <a:t>Lots of other people are experts </a:t>
            </a:r>
          </a:p>
        </p:txBody>
      </p:sp>
    </p:spTree>
    <p:extLst>
      <p:ext uri="{BB962C8B-B14F-4D97-AF65-F5344CB8AC3E}">
        <p14:creationId xmlns:p14="http://schemas.microsoft.com/office/powerpoint/2010/main" val="2944458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 Fermilab Proposals: K</a:t>
            </a:r>
            <a:r>
              <a:rPr lang="en-US" baseline="30000" dirty="0"/>
              <a:t>+</a:t>
            </a:r>
            <a:r>
              <a:rPr lang="en-US" dirty="0">
                <a:latin typeface="Symbol" pitchFamily="18" charset="2"/>
              </a:rPr>
              <a:t></a:t>
            </a:r>
            <a:r>
              <a:rPr lang="en-US" dirty="0" err="1">
                <a:latin typeface="Symbol" pitchFamily="18" charset="2"/>
              </a:rPr>
              <a:t>p</a:t>
            </a:r>
            <a:r>
              <a:rPr lang="en-US" baseline="30000" dirty="0" err="1"/>
              <a:t>+</a:t>
            </a:r>
            <a:r>
              <a:rPr lang="en-US" dirty="0" err="1">
                <a:latin typeface="Symbol" pitchFamily="18" charset="2"/>
              </a:rPr>
              <a:t>nn</a:t>
            </a:r>
            <a:r>
              <a:rPr lang="en-US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043046"/>
            <a:ext cx="5112026" cy="4987867"/>
          </a:xfrm>
        </p:spPr>
        <p:txBody>
          <a:bodyPr/>
          <a:lstStyle/>
          <a:p>
            <a:r>
              <a:rPr lang="en-US" dirty="0"/>
              <a:t>ORKA</a:t>
            </a:r>
          </a:p>
          <a:p>
            <a:pPr lvl="1"/>
            <a:r>
              <a:rPr lang="en-US" dirty="0"/>
              <a:t>Proposed ~2013, killed by P5</a:t>
            </a:r>
          </a:p>
          <a:p>
            <a:pPr lvl="2"/>
            <a:r>
              <a:rPr lang="en-US" dirty="0"/>
              <a:t>1000 event sensitivity in 3-year run</a:t>
            </a:r>
          </a:p>
          <a:p>
            <a:pPr lvl="2"/>
            <a:r>
              <a:rPr lang="en-US" dirty="0"/>
              <a:t>$70M estimated cost</a:t>
            </a:r>
          </a:p>
          <a:p>
            <a:pPr lvl="2"/>
            <a:r>
              <a:rPr lang="en-US" dirty="0"/>
              <a:t>Almost CD1 level of estimating</a:t>
            </a:r>
          </a:p>
          <a:p>
            <a:pPr lvl="1"/>
            <a:r>
              <a:rPr lang="en-US" dirty="0"/>
              <a:t>Similar to BNL E787/949</a:t>
            </a:r>
          </a:p>
          <a:p>
            <a:pPr lvl="2"/>
            <a:r>
              <a:rPr lang="en-US" dirty="0"/>
              <a:t>Stopped kaons, single track        out,  veto on everything else</a:t>
            </a:r>
          </a:p>
          <a:p>
            <a:pPr lvl="1"/>
            <a:r>
              <a:rPr lang="en-US" dirty="0"/>
              <a:t>Would have sent 120 GeV            MI beam to CDF hall</a:t>
            </a:r>
          </a:p>
          <a:p>
            <a:pPr lvl="2"/>
            <a:r>
              <a:rPr lang="en-US" dirty="0"/>
              <a:t>Reuse CDF solenoid</a:t>
            </a:r>
          </a:p>
          <a:p>
            <a:pPr lvl="3"/>
            <a:r>
              <a:rPr lang="en-US" dirty="0"/>
              <a:t>It is still mothballed</a:t>
            </a:r>
          </a:p>
          <a:p>
            <a:pPr lvl="2"/>
            <a:r>
              <a:rPr lang="en-US" dirty="0"/>
              <a:t>$10M to extend Main Ring remnant from A0 to B0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4/20/2017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0" t="-5731" r="6518" b="-2505"/>
          <a:stretch/>
        </p:blipFill>
        <p:spPr bwMode="auto">
          <a:xfrm>
            <a:off x="4572000" y="2835965"/>
            <a:ext cx="4588565" cy="2787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7730930" y="839334"/>
            <a:ext cx="1248996" cy="1996631"/>
            <a:chOff x="4729685" y="685800"/>
            <a:chExt cx="3499913" cy="4922520"/>
          </a:xfrm>
        </p:grpSpPr>
        <p:pic>
          <p:nvPicPr>
            <p:cNvPr id="9" name="Picture 8" descr="ORK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33998" y="685800"/>
              <a:ext cx="2895600" cy="4922520"/>
            </a:xfrm>
            <a:prstGeom prst="rect">
              <a:avLst/>
            </a:prstGeom>
          </p:spPr>
        </p:pic>
        <p:pic>
          <p:nvPicPr>
            <p:cNvPr id="10" name="Picture 9" descr="wrench.jpg"/>
            <p:cNvPicPr>
              <a:picLocks noChangeAspect="1"/>
            </p:cNvPicPr>
            <p:nvPr/>
          </p:nvPicPr>
          <p:blipFill>
            <a:blip r:embed="rId4" cstate="print"/>
            <a:srcRect l="37685" r="24185" b="56522"/>
            <a:stretch>
              <a:fillRect/>
            </a:stretch>
          </p:blipFill>
          <p:spPr>
            <a:xfrm rot="13872997">
              <a:off x="4843985" y="3575510"/>
              <a:ext cx="533400" cy="762000"/>
            </a:xfrm>
            <a:prstGeom prst="rect">
              <a:avLst/>
            </a:prstGeom>
          </p:spPr>
        </p:pic>
        <p:pic>
          <p:nvPicPr>
            <p:cNvPr id="11" name="Picture 10" descr="wrench.jpg"/>
            <p:cNvPicPr>
              <a:picLocks noChangeAspect="1"/>
            </p:cNvPicPr>
            <p:nvPr/>
          </p:nvPicPr>
          <p:blipFill>
            <a:blip r:embed="rId4" cstate="print"/>
            <a:srcRect l="48579" t="78260" r="46485" b="5843"/>
            <a:stretch>
              <a:fillRect/>
            </a:stretch>
          </p:blipFill>
          <p:spPr>
            <a:xfrm rot="13860000">
              <a:off x="5810461" y="3327996"/>
              <a:ext cx="69056" cy="2786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36187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586971"/>
          </a:xfrm>
        </p:spPr>
        <p:txBody>
          <a:bodyPr/>
          <a:lstStyle/>
          <a:p>
            <a:r>
              <a:rPr lang="en-US" dirty="0"/>
              <a:t>Many other channels to be explored: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4/20/2017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7" name="Content Placeholder 7" descr="othertopics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-2403"/>
          <a:stretch/>
        </p:blipFill>
        <p:spPr>
          <a:xfrm>
            <a:off x="340235" y="1379398"/>
            <a:ext cx="8218727" cy="504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693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$10M</a:t>
            </a:r>
          </a:p>
          <a:p>
            <a:pPr lvl="1"/>
            <a:r>
              <a:rPr lang="en-US" dirty="0"/>
              <a:t>8-120 GeV beam line to B0</a:t>
            </a:r>
          </a:p>
          <a:p>
            <a:pPr lvl="1"/>
            <a:r>
              <a:rPr lang="en-US" dirty="0"/>
              <a:t>Accumulator as new stretcher ring to run parallel with Mu2e</a:t>
            </a:r>
          </a:p>
          <a:p>
            <a:r>
              <a:rPr lang="en-US" dirty="0"/>
              <a:t>$100M</a:t>
            </a:r>
          </a:p>
          <a:p>
            <a:pPr lvl="1"/>
            <a:r>
              <a:rPr lang="en-US" dirty="0"/>
              <a:t>Recycler style 8 GeV stretcher ring in </a:t>
            </a:r>
            <a:r>
              <a:rPr lang="en-US" dirty="0" err="1"/>
              <a:t>Tevatron</a:t>
            </a:r>
            <a:r>
              <a:rPr lang="en-US" dirty="0"/>
              <a:t> tunnel</a:t>
            </a:r>
          </a:p>
          <a:p>
            <a:pPr lvl="1"/>
            <a:r>
              <a:rPr lang="en-US" dirty="0"/>
              <a:t>12 booster batches circulate for 1 minute cycles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4/20/2017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4206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ontent Placeholder 9"/>
          <p:cNvSpPr>
            <a:spLocks noGrp="1"/>
          </p:cNvSpPr>
          <p:nvPr>
            <p:ph sz="half" idx="13"/>
          </p:nvPr>
        </p:nvSpPr>
        <p:spPr bwMode="auto">
          <a:xfrm>
            <a:off x="228600" y="361950"/>
            <a:ext cx="8675688" cy="5668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5602" name="Date Placeholder 6"/>
          <p:cNvSpPr>
            <a:spLocks noGrp="1"/>
          </p:cNvSpPr>
          <p:nvPr>
            <p:ph type="dt" sz="quarter" idx="1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FC989388-6A8B-4527-A0DF-C8A7637E0C2C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4/20/2017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5603" name="Footer Placeholder 7"/>
          <p:cNvSpPr>
            <a:spLocks noGrp="1"/>
          </p:cNvSpPr>
          <p:nvPr>
            <p:ph type="ftr" sz="quarter" idx="1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Presenter | Presentation Title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5604" name="Slide Number Placeholder 8"/>
          <p:cNvSpPr>
            <a:spLocks noGrp="1"/>
          </p:cNvSpPr>
          <p:nvPr>
            <p:ph type="sldNum" sz="quarter" idx="16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AEE3222A-B585-474B-B973-7A492478E925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8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37</TotalTime>
  <Words>359</Words>
  <Application>Microsoft Office PowerPoint</Application>
  <PresentationFormat>On-screen Show (4:3)</PresentationFormat>
  <Paragraphs>71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ＭＳ Ｐゴシック</vt:lpstr>
      <vt:lpstr>ＭＳ Ｐゴシック</vt:lpstr>
      <vt:lpstr>Arial</vt:lpstr>
      <vt:lpstr>Calibri</vt:lpstr>
      <vt:lpstr>Geneva</vt:lpstr>
      <vt:lpstr>Helvetica</vt:lpstr>
      <vt:lpstr>Symbol</vt:lpstr>
      <vt:lpstr>Wingdings</vt:lpstr>
      <vt:lpstr>FNAL_TemplateMac_060514</vt:lpstr>
      <vt:lpstr>Fermilab: Footer Only</vt:lpstr>
      <vt:lpstr>Thoughts on Kaon Physics for 4-20</vt:lpstr>
      <vt:lpstr>Why should you care?</vt:lpstr>
      <vt:lpstr>Current Experiments</vt:lpstr>
      <vt:lpstr>Prior Fermilab Proposals: KL0p0nn </vt:lpstr>
      <vt:lpstr>Prior Fermilab Proposals: K+p+nn </vt:lpstr>
      <vt:lpstr>Other topics</vt:lpstr>
      <vt:lpstr>Opportunities</vt:lpstr>
      <vt:lpstr>PowerPoint Presentation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Thoughts on Kaon Physics for 4-20</dc:title>
  <dc:creator>Jonathan Lewis</dc:creator>
  <cp:lastModifiedBy>Jonathan Lewis</cp:lastModifiedBy>
  <cp:revision>4</cp:revision>
  <cp:lastPrinted>2014-01-20T19:40:21Z</cp:lastPrinted>
  <dcterms:created xsi:type="dcterms:W3CDTF">2017-04-20T16:32:26Z</dcterms:created>
  <dcterms:modified xsi:type="dcterms:W3CDTF">2017-04-20T17:10:01Z</dcterms:modified>
</cp:coreProperties>
</file>