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3" r:id="rId1"/>
  </p:sldMasterIdLst>
  <p:notesMasterIdLst>
    <p:notesMasterId r:id="rId4"/>
  </p:notesMasterIdLst>
  <p:sldIdLst>
    <p:sldId id="274" r:id="rId2"/>
    <p:sldId id="27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4"/>
    <p:restoredTop sz="94712"/>
  </p:normalViewPr>
  <p:slideViewPr>
    <p:cSldViewPr snapToGrid="0" snapToObjects="1">
      <p:cViewPr varScale="1">
        <p:scale>
          <a:sx n="110" d="100"/>
          <a:sy n="110" d="100"/>
        </p:scale>
        <p:origin x="7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3C2FD-7470-E048-8D0B-2D326B7B4A82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2135-3E73-ED4A-9275-F7B19787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05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4" y="1149350"/>
            <a:ext cx="4356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75267" y="3559284"/>
            <a:ext cx="10035117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075267" y="4841093"/>
            <a:ext cx="10035117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504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14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4/21/2017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80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4/21/2017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19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4/21/2017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4/21/2017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5267" y="6515100"/>
            <a:ext cx="7164917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1" y="6515100"/>
            <a:ext cx="59690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3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hysics.aps.org/articles/v10/3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 of 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“Yoga” Strategies…Strategies that merely stretch </a:t>
            </a:r>
          </a:p>
          <a:p>
            <a:endParaRPr lang="en-US" b="1" dirty="0"/>
          </a:p>
          <a:p>
            <a:r>
              <a:rPr lang="en-US" b="1" dirty="0"/>
              <a:t>“Disney” Strategies…Strategies that imagine (scenario planning)</a:t>
            </a:r>
          </a:p>
          <a:p>
            <a:endParaRPr lang="en-US" b="1" dirty="0"/>
          </a:p>
          <a:p>
            <a:r>
              <a:rPr lang="en-US" b="1" dirty="0"/>
              <a:t>“</a:t>
            </a:r>
            <a:r>
              <a:rPr lang="en-US" b="1" dirty="0" err="1"/>
              <a:t>Numero</a:t>
            </a:r>
            <a:r>
              <a:rPr lang="en-US" b="1" dirty="0"/>
              <a:t>” Strategies….analysis (see. Vladimir </a:t>
            </a:r>
            <a:r>
              <a:rPr lang="en-US" b="1" dirty="0" err="1"/>
              <a:t>Shiltsev</a:t>
            </a:r>
            <a:r>
              <a:rPr lang="en-US" b="1" dirty="0"/>
              <a:t>)</a:t>
            </a:r>
          </a:p>
          <a:p>
            <a:endParaRPr lang="en-US" b="1" dirty="0"/>
          </a:p>
          <a:p>
            <a:r>
              <a:rPr lang="en-US" b="1" dirty="0"/>
              <a:t>“Archimedes” strategies…Strategies that leverage core forte </a:t>
            </a:r>
            <a:r>
              <a:rPr lang="en-US" b="1" i="1" dirty="0">
                <a:solidFill>
                  <a:srgbClr val="FF0000"/>
                </a:solidFill>
              </a:rPr>
              <a:t>(this pitch)</a:t>
            </a:r>
          </a:p>
          <a:p>
            <a:endParaRPr lang="en-US" dirty="0"/>
          </a:p>
          <a:p>
            <a:r>
              <a:rPr lang="en-US" dirty="0"/>
              <a:t>              	……..Hopefully this will lead to decisions and more “outsight”.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8FA0-CAD6-48B7-8A51-24BBE8FD2D59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Jayakar Thangaraj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923A-2345-4CCA-8726-4A01A6822DC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0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88995"/>
            <a:ext cx="11563351" cy="711959"/>
          </a:xfrm>
        </p:spPr>
        <p:txBody>
          <a:bodyPr/>
          <a:lstStyle/>
          <a:p>
            <a:r>
              <a:rPr lang="en-US" sz="2800" dirty="0"/>
              <a:t>Catapulting cost cut by: 10 x – 100 x </a:t>
            </a:r>
            <a:br>
              <a:rPr lang="en-US" sz="2800" dirty="0"/>
            </a:br>
            <a:r>
              <a:rPr lang="en-US" sz="2800" dirty="0"/>
              <a:t>                                                    </a:t>
            </a:r>
            <a:r>
              <a:rPr lang="en-US" sz="1100" dirty="0"/>
              <a:t>“If you think nobody cares if you're alive, try missing a couple of car payments.” – Earl Wilson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Push for low-cost RF technologies from $10-15 per W - $1 per W (x 10)</a:t>
            </a:r>
          </a:p>
          <a:p>
            <a:pPr lvl="4"/>
            <a:endParaRPr lang="en-US" b="1" i="1" dirty="0"/>
          </a:p>
          <a:p>
            <a:r>
              <a:rPr lang="en-US" b="1" dirty="0"/>
              <a:t> 	SRF thrust </a:t>
            </a:r>
          </a:p>
          <a:p>
            <a:pPr lvl="2"/>
            <a:r>
              <a:rPr lang="en-US" b="1" dirty="0"/>
              <a:t>Material cost of </a:t>
            </a:r>
            <a:r>
              <a:rPr lang="en-US" b="1" dirty="0" err="1"/>
              <a:t>Nb</a:t>
            </a:r>
            <a:r>
              <a:rPr lang="en-US" b="1" dirty="0"/>
              <a:t> is almost half the cost</a:t>
            </a:r>
            <a:endParaRPr lang="en-US" b="1" i="1" dirty="0"/>
          </a:p>
          <a:p>
            <a:pPr lvl="2"/>
            <a:r>
              <a:rPr lang="en-US" b="1" dirty="0"/>
              <a:t>High Tc coatings on copper (e.g. </a:t>
            </a:r>
            <a:r>
              <a:rPr lang="en-US" b="1" dirty="0" err="1"/>
              <a:t>Nb</a:t>
            </a:r>
            <a:r>
              <a:rPr lang="en-US" b="1" dirty="0"/>
              <a:t> on copper, MgB</a:t>
            </a:r>
            <a:r>
              <a:rPr lang="en-US" b="1" i="1" dirty="0"/>
              <a:t>2 on copper</a:t>
            </a:r>
            <a:r>
              <a:rPr lang="en-US" sz="1400" b="1" i="1" dirty="0"/>
              <a:t>)  (See Sam Posen talk)</a:t>
            </a:r>
            <a:endParaRPr lang="en-US" b="1" dirty="0"/>
          </a:p>
          <a:p>
            <a:pPr lvl="2"/>
            <a:r>
              <a:rPr lang="en-US" b="1" dirty="0" err="1"/>
              <a:t>Cryo</a:t>
            </a:r>
            <a:r>
              <a:rPr lang="en-US" b="1" dirty="0"/>
              <a:t> becomes simpler and cost reduction by at least a factor of  x 10. </a:t>
            </a:r>
          </a:p>
          <a:p>
            <a:pPr lvl="2"/>
            <a:r>
              <a:rPr lang="en-US" b="1" dirty="0"/>
              <a:t> </a:t>
            </a:r>
            <a:r>
              <a:rPr lang="en-US" b="1" dirty="0" err="1"/>
              <a:t>Muti</a:t>
            </a:r>
            <a:r>
              <a:rPr lang="en-US" b="1" dirty="0"/>
              <a:t>-W </a:t>
            </a:r>
            <a:r>
              <a:rPr lang="en-US" b="1" dirty="0" err="1"/>
              <a:t>cryocooler</a:t>
            </a:r>
            <a:r>
              <a:rPr lang="en-US" b="1" dirty="0"/>
              <a:t> 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Double Whammy </a:t>
            </a:r>
            <a:r>
              <a:rPr lang="en-US" b="1" dirty="0"/>
              <a:t>-&gt; </a:t>
            </a:r>
            <a:r>
              <a:rPr lang="en-US" b="1" dirty="0">
                <a:solidFill>
                  <a:srgbClr val="00B050"/>
                </a:solidFill>
              </a:rPr>
              <a:t>Trifecta (material, </a:t>
            </a:r>
            <a:r>
              <a:rPr lang="en-US" b="1" dirty="0" err="1">
                <a:solidFill>
                  <a:srgbClr val="00B050"/>
                </a:solidFill>
              </a:rPr>
              <a:t>cryo</a:t>
            </a:r>
            <a:r>
              <a:rPr lang="en-US" b="1" dirty="0">
                <a:solidFill>
                  <a:srgbClr val="00B050"/>
                </a:solidFill>
              </a:rPr>
              <a:t>, few “extras”)</a:t>
            </a:r>
          </a:p>
          <a:p>
            <a:pPr marL="914400" lvl="2" indent="0">
              <a:buNone/>
            </a:pPr>
            <a:endParaRPr lang="en-US" b="1" dirty="0"/>
          </a:p>
          <a:p>
            <a:r>
              <a:rPr lang="en-US" b="1" dirty="0"/>
              <a:t>High average current cathodes  - multi- A </a:t>
            </a:r>
          </a:p>
          <a:p>
            <a:endParaRPr lang="en-US" b="1" dirty="0"/>
          </a:p>
          <a:p>
            <a:r>
              <a:rPr lang="en-US" b="1" dirty="0"/>
              <a:t>Beam quality: 10-fs micro-crystallography (LCLS-II in &lt; 5 m )</a:t>
            </a:r>
          </a:p>
          <a:p>
            <a:pPr lvl="3"/>
            <a:r>
              <a:rPr lang="en-US" b="1" dirty="0"/>
              <a:t> </a:t>
            </a:r>
            <a:r>
              <a:rPr lang="en-US" b="1" dirty="0">
                <a:hlinkClick r:id="rId2"/>
              </a:rPr>
              <a:t>https://physics.aps.org/articles/v10/39</a:t>
            </a:r>
            <a:r>
              <a:rPr lang="en-US" b="1" dirty="0"/>
              <a:t>	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8FA0-CAD6-48B7-8A51-24BBE8FD2D59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Jayakar Thangaraj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923A-2345-4CCA-8726-4A01A6822DC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769" y="3431177"/>
            <a:ext cx="3394627" cy="190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011886" y="1942011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Thanks to Bob Kephart on inputs</a:t>
            </a:r>
          </a:p>
        </p:txBody>
      </p:sp>
    </p:spTree>
    <p:extLst>
      <p:ext uri="{BB962C8B-B14F-4D97-AF65-F5344CB8AC3E}">
        <p14:creationId xmlns:p14="http://schemas.microsoft.com/office/powerpoint/2010/main" val="74329759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4090</TotalTime>
  <Words>89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Review of WG</vt:lpstr>
      <vt:lpstr>Catapulting cost cut by: 10 x – 100 x                                                      “If you think nobody cares if you're alive, try missing a couple of car payments.” – Earl Wilson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IARC Strategy Discussion</dc:title>
  <dc:creator>Microsoft Office User</dc:creator>
  <cp:lastModifiedBy>Jayakar Thangaraj</cp:lastModifiedBy>
  <cp:revision>63</cp:revision>
  <dcterms:created xsi:type="dcterms:W3CDTF">2017-04-04T15:20:30Z</dcterms:created>
  <dcterms:modified xsi:type="dcterms:W3CDTF">2017-04-21T21:23:28Z</dcterms:modified>
</cp:coreProperties>
</file>