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17"/>
  </p:notesMasterIdLst>
  <p:handoutMasterIdLst>
    <p:handoutMasterId r:id="rId18"/>
  </p:handoutMasterIdLst>
  <p:sldIdLst>
    <p:sldId id="280" r:id="rId3"/>
    <p:sldId id="285" r:id="rId4"/>
    <p:sldId id="289" r:id="rId5"/>
    <p:sldId id="290" r:id="rId6"/>
    <p:sldId id="292" r:id="rId7"/>
    <p:sldId id="293" r:id="rId8"/>
    <p:sldId id="294" r:id="rId9"/>
    <p:sldId id="296" r:id="rId10"/>
    <p:sldId id="297" r:id="rId11"/>
    <p:sldId id="300" r:id="rId12"/>
    <p:sldId id="299" r:id="rId13"/>
    <p:sldId id="301" r:id="rId14"/>
    <p:sldId id="298" r:id="rId15"/>
    <p:sldId id="295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404040"/>
    <a:srgbClr val="505050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259" autoAdjust="0"/>
  </p:normalViewPr>
  <p:slideViewPr>
    <p:cSldViewPr snapToGrid="0" snapToObjects="1">
      <p:cViewPr>
        <p:scale>
          <a:sx n="80" d="100"/>
          <a:sy n="80" d="100"/>
        </p:scale>
        <p:origin x="11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4/18/2017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4/18/2017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25D7-793A-4174-A8B9-40B1445E1F2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586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4/18/2017</a:t>
            </a:r>
            <a:endParaRPr lang="en-US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Applied Science Working Group Meeting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4/18/2017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Applied Science Working Group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4/18/2017</a:t>
            </a:r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Applied Science Working Group Meeting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4/18/2017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Applied Science Working Group Meeting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4/18/2017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Applied Science Working Group Meeting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20" y="4963774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500">
                <a:solidFill>
                  <a:srgbClr val="004C97"/>
                </a:solidFill>
                <a:latin typeface="Helvetica"/>
              </a:defRPr>
            </a:lvl1pPr>
            <a:lvl2pPr marL="3429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2pPr>
            <a:lvl3pPr marL="6858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3pPr>
            <a:lvl4pPr marL="10287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4pPr>
            <a:lvl5pPr marL="13716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/>
          <p:cNvSpPr/>
          <p:nvPr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9" y="3951843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1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1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1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1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8" name="Picture 7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88919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77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4/18/2017</a:t>
            </a:r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Applied Science Working Group Meeting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4/18/2017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Applied Science Working Group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4/18/2017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Applied Science Working Group Meeting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4/18/2017</a:t>
            </a:r>
            <a:endParaRPr lang="en-US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Applied Science Working Group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6" r:id="rId6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4/18/2017</a:t>
            </a:r>
            <a:endParaRPr lang="en-US" alt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Applied Science Working Group Meeting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9720" y="4963774"/>
            <a:ext cx="4941110" cy="776123"/>
          </a:xfrm>
        </p:spPr>
        <p:txBody>
          <a:bodyPr/>
          <a:lstStyle/>
          <a:p>
            <a:r>
              <a:rPr lang="en-US" sz="1800" dirty="0" err="1"/>
              <a:t>CHarles</a:t>
            </a:r>
            <a:r>
              <a:rPr lang="en-US" sz="1800" dirty="0"/>
              <a:t> Thangaraj</a:t>
            </a:r>
            <a:endParaRPr lang="en-US" sz="1800" dirty="0"/>
          </a:p>
          <a:p>
            <a:r>
              <a:rPr lang="en-US" sz="1800" dirty="0"/>
              <a:t>Jin Chang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Applied Science Working Group</a:t>
            </a:r>
          </a:p>
        </p:txBody>
      </p:sp>
      <p:sp>
        <p:nvSpPr>
          <p:cNvPr id="2" name="Rectangle 1"/>
          <p:cNvSpPr/>
          <p:nvPr/>
        </p:nvSpPr>
        <p:spPr>
          <a:xfrm>
            <a:off x="219719" y="5836446"/>
            <a:ext cx="4775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April 19th Hornet’s Nest (WH8)  9:00-11:00 AM  </a:t>
            </a:r>
          </a:p>
          <a:p>
            <a:r>
              <a:rPr lang="en-US" sz="1800" dirty="0"/>
              <a:t>April 26th Racetrack (WH7XO) 9:00-11:00 AM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88526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9"/>
          <p:cNvSpPr>
            <a:spLocks noGrp="1"/>
          </p:cNvSpPr>
          <p:nvPr>
            <p:ph sz="half" idx="13"/>
          </p:nvPr>
        </p:nvSpPr>
        <p:spPr bwMode="auto">
          <a:xfrm>
            <a:off x="228600" y="361950"/>
            <a:ext cx="8675688" cy="5668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Applied Science – What do we need?</a:t>
            </a:r>
          </a:p>
          <a:p>
            <a:pPr lvl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Elements of Innovation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Evaluation Process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Value Mapping 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5602" name="Date Placeholder 6"/>
          <p:cNvSpPr>
            <a:spLocks noGrp="1"/>
          </p:cNvSpPr>
          <p:nvPr>
            <p:ph type="dt" sz="quarter" idx="1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4/18/2017</a:t>
            </a:r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Applied Science Working Group Meeting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26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en-US"/>
              <a:t>4/18/2017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Applied Science Working Group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BC038B-CA57-479E-BFA9-9E819877A5DF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547441" y="263103"/>
            <a:ext cx="79152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The Core and Context Elements of Innovation</a:t>
            </a:r>
          </a:p>
          <a:p>
            <a:pPr marL="0" marR="0" lvl="0" indent="0" defTabSz="914400" eaLnBrk="0" fontAlgn="auto" latinLnBrk="0" hangingPunct="0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CSC’s Perspective</a:t>
            </a:r>
          </a:p>
        </p:txBody>
      </p:sp>
      <p:sp>
        <p:nvSpPr>
          <p:cNvPr id="43" name="Rectangle 26"/>
          <p:cNvSpPr>
            <a:spLocks noChangeArrowheads="1"/>
          </p:cNvSpPr>
          <p:nvPr/>
        </p:nvSpPr>
        <p:spPr bwMode="auto">
          <a:xfrm>
            <a:off x="1053854" y="5628853"/>
            <a:ext cx="745807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0" hangingPunct="0">
              <a:lnSpc>
                <a:spcPct val="85000"/>
              </a:lnSpc>
            </a:pPr>
            <a:r>
              <a:rPr lang="en-US" altLang="en-US" sz="1400" u="none">
                <a:solidFill>
                  <a:srgbClr val="124570"/>
                </a:solidFill>
                <a:latin typeface="Arial Black" panose="020B0A04020102020204" pitchFamily="34" charset="0"/>
              </a:rPr>
              <a:t>Innovation results from the creative application of intellectual capital in a disciplined manner to a problem. </a:t>
            </a:r>
          </a:p>
        </p:txBody>
      </p:sp>
      <p:grpSp>
        <p:nvGrpSpPr>
          <p:cNvPr id="44" name="Group 27"/>
          <p:cNvGrpSpPr>
            <a:grpSpLocks/>
          </p:cNvGrpSpPr>
          <p:nvPr/>
        </p:nvGrpSpPr>
        <p:grpSpPr bwMode="auto">
          <a:xfrm>
            <a:off x="923679" y="5592340"/>
            <a:ext cx="7654925" cy="625475"/>
            <a:chOff x="711" y="3751"/>
            <a:chExt cx="4377" cy="394"/>
          </a:xfrm>
        </p:grpSpPr>
        <p:sp>
          <p:nvSpPr>
            <p:cNvPr id="45" name="Line 28"/>
            <p:cNvSpPr>
              <a:spLocks noChangeShapeType="1"/>
            </p:cNvSpPr>
            <p:nvPr/>
          </p:nvSpPr>
          <p:spPr bwMode="auto">
            <a:xfrm>
              <a:off x="711" y="3751"/>
              <a:ext cx="4372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6" name="Line 29"/>
            <p:cNvSpPr>
              <a:spLocks noChangeShapeType="1"/>
            </p:cNvSpPr>
            <p:nvPr/>
          </p:nvSpPr>
          <p:spPr bwMode="auto">
            <a:xfrm>
              <a:off x="716" y="4145"/>
              <a:ext cx="4372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7" name="Rectangle 38"/>
          <p:cNvSpPr>
            <a:spLocks noChangeArrowheads="1"/>
          </p:cNvSpPr>
          <p:nvPr/>
        </p:nvSpPr>
        <p:spPr bwMode="auto">
          <a:xfrm>
            <a:off x="4052641" y="2722140"/>
            <a:ext cx="1543050" cy="1276350"/>
          </a:xfrm>
          <a:prstGeom prst="rect">
            <a:avLst/>
          </a:prstGeom>
          <a:solidFill>
            <a:srgbClr val="00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8" name="Oval 3"/>
          <p:cNvSpPr>
            <a:spLocks noChangeArrowheads="1"/>
          </p:cNvSpPr>
          <p:nvPr/>
        </p:nvSpPr>
        <p:spPr bwMode="auto">
          <a:xfrm>
            <a:off x="1224177" y="1025369"/>
            <a:ext cx="7043737" cy="4319588"/>
          </a:xfrm>
          <a:prstGeom prst="ellipse">
            <a:avLst/>
          </a:prstGeom>
          <a:gradFill flip="none" rotWithShape="1">
            <a:gsLst>
              <a:gs pos="55000">
                <a:srgbClr val="124570"/>
              </a:gs>
              <a:gs pos="100000">
                <a:srgbClr val="6AADE4"/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0000">
                <a:lumMod val="50000"/>
                <a:lumOff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971304" y="3222203"/>
            <a:ext cx="1543050" cy="889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2457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 flipH="1">
            <a:off x="7038729" y="3222203"/>
            <a:ext cx="1533525" cy="889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2457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1" name="Oval 8"/>
          <p:cNvSpPr>
            <a:spLocks noChangeArrowheads="1"/>
          </p:cNvSpPr>
          <p:nvPr/>
        </p:nvSpPr>
        <p:spPr bwMode="auto">
          <a:xfrm>
            <a:off x="2409579" y="2068090"/>
            <a:ext cx="4748212" cy="2400300"/>
          </a:xfrm>
          <a:prstGeom prst="ellipse">
            <a:avLst/>
          </a:prstGeom>
          <a:solidFill>
            <a:srgbClr val="CCECFF"/>
          </a:solidFill>
          <a:ln w="57150">
            <a:solidFill>
              <a:srgbClr val="12457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2" name="Rectangle 6"/>
          <p:cNvSpPr>
            <a:spLocks noChangeArrowheads="1"/>
          </p:cNvSpPr>
          <p:nvPr/>
        </p:nvSpPr>
        <p:spPr bwMode="auto">
          <a:xfrm rot="16200000" flipH="1">
            <a:off x="4364585" y="1676771"/>
            <a:ext cx="822325" cy="936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2457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3" name="Rectangle 7"/>
          <p:cNvSpPr>
            <a:spLocks noChangeArrowheads="1"/>
          </p:cNvSpPr>
          <p:nvPr/>
        </p:nvSpPr>
        <p:spPr bwMode="auto">
          <a:xfrm rot="5400000" flipH="1" flipV="1">
            <a:off x="4408241" y="4776365"/>
            <a:ext cx="735013" cy="936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2457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54" name="Group 12"/>
          <p:cNvGrpSpPr>
            <a:grpSpLocks/>
          </p:cNvGrpSpPr>
          <p:nvPr/>
        </p:nvGrpSpPr>
        <p:grpSpPr bwMode="auto">
          <a:xfrm>
            <a:off x="5556004" y="2992015"/>
            <a:ext cx="1568450" cy="576263"/>
            <a:chOff x="3176" y="2256"/>
            <a:chExt cx="1128" cy="363"/>
          </a:xfrm>
        </p:grpSpPr>
        <p:sp>
          <p:nvSpPr>
            <p:cNvPr id="55" name="Oval 13"/>
            <p:cNvSpPr>
              <a:spLocks noChangeArrowheads="1"/>
            </p:cNvSpPr>
            <p:nvPr/>
          </p:nvSpPr>
          <p:spPr bwMode="auto">
            <a:xfrm>
              <a:off x="3176" y="2256"/>
              <a:ext cx="1128" cy="363"/>
            </a:xfrm>
            <a:prstGeom prst="ellipse">
              <a:avLst/>
            </a:prstGeom>
            <a:solidFill>
              <a:srgbClr val="6AA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12457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6" name="Text Box 14"/>
            <p:cNvSpPr txBox="1">
              <a:spLocks noChangeArrowheads="1"/>
            </p:cNvSpPr>
            <p:nvPr/>
          </p:nvSpPr>
          <p:spPr bwMode="auto">
            <a:xfrm>
              <a:off x="3378" y="2360"/>
              <a:ext cx="7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124570"/>
                  </a:solidFill>
                  <a:effectLst/>
                  <a:uLnTx/>
                  <a:uFillTx/>
                  <a:latin typeface="Arial Black" panose="020B0A04020102020204" pitchFamily="34" charset="0"/>
                  <a:ea typeface="MS PGothic" panose="020B0600070205080204" pitchFamily="34" charset="-128"/>
                </a:rPr>
                <a:t>Discipline</a:t>
              </a:r>
            </a:p>
          </p:txBody>
        </p:sp>
      </p:grpSp>
      <p:sp>
        <p:nvSpPr>
          <p:cNvPr id="57" name="Text Box 22"/>
          <p:cNvSpPr txBox="1">
            <a:spLocks noChangeArrowheads="1"/>
          </p:cNvSpPr>
          <p:nvPr/>
        </p:nvSpPr>
        <p:spPr bwMode="auto">
          <a:xfrm>
            <a:off x="3163641" y="1336253"/>
            <a:ext cx="1428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eaLnBrk="0" hangingPunct="0">
              <a:defRPr/>
            </a:pPr>
            <a:r>
              <a:rPr lang="en-US" sz="1600" dirty="0">
                <a:solidFill>
                  <a:srgbClr val="6AADE4">
                    <a:lumMod val="40000"/>
                    <a:lumOff val="60000"/>
                  </a:srgbClr>
                </a:solidFill>
                <a:latin typeface="Arial Black" pitchFamily="34" charset="0"/>
                <a:ea typeface="MS PGothic" panose="020B0600070205080204" pitchFamily="34" charset="-128"/>
              </a:rPr>
              <a:t>Leadership</a:t>
            </a:r>
          </a:p>
        </p:txBody>
      </p:sp>
      <p:sp>
        <p:nvSpPr>
          <p:cNvPr id="58" name="Text Box 23"/>
          <p:cNvSpPr txBox="1">
            <a:spLocks noChangeArrowheads="1"/>
          </p:cNvSpPr>
          <p:nvPr/>
        </p:nvSpPr>
        <p:spPr bwMode="auto">
          <a:xfrm>
            <a:off x="4943229" y="1336253"/>
            <a:ext cx="10842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eaLnBrk="0" hangingPunct="0">
              <a:defRPr/>
            </a:pPr>
            <a:r>
              <a:rPr lang="en-US" sz="1600" dirty="0">
                <a:solidFill>
                  <a:srgbClr val="6AADE4">
                    <a:lumMod val="40000"/>
                    <a:lumOff val="60000"/>
                  </a:srgbClr>
                </a:solidFill>
                <a:latin typeface="Arial Black" pitchFamily="34" charset="0"/>
                <a:ea typeface="MS PGothic" panose="020B0600070205080204" pitchFamily="34" charset="-128"/>
              </a:rPr>
              <a:t>Process</a:t>
            </a:r>
          </a:p>
        </p:txBody>
      </p:sp>
      <p:sp>
        <p:nvSpPr>
          <p:cNvPr id="59" name="Text Box 24"/>
          <p:cNvSpPr txBox="1">
            <a:spLocks noChangeArrowheads="1"/>
          </p:cNvSpPr>
          <p:nvPr/>
        </p:nvSpPr>
        <p:spPr bwMode="auto">
          <a:xfrm>
            <a:off x="3106491" y="4647778"/>
            <a:ext cx="152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eaLnBrk="0" hangingPunct="0">
              <a:defRPr/>
            </a:pPr>
            <a:r>
              <a:rPr lang="en-US" sz="1600">
                <a:solidFill>
                  <a:srgbClr val="6AADE4">
                    <a:lumMod val="40000"/>
                    <a:lumOff val="60000"/>
                  </a:srgbClr>
                </a:solidFill>
                <a:latin typeface="Arial Black" pitchFamily="34" charset="0"/>
                <a:ea typeface="MS PGothic" panose="020B0600070205080204" pitchFamily="34" charset="-128"/>
              </a:rPr>
              <a:t>Governance</a:t>
            </a:r>
          </a:p>
        </p:txBody>
      </p:sp>
      <p:sp>
        <p:nvSpPr>
          <p:cNvPr id="60" name="Text Box 25"/>
          <p:cNvSpPr txBox="1">
            <a:spLocks noChangeArrowheads="1"/>
          </p:cNvSpPr>
          <p:nvPr/>
        </p:nvSpPr>
        <p:spPr bwMode="auto">
          <a:xfrm>
            <a:off x="5003554" y="4646190"/>
            <a:ext cx="15176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eaLnBrk="0" hangingPunct="0">
              <a:defRPr/>
            </a:pPr>
            <a:r>
              <a:rPr lang="en-US" sz="1600" dirty="0">
                <a:solidFill>
                  <a:srgbClr val="6AADE4">
                    <a:lumMod val="40000"/>
                    <a:lumOff val="60000"/>
                  </a:srgbClr>
                </a:solidFill>
                <a:latin typeface="Arial Black" pitchFamily="34" charset="0"/>
                <a:ea typeface="MS PGothic" panose="020B0600070205080204" pitchFamily="34" charset="-128"/>
              </a:rPr>
              <a:t>Enablement</a:t>
            </a:r>
          </a:p>
        </p:txBody>
      </p:sp>
      <p:sp>
        <p:nvSpPr>
          <p:cNvPr id="61" name="Text Box 30"/>
          <p:cNvSpPr txBox="1">
            <a:spLocks noChangeArrowheads="1"/>
          </p:cNvSpPr>
          <p:nvPr/>
        </p:nvSpPr>
        <p:spPr bwMode="auto">
          <a:xfrm>
            <a:off x="1466604" y="1783928"/>
            <a:ext cx="3309937" cy="1098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4400" eaLnBrk="0" hangingPunct="0">
              <a:lnSpc>
                <a:spcPct val="85000"/>
              </a:lnSpc>
              <a:defRPr/>
            </a:pPr>
            <a:r>
              <a:rPr lang="en-US" sz="1400" dirty="0">
                <a:solidFill>
                  <a:srgbClr val="FFFFFF"/>
                </a:solidFill>
                <a:latin typeface="Arial Narrow" pitchFamily="34" charset="0"/>
                <a:ea typeface="MS PGothic" panose="020B0600070205080204" pitchFamily="34" charset="-128"/>
              </a:rPr>
              <a:t>                     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MS PGothic" panose="020B0600070205080204" pitchFamily="34" charset="-128"/>
              </a:rPr>
              <a:t>    Leadership that sets </a:t>
            </a:r>
          </a:p>
          <a:p>
            <a:pPr defTabSz="914400" eaLnBrk="0" hangingPunct="0">
              <a:lnSpc>
                <a:spcPct val="85000"/>
              </a:lnSpc>
              <a:defRPr/>
            </a:pPr>
            <a:r>
              <a:rPr lang="en-US" sz="1400" dirty="0">
                <a:solidFill>
                  <a:srgbClr val="FFFFFF"/>
                </a:solidFill>
                <a:latin typeface="Arial"/>
                <a:ea typeface="MS PGothic" panose="020B0600070205080204" pitchFamily="34" charset="-128"/>
              </a:rPr>
              <a:t>                 the agenda, </a:t>
            </a:r>
            <a:br>
              <a:rPr lang="en-US" sz="1400" dirty="0">
                <a:solidFill>
                  <a:srgbClr val="FFFFFF"/>
                </a:solidFill>
                <a:latin typeface="Arial"/>
                <a:ea typeface="MS PGothic" panose="020B0600070205080204" pitchFamily="34" charset="-128"/>
              </a:rPr>
            </a:br>
            <a:r>
              <a:rPr lang="en-US" sz="1400" dirty="0">
                <a:solidFill>
                  <a:srgbClr val="FFFFFF"/>
                </a:solidFill>
                <a:latin typeface="Arial"/>
                <a:ea typeface="MS PGothic" panose="020B0600070205080204" pitchFamily="34" charset="-128"/>
              </a:rPr>
              <a:t>           objectives</a:t>
            </a:r>
            <a:br>
              <a:rPr lang="en-US" sz="1400" dirty="0">
                <a:solidFill>
                  <a:srgbClr val="FFFFFF"/>
                </a:solidFill>
                <a:latin typeface="Arial"/>
                <a:ea typeface="MS PGothic" panose="020B0600070205080204" pitchFamily="34" charset="-128"/>
              </a:rPr>
            </a:br>
            <a:r>
              <a:rPr lang="en-US" sz="1400" dirty="0">
                <a:solidFill>
                  <a:srgbClr val="FFFFFF"/>
                </a:solidFill>
                <a:latin typeface="Arial"/>
                <a:ea typeface="MS PGothic" panose="020B0600070205080204" pitchFamily="34" charset="-128"/>
              </a:rPr>
              <a:t>       and </a:t>
            </a:r>
            <a:br>
              <a:rPr lang="en-US" sz="1400" dirty="0">
                <a:solidFill>
                  <a:srgbClr val="FFFFFF"/>
                </a:solidFill>
                <a:latin typeface="Arial"/>
                <a:ea typeface="MS PGothic" panose="020B0600070205080204" pitchFamily="34" charset="-128"/>
              </a:rPr>
            </a:br>
            <a:r>
              <a:rPr lang="en-US" sz="1400" dirty="0">
                <a:solidFill>
                  <a:srgbClr val="FFFFFF"/>
                </a:solidFill>
                <a:latin typeface="Arial"/>
                <a:ea typeface="MS PGothic" panose="020B0600070205080204" pitchFamily="34" charset="-128"/>
              </a:rPr>
              <a:t>   measures </a:t>
            </a:r>
            <a:br>
              <a:rPr lang="en-US" sz="1400" dirty="0">
                <a:solidFill>
                  <a:srgbClr val="FFFFFF"/>
                </a:solidFill>
                <a:latin typeface="Arial"/>
                <a:ea typeface="MS PGothic" panose="020B0600070205080204" pitchFamily="34" charset="-128"/>
              </a:rPr>
            </a:br>
            <a:r>
              <a:rPr lang="en-US" sz="1400" dirty="0">
                <a:solidFill>
                  <a:srgbClr val="FFFFFF"/>
                </a:solidFill>
                <a:latin typeface="Arial"/>
                <a:ea typeface="MS PGothic" panose="020B0600070205080204" pitchFamily="34" charset="-128"/>
              </a:rPr>
              <a:t>of success</a:t>
            </a: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4628904" y="1725190"/>
            <a:ext cx="3462337" cy="1281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4400" eaLnBrk="0" hangingPunct="0">
              <a:lnSpc>
                <a:spcPct val="85000"/>
              </a:lnSpc>
              <a:defRPr/>
            </a:pPr>
            <a:r>
              <a:rPr lang="en-US" sz="1400" dirty="0">
                <a:solidFill>
                  <a:srgbClr val="FFFFFF"/>
                </a:solidFill>
                <a:latin typeface="Arial"/>
                <a:ea typeface="MS PGothic" panose="020B0600070205080204" pitchFamily="34" charset="-128"/>
              </a:rPr>
              <a:t>Processes that </a:t>
            </a:r>
            <a:br>
              <a:rPr lang="en-US" sz="1400" dirty="0">
                <a:solidFill>
                  <a:srgbClr val="FFFFFF"/>
                </a:solidFill>
                <a:latin typeface="Arial"/>
                <a:ea typeface="MS PGothic" panose="020B0600070205080204" pitchFamily="34" charset="-128"/>
              </a:rPr>
            </a:br>
            <a:r>
              <a:rPr lang="en-US" sz="1400" dirty="0">
                <a:solidFill>
                  <a:srgbClr val="FFFFFF"/>
                </a:solidFill>
                <a:latin typeface="Arial"/>
                <a:ea typeface="MS PGothic" panose="020B0600070205080204" pitchFamily="34" charset="-128"/>
              </a:rPr>
              <a:t>         connect the </a:t>
            </a:r>
            <a:br>
              <a:rPr lang="en-US" sz="1400" dirty="0">
                <a:solidFill>
                  <a:srgbClr val="FFFFFF"/>
                </a:solidFill>
                <a:latin typeface="Arial"/>
                <a:ea typeface="MS PGothic" panose="020B0600070205080204" pitchFamily="34" charset="-128"/>
              </a:rPr>
            </a:br>
            <a:r>
              <a:rPr lang="en-US" sz="1400" dirty="0">
                <a:solidFill>
                  <a:srgbClr val="FFFFFF"/>
                </a:solidFill>
                <a:latin typeface="Arial"/>
                <a:ea typeface="MS PGothic" panose="020B0600070205080204" pitchFamily="34" charset="-128"/>
              </a:rPr>
              <a:t>                              organization 	   	             with itself </a:t>
            </a:r>
          </a:p>
          <a:p>
            <a:pPr algn="ctr" defTabSz="914400" eaLnBrk="0" hangingPunct="0">
              <a:lnSpc>
                <a:spcPct val="85000"/>
              </a:lnSpc>
              <a:defRPr/>
            </a:pPr>
            <a:r>
              <a:rPr lang="en-US" sz="1400" dirty="0">
                <a:solidFill>
                  <a:srgbClr val="FFFFFF"/>
                </a:solidFill>
                <a:latin typeface="Arial"/>
                <a:ea typeface="MS PGothic" panose="020B0600070205080204" pitchFamily="34" charset="-128"/>
              </a:rPr>
              <a:t>	                     and the </a:t>
            </a:r>
            <a:br>
              <a:rPr lang="en-US" sz="1400" dirty="0">
                <a:solidFill>
                  <a:srgbClr val="FFFFFF"/>
                </a:solidFill>
                <a:latin typeface="Arial"/>
                <a:ea typeface="MS PGothic" panose="020B0600070205080204" pitchFamily="34" charset="-128"/>
              </a:rPr>
            </a:br>
            <a:r>
              <a:rPr lang="en-US" sz="1400" dirty="0">
                <a:solidFill>
                  <a:srgbClr val="FFFFFF"/>
                </a:solidFill>
                <a:latin typeface="Arial"/>
                <a:ea typeface="MS PGothic" panose="020B0600070205080204" pitchFamily="34" charset="-128"/>
              </a:rPr>
              <a:t>                                               outside          	                                 world               </a:t>
            </a:r>
          </a:p>
        </p:txBody>
      </p:sp>
      <p:sp>
        <p:nvSpPr>
          <p:cNvPr id="63" name="Text Box 32"/>
          <p:cNvSpPr txBox="1">
            <a:spLocks noChangeArrowheads="1"/>
          </p:cNvSpPr>
          <p:nvPr/>
        </p:nvSpPr>
        <p:spPr bwMode="auto">
          <a:xfrm>
            <a:off x="1093541" y="3717503"/>
            <a:ext cx="1941513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4400" eaLnBrk="0" hangingPunct="0">
              <a:lnSpc>
                <a:spcPct val="85000"/>
              </a:lnSpc>
              <a:defRPr/>
            </a:pPr>
            <a:r>
              <a:rPr lang="en-US" sz="1400" dirty="0">
                <a:solidFill>
                  <a:srgbClr val="FFFFFF"/>
                </a:solidFill>
                <a:latin typeface="Arial"/>
                <a:ea typeface="MS PGothic" panose="020B0600070205080204" pitchFamily="34" charset="-128"/>
              </a:rPr>
              <a:t>Governance, </a:t>
            </a:r>
            <a:br>
              <a:rPr lang="en-US" sz="1400" dirty="0">
                <a:solidFill>
                  <a:srgbClr val="FFFFFF"/>
                </a:solidFill>
                <a:latin typeface="Arial"/>
                <a:ea typeface="MS PGothic" panose="020B0600070205080204" pitchFamily="34" charset="-128"/>
              </a:rPr>
            </a:br>
            <a:r>
              <a:rPr lang="en-US" sz="1400" dirty="0">
                <a:solidFill>
                  <a:srgbClr val="FFFFFF"/>
                </a:solidFill>
                <a:latin typeface="Arial"/>
                <a:ea typeface="MS PGothic" panose="020B0600070205080204" pitchFamily="34" charset="-128"/>
              </a:rPr>
              <a:t>      organization</a:t>
            </a:r>
          </a:p>
          <a:p>
            <a:pPr algn="ctr" defTabSz="914400" eaLnBrk="0" hangingPunct="0">
              <a:lnSpc>
                <a:spcPct val="85000"/>
              </a:lnSpc>
              <a:defRPr/>
            </a:pPr>
            <a:r>
              <a:rPr lang="en-US" sz="1400" dirty="0">
                <a:solidFill>
                  <a:srgbClr val="FFFFFF"/>
                </a:solidFill>
                <a:latin typeface="Arial"/>
                <a:ea typeface="MS PGothic" panose="020B0600070205080204" pitchFamily="34" charset="-128"/>
              </a:rPr>
              <a:t>                and forums</a:t>
            </a:r>
          </a:p>
        </p:txBody>
      </p:sp>
      <p:sp>
        <p:nvSpPr>
          <p:cNvPr id="64" name="Text Box 33"/>
          <p:cNvSpPr txBox="1">
            <a:spLocks noChangeArrowheads="1"/>
          </p:cNvSpPr>
          <p:nvPr/>
        </p:nvSpPr>
        <p:spPr bwMode="auto">
          <a:xfrm>
            <a:off x="6037016" y="3725440"/>
            <a:ext cx="1897063" cy="733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4400" eaLnBrk="0" hangingPunct="0">
              <a:lnSpc>
                <a:spcPct val="85000"/>
              </a:lnSpc>
              <a:defRPr/>
            </a:pPr>
            <a:r>
              <a:rPr lang="en-US" sz="1400" dirty="0">
                <a:solidFill>
                  <a:srgbClr val="FFFFFF"/>
                </a:solidFill>
                <a:latin typeface="Arial"/>
                <a:ea typeface="MS PGothic" panose="020B0600070205080204" pitchFamily="34" charset="-128"/>
              </a:rPr>
              <a:t>                   Enabling </a:t>
            </a:r>
            <a:br>
              <a:rPr lang="en-US" sz="1400" dirty="0">
                <a:solidFill>
                  <a:srgbClr val="FFFFFF"/>
                </a:solidFill>
                <a:latin typeface="Arial"/>
                <a:ea typeface="MS PGothic" panose="020B0600070205080204" pitchFamily="34" charset="-128"/>
              </a:rPr>
            </a:br>
            <a:r>
              <a:rPr lang="en-US" sz="1400" dirty="0">
                <a:solidFill>
                  <a:srgbClr val="FFFFFF"/>
                </a:solidFill>
                <a:latin typeface="Arial"/>
                <a:ea typeface="MS PGothic" panose="020B0600070205080204" pitchFamily="34" charset="-128"/>
              </a:rPr>
              <a:t>             applications,</a:t>
            </a:r>
            <a:br>
              <a:rPr lang="en-US" sz="1400" dirty="0">
                <a:solidFill>
                  <a:srgbClr val="FFFFFF"/>
                </a:solidFill>
                <a:latin typeface="Arial"/>
                <a:ea typeface="MS PGothic" panose="020B0600070205080204" pitchFamily="34" charset="-128"/>
              </a:rPr>
            </a:br>
            <a:r>
              <a:rPr lang="en-US" sz="1400" dirty="0">
                <a:solidFill>
                  <a:srgbClr val="FFFFFF"/>
                </a:solidFill>
                <a:latin typeface="Arial"/>
                <a:ea typeface="MS PGothic" panose="020B0600070205080204" pitchFamily="34" charset="-128"/>
              </a:rPr>
              <a:t>    tools and </a:t>
            </a:r>
            <a:br>
              <a:rPr lang="en-US" sz="1400" dirty="0">
                <a:solidFill>
                  <a:srgbClr val="FFFFFF"/>
                </a:solidFill>
                <a:latin typeface="Arial"/>
                <a:ea typeface="MS PGothic" panose="020B0600070205080204" pitchFamily="34" charset="-128"/>
              </a:rPr>
            </a:br>
            <a:r>
              <a:rPr lang="en-US" sz="1400" dirty="0">
                <a:solidFill>
                  <a:srgbClr val="FFFFFF"/>
                </a:solidFill>
                <a:latin typeface="Arial"/>
                <a:ea typeface="MS PGothic" panose="020B0600070205080204" pitchFamily="34" charset="-128"/>
              </a:rPr>
              <a:t>infrastructure</a:t>
            </a:r>
          </a:p>
        </p:txBody>
      </p:sp>
      <p:sp>
        <p:nvSpPr>
          <p:cNvPr id="65" name="Rectangle 39"/>
          <p:cNvSpPr>
            <a:spLocks noChangeArrowheads="1"/>
          </p:cNvSpPr>
          <p:nvPr/>
        </p:nvSpPr>
        <p:spPr bwMode="auto">
          <a:xfrm>
            <a:off x="3989141" y="2645940"/>
            <a:ext cx="1612900" cy="1339850"/>
          </a:xfrm>
          <a:prstGeom prst="rect">
            <a:avLst/>
          </a:prstGeom>
          <a:solidFill>
            <a:srgbClr val="1245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66" name="Picture 2" descr="C:\Documents and Settings\mhunt20\Desktop\OBMS Photos\met_roi_001_l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891" y="2606253"/>
            <a:ext cx="1257300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 Box 21"/>
          <p:cNvSpPr txBox="1">
            <a:spLocks noChangeArrowheads="1"/>
          </p:cNvSpPr>
          <p:nvPr/>
        </p:nvSpPr>
        <p:spPr bwMode="auto">
          <a:xfrm>
            <a:off x="4055816" y="2718965"/>
            <a:ext cx="1482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Innovation</a:t>
            </a:r>
          </a:p>
        </p:txBody>
      </p:sp>
      <p:grpSp>
        <p:nvGrpSpPr>
          <p:cNvPr id="68" name="Group 9"/>
          <p:cNvGrpSpPr>
            <a:grpSpLocks/>
          </p:cNvGrpSpPr>
          <p:nvPr/>
        </p:nvGrpSpPr>
        <p:grpSpPr bwMode="auto">
          <a:xfrm>
            <a:off x="2449266" y="2968203"/>
            <a:ext cx="1600200" cy="576262"/>
            <a:chOff x="1441" y="2256"/>
            <a:chExt cx="1129" cy="363"/>
          </a:xfrm>
        </p:grpSpPr>
        <p:sp>
          <p:nvSpPr>
            <p:cNvPr id="69" name="Oval 10"/>
            <p:cNvSpPr>
              <a:spLocks noChangeArrowheads="1"/>
            </p:cNvSpPr>
            <p:nvPr/>
          </p:nvSpPr>
          <p:spPr bwMode="auto">
            <a:xfrm>
              <a:off x="1441" y="2256"/>
              <a:ext cx="1129" cy="363"/>
            </a:xfrm>
            <a:prstGeom prst="ellipse">
              <a:avLst/>
            </a:prstGeom>
            <a:solidFill>
              <a:srgbClr val="6AA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70" name="Text Box 11"/>
            <p:cNvSpPr txBox="1">
              <a:spLocks noChangeArrowheads="1"/>
            </p:cNvSpPr>
            <p:nvPr/>
          </p:nvSpPr>
          <p:spPr bwMode="auto">
            <a:xfrm>
              <a:off x="1652" y="2360"/>
              <a:ext cx="70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124570"/>
                  </a:solidFill>
                  <a:effectLst/>
                  <a:uLnTx/>
                  <a:uFillTx/>
                  <a:latin typeface="Arial Black" panose="020B0A04020102020204" pitchFamily="34" charset="0"/>
                  <a:ea typeface="MS PGothic" panose="020B0600070205080204" pitchFamily="34" charset="-128"/>
                </a:rPr>
                <a:t>Creativity</a:t>
              </a:r>
            </a:p>
          </p:txBody>
        </p:sp>
      </p:grpSp>
      <p:grpSp>
        <p:nvGrpSpPr>
          <p:cNvPr id="71" name="Group 15"/>
          <p:cNvGrpSpPr>
            <a:grpSpLocks/>
          </p:cNvGrpSpPr>
          <p:nvPr/>
        </p:nvGrpSpPr>
        <p:grpSpPr bwMode="auto">
          <a:xfrm>
            <a:off x="3892304" y="3958803"/>
            <a:ext cx="1790700" cy="501650"/>
            <a:chOff x="2305" y="1760"/>
            <a:chExt cx="1128" cy="363"/>
          </a:xfrm>
        </p:grpSpPr>
        <p:sp>
          <p:nvSpPr>
            <p:cNvPr id="72" name="Oval 16"/>
            <p:cNvSpPr>
              <a:spLocks noChangeArrowheads="1"/>
            </p:cNvSpPr>
            <p:nvPr/>
          </p:nvSpPr>
          <p:spPr bwMode="auto">
            <a:xfrm>
              <a:off x="2305" y="1760"/>
              <a:ext cx="1128" cy="363"/>
            </a:xfrm>
            <a:prstGeom prst="ellipse">
              <a:avLst/>
            </a:prstGeom>
            <a:solidFill>
              <a:srgbClr val="6AA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12457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73" name="Text Box 17"/>
            <p:cNvSpPr txBox="1">
              <a:spLocks noChangeArrowheads="1"/>
            </p:cNvSpPr>
            <p:nvPr/>
          </p:nvSpPr>
          <p:spPr bwMode="auto">
            <a:xfrm>
              <a:off x="2511" y="1825"/>
              <a:ext cx="725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124570"/>
                  </a:solidFill>
                  <a:effectLst/>
                  <a:uLnTx/>
                  <a:uFillTx/>
                  <a:latin typeface="Arial Black" panose="020B0A04020102020204" pitchFamily="34" charset="0"/>
                  <a:ea typeface="MS PGothic" panose="020B0600070205080204" pitchFamily="34" charset="-128"/>
                </a:rPr>
                <a:t>Intellectual</a:t>
              </a:r>
            </a:p>
            <a:p>
              <a:pPr marL="0" marR="0" lvl="0" indent="0" algn="ctr" defTabSz="914400" eaLnBrk="0" fontAlgn="auto" latinLnBrk="0" hangingPunct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124570"/>
                  </a:solidFill>
                  <a:effectLst/>
                  <a:uLnTx/>
                  <a:uFillTx/>
                  <a:latin typeface="Arial Black" panose="020B0A04020102020204" pitchFamily="34" charset="0"/>
                  <a:ea typeface="MS PGothic" panose="020B0600070205080204" pitchFamily="34" charset="-128"/>
                </a:rPr>
                <a:t>Capital</a:t>
              </a:r>
            </a:p>
          </p:txBody>
        </p:sp>
      </p:grpSp>
      <p:grpSp>
        <p:nvGrpSpPr>
          <p:cNvPr id="74" name="Group 18"/>
          <p:cNvGrpSpPr>
            <a:grpSpLocks/>
          </p:cNvGrpSpPr>
          <p:nvPr/>
        </p:nvGrpSpPr>
        <p:grpSpPr bwMode="auto">
          <a:xfrm>
            <a:off x="3127129" y="2033165"/>
            <a:ext cx="3368675" cy="646113"/>
            <a:chOff x="0" y="3296"/>
            <a:chExt cx="1490" cy="407"/>
          </a:xfrm>
        </p:grpSpPr>
        <p:sp>
          <p:nvSpPr>
            <p:cNvPr id="75" name="Oval 19"/>
            <p:cNvSpPr>
              <a:spLocks noChangeArrowheads="1"/>
            </p:cNvSpPr>
            <p:nvPr/>
          </p:nvSpPr>
          <p:spPr bwMode="auto">
            <a:xfrm>
              <a:off x="168" y="3339"/>
              <a:ext cx="1130" cy="364"/>
            </a:xfrm>
            <a:prstGeom prst="ellipse">
              <a:avLst/>
            </a:prstGeom>
            <a:solidFill>
              <a:srgbClr val="6AA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76" name="Text Box 20"/>
            <p:cNvSpPr txBox="1">
              <a:spLocks noChangeArrowheads="1"/>
            </p:cNvSpPr>
            <p:nvPr/>
          </p:nvSpPr>
          <p:spPr bwMode="auto">
            <a:xfrm>
              <a:off x="0" y="3296"/>
              <a:ext cx="1490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MS PGothic" panose="020B0600070205080204" pitchFamily="34" charset="-128"/>
              </a:endParaRPr>
            </a:p>
            <a:p>
              <a:pPr marL="0" marR="0" lvl="0" indent="0" algn="ctr" defTabSz="914400" eaLnBrk="0" fontAlgn="auto" latinLnBrk="0" hangingPunct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124570"/>
                  </a:solidFill>
                  <a:effectLst/>
                  <a:uLnTx/>
                  <a:uFillTx/>
                  <a:latin typeface="Arial Black" panose="020B0A04020102020204" pitchFamily="34" charset="0"/>
                  <a:ea typeface="MS PGothic" panose="020B0600070205080204" pitchFamily="34" charset="-128"/>
                </a:rPr>
                <a:t>“The Grain of Sand </a:t>
              </a:r>
            </a:p>
            <a:p>
              <a:pPr marL="0" marR="0" lvl="0" indent="0" algn="ctr" defTabSz="914400" eaLnBrk="0" fontAlgn="auto" latinLnBrk="0" hangingPunct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124570"/>
                  </a:solidFill>
                  <a:effectLst/>
                  <a:uLnTx/>
                  <a:uFillTx/>
                  <a:latin typeface="Arial Black" panose="020B0A04020102020204" pitchFamily="34" charset="0"/>
                  <a:ea typeface="MS PGothic" panose="020B0600070205080204" pitchFamily="34" charset="-128"/>
                </a:rPr>
                <a:t>in the Oyster”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5942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en-US"/>
              <a:t>4/18/2017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Applied Science Working Group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BC038B-CA57-479E-BFA9-9E819877A5DF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06709"/>
            <a:ext cx="7935913" cy="595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988175" y="206709"/>
            <a:ext cx="1530183" cy="587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64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en-US"/>
              <a:t>4/18/2017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Applied Science Working Group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BC038B-CA57-479E-BFA9-9E819877A5DF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779463" y="2096874"/>
            <a:ext cx="0" cy="1290638"/>
          </a:xfrm>
          <a:prstGeom prst="line">
            <a:avLst/>
          </a:prstGeom>
          <a:noFill/>
          <a:ln w="9525">
            <a:solidFill>
              <a:srgbClr val="9292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88938" y="3350999"/>
            <a:ext cx="7810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35000"/>
              </a:spcBef>
              <a:buClr>
                <a:srgbClr val="CC0033"/>
              </a:buClr>
            </a:pPr>
            <a:r>
              <a:rPr lang="en-US" altLang="en-US" sz="1200" b="1" u="none">
                <a:cs typeface="Arial" panose="020B0604020202020204" pitchFamily="34" charset="0"/>
              </a:rPr>
              <a:t>Economic Value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221413" y="1730162"/>
            <a:ext cx="2805112" cy="4313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287338" indent="-287338" algn="l">
              <a:lnSpc>
                <a:spcPct val="85000"/>
              </a:lnSpc>
              <a:spcBef>
                <a:spcPct val="15000"/>
              </a:spcBef>
              <a:tabLst>
                <a:tab pos="287338" algn="l"/>
              </a:tabLst>
              <a:defRPr/>
            </a:pPr>
            <a:r>
              <a:rPr lang="en-US" sz="1050" b="1" u="none" dirty="0">
                <a:latin typeface="Arial" charset="0"/>
                <a:ea typeface="+mn-ea"/>
              </a:rPr>
              <a:t>Build Market Capabilities	</a:t>
            </a:r>
            <a:endParaRPr lang="en-US" sz="1050" u="none" dirty="0">
              <a:latin typeface="Arial" charset="0"/>
              <a:ea typeface="+mn-ea"/>
            </a:endParaRPr>
          </a:p>
          <a:p>
            <a:pPr marL="350838" lvl="1" indent="-228600" algn="l">
              <a:lnSpc>
                <a:spcPct val="85000"/>
              </a:lnSpc>
              <a:spcBef>
                <a:spcPct val="15000"/>
              </a:spcBef>
              <a:buFont typeface="+mj-lt"/>
              <a:buAutoNum type="arabicPeriod"/>
              <a:defRPr/>
            </a:pPr>
            <a:r>
              <a:rPr lang="en-US" sz="1050" u="none" dirty="0">
                <a:solidFill>
                  <a:srgbClr val="009933"/>
                </a:solidFill>
                <a:latin typeface="Arial" charset="0"/>
                <a:ea typeface="+mn-ea"/>
              </a:rPr>
              <a:t>ABC Financial Service Portal</a:t>
            </a:r>
          </a:p>
          <a:p>
            <a:pPr marL="350838" lvl="1" indent="-228600" algn="l">
              <a:lnSpc>
                <a:spcPct val="85000"/>
              </a:lnSpc>
              <a:spcBef>
                <a:spcPct val="15000"/>
              </a:spcBef>
              <a:buFont typeface="+mj-lt"/>
              <a:buAutoNum type="arabicPeriod"/>
              <a:defRPr/>
            </a:pPr>
            <a:r>
              <a:rPr lang="en-US" sz="1050" u="none" dirty="0">
                <a:solidFill>
                  <a:schemeClr val="hlink"/>
                </a:solidFill>
                <a:latin typeface="Arial" charset="0"/>
                <a:ea typeface="+mn-ea"/>
              </a:rPr>
              <a:t>Integrated information delivery</a:t>
            </a:r>
          </a:p>
          <a:p>
            <a:pPr marL="350838" lvl="1" indent="-228600" algn="l">
              <a:lnSpc>
                <a:spcPct val="85000"/>
              </a:lnSpc>
              <a:spcBef>
                <a:spcPct val="15000"/>
              </a:spcBef>
              <a:buFont typeface="+mj-lt"/>
              <a:buAutoNum type="arabicPeriod"/>
              <a:defRPr/>
            </a:pPr>
            <a:r>
              <a:rPr lang="en-US" sz="1050" u="none" dirty="0">
                <a:solidFill>
                  <a:schemeClr val="hlink"/>
                </a:solidFill>
                <a:latin typeface="Arial" charset="0"/>
                <a:ea typeface="+mn-ea"/>
              </a:rPr>
              <a:t>Local market accounting</a:t>
            </a:r>
          </a:p>
          <a:p>
            <a:pPr marL="350838" lvl="1" indent="-228600" algn="l">
              <a:lnSpc>
                <a:spcPct val="85000"/>
              </a:lnSpc>
              <a:spcBef>
                <a:spcPct val="15000"/>
              </a:spcBef>
              <a:buFont typeface="+mj-lt"/>
              <a:buAutoNum type="arabicPeriod"/>
              <a:defRPr/>
            </a:pPr>
            <a:r>
              <a:rPr lang="en-US" sz="1050" u="none" dirty="0">
                <a:solidFill>
                  <a:schemeClr val="hlink"/>
                </a:solidFill>
                <a:latin typeface="Arial" charset="0"/>
                <a:ea typeface="+mn-ea"/>
              </a:rPr>
              <a:t>Local market custody</a:t>
            </a:r>
          </a:p>
          <a:p>
            <a:pPr marL="350838" lvl="1" indent="-228600" algn="l">
              <a:lnSpc>
                <a:spcPct val="85000"/>
              </a:lnSpc>
              <a:spcBef>
                <a:spcPct val="15000"/>
              </a:spcBef>
              <a:buFont typeface="+mj-lt"/>
              <a:buAutoNum type="arabicPeriod"/>
              <a:defRPr/>
            </a:pPr>
            <a:r>
              <a:rPr lang="en-US" sz="1050" u="none" dirty="0">
                <a:solidFill>
                  <a:srgbClr val="009933"/>
                </a:solidFill>
                <a:latin typeface="Arial" charset="0"/>
                <a:ea typeface="+mn-ea"/>
              </a:rPr>
              <a:t>Contractual settlement</a:t>
            </a:r>
          </a:p>
          <a:p>
            <a:pPr marL="350838" lvl="1" indent="-228600" algn="l">
              <a:lnSpc>
                <a:spcPct val="85000"/>
              </a:lnSpc>
              <a:spcBef>
                <a:spcPct val="15000"/>
              </a:spcBef>
              <a:buFont typeface="+mj-lt"/>
              <a:buAutoNum type="arabicPeriod"/>
              <a:defRPr/>
            </a:pPr>
            <a:r>
              <a:rPr lang="en-US" sz="1050" u="none" dirty="0">
                <a:solidFill>
                  <a:srgbClr val="009933"/>
                </a:solidFill>
                <a:latin typeface="Arial" charset="0"/>
                <a:ea typeface="+mn-ea"/>
              </a:rPr>
              <a:t>Investment manager outsourcing</a:t>
            </a:r>
          </a:p>
          <a:p>
            <a:pPr marL="287338" indent="-287338" algn="l">
              <a:lnSpc>
                <a:spcPct val="85000"/>
              </a:lnSpc>
              <a:spcBef>
                <a:spcPct val="15000"/>
              </a:spcBef>
              <a:tabLst>
                <a:tab pos="287338" algn="l"/>
              </a:tabLst>
              <a:defRPr/>
            </a:pPr>
            <a:r>
              <a:rPr lang="en-US" sz="1050" b="1" u="none" dirty="0">
                <a:latin typeface="Arial" charset="0"/>
                <a:ea typeface="+mn-ea"/>
              </a:rPr>
              <a:t>Rebuild the Operating Infrastructure</a:t>
            </a:r>
            <a:endParaRPr lang="en-US" sz="1050" u="none" dirty="0">
              <a:latin typeface="Arial" charset="0"/>
              <a:ea typeface="+mn-ea"/>
            </a:endParaRPr>
          </a:p>
          <a:p>
            <a:pPr marL="344488" lvl="1" indent="-231775" algn="l">
              <a:lnSpc>
                <a:spcPct val="85000"/>
              </a:lnSpc>
              <a:spcBef>
                <a:spcPct val="15000"/>
              </a:spcBef>
              <a:buFontTx/>
              <a:buAutoNum type="arabicPeriod" startAt="7"/>
              <a:defRPr/>
            </a:pPr>
            <a:r>
              <a:rPr lang="en-US" sz="1050" u="none" dirty="0">
                <a:solidFill>
                  <a:srgbClr val="003399"/>
                </a:solidFill>
                <a:latin typeface="Arial" charset="0"/>
                <a:ea typeface="+mn-ea"/>
              </a:rPr>
              <a:t>Financial transaction management</a:t>
            </a:r>
          </a:p>
          <a:p>
            <a:pPr marL="344488" lvl="1" indent="-231775" algn="l">
              <a:lnSpc>
                <a:spcPct val="85000"/>
              </a:lnSpc>
              <a:spcBef>
                <a:spcPct val="15000"/>
              </a:spcBef>
              <a:buFontTx/>
              <a:buAutoNum type="arabicPeriod" startAt="7"/>
              <a:defRPr/>
            </a:pPr>
            <a:r>
              <a:rPr lang="en-US" sz="1050" u="none" dirty="0">
                <a:solidFill>
                  <a:srgbClr val="009933"/>
                </a:solidFill>
                <a:latin typeface="Arial" charset="0"/>
                <a:ea typeface="+mn-ea"/>
              </a:rPr>
              <a:t>Enhanced reference data</a:t>
            </a:r>
          </a:p>
          <a:p>
            <a:pPr marL="344488" lvl="1" indent="-231775" algn="l">
              <a:lnSpc>
                <a:spcPct val="85000"/>
              </a:lnSpc>
              <a:spcBef>
                <a:spcPct val="15000"/>
              </a:spcBef>
              <a:buFontTx/>
              <a:buAutoNum type="arabicPeriod" startAt="7"/>
              <a:defRPr/>
            </a:pPr>
            <a:r>
              <a:rPr lang="en-US" sz="1050" u="none" dirty="0">
                <a:solidFill>
                  <a:srgbClr val="009933"/>
                </a:solidFill>
                <a:latin typeface="Arial" charset="0"/>
                <a:ea typeface="+mn-ea"/>
              </a:rPr>
              <a:t>MCH/custody split</a:t>
            </a:r>
          </a:p>
          <a:p>
            <a:pPr marL="344488" lvl="1" indent="-231775" algn="l">
              <a:lnSpc>
                <a:spcPct val="85000"/>
              </a:lnSpc>
              <a:spcBef>
                <a:spcPct val="15000"/>
              </a:spcBef>
              <a:buFontTx/>
              <a:buAutoNum type="arabicPeriod" startAt="7"/>
              <a:defRPr/>
            </a:pPr>
            <a:r>
              <a:rPr lang="en-US" sz="1050" u="none" dirty="0">
                <a:solidFill>
                  <a:srgbClr val="003399"/>
                </a:solidFill>
                <a:latin typeface="Arial" charset="0"/>
                <a:ea typeface="+mn-ea"/>
              </a:rPr>
              <a:t>Prepare for GSTP</a:t>
            </a:r>
          </a:p>
          <a:p>
            <a:pPr marL="344488" lvl="1" indent="-231775" algn="l">
              <a:lnSpc>
                <a:spcPct val="85000"/>
              </a:lnSpc>
              <a:spcBef>
                <a:spcPct val="15000"/>
              </a:spcBef>
              <a:buFontTx/>
              <a:buAutoNum type="arabicPeriod" startAt="7"/>
              <a:defRPr/>
            </a:pPr>
            <a:r>
              <a:rPr lang="en-US" sz="1050" u="none" dirty="0">
                <a:solidFill>
                  <a:srgbClr val="009933"/>
                </a:solidFill>
                <a:latin typeface="Arial" charset="0"/>
                <a:ea typeface="+mn-ea"/>
              </a:rPr>
              <a:t>Block trading</a:t>
            </a:r>
          </a:p>
          <a:p>
            <a:pPr marL="344488" lvl="1" indent="-231775" algn="l">
              <a:lnSpc>
                <a:spcPct val="85000"/>
              </a:lnSpc>
              <a:spcBef>
                <a:spcPct val="15000"/>
              </a:spcBef>
              <a:buFontTx/>
              <a:buAutoNum type="arabicPeriod" startAt="7"/>
              <a:defRPr/>
            </a:pPr>
            <a:r>
              <a:rPr lang="en-US" sz="1050" u="none" dirty="0">
                <a:solidFill>
                  <a:srgbClr val="003399"/>
                </a:solidFill>
                <a:latin typeface="Arial" charset="0"/>
                <a:ea typeface="+mn-ea"/>
              </a:rPr>
              <a:t>Shortened settlement cycles</a:t>
            </a:r>
          </a:p>
          <a:p>
            <a:pPr marL="344488" lvl="1" indent="-231775" algn="l">
              <a:lnSpc>
                <a:spcPct val="85000"/>
              </a:lnSpc>
              <a:spcBef>
                <a:spcPct val="15000"/>
              </a:spcBef>
              <a:buFontTx/>
              <a:buAutoNum type="arabicPeriod" startAt="7"/>
              <a:defRPr/>
            </a:pPr>
            <a:r>
              <a:rPr lang="en-US" sz="1050" u="none" dirty="0">
                <a:solidFill>
                  <a:srgbClr val="009933"/>
                </a:solidFill>
                <a:latin typeface="Arial" charset="0"/>
                <a:ea typeface="+mn-ea"/>
              </a:rPr>
              <a:t>Risk management</a:t>
            </a:r>
          </a:p>
          <a:p>
            <a:pPr marL="344488" lvl="1" indent="-231775" algn="l">
              <a:lnSpc>
                <a:spcPct val="85000"/>
              </a:lnSpc>
              <a:spcBef>
                <a:spcPct val="15000"/>
              </a:spcBef>
              <a:buFontTx/>
              <a:buAutoNum type="arabicPeriod" startAt="7"/>
              <a:defRPr/>
            </a:pPr>
            <a:r>
              <a:rPr lang="en-US" sz="1050" u="none" dirty="0">
                <a:solidFill>
                  <a:srgbClr val="003399"/>
                </a:solidFill>
                <a:latin typeface="Arial" charset="0"/>
                <a:ea typeface="+mn-ea"/>
              </a:rPr>
              <a:t>Custody system consolidation</a:t>
            </a:r>
          </a:p>
          <a:p>
            <a:pPr marL="344488" lvl="1" indent="-231775" algn="l">
              <a:lnSpc>
                <a:spcPct val="85000"/>
              </a:lnSpc>
              <a:spcBef>
                <a:spcPct val="15000"/>
              </a:spcBef>
              <a:buFontTx/>
              <a:buAutoNum type="arabicPeriod" startAt="7"/>
              <a:defRPr/>
            </a:pPr>
            <a:r>
              <a:rPr lang="en-US" sz="1050" u="none" dirty="0">
                <a:solidFill>
                  <a:srgbClr val="003399"/>
                </a:solidFill>
                <a:latin typeface="Arial" charset="0"/>
                <a:ea typeface="+mn-ea"/>
              </a:rPr>
              <a:t>Consolidated DDA system</a:t>
            </a:r>
            <a:endParaRPr lang="en-US" sz="1050" u="none" dirty="0">
              <a:latin typeface="Arial" charset="0"/>
              <a:ea typeface="+mn-ea"/>
            </a:endParaRPr>
          </a:p>
          <a:p>
            <a:pPr marL="287338" indent="-287338" algn="l">
              <a:lnSpc>
                <a:spcPct val="85000"/>
              </a:lnSpc>
              <a:spcBef>
                <a:spcPct val="15000"/>
              </a:spcBef>
              <a:tabLst>
                <a:tab pos="287338" algn="l"/>
              </a:tabLst>
              <a:defRPr/>
            </a:pPr>
            <a:r>
              <a:rPr lang="en-US" sz="1050" b="1" u="none" dirty="0">
                <a:latin typeface="Arial" charset="0"/>
                <a:ea typeface="+mn-ea"/>
              </a:rPr>
              <a:t>Manage Operational Risk</a:t>
            </a:r>
            <a:r>
              <a:rPr lang="en-US" sz="1050" u="none" dirty="0">
                <a:latin typeface="Arial" charset="0"/>
                <a:ea typeface="+mn-ea"/>
              </a:rPr>
              <a:t>	</a:t>
            </a:r>
          </a:p>
          <a:p>
            <a:pPr marL="344488" lvl="1" indent="-231775" algn="l">
              <a:lnSpc>
                <a:spcPct val="85000"/>
              </a:lnSpc>
              <a:spcBef>
                <a:spcPct val="15000"/>
              </a:spcBef>
              <a:buFontTx/>
              <a:buAutoNum type="arabicPeriod" startAt="16"/>
              <a:defRPr/>
            </a:pPr>
            <a:r>
              <a:rPr lang="en-US" sz="1050" u="none" dirty="0">
                <a:solidFill>
                  <a:srgbClr val="009933"/>
                </a:solidFill>
                <a:latin typeface="Arial" charset="0"/>
                <a:ea typeface="+mn-ea"/>
              </a:rPr>
              <a:t>Security environment</a:t>
            </a:r>
          </a:p>
          <a:p>
            <a:pPr marL="344488" lvl="1" indent="-231775" algn="l">
              <a:lnSpc>
                <a:spcPct val="85000"/>
              </a:lnSpc>
              <a:spcBef>
                <a:spcPct val="15000"/>
              </a:spcBef>
              <a:buFontTx/>
              <a:buAutoNum type="arabicPeriod" startAt="16"/>
              <a:defRPr/>
            </a:pPr>
            <a:r>
              <a:rPr lang="en-US" sz="1050" u="none" dirty="0">
                <a:solidFill>
                  <a:srgbClr val="009933"/>
                </a:solidFill>
                <a:latin typeface="Arial" charset="0"/>
                <a:ea typeface="+mn-ea"/>
              </a:rPr>
              <a:t>Management environment for  distributed computing</a:t>
            </a:r>
          </a:p>
          <a:p>
            <a:pPr marL="344488" lvl="1" indent="-231775" algn="l">
              <a:lnSpc>
                <a:spcPct val="85000"/>
              </a:lnSpc>
              <a:spcBef>
                <a:spcPct val="15000"/>
              </a:spcBef>
              <a:buFontTx/>
              <a:buAutoNum type="arabicPeriod" startAt="16"/>
              <a:defRPr/>
            </a:pPr>
            <a:r>
              <a:rPr lang="en-US" sz="1050" u="none" dirty="0">
                <a:solidFill>
                  <a:srgbClr val="003399"/>
                </a:solidFill>
                <a:latin typeface="Arial" charset="0"/>
                <a:ea typeface="+mn-ea"/>
              </a:rPr>
              <a:t>Continuous operations</a:t>
            </a:r>
          </a:p>
          <a:p>
            <a:pPr marL="344488" lvl="1" indent="-231775" algn="l">
              <a:lnSpc>
                <a:spcPct val="85000"/>
              </a:lnSpc>
              <a:spcBef>
                <a:spcPct val="15000"/>
              </a:spcBef>
              <a:buFontTx/>
              <a:buAutoNum type="arabicPeriod" startAt="16"/>
              <a:defRPr/>
            </a:pPr>
            <a:r>
              <a:rPr lang="en-US" sz="1050" u="none" dirty="0">
                <a:solidFill>
                  <a:srgbClr val="003399"/>
                </a:solidFill>
                <a:latin typeface="Arial" charset="0"/>
                <a:ea typeface="+mn-ea"/>
              </a:rPr>
              <a:t>Remote data center</a:t>
            </a:r>
          </a:p>
          <a:p>
            <a:pPr marL="287338" indent="-287338" algn="l">
              <a:lnSpc>
                <a:spcPct val="85000"/>
              </a:lnSpc>
              <a:spcBef>
                <a:spcPct val="15000"/>
              </a:spcBef>
              <a:tabLst>
                <a:tab pos="287338" algn="l"/>
              </a:tabLst>
              <a:defRPr/>
            </a:pPr>
            <a:r>
              <a:rPr lang="en-US" sz="1050" b="1" u="none" dirty="0">
                <a:latin typeface="Arial" charset="0"/>
                <a:ea typeface="+mn-ea"/>
              </a:rPr>
              <a:t>Upgrade Technology Infrastructure</a:t>
            </a:r>
            <a:endParaRPr lang="en-US" sz="1050" u="none" dirty="0">
              <a:latin typeface="Arial" charset="0"/>
              <a:ea typeface="+mn-ea"/>
            </a:endParaRPr>
          </a:p>
          <a:p>
            <a:pPr marL="344488" indent="-231775" algn="l">
              <a:lnSpc>
                <a:spcPct val="85000"/>
              </a:lnSpc>
              <a:spcBef>
                <a:spcPct val="15000"/>
              </a:spcBef>
              <a:buFontTx/>
              <a:buAutoNum type="arabicPeriod" startAt="20"/>
              <a:defRPr/>
            </a:pPr>
            <a:r>
              <a:rPr lang="en-US" sz="1050" u="none" dirty="0">
                <a:solidFill>
                  <a:srgbClr val="003399"/>
                </a:solidFill>
                <a:latin typeface="Arial" charset="0"/>
                <a:ea typeface="+mn-ea"/>
              </a:rPr>
              <a:t>Replace core accounting system</a:t>
            </a:r>
          </a:p>
          <a:p>
            <a:pPr marL="344488" indent="-231775" algn="l">
              <a:lnSpc>
                <a:spcPct val="85000"/>
              </a:lnSpc>
              <a:spcBef>
                <a:spcPct val="15000"/>
              </a:spcBef>
              <a:buFontTx/>
              <a:buAutoNum type="arabicPeriod" startAt="20"/>
              <a:defRPr/>
            </a:pPr>
            <a:r>
              <a:rPr lang="en-US" sz="1050" u="none" dirty="0">
                <a:solidFill>
                  <a:srgbClr val="003399"/>
                </a:solidFill>
                <a:latin typeface="Arial" charset="0"/>
                <a:ea typeface="+mn-ea"/>
              </a:rPr>
              <a:t>Replace core custody system</a:t>
            </a:r>
            <a:endParaRPr lang="en-US" sz="1050" u="none" dirty="0">
              <a:latin typeface="Arial" charset="0"/>
              <a:ea typeface="+mn-ea"/>
            </a:endParaRPr>
          </a:p>
          <a:p>
            <a:pPr marL="344488" indent="-231775" algn="l">
              <a:lnSpc>
                <a:spcPct val="85000"/>
              </a:lnSpc>
              <a:spcBef>
                <a:spcPct val="15000"/>
              </a:spcBef>
              <a:buFontTx/>
              <a:buAutoNum type="arabicPeriod" startAt="20"/>
              <a:defRPr/>
            </a:pPr>
            <a:r>
              <a:rPr lang="en-US" sz="1050" u="none" dirty="0">
                <a:solidFill>
                  <a:schemeClr val="hlink"/>
                </a:solidFill>
                <a:latin typeface="Arial" charset="0"/>
                <a:ea typeface="+mn-ea"/>
              </a:rPr>
              <a:t>Datacom to DB2 conversion</a:t>
            </a: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312738" y="249024"/>
            <a:ext cx="7661275" cy="850900"/>
          </a:xfrm>
          <a:prstGeom prst="rect">
            <a:avLst/>
          </a:prstGeom>
        </p:spPr>
        <p:txBody>
          <a:bodyPr>
            <a:sp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5600700" algn="l"/>
              </a:tabLst>
            </a:pPr>
            <a:r>
              <a:rPr lang="en-US" altLang="en-US"/>
              <a:t>Illustrative</a:t>
            </a:r>
            <a:br>
              <a:rPr lang="en-US" altLang="en-US"/>
            </a:br>
            <a:r>
              <a:rPr lang="en-US" altLang="en-US" sz="2000"/>
              <a:t>“Value Mapping” will provide a business context for prioritizing and selecting pilot projects supporting the Innovation Agenda</a:t>
            </a:r>
            <a:endParaRPr lang="en-US" altLang="en-US" sz="200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957513" y="5965612"/>
            <a:ext cx="1612900" cy="184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" tIns="27432" rIns="27432" bIns="27432" anchor="ctr"/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b="1" u="none">
                <a:solidFill>
                  <a:srgbClr val="FFFFFF"/>
                </a:solidFill>
                <a:cs typeface="Arial" panose="020B0604020202020204" pitchFamily="34" charset="0"/>
              </a:rPr>
              <a:t>50 to 99 Staff Months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4613275" y="5965612"/>
            <a:ext cx="1422400" cy="1841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" tIns="27432" rIns="27432" bIns="27432" anchor="ctr"/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b="1" u="none">
                <a:solidFill>
                  <a:srgbClr val="FFFFFF"/>
                </a:solidFill>
                <a:cs typeface="Arial" panose="020B0604020202020204" pitchFamily="34" charset="0"/>
              </a:rPr>
              <a:t>100+ Staff Months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896938" y="5965612"/>
            <a:ext cx="2019300" cy="184150"/>
          </a:xfrm>
          <a:prstGeom prst="rect">
            <a:avLst/>
          </a:prstGeom>
          <a:solidFill>
            <a:srgbClr val="00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" tIns="27432" rIns="27432" bIns="27432" anchor="ctr"/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b="1" u="none">
                <a:solidFill>
                  <a:srgbClr val="FFFFFF"/>
                </a:solidFill>
                <a:cs typeface="Arial" panose="020B0604020202020204" pitchFamily="34" charset="0"/>
              </a:rPr>
              <a:t>Less Than 50 Staff Months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88938" y="4930562"/>
            <a:ext cx="7810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35000"/>
              </a:spcBef>
              <a:buClr>
                <a:srgbClr val="CC0033"/>
              </a:buClr>
            </a:pPr>
            <a:r>
              <a:rPr lang="en-US" altLang="en-US" sz="1200" b="1" u="none">
                <a:cs typeface="Arial" panose="020B0604020202020204" pitchFamily="34" charset="0"/>
              </a:rPr>
              <a:t>Low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388938" y="1769849"/>
            <a:ext cx="7810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35000"/>
              </a:spcBef>
              <a:buClr>
                <a:srgbClr val="CC0033"/>
              </a:buClr>
            </a:pPr>
            <a:r>
              <a:rPr lang="en-US" altLang="en-US" sz="1200" b="1" u="none">
                <a:cs typeface="Arial" panose="020B0604020202020204" pitchFamily="34" charset="0"/>
              </a:rPr>
              <a:t>High</a:t>
            </a: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779463" y="3730412"/>
            <a:ext cx="0" cy="1290637"/>
          </a:xfrm>
          <a:prstGeom prst="line">
            <a:avLst/>
          </a:prstGeom>
          <a:noFill/>
          <a:ln w="9525">
            <a:solidFill>
              <a:srgbClr val="9292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146175" y="5565562"/>
            <a:ext cx="7810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35000"/>
              </a:spcBef>
              <a:buClr>
                <a:srgbClr val="CC0033"/>
              </a:buClr>
            </a:pPr>
            <a:r>
              <a:rPr lang="en-US" altLang="en-US" sz="1200" b="1" u="none">
                <a:cs typeface="Arial" panose="020B0604020202020204" pitchFamily="34" charset="0"/>
              </a:rPr>
              <a:t>Low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5143500" y="5565562"/>
            <a:ext cx="7810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35000"/>
              </a:spcBef>
              <a:buClr>
                <a:srgbClr val="CC0033"/>
              </a:buClr>
            </a:pPr>
            <a:r>
              <a:rPr lang="en-US" altLang="en-US" sz="1200" b="1" u="none">
                <a:cs typeface="Arial" panose="020B0604020202020204" pitchFamily="34" charset="0"/>
              </a:rPr>
              <a:t>High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2857500" y="5565562"/>
            <a:ext cx="1355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35000"/>
              </a:spcBef>
              <a:buClr>
                <a:srgbClr val="CC0033"/>
              </a:buClr>
            </a:pPr>
            <a:r>
              <a:rPr lang="en-US" altLang="en-US" sz="1200" b="1" u="none">
                <a:cs typeface="Arial" panose="020B0604020202020204" pitchFamily="34" charset="0"/>
              </a:rPr>
              <a:t>Strategic Value</a:t>
            </a:r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rot="5400000">
            <a:off x="2320132" y="5113917"/>
            <a:ext cx="0" cy="1185863"/>
          </a:xfrm>
          <a:prstGeom prst="line">
            <a:avLst/>
          </a:prstGeom>
          <a:noFill/>
          <a:ln w="9525">
            <a:solidFill>
              <a:srgbClr val="9292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 rot="5400000">
            <a:off x="4710907" y="5113917"/>
            <a:ext cx="0" cy="1185863"/>
          </a:xfrm>
          <a:prstGeom prst="line">
            <a:avLst/>
          </a:prstGeom>
          <a:noFill/>
          <a:ln w="9525">
            <a:solidFill>
              <a:srgbClr val="9292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51"/>
          <p:cNvGrpSpPr>
            <a:grpSpLocks/>
          </p:cNvGrpSpPr>
          <p:nvPr/>
        </p:nvGrpSpPr>
        <p:grpSpPr bwMode="auto">
          <a:xfrm>
            <a:off x="1166813" y="1682537"/>
            <a:ext cx="4791075" cy="3678237"/>
            <a:chOff x="735" y="1245"/>
            <a:chExt cx="3018" cy="2317"/>
          </a:xfrm>
        </p:grpSpPr>
        <p:sp>
          <p:nvSpPr>
            <p:cNvPr id="23" name="Rectangle 18"/>
            <p:cNvSpPr>
              <a:spLocks noChangeArrowheads="1"/>
            </p:cNvSpPr>
            <p:nvPr/>
          </p:nvSpPr>
          <p:spPr bwMode="gray">
            <a:xfrm>
              <a:off x="735" y="2434"/>
              <a:ext cx="467" cy="1128"/>
            </a:xfrm>
            <a:prstGeom prst="rect">
              <a:avLst/>
            </a:prstGeom>
            <a:solidFill>
              <a:srgbClr val="DDDDDD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216384" tIns="108191" rIns="216384" bIns="108191"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endParaRPr lang="en-US" altLang="en-US" sz="1600" b="1" u="none">
                <a:cs typeface="Arial" panose="020B0604020202020204" pitchFamily="34" charset="0"/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gray">
            <a:xfrm>
              <a:off x="2662" y="1274"/>
              <a:ext cx="1091" cy="847"/>
            </a:xfrm>
            <a:prstGeom prst="rect">
              <a:avLst/>
            </a:prstGeom>
            <a:solidFill>
              <a:srgbClr val="DDDDDD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216384" tIns="108191" rIns="216384" bIns="108191"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endParaRPr lang="en-US" altLang="en-US" sz="1600" b="1" u="none">
                <a:cs typeface="Arial" panose="020B0604020202020204" pitchFamily="34" charset="0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gray">
            <a:xfrm>
              <a:off x="2662" y="2121"/>
              <a:ext cx="1091" cy="1441"/>
            </a:xfrm>
            <a:prstGeom prst="rect">
              <a:avLst/>
            </a:prstGeom>
            <a:solidFill>
              <a:srgbClr val="DDDDDD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216384" tIns="108191" rIns="216384" bIns="108191"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endParaRPr lang="en-US" altLang="en-US" sz="1600" b="1" u="none">
                <a:cs typeface="Arial" panose="020B0604020202020204" pitchFamily="34" charset="0"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gray">
            <a:xfrm>
              <a:off x="1203" y="2436"/>
              <a:ext cx="1466" cy="1126"/>
            </a:xfrm>
            <a:prstGeom prst="rect">
              <a:avLst/>
            </a:prstGeom>
            <a:solidFill>
              <a:srgbClr val="DDDDDD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216384" tIns="108191" rIns="216384" bIns="108191"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endParaRPr lang="en-US" altLang="en-US" sz="1600" b="1" u="none">
                <a:cs typeface="Arial" panose="020B0604020202020204" pitchFamily="34" charset="0"/>
              </a:endParaRPr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gray">
            <a:xfrm>
              <a:off x="735" y="1274"/>
              <a:ext cx="1934" cy="1162"/>
            </a:xfrm>
            <a:prstGeom prst="rect">
              <a:avLst/>
            </a:prstGeom>
            <a:solidFill>
              <a:srgbClr val="DDDDDD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216384" tIns="108191" rIns="216384" bIns="108191"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endParaRPr lang="en-US" altLang="en-US" sz="1600" b="1" u="none">
                <a:cs typeface="Arial" panose="020B0604020202020204" pitchFamily="34" charset="0"/>
              </a:endParaRPr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793" y="2878"/>
              <a:ext cx="352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35000"/>
                </a:spcBef>
                <a:buClr>
                  <a:srgbClr val="CC0033"/>
                </a:buClr>
              </a:pPr>
              <a:r>
                <a:rPr lang="en-US" altLang="en-US" sz="1200" b="1" u="none">
                  <a:cs typeface="Arial" panose="020B0604020202020204" pitchFamily="34" charset="0"/>
                </a:rPr>
                <a:t>Don’t Bother</a:t>
              </a:r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1653" y="3084"/>
              <a:ext cx="565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35000"/>
                </a:spcBef>
                <a:buClr>
                  <a:srgbClr val="CC0033"/>
                </a:buClr>
              </a:pPr>
              <a:r>
                <a:rPr lang="en-US" altLang="en-US" sz="1200" b="1" u="none">
                  <a:cs typeface="Arial" panose="020B0604020202020204" pitchFamily="34" charset="0"/>
                </a:rPr>
                <a:t>Challenge the Need</a:t>
              </a:r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2925" y="2706"/>
              <a:ext cx="565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35000"/>
                </a:spcBef>
                <a:buClr>
                  <a:srgbClr val="CC0033"/>
                </a:buClr>
              </a:pPr>
              <a:r>
                <a:rPr lang="en-US" altLang="en-US" sz="1200" b="1" u="none">
                  <a:cs typeface="Arial" panose="020B0604020202020204" pitchFamily="34" charset="0"/>
                </a:rPr>
                <a:t>Bite the Bullet</a:t>
              </a:r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2925" y="1734"/>
              <a:ext cx="565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35000"/>
                </a:spcBef>
                <a:buClr>
                  <a:srgbClr val="CC0033"/>
                </a:buClr>
              </a:pPr>
              <a:r>
                <a:rPr lang="en-US" altLang="en-US" sz="1200" b="1" u="none">
                  <a:cs typeface="Arial" panose="020B0604020202020204" pitchFamily="34" charset="0"/>
                </a:rPr>
                <a:t>Home Runs</a:t>
              </a:r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>
              <a:off x="1420" y="1694"/>
              <a:ext cx="565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35000"/>
                </a:spcBef>
                <a:buClr>
                  <a:srgbClr val="CC0033"/>
                </a:buClr>
              </a:pPr>
              <a:r>
                <a:rPr lang="en-US" altLang="en-US" sz="1200" b="1" u="none">
                  <a:cs typeface="Arial" panose="020B0604020202020204" pitchFamily="34" charset="0"/>
                </a:rPr>
                <a:t>Secondary</a:t>
              </a:r>
              <a:br>
                <a:rPr lang="en-US" altLang="en-US" sz="1200" b="1" u="none">
                  <a:cs typeface="Arial" panose="020B0604020202020204" pitchFamily="34" charset="0"/>
                </a:rPr>
              </a:br>
              <a:r>
                <a:rPr lang="en-US" altLang="en-US" sz="1200" b="1" u="none">
                  <a:cs typeface="Arial" panose="020B0604020202020204" pitchFamily="34" charset="0"/>
                </a:rPr>
                <a:t>Priorities</a:t>
              </a:r>
            </a:p>
          </p:txBody>
        </p:sp>
        <p:sp>
          <p:nvSpPr>
            <p:cNvPr id="33" name="Oval 28"/>
            <p:cNvSpPr>
              <a:spLocks noChangeArrowheads="1"/>
            </p:cNvSpPr>
            <p:nvPr/>
          </p:nvSpPr>
          <p:spPr bwMode="auto">
            <a:xfrm>
              <a:off x="839" y="3394"/>
              <a:ext cx="142" cy="14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27432" tIns="27432" rIns="27432" bIns="27432" anchor="ctr"/>
            <a:lstStyle>
              <a:lvl1pPr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 b="1" u="none">
                  <a:solidFill>
                    <a:srgbClr val="FFFFFF"/>
                  </a:solidFill>
                  <a:cs typeface="Arial" panose="020B0604020202020204" pitchFamily="34" charset="0"/>
                </a:rPr>
                <a:t>19</a:t>
              </a:r>
            </a:p>
          </p:txBody>
        </p:sp>
        <p:sp>
          <p:nvSpPr>
            <p:cNvPr id="34" name="Oval 29"/>
            <p:cNvSpPr>
              <a:spLocks noChangeArrowheads="1"/>
            </p:cNvSpPr>
            <p:nvPr/>
          </p:nvSpPr>
          <p:spPr bwMode="auto">
            <a:xfrm>
              <a:off x="1012" y="3238"/>
              <a:ext cx="142" cy="143"/>
            </a:xfrm>
            <a:prstGeom prst="ellipse">
              <a:avLst/>
            </a:pr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27432" tIns="27432" rIns="27432" bIns="27432" anchor="ctr"/>
            <a:lstStyle>
              <a:lvl1pPr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 b="1" u="none">
                  <a:solidFill>
                    <a:srgbClr val="FFFFFF"/>
                  </a:solidFill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35" name="Oval 30"/>
            <p:cNvSpPr>
              <a:spLocks noChangeArrowheads="1"/>
            </p:cNvSpPr>
            <p:nvPr/>
          </p:nvSpPr>
          <p:spPr bwMode="auto">
            <a:xfrm>
              <a:off x="1251" y="2975"/>
              <a:ext cx="142" cy="14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27432" tIns="27432" rIns="27432" bIns="27432" anchor="ctr"/>
            <a:lstStyle>
              <a:lvl1pPr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 b="1" u="none">
                  <a:solidFill>
                    <a:srgbClr val="FFFFFF"/>
                  </a:solidFill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36" name="Oval 31"/>
            <p:cNvSpPr>
              <a:spLocks noChangeArrowheads="1"/>
            </p:cNvSpPr>
            <p:nvPr/>
          </p:nvSpPr>
          <p:spPr bwMode="auto">
            <a:xfrm>
              <a:off x="1589" y="2860"/>
              <a:ext cx="142" cy="14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27432" tIns="27432" rIns="27432" bIns="27432" anchor="ctr"/>
            <a:lstStyle>
              <a:lvl1pPr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 b="1" u="none">
                  <a:solidFill>
                    <a:srgbClr val="FFFFFF"/>
                  </a:solidFill>
                  <a:cs typeface="Arial" panose="020B0604020202020204" pitchFamily="34" charset="0"/>
                </a:rPr>
                <a:t>18</a:t>
              </a:r>
            </a:p>
          </p:txBody>
        </p:sp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1935" y="2860"/>
              <a:ext cx="142" cy="143"/>
            </a:xfrm>
            <a:prstGeom prst="ellipse">
              <a:avLst/>
            </a:pr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27432" tIns="27432" rIns="27432" bIns="27432" anchor="ctr"/>
            <a:lstStyle>
              <a:lvl1pPr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 b="1" u="none">
                  <a:solidFill>
                    <a:srgbClr val="FFFFFF"/>
                  </a:solidFill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026" y="2671"/>
              <a:ext cx="142" cy="143"/>
            </a:xfrm>
            <a:prstGeom prst="ellipse">
              <a:avLst/>
            </a:pr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27432" tIns="27432" rIns="27432" bIns="27432" anchor="ctr"/>
            <a:lstStyle>
              <a:lvl1pPr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 b="1" u="none">
                  <a:solidFill>
                    <a:srgbClr val="FFFFFF"/>
                  </a:solidFill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39" name="Oval 34"/>
            <p:cNvSpPr>
              <a:spLocks noChangeArrowheads="1"/>
            </p:cNvSpPr>
            <p:nvPr/>
          </p:nvSpPr>
          <p:spPr bwMode="auto">
            <a:xfrm>
              <a:off x="2273" y="2589"/>
              <a:ext cx="142" cy="143"/>
            </a:xfrm>
            <a:prstGeom prst="ellipse">
              <a:avLst/>
            </a:pr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27432" tIns="27432" rIns="27432" bIns="27432" anchor="ctr"/>
            <a:lstStyle>
              <a:lvl1pPr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 b="1" u="none">
                  <a:solidFill>
                    <a:srgbClr val="FFFFFF"/>
                  </a:solidFill>
                  <a:cs typeface="Arial" panose="020B0604020202020204" pitchFamily="34" charset="0"/>
                </a:rPr>
                <a:t>17</a:t>
              </a:r>
            </a:p>
          </p:txBody>
        </p:sp>
        <p:sp>
          <p:nvSpPr>
            <p:cNvPr id="40" name="Oval 35"/>
            <p:cNvSpPr>
              <a:spLocks noChangeArrowheads="1"/>
            </p:cNvSpPr>
            <p:nvPr/>
          </p:nvSpPr>
          <p:spPr bwMode="auto">
            <a:xfrm>
              <a:off x="2536" y="2391"/>
              <a:ext cx="142" cy="143"/>
            </a:xfrm>
            <a:prstGeom prst="ellipse">
              <a:avLst/>
            </a:pr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27432" tIns="27432" rIns="27432" bIns="27432" anchor="ctr"/>
            <a:lstStyle>
              <a:lvl1pPr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 b="1" u="none">
                  <a:solidFill>
                    <a:srgbClr val="FFFFFF"/>
                  </a:solidFill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41" name="Oval 36"/>
            <p:cNvSpPr>
              <a:spLocks noChangeArrowheads="1"/>
            </p:cNvSpPr>
            <p:nvPr/>
          </p:nvSpPr>
          <p:spPr bwMode="auto">
            <a:xfrm>
              <a:off x="2092" y="2366"/>
              <a:ext cx="142" cy="143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27432" tIns="27432" rIns="27432" bIns="27432" anchor="ctr"/>
            <a:lstStyle>
              <a:lvl1pPr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 b="1" u="none">
                  <a:solidFill>
                    <a:srgbClr val="FFFFFF"/>
                  </a:solidFill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2" name="Oval 37"/>
            <p:cNvSpPr>
              <a:spLocks noChangeArrowheads="1"/>
            </p:cNvSpPr>
            <p:nvPr/>
          </p:nvSpPr>
          <p:spPr bwMode="auto">
            <a:xfrm>
              <a:off x="1590" y="2654"/>
              <a:ext cx="142" cy="14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27432" tIns="27432" rIns="27432" bIns="27432" anchor="ctr"/>
            <a:lstStyle>
              <a:lvl1pPr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 b="1" u="none">
                  <a:solidFill>
                    <a:srgbClr val="FFFFFF"/>
                  </a:solidFill>
                  <a:cs typeface="Arial" panose="020B0604020202020204" pitchFamily="34" charset="0"/>
                </a:rPr>
                <a:t>14</a:t>
              </a:r>
            </a:p>
          </p:txBody>
        </p:sp>
        <p:sp>
          <p:nvSpPr>
            <p:cNvPr id="43" name="Oval 38"/>
            <p:cNvSpPr>
              <a:spLocks noChangeArrowheads="1"/>
            </p:cNvSpPr>
            <p:nvPr/>
          </p:nvSpPr>
          <p:spPr bwMode="auto">
            <a:xfrm>
              <a:off x="956" y="2070"/>
              <a:ext cx="142" cy="143"/>
            </a:xfrm>
            <a:prstGeom prst="ellipse">
              <a:avLst/>
            </a:pr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27432" tIns="27432" rIns="27432" bIns="27432" anchor="ctr"/>
            <a:lstStyle>
              <a:lvl1pPr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 b="1" u="none">
                  <a:solidFill>
                    <a:srgbClr val="FFFFFF"/>
                  </a:solidFill>
                  <a:cs typeface="Arial" panose="020B0604020202020204" pitchFamily="34" charset="0"/>
                </a:rPr>
                <a:t>13</a:t>
              </a:r>
            </a:p>
          </p:txBody>
        </p:sp>
        <p:sp>
          <p:nvSpPr>
            <p:cNvPr id="44" name="Oval 39"/>
            <p:cNvSpPr>
              <a:spLocks noChangeArrowheads="1"/>
            </p:cNvSpPr>
            <p:nvPr/>
          </p:nvSpPr>
          <p:spPr bwMode="auto">
            <a:xfrm>
              <a:off x="2421" y="1954"/>
              <a:ext cx="142" cy="14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27432" tIns="27432" rIns="27432" bIns="27432" anchor="ctr"/>
            <a:lstStyle>
              <a:lvl1pPr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 b="1" u="none">
                  <a:solidFill>
                    <a:srgbClr val="FFFFFF"/>
                  </a:solidFill>
                  <a:cs typeface="Arial" panose="020B0604020202020204" pitchFamily="34" charset="0"/>
                </a:rPr>
                <a:t>21</a:t>
              </a:r>
            </a:p>
          </p:txBody>
        </p:sp>
        <p:sp>
          <p:nvSpPr>
            <p:cNvPr id="45" name="Oval 40"/>
            <p:cNvSpPr>
              <a:spLocks noChangeArrowheads="1"/>
            </p:cNvSpPr>
            <p:nvPr/>
          </p:nvSpPr>
          <p:spPr bwMode="auto">
            <a:xfrm>
              <a:off x="2594" y="1855"/>
              <a:ext cx="142" cy="143"/>
            </a:xfrm>
            <a:prstGeom prst="ellipse">
              <a:avLst/>
            </a:pr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27432" tIns="27432" rIns="27432" bIns="27432" anchor="ctr"/>
            <a:lstStyle>
              <a:lvl1pPr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 b="1" u="none">
                  <a:solidFill>
                    <a:srgbClr val="FFFFFF"/>
                  </a:solidFill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46" name="Oval 41"/>
            <p:cNvSpPr>
              <a:spLocks noChangeArrowheads="1"/>
            </p:cNvSpPr>
            <p:nvPr/>
          </p:nvSpPr>
          <p:spPr bwMode="auto">
            <a:xfrm>
              <a:off x="2758" y="2044"/>
              <a:ext cx="142" cy="143"/>
            </a:xfrm>
            <a:prstGeom prst="ellipse">
              <a:avLst/>
            </a:pr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27432" tIns="27432" rIns="27432" bIns="27432" anchor="ctr"/>
            <a:lstStyle>
              <a:lvl1pPr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 b="1" u="none">
                  <a:solidFill>
                    <a:srgbClr val="FFFFFF"/>
                  </a:solidFill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7" name="Oval 42"/>
            <p:cNvSpPr>
              <a:spLocks noChangeArrowheads="1"/>
            </p:cNvSpPr>
            <p:nvPr/>
          </p:nvSpPr>
          <p:spPr bwMode="auto">
            <a:xfrm>
              <a:off x="3482" y="2036"/>
              <a:ext cx="142" cy="14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27432" tIns="27432" rIns="27432" bIns="27432" anchor="ctr"/>
            <a:lstStyle>
              <a:lvl1pPr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 b="1" u="none">
                  <a:solidFill>
                    <a:srgbClr val="FFFFFF"/>
                  </a:solidFill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48" name="Oval 43"/>
            <p:cNvSpPr>
              <a:spLocks noChangeArrowheads="1"/>
            </p:cNvSpPr>
            <p:nvPr/>
          </p:nvSpPr>
          <p:spPr bwMode="auto">
            <a:xfrm>
              <a:off x="3148" y="1245"/>
              <a:ext cx="288" cy="288"/>
            </a:xfrm>
            <a:prstGeom prst="ellipse">
              <a:avLst/>
            </a:pr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27432" tIns="27432" rIns="27432" bIns="27432" anchor="ctr"/>
            <a:lstStyle>
              <a:lvl1pPr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 b="1" u="none">
                  <a:solidFill>
                    <a:srgbClr val="FFFFFF"/>
                  </a:solidFill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9" name="Oval 44"/>
            <p:cNvSpPr>
              <a:spLocks noChangeArrowheads="1"/>
            </p:cNvSpPr>
            <p:nvPr/>
          </p:nvSpPr>
          <p:spPr bwMode="auto">
            <a:xfrm>
              <a:off x="3447" y="1433"/>
              <a:ext cx="298" cy="2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27432" tIns="27432" rIns="27432" bIns="27432" anchor="ctr"/>
            <a:lstStyle>
              <a:lvl1pPr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 b="1" u="none">
                  <a:solidFill>
                    <a:srgbClr val="FFFFFF"/>
                  </a:solidFill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2667" y="1320"/>
              <a:ext cx="290" cy="286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27432" tIns="27432" rIns="27432" bIns="27432" anchor="ctr"/>
            <a:lstStyle>
              <a:lvl1pPr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 b="1" u="none">
                  <a:solidFill>
                    <a:srgbClr val="FFFFFF"/>
                  </a:solidFill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2824" y="1525"/>
              <a:ext cx="290" cy="286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27432" tIns="27432" rIns="27432" bIns="27432" anchor="ctr"/>
            <a:lstStyle>
              <a:lvl1pPr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 b="1" u="none">
                  <a:solidFill>
                    <a:srgbClr val="FFFFFF"/>
                  </a:solidFill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2" name="Oval 47"/>
            <p:cNvSpPr>
              <a:spLocks noChangeArrowheads="1"/>
            </p:cNvSpPr>
            <p:nvPr/>
          </p:nvSpPr>
          <p:spPr bwMode="auto">
            <a:xfrm>
              <a:off x="3465" y="3170"/>
              <a:ext cx="142" cy="143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27432" tIns="27432" rIns="27432" bIns="27432" anchor="ctr"/>
            <a:lstStyle>
              <a:lvl1pPr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 b="1" u="none">
                  <a:solidFill>
                    <a:srgbClr val="FFFFFF"/>
                  </a:solidFill>
                  <a:cs typeface="Arial" panose="020B0604020202020204" pitchFamily="34" charset="0"/>
                </a:rPr>
                <a:t>22</a:t>
              </a:r>
            </a:p>
          </p:txBody>
        </p:sp>
        <p:sp>
          <p:nvSpPr>
            <p:cNvPr id="53" name="Oval 48"/>
            <p:cNvSpPr>
              <a:spLocks noChangeArrowheads="1"/>
            </p:cNvSpPr>
            <p:nvPr/>
          </p:nvSpPr>
          <p:spPr bwMode="auto">
            <a:xfrm>
              <a:off x="2922" y="3013"/>
              <a:ext cx="142" cy="14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27432" tIns="27432" rIns="27432" bIns="27432" anchor="ctr"/>
            <a:lstStyle>
              <a:lvl1pPr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 b="1" u="none">
                  <a:solidFill>
                    <a:srgbClr val="FFFFFF"/>
                  </a:solidFill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54" name="Oval 49"/>
            <p:cNvSpPr>
              <a:spLocks noChangeArrowheads="1"/>
            </p:cNvSpPr>
            <p:nvPr/>
          </p:nvSpPr>
          <p:spPr bwMode="auto">
            <a:xfrm>
              <a:off x="2832" y="2536"/>
              <a:ext cx="142" cy="14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27432" tIns="27432" rIns="27432" bIns="27432" anchor="ctr"/>
            <a:lstStyle>
              <a:lvl1pPr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 b="1" u="none">
                  <a:solidFill>
                    <a:srgbClr val="FFFFFF"/>
                  </a:solidFill>
                  <a:cs typeface="Arial" panose="020B0604020202020204" pitchFamily="34" charset="0"/>
                </a:rPr>
                <a:t>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8361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9"/>
          <p:cNvSpPr>
            <a:spLocks noGrp="1"/>
          </p:cNvSpPr>
          <p:nvPr>
            <p:ph sz="half" idx="13"/>
          </p:nvPr>
        </p:nvSpPr>
        <p:spPr bwMode="auto">
          <a:xfrm>
            <a:off x="228600" y="361950"/>
            <a:ext cx="8675688" cy="5668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Applied Science – What do we need in order to be successful?  Target End State (Goals)</a:t>
            </a:r>
          </a:p>
          <a:p>
            <a:pPr lvl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People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Process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Tools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5602" name="Date Placeholder 6"/>
          <p:cNvSpPr>
            <a:spLocks noGrp="1"/>
          </p:cNvSpPr>
          <p:nvPr>
            <p:ph type="dt" sz="quarter" idx="1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4/18/2017</a:t>
            </a:r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Applied Science Working Group Meeting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14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596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9"/>
          <p:cNvSpPr>
            <a:spLocks noGrp="1"/>
          </p:cNvSpPr>
          <p:nvPr>
            <p:ph sz="half" idx="13"/>
          </p:nvPr>
        </p:nvSpPr>
        <p:spPr bwMode="auto">
          <a:xfrm>
            <a:off x="228600" y="361950"/>
            <a:ext cx="8675688" cy="5668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Agenda</a:t>
            </a:r>
          </a:p>
          <a:p>
            <a:pPr lvl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Introduction &amp; Expectation Setting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Brainstorming “Applied Science”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ORNL Technology Innovation Program (TIP)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IARC Current State Review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Computing Review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Fermilab Core Capabilities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Target End State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5602" name="Date Placeholder 6"/>
          <p:cNvSpPr>
            <a:spLocks noGrp="1"/>
          </p:cNvSpPr>
          <p:nvPr>
            <p:ph type="dt" sz="quarter" idx="1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4/18/2017</a:t>
            </a:r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Applied Science Working Group Meeting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517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9"/>
          <p:cNvSpPr>
            <a:spLocks noGrp="1"/>
          </p:cNvSpPr>
          <p:nvPr>
            <p:ph sz="half" idx="13"/>
          </p:nvPr>
        </p:nvSpPr>
        <p:spPr bwMode="auto">
          <a:xfrm>
            <a:off x="228600" y="361950"/>
            <a:ext cx="8675688" cy="5668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Introduction &amp; Expectation Setting</a:t>
            </a:r>
          </a:p>
          <a:p>
            <a:pPr lvl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Introduce yourself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State what “applied science” means to you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5602" name="Date Placeholder 6"/>
          <p:cNvSpPr>
            <a:spLocks noGrp="1"/>
          </p:cNvSpPr>
          <p:nvPr>
            <p:ph type="dt" sz="quarter" idx="1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4/18/2017</a:t>
            </a:r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Applied Science Working Group Meeting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663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9"/>
          <p:cNvSpPr>
            <a:spLocks noGrp="1"/>
          </p:cNvSpPr>
          <p:nvPr>
            <p:ph sz="half" idx="13"/>
          </p:nvPr>
        </p:nvSpPr>
        <p:spPr bwMode="auto">
          <a:xfrm>
            <a:off x="228600" y="361950"/>
            <a:ext cx="8675688" cy="5668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Applied Science – What is it?</a:t>
            </a:r>
          </a:p>
          <a:p>
            <a:pPr lvl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800" dirty="0" err="1">
                <a:latin typeface="Helvetica" panose="020B0604020202020204" pitchFamily="34" charset="0"/>
                <a:ea typeface="Geneva" pitchFamily="121" charset="-128"/>
              </a:rPr>
              <a:t>Fermilab’s</a:t>
            </a:r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 vision is to solve the mysteries of matter, energy, space and time for the benefit of all. We strive to: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en-US" sz="1800" dirty="0">
                <a:solidFill>
                  <a:srgbClr val="004C97"/>
                </a:solidFill>
                <a:latin typeface="Helvetica" panose="020B0604020202020204" pitchFamily="34" charset="0"/>
                <a:ea typeface="Geneva" pitchFamily="121" charset="-128"/>
              </a:rPr>
              <a:t>lead the world in neutrino science with particle accelerators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en-US" sz="1800" dirty="0">
                <a:solidFill>
                  <a:srgbClr val="004C97"/>
                </a:solidFill>
                <a:latin typeface="Helvetica" panose="020B0604020202020204" pitchFamily="34" charset="0"/>
                <a:ea typeface="Geneva" pitchFamily="121" charset="-128"/>
              </a:rPr>
              <a:t>lead the nation in the development of particle colliders and their use for scientific discovery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en-US" sz="1800" dirty="0">
                <a:solidFill>
                  <a:srgbClr val="004C97"/>
                </a:solidFill>
                <a:latin typeface="Helvetica" panose="020B0604020202020204" pitchFamily="34" charset="0"/>
                <a:ea typeface="Geneva" pitchFamily="121" charset="-128"/>
              </a:rPr>
              <a:t>advance particle physics through measurements of the cosmos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altLang="en-US" sz="1800" dirty="0">
              <a:solidFill>
                <a:srgbClr val="004C97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Our mission is to drive discovery by: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en-US" sz="1600" dirty="0">
                <a:solidFill>
                  <a:srgbClr val="004C97"/>
                </a:solidFill>
                <a:latin typeface="Helvetica" panose="020B0604020202020204" pitchFamily="34" charset="0"/>
                <a:ea typeface="Geneva" pitchFamily="121" charset="-128"/>
              </a:rPr>
              <a:t>building and operating world-leading accelerator and detector facilities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en-US" sz="1600" dirty="0">
                <a:solidFill>
                  <a:srgbClr val="004C97"/>
                </a:solidFill>
                <a:latin typeface="Helvetica" panose="020B0604020202020204" pitchFamily="34" charset="0"/>
                <a:ea typeface="Geneva" pitchFamily="121" charset="-128"/>
              </a:rPr>
              <a:t>performing pioneering research with national and global partners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en-US" sz="1600" dirty="0">
                <a:solidFill>
                  <a:srgbClr val="004C97"/>
                </a:solidFill>
                <a:latin typeface="Helvetica" panose="020B0604020202020204" pitchFamily="34" charset="0"/>
                <a:ea typeface="Geneva" pitchFamily="121" charset="-128"/>
              </a:rPr>
              <a:t>developing new technologies for science that support U.S. industrial competitiveness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US" altLang="en-US" sz="1600" dirty="0">
              <a:solidFill>
                <a:srgbClr val="004C97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457200" lvl="1" indent="0">
              <a:spcBef>
                <a:spcPts val="1800"/>
              </a:spcBef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Geneva" pitchFamily="121" charset="-128"/>
              </a:rPr>
              <a:t>Broader Science or Technologies that enable Fermilab vision and mission that support U.S industrial competitiveness</a:t>
            </a:r>
            <a:endParaRPr lang="en-US" altLang="en-US" sz="1800" b="1" dirty="0">
              <a:latin typeface="Helvetica" panose="020B0604020202020204" pitchFamily="34" charset="0"/>
              <a:ea typeface="Geneva" pitchFamily="121" charset="-128"/>
            </a:endParaRP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5602" name="Date Placeholder 6"/>
          <p:cNvSpPr>
            <a:spLocks noGrp="1"/>
          </p:cNvSpPr>
          <p:nvPr>
            <p:ph type="dt" sz="quarter" idx="1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4/18/2017</a:t>
            </a:r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Applied Science Working Group Meeting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899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9"/>
          <p:cNvSpPr>
            <a:spLocks noGrp="1"/>
          </p:cNvSpPr>
          <p:nvPr>
            <p:ph sz="half" idx="13"/>
          </p:nvPr>
        </p:nvSpPr>
        <p:spPr bwMode="auto">
          <a:xfrm>
            <a:off x="228600" y="361950"/>
            <a:ext cx="8675688" cy="5668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Applied Science – Why?</a:t>
            </a:r>
          </a:p>
          <a:p>
            <a:pPr marL="457200" lvl="1" indent="0">
              <a:spcBef>
                <a:spcPts val="1800"/>
              </a:spcBef>
              <a:buNone/>
            </a:pP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marL="457200" lvl="1" indent="0">
              <a:spcBef>
                <a:spcPts val="1800"/>
              </a:spcBef>
              <a:buNone/>
            </a:pPr>
            <a:r>
              <a:rPr lang="en-US" altLang="en-US" sz="2400" dirty="0">
                <a:latin typeface="Helvetica" panose="020B0604020202020204" pitchFamily="34" charset="0"/>
                <a:ea typeface="Geneva" pitchFamily="121" charset="-128"/>
              </a:rPr>
              <a:t>When secretary of energy, Ernest Moniz visited Fermilab, he emphasize the need to industrialize NLs.    </a:t>
            </a:r>
          </a:p>
          <a:p>
            <a:pPr marL="457200" lvl="1" indent="0">
              <a:spcBef>
                <a:spcPts val="1800"/>
              </a:spcBef>
              <a:buNone/>
            </a:pPr>
            <a:endParaRPr lang="en-US" altLang="en-US" sz="2400" dirty="0">
              <a:latin typeface="Helvetica" panose="020B0604020202020204" pitchFamily="34" charset="0"/>
              <a:ea typeface="Geneva" pitchFamily="121" charset="-128"/>
            </a:endParaRPr>
          </a:p>
          <a:p>
            <a:pPr marL="457200" lvl="1" indent="0">
              <a:spcBef>
                <a:spcPts val="1800"/>
              </a:spcBef>
              <a:buNone/>
            </a:pPr>
            <a:r>
              <a:rPr lang="en-US" altLang="en-US" sz="2400" dirty="0">
                <a:latin typeface="Helvetica" panose="020B0604020202020204" pitchFamily="34" charset="0"/>
                <a:ea typeface="Geneva" pitchFamily="121" charset="-128"/>
              </a:rPr>
              <a:t>Similarly, our director Nigel Lockyer emphasized one of the lab mission is to implement successful technology transfer program. </a:t>
            </a:r>
          </a:p>
          <a:p>
            <a:pPr marL="457200" lvl="1" indent="0">
              <a:spcBef>
                <a:spcPts val="1800"/>
              </a:spcBef>
              <a:buNone/>
            </a:pPr>
            <a:endParaRPr lang="en-US" altLang="en-US" sz="2400" dirty="0">
              <a:latin typeface="Helvetica" panose="020B0604020202020204" pitchFamily="34" charset="0"/>
              <a:ea typeface="Geneva" pitchFamily="121" charset="-128"/>
            </a:endParaRPr>
          </a:p>
          <a:p>
            <a:pPr marL="457200" lvl="1" indent="0">
              <a:spcBef>
                <a:spcPts val="1800"/>
              </a:spcBef>
              <a:buNone/>
            </a:pPr>
            <a:r>
              <a:rPr lang="en-US" altLang="en-US" sz="2400" dirty="0">
                <a:latin typeface="Helvetica" panose="020B0604020202020204" pitchFamily="34" charset="0"/>
                <a:ea typeface="Geneva" pitchFamily="121" charset="-128"/>
              </a:rPr>
              <a:t>There is the innovator in all of us, scientists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5602" name="Date Placeholder 6"/>
          <p:cNvSpPr>
            <a:spLocks noGrp="1"/>
          </p:cNvSpPr>
          <p:nvPr>
            <p:ph type="dt" sz="quarter" idx="1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4/18/2017</a:t>
            </a:r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Applied Science Working Group Meeting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007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9"/>
          <p:cNvSpPr>
            <a:spLocks noGrp="1"/>
          </p:cNvSpPr>
          <p:nvPr>
            <p:ph sz="half" idx="13"/>
          </p:nvPr>
        </p:nvSpPr>
        <p:spPr bwMode="auto">
          <a:xfrm>
            <a:off x="228600" y="361950"/>
            <a:ext cx="8675688" cy="5668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ORNL Technology Innovation Program (TIP)</a:t>
            </a:r>
          </a:p>
          <a:p>
            <a:pPr lvl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ORNL TIP is very much like start-up / venture pitch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en-US" sz="1600" dirty="0">
                <a:latin typeface="Helvetica" panose="020B0604020202020204" pitchFamily="34" charset="0"/>
                <a:ea typeface="Geneva" pitchFamily="121" charset="-128"/>
              </a:rPr>
              <a:t>Call for proposals, pre and full proposal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en-US" sz="1600" dirty="0">
                <a:latin typeface="Helvetica" panose="020B0604020202020204" pitchFamily="34" charset="0"/>
                <a:ea typeface="Geneva" pitchFamily="121" charset="-128"/>
              </a:rPr>
              <a:t>Economic impacts, total addressable market (TAR), </a:t>
            </a:r>
            <a:r>
              <a:rPr lang="en-US" altLang="en-US" sz="1600" dirty="0" err="1">
                <a:latin typeface="Helvetica" panose="020B0604020202020204" pitchFamily="34" charset="0"/>
                <a:ea typeface="Geneva" pitchFamily="121" charset="-128"/>
              </a:rPr>
              <a:t>etc</a:t>
            </a:r>
            <a:endParaRPr lang="en-US" altLang="en-US" sz="1600" dirty="0">
              <a:latin typeface="Helvetica" panose="020B0604020202020204" pitchFamily="34" charset="0"/>
              <a:ea typeface="Geneva" pitchFamily="121" charset="-128"/>
            </a:endParaRP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en-US" sz="1600" dirty="0">
                <a:latin typeface="Helvetica" panose="020B0604020202020204" pitchFamily="34" charset="0"/>
                <a:ea typeface="Geneva" pitchFamily="121" charset="-128"/>
              </a:rPr>
              <a:t>Typically fund 5 or 6 proposals first year and review second year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en-US" sz="1600" dirty="0">
                <a:latin typeface="Helvetica" panose="020B0604020202020204" pitchFamily="34" charset="0"/>
                <a:ea typeface="Geneva" pitchFamily="121" charset="-128"/>
              </a:rPr>
              <a:t>~$200K without overhead</a:t>
            </a:r>
          </a:p>
          <a:p>
            <a:pPr lvl="2">
              <a:spcBef>
                <a:spcPts val="600"/>
              </a:spcBef>
            </a:pPr>
            <a:endParaRPr lang="en-US" altLang="en-US" sz="1600" dirty="0">
              <a:latin typeface="Helvetica" panose="020B0604020202020204" pitchFamily="34" charset="0"/>
              <a:ea typeface="Geneva" pitchFamily="121" charset="-128"/>
            </a:endParaRP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Significant marketing and advertisement efforts for licensing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en-US" sz="1600" dirty="0">
                <a:latin typeface="Helvetica" panose="020B0604020202020204" pitchFamily="34" charset="0"/>
                <a:ea typeface="Geneva" pitchFamily="121" charset="-128"/>
              </a:rPr>
              <a:t>~10 years to begin realizing meaningful market / revenue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sz="1800" dirty="0">
              <a:latin typeface="Helvetica" panose="020B0604020202020204" pitchFamily="34" charset="0"/>
              <a:ea typeface="Geneva" pitchFamily="121" charset="-128"/>
            </a:endParaRP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Encouragement and Direction important more than $$$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sz="1800" dirty="0">
              <a:latin typeface="Helvetica" panose="020B0604020202020204" pitchFamily="34" charset="0"/>
              <a:ea typeface="Geneva" pitchFamily="121" charset="-128"/>
            </a:endParaRP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$3.5M last year, 15% to inventor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sz="1800" dirty="0">
              <a:latin typeface="Helvetica" panose="020B0604020202020204" pitchFamily="34" charset="0"/>
              <a:ea typeface="Geneva" pitchFamily="121" charset="-128"/>
            </a:endParaRP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US" altLang="en-US" sz="1600" dirty="0">
              <a:solidFill>
                <a:srgbClr val="004C97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457200" lvl="1" indent="0">
              <a:spcBef>
                <a:spcPts val="1800"/>
              </a:spcBef>
              <a:buNone/>
            </a:pP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5602" name="Date Placeholder 6"/>
          <p:cNvSpPr>
            <a:spLocks noGrp="1"/>
          </p:cNvSpPr>
          <p:nvPr>
            <p:ph type="dt" sz="quarter" idx="1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4/18/2017</a:t>
            </a:r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Applied Science Working Group Meeting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824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9"/>
          <p:cNvSpPr>
            <a:spLocks noGrp="1"/>
          </p:cNvSpPr>
          <p:nvPr>
            <p:ph sz="half" idx="13"/>
          </p:nvPr>
        </p:nvSpPr>
        <p:spPr bwMode="auto">
          <a:xfrm>
            <a:off x="228600" y="361950"/>
            <a:ext cx="8675688" cy="5668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Applied Science – IARC Example</a:t>
            </a:r>
          </a:p>
          <a:p>
            <a:pPr lvl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5602" name="Date Placeholder 6"/>
          <p:cNvSpPr>
            <a:spLocks noGrp="1"/>
          </p:cNvSpPr>
          <p:nvPr>
            <p:ph type="dt" sz="quarter" idx="1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4/18/2017</a:t>
            </a:r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Applied Science Working Group Meeting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7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225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9"/>
          <p:cNvSpPr>
            <a:spLocks noGrp="1"/>
          </p:cNvSpPr>
          <p:nvPr>
            <p:ph sz="half" idx="13"/>
          </p:nvPr>
        </p:nvSpPr>
        <p:spPr bwMode="auto">
          <a:xfrm>
            <a:off x="228600" y="361950"/>
            <a:ext cx="8675688" cy="5668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Applied Science – Computing Example</a:t>
            </a:r>
          </a:p>
          <a:p>
            <a:pPr lvl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Cloud Computing (e.g., </a:t>
            </a:r>
            <a:r>
              <a:rPr lang="en-US" altLang="en-US" dirty="0" err="1">
                <a:latin typeface="Helvetica" panose="020B0604020202020204" pitchFamily="34" charset="0"/>
                <a:ea typeface="Geneva" pitchFamily="121" charset="-128"/>
              </a:rPr>
              <a:t>HEPCloud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)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Big Data Analytics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Quantum Computing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Smart City / Smart Lab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5602" name="Date Placeholder 6"/>
          <p:cNvSpPr>
            <a:spLocks noGrp="1"/>
          </p:cNvSpPr>
          <p:nvPr>
            <p:ph type="dt" sz="quarter" idx="1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4/18/2017</a:t>
            </a:r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Applied Science Working Group Meeting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21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9"/>
          <p:cNvSpPr>
            <a:spLocks noGrp="1"/>
          </p:cNvSpPr>
          <p:nvPr>
            <p:ph sz="half" idx="13"/>
          </p:nvPr>
        </p:nvSpPr>
        <p:spPr bwMode="auto">
          <a:xfrm>
            <a:off x="228600" y="361950"/>
            <a:ext cx="8675688" cy="5668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Applied Science – Other Examples?</a:t>
            </a:r>
          </a:p>
          <a:p>
            <a:pPr lvl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?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?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5602" name="Date Placeholder 6"/>
          <p:cNvSpPr>
            <a:spLocks noGrp="1"/>
          </p:cNvSpPr>
          <p:nvPr>
            <p:ph type="dt" sz="quarter" idx="1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4/18/2017</a:t>
            </a:r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Applied Science Working Group Meeting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176014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38876</TotalTime>
  <Words>601</Words>
  <Application>Microsoft Office PowerPoint</Application>
  <PresentationFormat>On-screen Show (4:3)</PresentationFormat>
  <Paragraphs>207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MS PGothic</vt:lpstr>
      <vt:lpstr>MS PGothic</vt:lpstr>
      <vt:lpstr>Arial</vt:lpstr>
      <vt:lpstr>Arial Black</vt:lpstr>
      <vt:lpstr>Arial Narrow</vt:lpstr>
      <vt:lpstr>Calibri</vt:lpstr>
      <vt:lpstr>Geneva</vt:lpstr>
      <vt:lpstr>Helvetica</vt:lpstr>
      <vt:lpstr>Wingdings</vt:lpstr>
      <vt:lpstr>FNAL_TemplateMac_060514</vt:lpstr>
      <vt:lpstr>Fermilab: Footer Only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FermiDash  Management Advisory Team Meeting</dc:title>
  <dc:creator>Jin Chang x 16322N</dc:creator>
  <cp:lastModifiedBy>Jin Chang x 16322N</cp:lastModifiedBy>
  <cp:revision>92</cp:revision>
  <cp:lastPrinted>2014-01-20T19:40:21Z</cp:lastPrinted>
  <dcterms:created xsi:type="dcterms:W3CDTF">2016-04-29T15:51:25Z</dcterms:created>
  <dcterms:modified xsi:type="dcterms:W3CDTF">2017-04-19T11:07:50Z</dcterms:modified>
</cp:coreProperties>
</file>