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0"/>
  </p:notesMasterIdLst>
  <p:handoutMasterIdLst>
    <p:handoutMasterId r:id="rId21"/>
  </p:handoutMasterIdLst>
  <p:sldIdLst>
    <p:sldId id="294" r:id="rId2"/>
    <p:sldId id="351" r:id="rId3"/>
    <p:sldId id="355" r:id="rId4"/>
    <p:sldId id="354" r:id="rId5"/>
    <p:sldId id="301" r:id="rId6"/>
    <p:sldId id="356" r:id="rId7"/>
    <p:sldId id="365" r:id="rId8"/>
    <p:sldId id="359" r:id="rId9"/>
    <p:sldId id="360" r:id="rId10"/>
    <p:sldId id="374" r:id="rId11"/>
    <p:sldId id="366" r:id="rId12"/>
    <p:sldId id="368" r:id="rId13"/>
    <p:sldId id="379" r:id="rId14"/>
    <p:sldId id="380" r:id="rId15"/>
    <p:sldId id="377" r:id="rId16"/>
    <p:sldId id="378" r:id="rId17"/>
    <p:sldId id="369" r:id="rId18"/>
    <p:sldId id="370" r:id="rId19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04040"/>
    <a:srgbClr val="006600"/>
    <a:srgbClr val="004C97"/>
    <a:srgbClr val="50504E"/>
    <a:srgbClr val="4E4E4E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 snapToObjects="1" showGuides="1">
      <p:cViewPr varScale="1">
        <p:scale>
          <a:sx n="93" d="100"/>
          <a:sy n="93" d="100"/>
        </p:scale>
        <p:origin x="210" y="9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44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927925" y="6505786"/>
            <a:ext cx="784587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5/17/2017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5/17/2017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9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5/17/2017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5/17/2017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5/17/2017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5/17/2017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5/17/2017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5/17/2017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5/17/2017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25" r:id="rId3"/>
    <p:sldLayoutId id="2147484105" r:id="rId4"/>
    <p:sldLayoutId id="2147484120" r:id="rId5"/>
    <p:sldLayoutId id="2147484103" r:id="rId6"/>
    <p:sldLayoutId id="2147484122" r:id="rId7"/>
    <p:sldLayoutId id="2147484116" r:id="rId8"/>
    <p:sldLayoutId id="2147484124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Steve Holmes	</a:t>
            </a:r>
          </a:p>
          <a:p>
            <a:r>
              <a:rPr lang="en-US" dirty="0"/>
              <a:t>PIP-II Project Management Group</a:t>
            </a:r>
          </a:p>
          <a:p>
            <a:r>
              <a:rPr lang="en-US" dirty="0"/>
              <a:t>17 May 2017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PIP-II Project Manager’s Report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Technical/SRF R&amp;D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HB650</a:t>
            </a:r>
          </a:p>
          <a:p>
            <a:pPr lvl="1"/>
            <a:r>
              <a:rPr lang="en-US" dirty="0"/>
              <a:t>Goal is to qualify and dress four cavities in FY17</a:t>
            </a:r>
          </a:p>
          <a:p>
            <a:pPr lvl="1"/>
            <a:r>
              <a:rPr lang="en-US" dirty="0"/>
              <a:t>Two cavities are qualified</a:t>
            </a:r>
          </a:p>
          <a:p>
            <a:pPr lvl="1"/>
            <a:r>
              <a:rPr lang="en-US" dirty="0"/>
              <a:t>Third near spec</a:t>
            </a:r>
          </a:p>
          <a:p>
            <a:pPr lvl="2"/>
            <a:r>
              <a:rPr lang="en-US" dirty="0"/>
              <a:t>Going through “nitrogen infusion” processing</a:t>
            </a:r>
          </a:p>
          <a:p>
            <a:pPr lvl="1"/>
            <a:r>
              <a:rPr lang="en-US" dirty="0"/>
              <a:t>Fourth went through second vertical test last month</a:t>
            </a:r>
          </a:p>
          <a:p>
            <a:pPr lvl="2"/>
            <a:r>
              <a:rPr lang="en-US" dirty="0"/>
              <a:t>High FE; will require reprocess</a:t>
            </a:r>
          </a:p>
          <a:p>
            <a:r>
              <a:rPr lang="en-US" dirty="0"/>
              <a:t>Couplers</a:t>
            </a:r>
          </a:p>
          <a:p>
            <a:pPr lvl="1"/>
            <a:r>
              <a:rPr lang="en-US" dirty="0"/>
              <a:t>New RFQ coupler design has been completed and reviewed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Procurement initiated 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HB650 couplers are being prepared for RFP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Best value procurement with pre-qualified vendors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5/17/2017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962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499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Joint R&amp;D Project Document</a:t>
            </a:r>
          </a:p>
          <a:p>
            <a:pPr lvl="1"/>
            <a:r>
              <a:rPr lang="en-US" dirty="0"/>
              <a:t>Addendum II: Documentation of Fermilab engineering deliverables.</a:t>
            </a:r>
          </a:p>
          <a:p>
            <a:pPr lvl="2"/>
            <a:r>
              <a:rPr lang="en-US" dirty="0"/>
              <a:t>DAE comments received March 20</a:t>
            </a:r>
          </a:p>
          <a:p>
            <a:pPr lvl="2"/>
            <a:r>
              <a:rPr lang="en-US" dirty="0"/>
              <a:t>Mostly concern specific documents they are having difficulties locating</a:t>
            </a:r>
          </a:p>
          <a:p>
            <a:pPr lvl="2"/>
            <a:r>
              <a:rPr lang="en-US" dirty="0"/>
              <a:t>Returned to DAE with minor modifications and recommendation to accept as is (May 8).</a:t>
            </a:r>
          </a:p>
          <a:p>
            <a:pPr lvl="1"/>
            <a:r>
              <a:rPr lang="en-US" dirty="0"/>
              <a:t>Addendum I: Modification to DAE deliverable dates to reflect delays in R&amp;D program to FY2020</a:t>
            </a:r>
          </a:p>
          <a:p>
            <a:pPr lvl="2"/>
            <a:r>
              <a:rPr lang="en-US" dirty="0"/>
              <a:t>DAE to make Addendum I consistent with Addendum II</a:t>
            </a:r>
          </a:p>
          <a:p>
            <a:r>
              <a:rPr lang="en-US" dirty="0"/>
              <a:t>Visitors </a:t>
            </a:r>
          </a:p>
          <a:p>
            <a:pPr lvl="1"/>
            <a:r>
              <a:rPr lang="en-US" dirty="0"/>
              <a:t>Attempting to get the visitors program restarted</a:t>
            </a:r>
          </a:p>
          <a:p>
            <a:pPr lvl="1"/>
            <a:r>
              <a:rPr lang="en-US" dirty="0"/>
              <a:t>First cohort of long term visitors departs Fermilab over Sep–Nov</a:t>
            </a:r>
          </a:p>
          <a:p>
            <a:pPr lvl="1"/>
            <a:r>
              <a:rPr lang="en-US" dirty="0"/>
              <a:t>Wish list for second round has been developed by DAE</a:t>
            </a:r>
          </a:p>
          <a:p>
            <a:r>
              <a:rPr lang="en-US" dirty="0"/>
              <a:t>Upcoming Visits</a:t>
            </a:r>
          </a:p>
          <a:p>
            <a:pPr lvl="1"/>
            <a:r>
              <a:rPr lang="en-US" dirty="0"/>
              <a:t>Leonardo Ristori et al will be visiting BARC in </a:t>
            </a:r>
            <a:r>
              <a:rPr lang="en-US" dirty="0">
                <a:solidFill>
                  <a:srgbClr val="FF0000"/>
                </a:solidFill>
              </a:rPr>
              <a:t>August</a:t>
            </a:r>
            <a:r>
              <a:rPr lang="en-US" dirty="0"/>
              <a:t> for:</a:t>
            </a:r>
          </a:p>
          <a:p>
            <a:pPr lvl="2"/>
            <a:r>
              <a:rPr lang="en-US" dirty="0"/>
              <a:t>Witnessing of SSR1 He vessel welding</a:t>
            </a:r>
          </a:p>
          <a:p>
            <a:pPr lvl="2"/>
            <a:r>
              <a:rPr lang="en-US" dirty="0"/>
              <a:t>Review of SSR2 cavity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5/17/2017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6779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Management/CD-1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Assumptions Document approved (Mar 9)</a:t>
            </a:r>
          </a:p>
          <a:p>
            <a:r>
              <a:rPr lang="en-US" dirty="0"/>
              <a:t>Functional Requirements Specification approved (Mar 17)</a:t>
            </a:r>
          </a:p>
          <a:p>
            <a:r>
              <a:rPr lang="en-US" dirty="0"/>
              <a:t>Lab MOU in development</a:t>
            </a:r>
          </a:p>
          <a:p>
            <a:r>
              <a:rPr lang="en-US" dirty="0"/>
              <a:t>Critical path is:</a:t>
            </a:r>
          </a:p>
          <a:p>
            <a:pPr lvl="1"/>
            <a:r>
              <a:rPr lang="en-US" dirty="0"/>
              <a:t>RLS  (see L. Lari presentation)</a:t>
            </a:r>
          </a:p>
          <a:p>
            <a:pPr lvl="1"/>
            <a:r>
              <a:rPr lang="en-US" dirty="0"/>
              <a:t>BOEs (see P. Derwent presentation)</a:t>
            </a:r>
          </a:p>
          <a:p>
            <a:r>
              <a:rPr lang="en-US" dirty="0"/>
              <a:t>Risk Management</a:t>
            </a:r>
          </a:p>
          <a:p>
            <a:pPr lvl="1"/>
            <a:r>
              <a:rPr lang="en-US" dirty="0"/>
              <a:t>138 approved risks</a:t>
            </a:r>
          </a:p>
          <a:p>
            <a:pPr lvl="1"/>
            <a:r>
              <a:rPr lang="en-US" dirty="0"/>
              <a:t>Undertaking initial calculation of associated contingency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5/17/2017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6376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Management/CD-1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Agreement with AD on division of scope between PIP-I+ and PIP-II</a:t>
            </a:r>
          </a:p>
          <a:p>
            <a:pPr lvl="0"/>
            <a:r>
              <a:rPr lang="en-US" dirty="0"/>
              <a:t>Scope removed from the PIP-II CD-0 configuration includes:</a:t>
            </a:r>
          </a:p>
          <a:p>
            <a:pPr lvl="1"/>
            <a:r>
              <a:rPr lang="en-US" sz="2400" dirty="0"/>
              <a:t>Booster Damper Upgrade</a:t>
            </a:r>
          </a:p>
          <a:p>
            <a:pPr lvl="1"/>
            <a:r>
              <a:rPr lang="en-US" sz="2400" dirty="0"/>
              <a:t>Booster LCW Upgrade</a:t>
            </a:r>
          </a:p>
          <a:p>
            <a:pPr lvl="1"/>
            <a:r>
              <a:rPr lang="en-US" sz="2400" dirty="0"/>
              <a:t>Booster Collimators Upgrade</a:t>
            </a:r>
          </a:p>
          <a:p>
            <a:pPr lvl="1"/>
            <a:r>
              <a:rPr lang="en-US" sz="2400" dirty="0"/>
              <a:t>Main Injector gamma-t jump</a:t>
            </a:r>
          </a:p>
          <a:p>
            <a:pPr lvl="0"/>
            <a:r>
              <a:rPr lang="en-US" dirty="0"/>
              <a:t>Scope retained from the PIP-II CD-0 configuration includes:</a:t>
            </a:r>
          </a:p>
          <a:p>
            <a:pPr lvl="1"/>
            <a:r>
              <a:rPr lang="en-US" sz="2400" dirty="0"/>
              <a:t>New Booster 800-MeV injection area, including higher strength gradient magnets (assumed to be required)</a:t>
            </a:r>
          </a:p>
          <a:p>
            <a:pPr lvl="1"/>
            <a:r>
              <a:rPr lang="en-US" sz="2400" dirty="0"/>
              <a:t>Booster 20 Hz upgrade (magnets, power supplies, controls)</a:t>
            </a:r>
          </a:p>
          <a:p>
            <a:pPr lvl="1"/>
            <a:r>
              <a:rPr lang="en-US" sz="2400" dirty="0"/>
              <a:t>New Recycler RF cavities</a:t>
            </a:r>
          </a:p>
          <a:p>
            <a:pPr lvl="1"/>
            <a:r>
              <a:rPr lang="en-US" sz="2400" dirty="0"/>
              <a:t>Main Injector RF power upgrade</a:t>
            </a:r>
          </a:p>
          <a:p>
            <a:r>
              <a:rPr lang="en-US" sz="2600" dirty="0"/>
              <a:t>Associate </a:t>
            </a:r>
            <a:r>
              <a:rPr lang="en-US" sz="2600"/>
              <a:t>cost impact/savings </a:t>
            </a:r>
            <a:r>
              <a:rPr lang="en-US" sz="2600" dirty="0"/>
              <a:t>is:</a:t>
            </a:r>
          </a:p>
          <a:p>
            <a:pPr lvl="1"/>
            <a:r>
              <a:rPr lang="en-US" sz="2400" dirty="0"/>
              <a:t>Point estimate:		$17M</a:t>
            </a:r>
          </a:p>
          <a:p>
            <a:pPr lvl="1"/>
            <a:r>
              <a:rPr lang="en-US" sz="2400" dirty="0"/>
              <a:t>Upper cost range:	$21M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5/17/2017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6034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Management/CD-1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0364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are currently developing a “technically limited” RLS, where technically limited means PIP-II completion coincident with completion of the LBNF shutdown (Q2FY26).</a:t>
            </a:r>
          </a:p>
          <a:p>
            <a:pPr lvl="1"/>
            <a:r>
              <a:rPr lang="en-US" dirty="0"/>
              <a:t>Attempting to complete this RLS asap</a:t>
            </a:r>
          </a:p>
          <a:p>
            <a:pPr lvl="1"/>
            <a:r>
              <a:rPr lang="en-US" dirty="0"/>
              <a:t>BOEs in parallel</a:t>
            </a:r>
          </a:p>
          <a:p>
            <a:pPr lvl="1"/>
            <a:r>
              <a:rPr lang="en-US" dirty="0"/>
              <a:t>We will share the resource requirements from this RLS with DOE</a:t>
            </a:r>
          </a:p>
          <a:p>
            <a:r>
              <a:rPr lang="en-US" dirty="0"/>
              <a:t>DOE/HEP has informed us that they will be able to provide the funding profile to be utilized for CD-1 at the end of August.</a:t>
            </a:r>
          </a:p>
          <a:p>
            <a:pPr lvl="1"/>
            <a:r>
              <a:rPr lang="en-US" dirty="0"/>
              <a:t>Upon receipt we will iterate the RLS to match the CD-1 profile </a:t>
            </a:r>
          </a:p>
          <a:p>
            <a:r>
              <a:rPr lang="en-US" dirty="0"/>
              <a:t>Dates</a:t>
            </a:r>
          </a:p>
          <a:p>
            <a:pPr lvl="1"/>
            <a:r>
              <a:rPr lang="en-US" dirty="0"/>
              <a:t>Director’s Review		November</a:t>
            </a:r>
          </a:p>
          <a:p>
            <a:pPr lvl="1"/>
            <a:r>
              <a:rPr lang="en-US" dirty="0"/>
              <a:t>DOE IPR/ICR		January/February 2018</a:t>
            </a:r>
          </a:p>
          <a:p>
            <a:pPr lvl="1"/>
            <a:r>
              <a:rPr lang="en-US" dirty="0"/>
              <a:t>ESAAB (CD-1)		March/April 2018</a:t>
            </a:r>
          </a:p>
          <a:p>
            <a:r>
              <a:rPr lang="en-US" dirty="0"/>
              <a:t>Note: The technically limited schedule will require a CD-3a in FY18, i.e. in advance of CD-2</a:t>
            </a:r>
          </a:p>
          <a:p>
            <a:pPr lvl="1"/>
            <a:r>
              <a:rPr lang="en-US" dirty="0" err="1"/>
              <a:t>Nb</a:t>
            </a:r>
            <a:r>
              <a:rPr lang="en-US" dirty="0"/>
              <a:t> and initial cavity procurements</a:t>
            </a:r>
          </a:p>
          <a:p>
            <a:pPr lvl="1"/>
            <a:r>
              <a:rPr lang="en-US" dirty="0"/>
              <a:t>Site prep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5/17/2017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2613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CD-1 Timeline/Status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5/17/2017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869284"/>
            <a:ext cx="7906328" cy="532831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450013" y="736167"/>
            <a:ext cx="0" cy="5655397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28146" y="498761"/>
            <a:ext cx="1605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CD-1 Profile from HEP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657600" y="3749965"/>
            <a:ext cx="4747491" cy="92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90243" y="3620703"/>
            <a:ext cx="515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RLS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657600" y="4622802"/>
            <a:ext cx="4747491" cy="92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490243" y="4493540"/>
            <a:ext cx="515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BOEs</a:t>
            </a:r>
          </a:p>
        </p:txBody>
      </p:sp>
    </p:spTree>
    <p:extLst>
      <p:ext uri="{BB962C8B-B14F-4D97-AF65-F5344CB8AC3E}">
        <p14:creationId xmlns:p14="http://schemas.microsoft.com/office/powerpoint/2010/main" val="149671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272" y="1164953"/>
            <a:ext cx="6537911" cy="5240810"/>
          </a:xfrm>
          <a:prstGeom prst="rect">
            <a:avLst/>
          </a:prstGeom>
          <a:ln>
            <a:solidFill>
              <a:srgbClr val="1E6EFF"/>
            </a:solidFill>
          </a:ln>
        </p:spPr>
      </p:pic>
      <p:sp>
        <p:nvSpPr>
          <p:cNvPr id="46" name="TextBox 45"/>
          <p:cNvSpPr txBox="1"/>
          <p:nvPr/>
        </p:nvSpPr>
        <p:spPr>
          <a:xfrm>
            <a:off x="7030266" y="3556567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RLS status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3" y="6505786"/>
            <a:ext cx="979193" cy="235712"/>
          </a:xfrm>
        </p:spPr>
        <p:txBody>
          <a:bodyPr/>
          <a:lstStyle/>
          <a:p>
            <a:r>
              <a:rPr lang="en-US" altLang="en-US"/>
              <a:t>5/17/2017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5619" y="6523194"/>
            <a:ext cx="3334239" cy="242873"/>
          </a:xfrm>
        </p:spPr>
        <p:txBody>
          <a:bodyPr/>
          <a:lstStyle/>
          <a:p>
            <a:r>
              <a:rPr lang="fi-FI" dirty="0"/>
              <a:t>S. Holmes | PIP-II 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15" name="TextBox 14"/>
          <p:cNvSpPr txBox="1"/>
          <p:nvPr/>
        </p:nvSpPr>
        <p:spPr>
          <a:xfrm rot="18825643">
            <a:off x="6550452" y="293022"/>
            <a:ext cx="1767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WBS for BOE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589604" y="1164953"/>
            <a:ext cx="0" cy="5240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00644" y="1164953"/>
            <a:ext cx="0" cy="5240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30968" y="1155009"/>
            <a:ext cx="0" cy="5240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863916" y="1164953"/>
            <a:ext cx="0" cy="5240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000645" y="212545"/>
            <a:ext cx="909171" cy="934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589604" y="251752"/>
            <a:ext cx="909171" cy="934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424630" y="230140"/>
            <a:ext cx="909171" cy="934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848615" y="251752"/>
            <a:ext cx="909171" cy="934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94856" y="1467201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25456" y="220635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15443" y="255325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22493" y="270565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05396" y="2881009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15443" y="304921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97746" y="3212830"/>
            <a:ext cx="4433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04796" y="3379799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82310" y="3556567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05082" y="5263901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97145" y="442169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B5E2"/>
                </a:solidFill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20218" y="1460965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50818" y="220012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40805" y="254702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47855" y="269942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30758" y="2874773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30158" y="3373563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B5E2"/>
                </a:solidFill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17855" y="304694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20218" y="322813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475660" y="127796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447423" y="1475389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452997" y="356216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 rot="18853649">
            <a:off x="7327103" y="280856"/>
            <a:ext cx="188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 P6</a:t>
            </a:r>
          </a:p>
        </p:txBody>
      </p:sp>
      <p:sp>
        <p:nvSpPr>
          <p:cNvPr id="55" name="TextBox 54"/>
          <p:cNvSpPr txBox="1"/>
          <p:nvPr/>
        </p:nvSpPr>
        <p:spPr>
          <a:xfrm rot="18848839">
            <a:off x="6898862" y="289126"/>
            <a:ext cx="188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Detailed Plan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582310" y="6048003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04481" y="603780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64525" y="6056474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749925" y="117819"/>
            <a:ext cx="3588505" cy="9986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Close to ready/ready</a:t>
            </a:r>
          </a:p>
          <a:p>
            <a:pPr algn="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Advanced </a:t>
            </a:r>
          </a:p>
          <a:p>
            <a:pPr algn="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Preliminary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02619" y="60094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02619" y="360196"/>
            <a:ext cx="426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06754" y="689471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498775" y="255325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497435" y="2710235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491228" y="289109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468298" y="3051135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474163" y="3250219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47423" y="220012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589604" y="373305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B5E2"/>
                </a:solidFill>
              </a:rPr>
              <a:t> </a:t>
            </a:r>
          </a:p>
        </p:txBody>
      </p:sp>
      <p:sp>
        <p:nvSpPr>
          <p:cNvPr id="3" name="Left Brace 2"/>
          <p:cNvSpPr/>
          <p:nvPr/>
        </p:nvSpPr>
        <p:spPr>
          <a:xfrm>
            <a:off x="1314954" y="2381249"/>
            <a:ext cx="590046" cy="163698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98494" y="2790480"/>
            <a:ext cx="11164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~70% of Total PIP-II Project costs </a:t>
            </a:r>
          </a:p>
        </p:txBody>
      </p:sp>
      <p:sp>
        <p:nvSpPr>
          <p:cNvPr id="71" name="Left Brace 70"/>
          <p:cNvSpPr/>
          <p:nvPr/>
        </p:nvSpPr>
        <p:spPr>
          <a:xfrm>
            <a:off x="1235579" y="6112876"/>
            <a:ext cx="590046" cy="36075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2" name="Left Brace 71"/>
          <p:cNvSpPr/>
          <p:nvPr/>
        </p:nvSpPr>
        <p:spPr>
          <a:xfrm>
            <a:off x="1345060" y="1575043"/>
            <a:ext cx="590046" cy="32916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44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Personnel</a:t>
            </a:r>
          </a:p>
          <a:p>
            <a:pPr lvl="1"/>
            <a:r>
              <a:rPr lang="en-US" dirty="0"/>
              <a:t>Close to publicly announcing the new Project Engineer</a:t>
            </a:r>
          </a:p>
          <a:p>
            <a:pPr lvl="2"/>
            <a:r>
              <a:rPr lang="en-US" dirty="0"/>
              <a:t>Working on job description</a:t>
            </a:r>
          </a:p>
          <a:p>
            <a:pPr lvl="2"/>
            <a:r>
              <a:rPr lang="en-US" dirty="0"/>
              <a:t>Don M will stay for a transition period</a:t>
            </a:r>
          </a:p>
          <a:p>
            <a:pPr lvl="1"/>
            <a:r>
              <a:rPr lang="en-US" dirty="0"/>
              <a:t>Donato Passarelli succeeding Leonardo Ristori as L3M for SSRs</a:t>
            </a:r>
          </a:p>
          <a:p>
            <a:pPr lvl="2"/>
            <a:r>
              <a:rPr lang="en-US" dirty="0"/>
              <a:t>Leonardo to devote 75% of time to LHC crab cavities</a:t>
            </a:r>
          </a:p>
          <a:p>
            <a:pPr lvl="2"/>
            <a:r>
              <a:rPr lang="en-US" dirty="0"/>
              <a:t>Will spend 25% supporting Donato on SSRs</a:t>
            </a:r>
          </a:p>
          <a:p>
            <a:r>
              <a:rPr lang="en-US" dirty="0"/>
              <a:t>Issues that are impeding progress</a:t>
            </a:r>
          </a:p>
          <a:p>
            <a:pPr lvl="1"/>
            <a:r>
              <a:rPr lang="en-US" dirty="0"/>
              <a:t>STC operations have not been reliable lately</a:t>
            </a:r>
          </a:p>
          <a:p>
            <a:pPr lvl="1"/>
            <a:r>
              <a:rPr lang="en-US" dirty="0"/>
              <a:t>Lab2 cleanroom not complete – requires further investment to make usable</a:t>
            </a:r>
          </a:p>
          <a:p>
            <a:pPr lvl="1"/>
            <a:r>
              <a:rPr lang="en-US" dirty="0"/>
              <a:t>Engineering support for SRF</a:t>
            </a:r>
          </a:p>
          <a:p>
            <a:pPr lvl="2"/>
            <a:r>
              <a:rPr lang="en-US" dirty="0"/>
              <a:t>Tom N (Mu2e) and Chuck G (LCLS-II) have very minimal availability</a:t>
            </a:r>
          </a:p>
          <a:p>
            <a:pPr lvl="2"/>
            <a:r>
              <a:rPr lang="en-US" dirty="0"/>
              <a:t>Much of the slack is being taken up by Vikas Jain (RRCAT visitor)</a:t>
            </a:r>
          </a:p>
          <a:p>
            <a:pPr lvl="3"/>
            <a:r>
              <a:rPr lang="en-US" dirty="0"/>
              <a:t>He returns to India in October → need to identify a replacement</a:t>
            </a:r>
          </a:p>
          <a:p>
            <a:pPr lvl="2"/>
            <a:r>
              <a:rPr lang="en-US" dirty="0"/>
              <a:t>New guest engineer arriving this month to support SSR1</a:t>
            </a:r>
          </a:p>
          <a:p>
            <a:pPr lvl="1"/>
            <a:r>
              <a:rPr lang="en-US" dirty="0"/>
              <a:t>Long-term issue: how to support M&amp;O of </a:t>
            </a:r>
            <a:r>
              <a:rPr lang="en-US" dirty="0" err="1"/>
              <a:t>srf</a:t>
            </a:r>
            <a:r>
              <a:rPr lang="en-US" dirty="0"/>
              <a:t> test/fabrication infrastructure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5/17/2017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2055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Moving toward CD-1, with a newly-modified plan</a:t>
            </a:r>
          </a:p>
          <a:p>
            <a:pPr lvl="1"/>
            <a:r>
              <a:rPr lang="en-US" dirty="0"/>
              <a:t>Delaying by ~4 months to allow alignment of schedule and funding profile.</a:t>
            </a:r>
          </a:p>
          <a:p>
            <a:r>
              <a:rPr lang="en-US" dirty="0"/>
              <a:t>India collaboration is taking a lot of attention</a:t>
            </a:r>
          </a:p>
          <a:p>
            <a:pPr lvl="1"/>
            <a:r>
              <a:rPr lang="en-US" dirty="0"/>
              <a:t>Improving interactions and information exchange</a:t>
            </a:r>
          </a:p>
          <a:p>
            <a:r>
              <a:rPr lang="en-US" dirty="0"/>
              <a:t>Need to add more staff prior to CD-1</a:t>
            </a:r>
          </a:p>
          <a:p>
            <a:pPr lvl="1"/>
            <a:r>
              <a:rPr lang="en-US" dirty="0"/>
              <a:t>Essentially there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5/17/2017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255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r>
              <a:rPr lang="en-US" dirty="0"/>
              <a:t>Financials</a:t>
            </a:r>
          </a:p>
          <a:p>
            <a:r>
              <a:rPr lang="en-US" dirty="0"/>
              <a:t>ES&amp;H/NEPA</a:t>
            </a:r>
          </a:p>
          <a:p>
            <a:r>
              <a:rPr lang="en-US" dirty="0"/>
              <a:t>Technical/R&amp;D</a:t>
            </a:r>
          </a:p>
          <a:p>
            <a:r>
              <a:rPr lang="en-US" dirty="0"/>
              <a:t>India Collaboration </a:t>
            </a:r>
          </a:p>
          <a:p>
            <a:r>
              <a:rPr lang="en-US" dirty="0"/>
              <a:t>Project Management</a:t>
            </a:r>
          </a:p>
          <a:p>
            <a:pPr lvl="1"/>
            <a:r>
              <a:rPr lang="en-US" dirty="0"/>
              <a:t>CD-1 Status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6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5311738"/>
            <a:ext cx="8672513" cy="100686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Funding profile as contained in the approved Mission Need Statement, adjusted for FY2017 actual</a:t>
            </a:r>
          </a:p>
          <a:p>
            <a:pPr lvl="1"/>
            <a:r>
              <a:rPr lang="en-US" dirty="0"/>
              <a:t>Moved $4.3M from FY25 to FY19 per DOE guidance of 2/6/17</a:t>
            </a:r>
          </a:p>
          <a:p>
            <a:r>
              <a:rPr lang="en-US" dirty="0"/>
              <a:t>Corresponds to cost range upper bound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5/17/2017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818683"/>
              </p:ext>
            </p:extLst>
          </p:nvPr>
        </p:nvGraphicFramePr>
        <p:xfrm>
          <a:off x="1636690" y="1073675"/>
          <a:ext cx="5791526" cy="1700352"/>
        </p:xfrm>
        <a:graphic>
          <a:graphicData uri="http://schemas.openxmlformats.org/drawingml/2006/table">
            <a:tbl>
              <a:tblPr firstRow="1" firstCol="1" bandRow="1"/>
              <a:tblGrid>
                <a:gridCol w="1399345">
                  <a:extLst>
                    <a:ext uri="{9D8B030D-6E8A-4147-A177-3AD203B41FA5}">
                      <a16:colId xmlns:a16="http://schemas.microsoft.com/office/drawing/2014/main" val="357603238"/>
                    </a:ext>
                  </a:extLst>
                </a:gridCol>
                <a:gridCol w="1909644">
                  <a:extLst>
                    <a:ext uri="{9D8B030D-6E8A-4147-A177-3AD203B41FA5}">
                      <a16:colId xmlns:a16="http://schemas.microsoft.com/office/drawing/2014/main" val="1441743931"/>
                    </a:ext>
                  </a:extLst>
                </a:gridCol>
                <a:gridCol w="2482537">
                  <a:extLst>
                    <a:ext uri="{9D8B030D-6E8A-4147-A177-3AD203B41FA5}">
                      <a16:colId xmlns:a16="http://schemas.microsoft.com/office/drawing/2014/main" val="1775358306"/>
                    </a:ext>
                  </a:extLst>
                </a:gridCol>
              </a:tblGrid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Milestone</a:t>
                      </a:r>
                      <a:endParaRPr lang="en-US" sz="1600" b="1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Planned</a:t>
                      </a:r>
                      <a:endParaRPr lang="en-US" sz="1600" b="1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Actual or Forecast</a:t>
                      </a:r>
                      <a:endParaRPr lang="en-US" sz="1600" b="1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411792"/>
                  </a:ext>
                </a:extLst>
              </a:tr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Q1 FY2016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November 12, 2015 (A)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308749"/>
                  </a:ext>
                </a:extLst>
              </a:tr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CD-1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FY2017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Q2FY2018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951463"/>
                  </a:ext>
                </a:extLst>
              </a:tr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CD-2/3a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FY2019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FY2019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114903"/>
                  </a:ext>
                </a:extLst>
              </a:tr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CD-3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FY2020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FY2020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484418"/>
                  </a:ext>
                </a:extLst>
              </a:tr>
              <a:tr h="28339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CD-4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FY2026</a:t>
                      </a:r>
                      <a:endParaRPr lang="en-US" sz="16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FY2026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58906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28" y="2849655"/>
            <a:ext cx="82486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9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FY17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720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New goal is to achieve CD-1 in early 2018</a:t>
            </a:r>
          </a:p>
          <a:p>
            <a:pPr lvl="1"/>
            <a:r>
              <a:rPr lang="en-US" dirty="0"/>
              <a:t>RLS</a:t>
            </a:r>
          </a:p>
          <a:p>
            <a:pPr lvl="1"/>
            <a:r>
              <a:rPr lang="en-US" dirty="0"/>
              <a:t>ICR</a:t>
            </a:r>
          </a:p>
          <a:p>
            <a:pPr lvl="1"/>
            <a:r>
              <a:rPr lang="en-US" dirty="0"/>
              <a:t>Documentation</a:t>
            </a:r>
          </a:p>
          <a:p>
            <a:r>
              <a:rPr lang="en-US" dirty="0"/>
              <a:t>Financial Goals</a:t>
            </a:r>
          </a:p>
          <a:p>
            <a:pPr lvl="1"/>
            <a:r>
              <a:rPr lang="en-US" dirty="0"/>
              <a:t>Live within the provided budget: $21.03M (includes FY16 carryover)</a:t>
            </a:r>
          </a:p>
          <a:p>
            <a:pPr lvl="1"/>
            <a:r>
              <a:rPr lang="en-US" dirty="0"/>
              <a:t>Cross the FY17/18 border with ~$0.75M unobligated (carryover)</a:t>
            </a:r>
          </a:p>
          <a:p>
            <a:r>
              <a:rPr lang="en-US" dirty="0"/>
              <a:t>ES&amp;H Goals</a:t>
            </a:r>
          </a:p>
          <a:p>
            <a:pPr lvl="1"/>
            <a:r>
              <a:rPr lang="en-US" dirty="0"/>
              <a:t>Be prepared to initiate Environmental Assessment on 10/1/17</a:t>
            </a:r>
          </a:p>
          <a:p>
            <a:r>
              <a:rPr lang="en-US" dirty="0"/>
              <a:t>R&amp;D Goals</a:t>
            </a:r>
          </a:p>
          <a:p>
            <a:pPr lvl="1"/>
            <a:r>
              <a:rPr lang="en-US" dirty="0"/>
              <a:t>Release CDR</a:t>
            </a:r>
          </a:p>
          <a:p>
            <a:pPr lvl="1"/>
            <a:r>
              <a:rPr lang="en-US" dirty="0"/>
              <a:t>Complete PIP2IT MEBT</a:t>
            </a:r>
          </a:p>
          <a:p>
            <a:pPr lvl="1"/>
            <a:r>
              <a:rPr lang="en-US" dirty="0"/>
              <a:t>Keep HWR and SSR1 on track for CY2018 delivery</a:t>
            </a:r>
          </a:p>
          <a:p>
            <a:r>
              <a:rPr lang="en-US" dirty="0"/>
              <a:t> India Collaboration Goals</a:t>
            </a:r>
          </a:p>
          <a:p>
            <a:pPr lvl="1"/>
            <a:r>
              <a:rPr lang="en-US" dirty="0"/>
              <a:t>Meet 2017 deliverable milestones</a:t>
            </a:r>
          </a:p>
          <a:p>
            <a:pPr lvl="1"/>
            <a:r>
              <a:rPr lang="en-US" dirty="0"/>
              <a:t>Establish confidence between the partners</a:t>
            </a:r>
          </a:p>
          <a:p>
            <a:r>
              <a:rPr lang="en-US" dirty="0"/>
              <a:t>Management Goals</a:t>
            </a:r>
          </a:p>
          <a:p>
            <a:pPr lvl="1"/>
            <a:r>
              <a:rPr lang="en-US" dirty="0"/>
              <a:t>Complete all CD-1 documentation and successfully navigate required reviews</a:t>
            </a:r>
          </a:p>
          <a:p>
            <a:pPr lvl="1"/>
            <a:r>
              <a:rPr lang="en-US" dirty="0"/>
              <a:t>Fill missing positions on organization chart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5/17/2017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999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Financials (inception through 4-30-17)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4703703"/>
            <a:ext cx="8672513" cy="1648784"/>
          </a:xfrm>
        </p:spPr>
        <p:txBody>
          <a:bodyPr>
            <a:normAutofit/>
          </a:bodyPr>
          <a:lstStyle/>
          <a:p>
            <a:r>
              <a:rPr lang="en-US" dirty="0"/>
              <a:t>Spending since CD-0</a:t>
            </a:r>
          </a:p>
          <a:p>
            <a:pPr lvl="1"/>
            <a:r>
              <a:rPr lang="en-US" dirty="0"/>
              <a:t>OPC/Project Office, Civil </a:t>
            </a:r>
            <a:r>
              <a:rPr lang="en-US" dirty="0" err="1"/>
              <a:t>Const</a:t>
            </a:r>
            <a:r>
              <a:rPr lang="en-US" dirty="0"/>
              <a:t>, and SC Linac are only areas of activity to date</a:t>
            </a:r>
          </a:p>
          <a:p>
            <a:pPr lvl="1"/>
            <a:r>
              <a:rPr lang="en-US" dirty="0"/>
              <a:t>4.6% complete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5/17/2017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8" y="1257702"/>
            <a:ext cx="7941959" cy="328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5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FY17 Financials (through 4-30-17)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85" y="5349298"/>
            <a:ext cx="8401462" cy="10108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RIPs: $538K</a:t>
            </a:r>
          </a:p>
          <a:p>
            <a:pPr>
              <a:spcBef>
                <a:spcPts val="600"/>
              </a:spcBef>
            </a:pPr>
            <a:r>
              <a:rPr lang="en-US" dirty="0"/>
              <a:t>Current Management Reserve: $245K</a:t>
            </a:r>
          </a:p>
          <a:p>
            <a:pPr>
              <a:spcBef>
                <a:spcPts val="600"/>
              </a:spcBef>
            </a:pPr>
            <a:r>
              <a:rPr lang="en-US" dirty="0"/>
              <a:t>Demands against Management Reserve:  $572K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5/17/2017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692" y="900357"/>
            <a:ext cx="4850321" cy="415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7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FY17 Financials/Management Reserve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18662"/>
            <a:ext cx="8672513" cy="5367379"/>
          </a:xfrm>
        </p:spPr>
        <p:txBody>
          <a:bodyPr>
            <a:normAutofit fontScale="92500"/>
          </a:bodyPr>
          <a:lstStyle/>
          <a:p>
            <a:r>
              <a:rPr lang="en-US" dirty="0"/>
              <a:t>Budgets adjusted following  FY17 forecast-to-complete in April</a:t>
            </a:r>
          </a:p>
          <a:p>
            <a:r>
              <a:rPr lang="en-US" dirty="0"/>
              <a:t>Several funding change requests were approved, most notably</a:t>
            </a:r>
          </a:p>
          <a:p>
            <a:pPr lvl="1"/>
            <a:r>
              <a:rPr lang="en-US" dirty="0"/>
              <a:t>HB650 cavity dressing + contract designer (shared with SSR)</a:t>
            </a:r>
          </a:p>
          <a:p>
            <a:pPr lvl="1"/>
            <a:r>
              <a:rPr lang="en-US" dirty="0"/>
              <a:t>RFQ new couplers/tuners</a:t>
            </a:r>
          </a:p>
          <a:p>
            <a:pPr>
              <a:tabLst>
                <a:tab pos="5718175" algn="r"/>
              </a:tabLst>
            </a:pPr>
            <a:r>
              <a:rPr lang="en-US" dirty="0"/>
              <a:t>Current Management Reserve:	$245K</a:t>
            </a:r>
          </a:p>
          <a:p>
            <a:pPr lvl="1">
              <a:tabLst>
                <a:tab pos="5718175" algn="r"/>
              </a:tabLst>
            </a:pPr>
            <a:r>
              <a:rPr lang="en-US" dirty="0"/>
              <a:t>Includes $130K of </a:t>
            </a:r>
            <a:r>
              <a:rPr lang="en-US" dirty="0" err="1"/>
              <a:t>uncosted</a:t>
            </a:r>
            <a:r>
              <a:rPr lang="en-US" dirty="0"/>
              <a:t> obligation on </a:t>
            </a:r>
            <a:r>
              <a:rPr lang="en-US" dirty="0" err="1"/>
              <a:t>Pavac</a:t>
            </a:r>
            <a:r>
              <a:rPr lang="en-US" dirty="0"/>
              <a:t> contract that DOE has agreed to move from GARD to PIP-II (in June)</a:t>
            </a:r>
          </a:p>
          <a:p>
            <a:pPr>
              <a:tabLst>
                <a:tab pos="5718175" algn="r"/>
              </a:tabLst>
            </a:pPr>
            <a:r>
              <a:rPr lang="en-US" dirty="0"/>
              <a:t>Unfunded Requests:	$572K</a:t>
            </a:r>
          </a:p>
          <a:p>
            <a:pPr lvl="1">
              <a:tabLst>
                <a:tab pos="5718175" algn="r"/>
              </a:tabLst>
            </a:pPr>
            <a:r>
              <a:rPr lang="en-US" dirty="0"/>
              <a:t>SSR1 CM parts	$251K</a:t>
            </a:r>
          </a:p>
          <a:p>
            <a:pPr lvl="1">
              <a:tabLst>
                <a:tab pos="5718175" algn="r"/>
              </a:tabLst>
            </a:pPr>
            <a:r>
              <a:rPr lang="en-US" dirty="0"/>
              <a:t>PIP2IT RFPI	$15K</a:t>
            </a:r>
          </a:p>
          <a:p>
            <a:pPr lvl="1">
              <a:tabLst>
                <a:tab pos="5718175" algn="r"/>
              </a:tabLst>
            </a:pPr>
            <a:r>
              <a:rPr lang="en-US" dirty="0"/>
              <a:t>LLRF	$56K</a:t>
            </a:r>
          </a:p>
          <a:p>
            <a:pPr lvl="2">
              <a:tabLst>
                <a:tab pos="5718175" algn="r"/>
              </a:tabLst>
            </a:pPr>
            <a:r>
              <a:rPr lang="en-US" dirty="0"/>
              <a:t>Partially funded</a:t>
            </a:r>
          </a:p>
          <a:p>
            <a:pPr lvl="1">
              <a:tabLst>
                <a:tab pos="5718175" algn="r"/>
              </a:tabLst>
            </a:pPr>
            <a:r>
              <a:rPr lang="en-US" dirty="0"/>
              <a:t>Environmental Assessment	$250K</a:t>
            </a:r>
          </a:p>
          <a:p>
            <a:pPr>
              <a:tabLst>
                <a:tab pos="5718175" algn="r"/>
              </a:tabLst>
            </a:pPr>
            <a:r>
              <a:rPr lang="en-US" dirty="0"/>
              <a:t>Not shown in MR: Anticipate SWF underrun of up to $2M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5/17/2017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192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ES&amp;H/NEPA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192432"/>
            <a:ext cx="8672513" cy="51056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Wetlands Jurisdictional Determination</a:t>
            </a:r>
          </a:p>
          <a:p>
            <a:pPr lvl="1"/>
            <a:r>
              <a:rPr lang="en-US" dirty="0"/>
              <a:t>Site-wide request for determination to USACE</a:t>
            </a:r>
          </a:p>
          <a:p>
            <a:pPr lvl="2"/>
            <a:r>
              <a:rPr lang="en-US" dirty="0"/>
              <a:t>If accepted, the wetlands located in the PIP-II footprint would be designated non-jurisdictional</a:t>
            </a:r>
          </a:p>
          <a:p>
            <a:pPr lvl="2"/>
            <a:r>
              <a:rPr lang="en-US" dirty="0"/>
              <a:t>Process should take ~ 1 year</a:t>
            </a:r>
          </a:p>
          <a:p>
            <a:pPr lvl="2"/>
            <a:r>
              <a:rPr lang="en-US" dirty="0"/>
              <a:t>Some uncertainty as to whether non-jurisdictional determination would relieve Fermilab of obligation to create or procure mitigating acreage</a:t>
            </a:r>
          </a:p>
          <a:p>
            <a:pPr lvl="1"/>
            <a:r>
              <a:rPr lang="en-US" dirty="0"/>
              <a:t>FSO has submitted the application package to USACE (Apr 27)</a:t>
            </a:r>
          </a:p>
          <a:p>
            <a:pPr lvl="1"/>
            <a:r>
              <a:rPr lang="en-US" dirty="0"/>
              <a:t>Fermilab personnel met with USACE representative to provide overview (May 12) </a:t>
            </a:r>
          </a:p>
          <a:p>
            <a:pPr lvl="1"/>
            <a:r>
              <a:rPr lang="en-US" dirty="0"/>
              <a:t>If denied, a new wetlands permit application would be submitted in FY2018 to allow USACE the 1 year review period in order to meet a PIP-II start work date of late FY2019/early FY2020.</a:t>
            </a:r>
          </a:p>
          <a:p>
            <a:r>
              <a:rPr lang="en-US" dirty="0"/>
              <a:t>Environmental Evaluation Notification Form (EENF) ready for submission to DOE/FSO</a:t>
            </a:r>
          </a:p>
          <a:p>
            <a:pPr lvl="1"/>
            <a:r>
              <a:rPr lang="en-US" dirty="0"/>
              <a:t>Expect to forward to FSO this summer and initiate selection of PIP-II NEPA/EA contractor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5/17/2017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361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Technical/R&amp;D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43453"/>
          </a:xfrm>
        </p:spPr>
        <p:txBody>
          <a:bodyPr>
            <a:normAutofit/>
          </a:bodyPr>
          <a:lstStyle/>
          <a:p>
            <a:r>
              <a:rPr lang="en-US" dirty="0"/>
              <a:t>PIP2IT</a:t>
            </a:r>
          </a:p>
          <a:p>
            <a:pPr lvl="1"/>
            <a:r>
              <a:rPr lang="en-US" dirty="0"/>
              <a:t>2017 goal to complete MEBT and commission with beam</a:t>
            </a:r>
          </a:p>
          <a:p>
            <a:pPr lvl="2"/>
            <a:r>
              <a:rPr lang="en-US" dirty="0"/>
              <a:t>5 mA × 1 </a:t>
            </a:r>
            <a:r>
              <a:rPr lang="en-US" dirty="0" err="1"/>
              <a:t>ms</a:t>
            </a:r>
            <a:r>
              <a:rPr lang="en-US" dirty="0"/>
              <a:t> × 20 Hz to dump  </a:t>
            </a:r>
          </a:p>
          <a:p>
            <a:pPr lvl="2"/>
            <a:r>
              <a:rPr lang="en-US" dirty="0"/>
              <a:t>Measure kickers’ effects on the beam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dirty="0"/>
              <a:t>LEBT has been successfully commissioned with</a:t>
            </a:r>
          </a:p>
          <a:p>
            <a:pPr marL="747713" lvl="1" indent="0">
              <a:buNone/>
            </a:pPr>
            <a:r>
              <a:rPr lang="en-US" dirty="0"/>
              <a:t>beam following installation of dipole</a:t>
            </a:r>
          </a:p>
          <a:p>
            <a:pPr lvl="1"/>
            <a:r>
              <a:rPr lang="en-US" dirty="0"/>
              <a:t>Currently shut down for MEBT </a:t>
            </a:r>
          </a:p>
          <a:p>
            <a:pPr marL="747713" lvl="1" indent="0">
              <a:buNone/>
            </a:pPr>
            <a:r>
              <a:rPr lang="en-US" dirty="0"/>
              <a:t>installation following (partial) receipt</a:t>
            </a:r>
          </a:p>
          <a:p>
            <a:pPr marL="747713" lvl="1" indent="0">
              <a:buNone/>
            </a:pPr>
            <a:r>
              <a:rPr lang="en-US" dirty="0"/>
              <a:t>of magnets from India</a:t>
            </a:r>
          </a:p>
          <a:p>
            <a:pPr lvl="1"/>
            <a:r>
              <a:rPr lang="en-US" dirty="0"/>
              <a:t>Balance of magnets due to ship 5/15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5/17/2017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PMG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08" y="3187287"/>
            <a:ext cx="3278832" cy="246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888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12692</TotalTime>
  <Words>1211</Words>
  <Application>Microsoft Office PowerPoint</Application>
  <PresentationFormat>On-screen Show (4:3)</PresentationFormat>
  <Paragraphs>300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Calibri</vt:lpstr>
      <vt:lpstr>Geneva</vt:lpstr>
      <vt:lpstr>Helvetica</vt:lpstr>
      <vt:lpstr>Symbol</vt:lpstr>
      <vt:lpstr>Times New Roman</vt:lpstr>
      <vt:lpstr>Wingdings</vt:lpstr>
      <vt:lpstr>Fermilab_PPT_090815</vt:lpstr>
      <vt:lpstr>PowerPoint Presentation</vt:lpstr>
      <vt:lpstr>Outline</vt:lpstr>
      <vt:lpstr>Project Goals</vt:lpstr>
      <vt:lpstr>Goals for FY17</vt:lpstr>
      <vt:lpstr>Financials (inception through 4-30-17)</vt:lpstr>
      <vt:lpstr>FY17 Financials (through 4-30-17)</vt:lpstr>
      <vt:lpstr>FY17 Financials/Management Reserve</vt:lpstr>
      <vt:lpstr>ES&amp;H/NEPA</vt:lpstr>
      <vt:lpstr>Technical/R&amp;D Status</vt:lpstr>
      <vt:lpstr>Technical/SRF R&amp;D Status</vt:lpstr>
      <vt:lpstr>India Collaboration</vt:lpstr>
      <vt:lpstr>Project Management/CD-1</vt:lpstr>
      <vt:lpstr>Project Management/CD-1</vt:lpstr>
      <vt:lpstr>Project Management/CD-1 Strategy</vt:lpstr>
      <vt:lpstr>CD-1 Timeline/Status</vt:lpstr>
      <vt:lpstr>RLS status</vt:lpstr>
      <vt:lpstr>Project Management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Stephen D Holmes</cp:lastModifiedBy>
  <cp:revision>244</cp:revision>
  <cp:lastPrinted>2016-10-27T20:26:53Z</cp:lastPrinted>
  <dcterms:created xsi:type="dcterms:W3CDTF">2016-07-25T19:56:26Z</dcterms:created>
  <dcterms:modified xsi:type="dcterms:W3CDTF">2017-05-17T14:44:30Z</dcterms:modified>
</cp:coreProperties>
</file>