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94" r:id="rId2"/>
    <p:sldId id="326" r:id="rId3"/>
    <p:sldId id="298" r:id="rId4"/>
    <p:sldId id="331" r:id="rId5"/>
    <p:sldId id="348" r:id="rId6"/>
    <p:sldId id="332" r:id="rId7"/>
    <p:sldId id="349" r:id="rId8"/>
    <p:sldId id="350" r:id="rId9"/>
    <p:sldId id="347" r:id="rId10"/>
    <p:sldId id="346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006600"/>
    <a:srgbClr val="000000"/>
    <a:srgbClr val="404040"/>
    <a:srgbClr val="004C97"/>
    <a:srgbClr val="50504E"/>
    <a:srgbClr val="4E4E4E"/>
    <a:srgbClr val="63666A"/>
    <a:srgbClr val="99D6E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 snapToObjects="1" showGuides="1">
      <p:cViewPr varScale="1">
        <p:scale>
          <a:sx n="116" d="100"/>
          <a:sy n="116" d="100"/>
        </p:scale>
        <p:origin x="-1352" y="-11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440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Luisella Lari</a:t>
            </a:r>
          </a:p>
          <a:p>
            <a:r>
              <a:rPr lang="en-US" dirty="0" smtClean="0"/>
              <a:t>PIP-II PMG meeting</a:t>
            </a:r>
            <a:endParaRPr lang="en-US" dirty="0"/>
          </a:p>
          <a:p>
            <a:r>
              <a:rPr lang="en-US" dirty="0" smtClean="0"/>
              <a:t>17 May 2017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Status of Resource </a:t>
            </a:r>
            <a:r>
              <a:rPr lang="en-US" dirty="0" smtClean="0"/>
              <a:t>Loaded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32976" y="5513400"/>
            <a:ext cx="5285292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200" i="1" dirty="0" smtClean="0"/>
              <a:t>Thanks to L3/L2 </a:t>
            </a:r>
            <a:r>
              <a:rPr lang="en-US" sz="2200" i="1" dirty="0" smtClean="0"/>
              <a:t>managers </a:t>
            </a:r>
            <a:endParaRPr lang="en-US" sz="2200" i="1" dirty="0" smtClean="0"/>
          </a:p>
          <a:p>
            <a:pPr marL="0" indent="0" algn="ctr">
              <a:buNone/>
            </a:pPr>
            <a:r>
              <a:rPr lang="en-US" sz="2200" i="1" dirty="0" smtClean="0"/>
              <a:t> </a:t>
            </a:r>
            <a:r>
              <a:rPr lang="en-US" sz="2200" i="1" dirty="0" smtClean="0"/>
              <a:t>PIP-II project management </a:t>
            </a:r>
            <a:r>
              <a:rPr lang="en-US" sz="2200" i="1" dirty="0" smtClean="0"/>
              <a:t>team</a:t>
            </a:r>
          </a:p>
          <a:p>
            <a:pPr marL="0" indent="0" algn="ctr">
              <a:buNone/>
            </a:pPr>
            <a:r>
              <a:rPr lang="en-US" sz="2200" i="1" dirty="0" smtClean="0"/>
              <a:t>and project controls specialist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69" y="971550"/>
            <a:ext cx="8250952" cy="5059363"/>
          </a:xfrm>
        </p:spPr>
        <p:txBody>
          <a:bodyPr/>
          <a:lstStyle/>
          <a:p>
            <a:pPr algn="just"/>
            <a:r>
              <a:rPr lang="en-US" sz="2500" dirty="0" smtClean="0">
                <a:solidFill>
                  <a:srgbClr val="000000"/>
                </a:solidFill>
              </a:rPr>
              <a:t>The PIP-II RLS is a technically limited schedule.</a:t>
            </a:r>
          </a:p>
          <a:p>
            <a:pPr lvl="1" algn="just"/>
            <a:r>
              <a:rPr lang="en-US" sz="2300" dirty="0" smtClean="0">
                <a:solidFill>
                  <a:srgbClr val="000000"/>
                </a:solidFill>
              </a:rPr>
              <a:t>PIP-II project is completed at the same time of LBNF shutdown (Q2FY26).</a:t>
            </a:r>
          </a:p>
          <a:p>
            <a:pPr algn="just"/>
            <a:r>
              <a:rPr lang="en-US" sz="2500" dirty="0" smtClean="0">
                <a:solidFill>
                  <a:srgbClr val="000000"/>
                </a:solidFill>
              </a:rPr>
              <a:t>The implementation in P6 is on-going and the target is to complete the major sub-projects by the end of May, followed by Status </a:t>
            </a:r>
            <a:r>
              <a:rPr lang="en-US" sz="2500" dirty="0">
                <a:solidFill>
                  <a:srgbClr val="000000"/>
                </a:solidFill>
              </a:rPr>
              <a:t>R</a:t>
            </a:r>
            <a:r>
              <a:rPr lang="en-US" sz="2500" dirty="0" smtClean="0">
                <a:solidFill>
                  <a:srgbClr val="000000"/>
                </a:solidFill>
              </a:rPr>
              <a:t>eviews.</a:t>
            </a:r>
            <a:endParaRPr lang="en-US" sz="2500" dirty="0" smtClean="0">
              <a:solidFill>
                <a:srgbClr val="000000"/>
              </a:solidFill>
            </a:endParaRPr>
          </a:p>
          <a:p>
            <a:pPr algn="just"/>
            <a:r>
              <a:rPr lang="en-US" sz="2500" dirty="0" smtClean="0">
                <a:solidFill>
                  <a:srgbClr val="000000"/>
                </a:solidFill>
              </a:rPr>
              <a:t>The preliminary analysis shows </a:t>
            </a:r>
            <a:r>
              <a:rPr lang="en-US" sz="2500" dirty="0" smtClean="0">
                <a:solidFill>
                  <a:srgbClr val="000000"/>
                </a:solidFill>
              </a:rPr>
              <a:t>that contracts for CF &amp; CMs (</a:t>
            </a:r>
            <a:r>
              <a:rPr lang="en-US" sz="2500" dirty="0" err="1" smtClean="0">
                <a:solidFill>
                  <a:srgbClr val="000000"/>
                </a:solidFill>
              </a:rPr>
              <a:t>Nb</a:t>
            </a:r>
            <a:r>
              <a:rPr lang="en-US" sz="2500" dirty="0" smtClean="0">
                <a:solidFill>
                  <a:srgbClr val="000000"/>
                </a:solidFill>
              </a:rPr>
              <a:t> &amp; Cavities) should be opened earlier than what foreseen @ CD-0.</a:t>
            </a:r>
          </a:p>
          <a:p>
            <a:pPr algn="just"/>
            <a:r>
              <a:rPr lang="en-US" sz="2500" dirty="0">
                <a:solidFill>
                  <a:srgbClr val="000000"/>
                </a:solidFill>
              </a:rPr>
              <a:t>T</a:t>
            </a:r>
            <a:r>
              <a:rPr lang="en-US" sz="2500" dirty="0" smtClean="0">
                <a:solidFill>
                  <a:srgbClr val="000000"/>
                </a:solidFill>
              </a:rPr>
              <a:t>he </a:t>
            </a:r>
            <a:r>
              <a:rPr lang="en-US" sz="2500" dirty="0">
                <a:solidFill>
                  <a:srgbClr val="000000"/>
                </a:solidFill>
              </a:rPr>
              <a:t>scope for a CD-3a </a:t>
            </a:r>
            <a:r>
              <a:rPr lang="en-US" sz="2500" dirty="0" smtClean="0">
                <a:solidFill>
                  <a:srgbClr val="000000"/>
                </a:solidFill>
              </a:rPr>
              <a:t>can potentially coincide </a:t>
            </a:r>
            <a:r>
              <a:rPr lang="en-US" sz="2500" dirty="0">
                <a:solidFill>
                  <a:srgbClr val="000000"/>
                </a:solidFill>
              </a:rPr>
              <a:t>with CD-1, i.e</a:t>
            </a:r>
            <a:r>
              <a:rPr lang="en-US" sz="2500" dirty="0" smtClean="0">
                <a:solidFill>
                  <a:srgbClr val="000000"/>
                </a:solidFill>
              </a:rPr>
              <a:t>. </a:t>
            </a:r>
            <a:r>
              <a:rPr lang="en-US" sz="2500" dirty="0">
                <a:solidFill>
                  <a:srgbClr val="000000"/>
                </a:solidFill>
              </a:rPr>
              <a:t>in advance of CD-2</a:t>
            </a:r>
            <a:r>
              <a:rPr lang="en-US" sz="2500" dirty="0" smtClean="0">
                <a:solidFill>
                  <a:srgbClr val="000000"/>
                </a:solidFill>
              </a:rPr>
              <a:t>.</a:t>
            </a:r>
            <a:endParaRPr lang="en-US" sz="2500" dirty="0" smtClean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n-US" sz="25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RLS next steps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dirty="0"/>
              <a:t>5</a:t>
            </a:r>
            <a:r>
              <a:rPr lang="en-US" altLang="en-US" dirty="0" smtClean="0"/>
              <a:t>/17/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5619" y="6523194"/>
            <a:ext cx="3334239" cy="242873"/>
          </a:xfrm>
        </p:spPr>
        <p:txBody>
          <a:bodyPr/>
          <a:lstStyle/>
          <a:p>
            <a:r>
              <a:rPr lang="fi-FI" dirty="0" smtClean="0"/>
              <a:t>L. Lari | </a:t>
            </a:r>
            <a:r>
              <a:rPr lang="fi-FI" dirty="0"/>
              <a:t>PIP-II 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3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69" y="971550"/>
            <a:ext cx="8250952" cy="5059363"/>
          </a:xfrm>
        </p:spPr>
        <p:txBody>
          <a:bodyPr/>
          <a:lstStyle/>
          <a:p>
            <a:pPr algn="just"/>
            <a:r>
              <a:rPr lang="en-US" sz="2200" dirty="0" smtClean="0"/>
              <a:t>PIP-II RLS: </a:t>
            </a:r>
            <a:r>
              <a:rPr lang="en-US" sz="2200" dirty="0" smtClean="0"/>
              <a:t>a reminder of the PIP-II project scope</a:t>
            </a:r>
            <a:endParaRPr lang="en-US" sz="2200" dirty="0" smtClean="0"/>
          </a:p>
          <a:p>
            <a:pPr algn="just"/>
            <a:r>
              <a:rPr lang="en-US" sz="2200" dirty="0" smtClean="0"/>
              <a:t>PIP-II </a:t>
            </a:r>
            <a:r>
              <a:rPr lang="en-US" sz="2200" dirty="0" smtClean="0"/>
              <a:t>RLS: the WBS revised from L4</a:t>
            </a:r>
          </a:p>
          <a:p>
            <a:pPr algn="just"/>
            <a:r>
              <a:rPr lang="en-US" sz="2200" dirty="0" smtClean="0"/>
              <a:t>PIP</a:t>
            </a:r>
            <a:r>
              <a:rPr lang="en-US" sz="2200" dirty="0" smtClean="0"/>
              <a:t>-II RLS status</a:t>
            </a:r>
          </a:p>
          <a:p>
            <a:pPr algn="just"/>
            <a:r>
              <a:rPr lang="en-US" sz="2200" dirty="0" smtClean="0"/>
              <a:t>PIP-II RLS next steps </a:t>
            </a:r>
          </a:p>
          <a:p>
            <a:pPr lvl="1" algn="just"/>
            <a:endParaRPr lang="en-US" sz="2000" dirty="0" smtClean="0"/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dirty="0"/>
              <a:t>5</a:t>
            </a:r>
            <a:r>
              <a:rPr lang="en-US" altLang="en-US" dirty="0" smtClean="0"/>
              <a:t>/17/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5619" y="6523194"/>
            <a:ext cx="3334239" cy="242873"/>
          </a:xfrm>
        </p:spPr>
        <p:txBody>
          <a:bodyPr/>
          <a:lstStyle/>
          <a:p>
            <a:r>
              <a:rPr lang="fi-FI" dirty="0" smtClean="0"/>
              <a:t>L. Lari | </a:t>
            </a:r>
            <a:r>
              <a:rPr lang="fi-FI" dirty="0"/>
              <a:t>PIP-II 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4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RLS: </a:t>
            </a:r>
            <a:r>
              <a:rPr lang="en-US" dirty="0" smtClean="0"/>
              <a:t>A reminder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dirty="0"/>
              <a:t>5</a:t>
            </a:r>
            <a:r>
              <a:rPr lang="en-US" altLang="en-US" dirty="0" smtClean="0"/>
              <a:t>/17/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657" y="1703322"/>
            <a:ext cx="6657323" cy="4089243"/>
          </a:xfrm>
          <a:prstGeom prst="rect">
            <a:avLst/>
          </a:prstGeom>
          <a:ln>
            <a:solidFill>
              <a:srgbClr val="1E6EFF"/>
            </a:solidFill>
          </a:ln>
        </p:spPr>
      </p:pic>
      <p:sp>
        <p:nvSpPr>
          <p:cNvPr id="39" name="TextBox 38"/>
          <p:cNvSpPr txBox="1"/>
          <p:nvPr/>
        </p:nvSpPr>
        <p:spPr>
          <a:xfrm>
            <a:off x="228600" y="880767"/>
            <a:ext cx="5285292" cy="430887"/>
          </a:xfrm>
          <a:prstGeom prst="rect">
            <a:avLst/>
          </a:prstGeom>
          <a:solidFill>
            <a:srgbClr val="99D6EA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200" i="1" dirty="0"/>
              <a:t>The PIP-II Project requires a complex RLS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5513892" y="0"/>
            <a:ext cx="3630107" cy="1595422"/>
          </a:xfrm>
          <a:prstGeom prst="wedgeEllipseCallout">
            <a:avLst>
              <a:gd name="adj1" fmla="val -55143"/>
              <a:gd name="adj2" fmla="val 70823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Added constraints from LCLS-II activities completed in CMTS/CMTS ready for PIP-II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200211" y="5516388"/>
            <a:ext cx="2946489" cy="1255762"/>
          </a:xfrm>
          <a:prstGeom prst="wedgeEllipseCallout">
            <a:avLst>
              <a:gd name="adj1" fmla="val 40659"/>
              <a:gd name="adj2" fmla="val -103283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Scope changed (see Steve’s talk)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5619" y="6523194"/>
            <a:ext cx="3334239" cy="242873"/>
          </a:xfrm>
        </p:spPr>
        <p:txBody>
          <a:bodyPr/>
          <a:lstStyle/>
          <a:p>
            <a:r>
              <a:rPr lang="fi-FI" dirty="0" smtClean="0"/>
              <a:t>L. Lari | </a:t>
            </a:r>
            <a:r>
              <a:rPr lang="fi-FI" dirty="0"/>
              <a:t>PIP-II 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RLS: </a:t>
            </a:r>
            <a:r>
              <a:rPr lang="en-US" dirty="0"/>
              <a:t>the WBS revised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dirty="0"/>
              <a:t>5</a:t>
            </a:r>
            <a:r>
              <a:rPr lang="en-US" altLang="en-US" dirty="0" smtClean="0"/>
              <a:t>/17/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86799" cy="50593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 dirty="0" smtClean="0"/>
              <a:t>In order to make the RLS more flexible to allocate changes in funds (e.g. OPC </a:t>
            </a:r>
            <a:r>
              <a:rPr lang="en-US" sz="2200" dirty="0" err="1" smtClean="0"/>
              <a:t>vs</a:t>
            </a:r>
            <a:r>
              <a:rPr lang="en-US" sz="2200" dirty="0" smtClean="0"/>
              <a:t> PED or TEC) on March the 29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the PIP-II Management team has agreed on changing the PIP-II WBS from L4.</a:t>
            </a:r>
            <a:endParaRPr lang="en-US" sz="2200" dirty="0"/>
          </a:p>
          <a:p>
            <a:pPr marL="0" indent="0" algn="just">
              <a:buNone/>
            </a:pPr>
            <a:endParaRPr lang="en-US" sz="2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2825104"/>
            <a:ext cx="3387700" cy="2905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03" y="2682662"/>
            <a:ext cx="5057798" cy="380038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36588" y="2251775"/>
            <a:ext cx="2691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200" b="1" i="1" dirty="0" smtClean="0">
                <a:solidFill>
                  <a:srgbClr val="FF0000"/>
                </a:solidFill>
              </a:rPr>
              <a:t>Before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45900" y="2188731"/>
            <a:ext cx="2691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200" b="1" i="1" dirty="0" smtClean="0">
                <a:solidFill>
                  <a:srgbClr val="FF0000"/>
                </a:solidFill>
              </a:rPr>
              <a:t>After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5619" y="6523194"/>
            <a:ext cx="3334239" cy="242873"/>
          </a:xfrm>
        </p:spPr>
        <p:txBody>
          <a:bodyPr/>
          <a:lstStyle/>
          <a:p>
            <a:r>
              <a:rPr lang="fi-FI" dirty="0" smtClean="0"/>
              <a:t>L. Lari | </a:t>
            </a:r>
            <a:r>
              <a:rPr lang="fi-FI" dirty="0"/>
              <a:t>PIP-II 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9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RLS: </a:t>
            </a:r>
            <a:r>
              <a:rPr lang="en-US" dirty="0"/>
              <a:t>the WBS </a:t>
            </a:r>
            <a:r>
              <a:rPr lang="en-US" dirty="0" smtClean="0"/>
              <a:t>revised (example 2)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dirty="0"/>
              <a:t>5</a:t>
            </a:r>
            <a:r>
              <a:rPr lang="en-US" altLang="en-US" dirty="0" smtClean="0"/>
              <a:t>/17/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2410" y="815483"/>
            <a:ext cx="2691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200" b="1" i="1" dirty="0" smtClean="0">
                <a:solidFill>
                  <a:srgbClr val="FF0000"/>
                </a:solidFill>
              </a:rPr>
              <a:t>Before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45969" y="2217088"/>
            <a:ext cx="2691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US" sz="2200" b="1" i="1" dirty="0" smtClean="0">
                <a:solidFill>
                  <a:srgbClr val="FF0000"/>
                </a:solidFill>
              </a:rPr>
              <a:t>After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6370"/>
            <a:ext cx="4945900" cy="1282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677" y="2619618"/>
            <a:ext cx="6197600" cy="3937000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5619" y="6523194"/>
            <a:ext cx="3334239" cy="242873"/>
          </a:xfrm>
        </p:spPr>
        <p:txBody>
          <a:bodyPr/>
          <a:lstStyle/>
          <a:p>
            <a:r>
              <a:rPr lang="fi-FI" dirty="0" smtClean="0"/>
              <a:t>L. Lari | </a:t>
            </a:r>
            <a:r>
              <a:rPr lang="fi-FI" dirty="0"/>
              <a:t>PIP-II 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24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RLS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dirty="0"/>
              <a:t>5</a:t>
            </a:r>
            <a:r>
              <a:rPr lang="en-US" altLang="en-US" dirty="0" smtClean="0"/>
              <a:t>/17/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64" y="859029"/>
            <a:ext cx="3572733" cy="2662307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79824" y="3556946"/>
            <a:ext cx="3608222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200" i="1" dirty="0" smtClean="0"/>
              <a:t>Ref: </a:t>
            </a:r>
            <a:r>
              <a:rPr lang="en-US" sz="2200" i="1" dirty="0" smtClean="0"/>
              <a:t>L. Lari – 15 March 2017</a:t>
            </a:r>
            <a:endParaRPr lang="en-US" sz="22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214" y="502805"/>
            <a:ext cx="3711966" cy="2786795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132214" y="36308"/>
            <a:ext cx="3783186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200" i="1" dirty="0" smtClean="0"/>
              <a:t>Ref: </a:t>
            </a:r>
            <a:r>
              <a:rPr lang="en-US" sz="2200" i="1" dirty="0" smtClean="0"/>
              <a:t>S. Holmes</a:t>
            </a:r>
            <a:r>
              <a:rPr lang="en-US" sz="2200" i="1" dirty="0" smtClean="0"/>
              <a:t> – 19 April 2017</a:t>
            </a:r>
            <a:endParaRPr lang="en-US" sz="22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772" y="3359263"/>
            <a:ext cx="4652228" cy="3498737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12" name="Right Arrow 11"/>
          <p:cNvSpPr/>
          <p:nvPr/>
        </p:nvSpPr>
        <p:spPr>
          <a:xfrm>
            <a:off x="624718" y="4759945"/>
            <a:ext cx="3660187" cy="1187018"/>
          </a:xfrm>
          <a:prstGeom prst="rightArrow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Today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19098195">
            <a:off x="2943353" y="930231"/>
            <a:ext cx="889138" cy="356224"/>
          </a:xfrm>
          <a:prstGeom prst="ellipse">
            <a:avLst/>
          </a:prstGeom>
          <a:noFill/>
          <a:ln w="28575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9098195">
            <a:off x="7949185" y="680917"/>
            <a:ext cx="889138" cy="356224"/>
          </a:xfrm>
          <a:prstGeom prst="ellipse">
            <a:avLst/>
          </a:prstGeom>
          <a:noFill/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9098195">
            <a:off x="7949185" y="3612892"/>
            <a:ext cx="889138" cy="356224"/>
          </a:xfrm>
          <a:prstGeom prst="ellipse">
            <a:avLst/>
          </a:prstGeom>
          <a:noFill/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5619" y="6523194"/>
            <a:ext cx="3334239" cy="242873"/>
          </a:xfrm>
        </p:spPr>
        <p:txBody>
          <a:bodyPr/>
          <a:lstStyle/>
          <a:p>
            <a:r>
              <a:rPr lang="fi-FI" dirty="0" smtClean="0"/>
              <a:t>L. Lari | </a:t>
            </a:r>
            <a:r>
              <a:rPr lang="fi-FI" dirty="0"/>
              <a:t>PIP-II 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3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272" y="1164953"/>
            <a:ext cx="6537911" cy="5240810"/>
          </a:xfrm>
          <a:prstGeom prst="rect">
            <a:avLst/>
          </a:prstGeom>
          <a:ln>
            <a:solidFill>
              <a:srgbClr val="1E6EFF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7030266" y="355656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RLS </a:t>
            </a:r>
            <a:r>
              <a:rPr lang="en-US" dirty="0"/>
              <a:t>status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3" y="6505786"/>
            <a:ext cx="979193" cy="235712"/>
          </a:xfrm>
        </p:spPr>
        <p:txBody>
          <a:bodyPr/>
          <a:lstStyle/>
          <a:p>
            <a:r>
              <a:rPr lang="en-US" altLang="en-US"/>
              <a:t>5/17/2017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5619" y="6523194"/>
            <a:ext cx="3334239" cy="242873"/>
          </a:xfrm>
        </p:spPr>
        <p:txBody>
          <a:bodyPr/>
          <a:lstStyle/>
          <a:p>
            <a:r>
              <a:rPr lang="fi-FI" dirty="0" smtClean="0"/>
              <a:t>L. Lari | </a:t>
            </a:r>
            <a:r>
              <a:rPr lang="fi-FI" dirty="0"/>
              <a:t>PIP-II 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15" name="TextBox 14"/>
          <p:cNvSpPr txBox="1"/>
          <p:nvPr/>
        </p:nvSpPr>
        <p:spPr>
          <a:xfrm rot="18825643">
            <a:off x="6550452" y="293022"/>
            <a:ext cx="1767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WBS for BOE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589604" y="1164953"/>
            <a:ext cx="0" cy="5240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00644" y="1164953"/>
            <a:ext cx="0" cy="5240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30968" y="1155009"/>
            <a:ext cx="0" cy="5240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863916" y="1164953"/>
            <a:ext cx="0" cy="5240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000645" y="212545"/>
            <a:ext cx="909171" cy="934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589604" y="251752"/>
            <a:ext cx="909171" cy="934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424630" y="230140"/>
            <a:ext cx="909171" cy="934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848615" y="251752"/>
            <a:ext cx="909171" cy="934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94856" y="146720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25456" y="220635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15443" y="255325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22493" y="270565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05396" y="288100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15443" y="304921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97746" y="3212830"/>
            <a:ext cx="4433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04796" y="337979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82310" y="355656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05082" y="526390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97145" y="442169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B5E2"/>
                </a:solidFill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20218" y="1460965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50818" y="220012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40805" y="254702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47855" y="269942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30758" y="287477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30158" y="337356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B5E2"/>
                </a:solidFill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17855" y="304694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20218" y="322813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75660" y="127796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47423" y="147538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52997" y="356216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 rot="18853649">
            <a:off x="7327103" y="280856"/>
            <a:ext cx="188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 P6</a:t>
            </a:r>
          </a:p>
        </p:txBody>
      </p:sp>
      <p:sp>
        <p:nvSpPr>
          <p:cNvPr id="55" name="TextBox 54"/>
          <p:cNvSpPr txBox="1"/>
          <p:nvPr/>
        </p:nvSpPr>
        <p:spPr>
          <a:xfrm rot="18848839">
            <a:off x="6898862" y="289126"/>
            <a:ext cx="188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Detailed Plan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582310" y="604800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04481" y="603780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64525" y="605647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749925" y="117819"/>
            <a:ext cx="3588505" cy="9986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Close to ready/ready</a:t>
            </a:r>
          </a:p>
          <a:p>
            <a:pPr algn="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Advanced </a:t>
            </a:r>
          </a:p>
          <a:p>
            <a:pPr algn="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Preliminary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02619" y="6009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02619" y="360196"/>
            <a:ext cx="426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06754" y="68947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98775" y="255325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497435" y="2710235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491228" y="289109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468298" y="3051135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474163" y="325021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47423" y="220012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589604" y="373305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B5E2"/>
                </a:solidFill>
              </a:rPr>
              <a:t> </a:t>
            </a:r>
          </a:p>
        </p:txBody>
      </p:sp>
      <p:sp>
        <p:nvSpPr>
          <p:cNvPr id="3" name="Left Brace 2"/>
          <p:cNvSpPr/>
          <p:nvPr/>
        </p:nvSpPr>
        <p:spPr>
          <a:xfrm>
            <a:off x="1314954" y="2381249"/>
            <a:ext cx="590046" cy="163698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98494" y="2790480"/>
            <a:ext cx="11164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~70% of Total PIP-II Project costs </a:t>
            </a:r>
          </a:p>
        </p:txBody>
      </p:sp>
      <p:sp>
        <p:nvSpPr>
          <p:cNvPr id="71" name="Left Brace 70"/>
          <p:cNvSpPr/>
          <p:nvPr/>
        </p:nvSpPr>
        <p:spPr>
          <a:xfrm>
            <a:off x="1235579" y="6112876"/>
            <a:ext cx="590046" cy="36075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2" name="Left Brace 71"/>
          <p:cNvSpPr/>
          <p:nvPr/>
        </p:nvSpPr>
        <p:spPr>
          <a:xfrm>
            <a:off x="1345060" y="1575043"/>
            <a:ext cx="590046" cy="32916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3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RLS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dirty="0"/>
              <a:t>5</a:t>
            </a:r>
            <a:r>
              <a:rPr lang="en-US" altLang="en-US" dirty="0" smtClean="0"/>
              <a:t>/17/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745619" y="731487"/>
            <a:ext cx="7804473" cy="5059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 smtClean="0"/>
              <a:t>Working in Progress to identify </a:t>
            </a:r>
            <a:r>
              <a:rPr lang="en-US" sz="2200" b="1" i="1" dirty="0" smtClean="0">
                <a:solidFill>
                  <a:srgbClr val="000000"/>
                </a:solidFill>
              </a:rPr>
              <a:t>Major</a:t>
            </a:r>
            <a:r>
              <a:rPr lang="en-US" sz="2200" dirty="0" smtClean="0"/>
              <a:t> (&gt; 5 M$), </a:t>
            </a:r>
          </a:p>
          <a:p>
            <a:pPr marL="0" indent="0" algn="ctr">
              <a:buNone/>
            </a:pPr>
            <a:r>
              <a:rPr lang="en-US" sz="2200" b="1" i="1" dirty="0" smtClean="0">
                <a:solidFill>
                  <a:srgbClr val="000000"/>
                </a:solidFill>
              </a:rPr>
              <a:t>Significant</a:t>
            </a:r>
            <a:r>
              <a:rPr lang="en-US" sz="2200" dirty="0" smtClean="0"/>
              <a:t> (&gt; 0.5 M$) and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b="1" i="1" dirty="0" smtClean="0">
                <a:solidFill>
                  <a:srgbClr val="000000"/>
                </a:solidFill>
              </a:rPr>
              <a:t>Critical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smtClean="0"/>
              <a:t>contracts </a:t>
            </a:r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r>
              <a:rPr lang="en-US" sz="2000" dirty="0"/>
              <a:t>For PIP-II a Critical procurement is defined as a procurement that satisfies one or more of the following criteria: </a:t>
            </a:r>
          </a:p>
          <a:p>
            <a:pPr algn="ctr"/>
            <a:r>
              <a:rPr lang="en-US" sz="2000" dirty="0" smtClean="0"/>
              <a:t>Procurement </a:t>
            </a:r>
            <a:r>
              <a:rPr lang="en-US" sz="2000" dirty="0"/>
              <a:t>actions that require complex evaluation </a:t>
            </a:r>
            <a:r>
              <a:rPr lang="en-US" sz="2000" dirty="0" smtClean="0"/>
              <a:t>systems;</a:t>
            </a:r>
          </a:p>
          <a:p>
            <a:pPr algn="ctr"/>
            <a:r>
              <a:rPr lang="en-US" sz="2000" dirty="0" smtClean="0"/>
              <a:t>Procurements </a:t>
            </a:r>
            <a:r>
              <a:rPr lang="en-US" sz="2000" dirty="0"/>
              <a:t>that have high technical, cost, or schedule </a:t>
            </a:r>
            <a:r>
              <a:rPr lang="en-US" sz="2000" dirty="0" smtClean="0"/>
              <a:t>risk;</a:t>
            </a:r>
            <a:endParaRPr lang="en-US" sz="2000" dirty="0"/>
          </a:p>
          <a:p>
            <a:pPr marL="0" indent="0" algn="ctr">
              <a:buNone/>
            </a:pPr>
            <a:endParaRPr lang="en-US" sz="2200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5619" y="6523194"/>
            <a:ext cx="3334239" cy="242873"/>
          </a:xfrm>
        </p:spPr>
        <p:txBody>
          <a:bodyPr/>
          <a:lstStyle/>
          <a:p>
            <a:r>
              <a:rPr lang="fi-FI" dirty="0" smtClean="0"/>
              <a:t>L. Lari | </a:t>
            </a:r>
            <a:r>
              <a:rPr lang="fi-FI" dirty="0"/>
              <a:t>PIP-II PMG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668086"/>
              </p:ext>
            </p:extLst>
          </p:nvPr>
        </p:nvGraphicFramePr>
        <p:xfrm>
          <a:off x="394114" y="3662559"/>
          <a:ext cx="2299000" cy="1900779"/>
        </p:xfrm>
        <a:graphic>
          <a:graphicData uri="http://schemas.openxmlformats.org/drawingml/2006/table">
            <a:tbl>
              <a:tblPr/>
              <a:tblGrid>
                <a:gridCol w="1582634"/>
                <a:gridCol w="716366"/>
              </a:tblGrid>
              <a:tr h="48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40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Significant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is-I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Critical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101</a:t>
                      </a:r>
                      <a:endParaRPr lang="cs-CZ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147" y="3662559"/>
            <a:ext cx="4899076" cy="24713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6432" y="3364892"/>
            <a:ext cx="12616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Contracts </a:t>
            </a:r>
            <a:r>
              <a:rPr lang="en-US" sz="1800" i="1" dirty="0" smtClean="0"/>
              <a:t>Draft </a:t>
            </a:r>
            <a:r>
              <a:rPr lang="en-US" sz="1800" i="1" dirty="0"/>
              <a:t>T</a:t>
            </a:r>
            <a:r>
              <a:rPr lang="en-US" sz="1800" i="1" dirty="0" smtClean="0"/>
              <a:t>otal</a:t>
            </a:r>
          </a:p>
          <a:p>
            <a:r>
              <a:rPr lang="en-US" sz="1800" dirty="0" smtClean="0"/>
              <a:t>4</a:t>
            </a:r>
          </a:p>
          <a:p>
            <a:r>
              <a:rPr lang="en-US" sz="1800" dirty="0" smtClean="0"/>
              <a:t>15</a:t>
            </a:r>
          </a:p>
          <a:p>
            <a:r>
              <a:rPr lang="en-US" sz="1800" dirty="0" smtClean="0"/>
              <a:t>23</a:t>
            </a:r>
          </a:p>
          <a:p>
            <a:r>
              <a:rPr lang="en-US" sz="1800" dirty="0"/>
              <a:t>6</a:t>
            </a:r>
            <a:endParaRPr lang="en-US" sz="1800" dirty="0" smtClean="0"/>
          </a:p>
          <a:p>
            <a:r>
              <a:rPr lang="en-US" sz="1800" dirty="0" smtClean="0"/>
              <a:t>16</a:t>
            </a:r>
          </a:p>
          <a:p>
            <a:r>
              <a:rPr lang="en-US" sz="1800" dirty="0" smtClean="0"/>
              <a:t>27 </a:t>
            </a:r>
          </a:p>
          <a:p>
            <a:r>
              <a:rPr lang="en-US" sz="1800" dirty="0" smtClean="0"/>
              <a:t>2</a:t>
            </a:r>
          </a:p>
          <a:p>
            <a:r>
              <a:rPr lang="en-US" sz="1800" dirty="0"/>
              <a:t>8</a:t>
            </a:r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0093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RLS status: PM + CRYO + CF under revision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dirty="0"/>
              <a:t>5</a:t>
            </a:r>
            <a:r>
              <a:rPr lang="en-US" altLang="en-US" dirty="0" smtClean="0"/>
              <a:t>/17/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74" y="1068317"/>
            <a:ext cx="4868903" cy="2986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127" y="3847907"/>
            <a:ext cx="4810873" cy="30017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494" y="4983124"/>
            <a:ext cx="40017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/>
              <a:t>PIP-II P6 RLS Status Review </a:t>
            </a:r>
            <a:endParaRPr lang="en-US" sz="2500" b="1" i="1" dirty="0" smtClean="0"/>
          </a:p>
          <a:p>
            <a:pPr algn="ctr"/>
            <a:r>
              <a:rPr lang="en-US" sz="2500" b="1" i="1" dirty="0" smtClean="0"/>
              <a:t>on </a:t>
            </a:r>
            <a:r>
              <a:rPr lang="en-US" sz="2500" b="1" i="1" dirty="0"/>
              <a:t>May 19</a:t>
            </a:r>
            <a:r>
              <a:rPr lang="en-US" sz="2500" b="1" i="1" baseline="30000" dirty="0"/>
              <a:t>th</a:t>
            </a:r>
            <a:r>
              <a:rPr lang="en-US" sz="2500" b="1" i="1" dirty="0"/>
              <a:t> 9:00 – 12:00 PM</a:t>
            </a:r>
            <a:endParaRPr lang="en-US" sz="2500" b="1" i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331" y="783432"/>
            <a:ext cx="4077864" cy="1566864"/>
          </a:xfrm>
          <a:prstGeom prst="rect">
            <a:avLst/>
          </a:prstGeom>
        </p:spPr>
      </p:pic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5619" y="6523194"/>
            <a:ext cx="3334239" cy="242873"/>
          </a:xfrm>
        </p:spPr>
        <p:txBody>
          <a:bodyPr/>
          <a:lstStyle/>
          <a:p>
            <a:r>
              <a:rPr lang="fi-FI" dirty="0" smtClean="0"/>
              <a:t>L. Lari | </a:t>
            </a:r>
            <a:r>
              <a:rPr lang="fi-FI" dirty="0"/>
              <a:t>PIP-II PMG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05331" y="2375832"/>
            <a:ext cx="40017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smtClean="0"/>
              <a:t>Bars includes escalation &amp; overhead and excludes uncertainties contingency and risks based contingency</a:t>
            </a:r>
            <a:endParaRPr lang="en-US" sz="2500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36188" y="1104914"/>
            <a:ext cx="134454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M&amp;S + FTE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64681" y="4042391"/>
            <a:ext cx="134454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M&amp;S + FTE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6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</p:bld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15149</TotalTime>
  <Words>646</Words>
  <Application>Microsoft Macintosh PowerPoint</Application>
  <PresentationFormat>On-screen Show (4:3)</PresentationFormat>
  <Paragraphs>144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Fermilab_PPT_090815</vt:lpstr>
      <vt:lpstr>PowerPoint Presentation</vt:lpstr>
      <vt:lpstr>Outline</vt:lpstr>
      <vt:lpstr>PIP-II RLS: A reminder </vt:lpstr>
      <vt:lpstr>PIP-II RLS: the WBS revised </vt:lpstr>
      <vt:lpstr>PIP-II RLS: the WBS revised (example 2) </vt:lpstr>
      <vt:lpstr>RLS status</vt:lpstr>
      <vt:lpstr>RLS status</vt:lpstr>
      <vt:lpstr>RLS status </vt:lpstr>
      <vt:lpstr>RLS status: PM + CRYO + CF under revision</vt:lpstr>
      <vt:lpstr>PIP-II RLS next steps 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Luisella Lari</cp:lastModifiedBy>
  <cp:revision>258</cp:revision>
  <cp:lastPrinted>2014-01-20T19:40:21Z</cp:lastPrinted>
  <dcterms:created xsi:type="dcterms:W3CDTF">2016-07-25T19:56:26Z</dcterms:created>
  <dcterms:modified xsi:type="dcterms:W3CDTF">2017-05-16T20:40:02Z</dcterms:modified>
</cp:coreProperties>
</file>