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9" r:id="rId3"/>
    <p:sldId id="270" r:id="rId4"/>
    <p:sldId id="272" r:id="rId5"/>
    <p:sldId id="27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69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4/24/2017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Lab Status Meeting, Technical Division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Anna Grassellino </a:t>
            </a:r>
          </a:p>
          <a:p>
            <a:r>
              <a:rPr lang="en-US" dirty="0" smtClean="0"/>
              <a:t>April 24</a:t>
            </a:r>
            <a:r>
              <a:rPr lang="en-US" baseline="30000" dirty="0" smtClean="0"/>
              <a:t>th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05737" y="168453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SRF Sector Update 2017-04-24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74383"/>
            <a:ext cx="8672513" cy="54003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600" dirty="0" smtClean="0">
                <a:latin typeface="Helvetica" panose="020B0604020202020204" pitchFamily="34" charset="0"/>
                <a:ea typeface="Geneva" pitchFamily="121" charset="-128"/>
              </a:rPr>
              <a:t>R&amp;D – first 2.6 GHz cavity tested reached 38 MV/m, study of 2.6/650 MHz ongoing</a:t>
            </a: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Two 1.3 GHz 9-cell cavities, three 1.3 GHz 1-cell cavities and one 2.6 GHz 1-cell cavity were clean room assembled for vertical tests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One 1.3 GHz 1-cell had furnace treatment for N-infusion studies.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Two 1.3 GHz 1-cell cavities were vertical tested, low RRR material studies.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One 3.9 GHz 1-cell cavity were bulk </a:t>
            </a:r>
            <a:r>
              <a:rPr lang="en-US" altLang="en-US" sz="1600" dirty="0" err="1">
                <a:latin typeface="Helvetica" panose="020B0604020202020204" pitchFamily="34" charset="0"/>
                <a:ea typeface="Geneva" pitchFamily="121" charset="-128"/>
              </a:rPr>
              <a:t>EP’d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 and received N-infusion in furnace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One 2.6 GHz 1-cell cavity received furnace treatment for N-infusion</a:t>
            </a:r>
          </a:p>
          <a:p>
            <a:pPr eaLnBrk="1" hangingPunct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LCLS-II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CM02 continues its installation in CMTF and cool down in the week of 4/24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CM03 moved to WS5 with warm coupler installation in progress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CM04 is in WS3 stage with thermal strapping in progress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CM05 moved from WS0 to WS1 string assembly (finish in 2 weeks)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CM06 has 5 qualified cavities</a:t>
            </a:r>
          </a:p>
          <a:p>
            <a:pPr lvl="2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Three 1.3GHz cavities were vertical tested and qualified</a:t>
            </a:r>
          </a:p>
          <a:p>
            <a:pPr lvl="2"/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Three more to be tested next week</a:t>
            </a:r>
            <a:endParaRPr lang="en-US" altLang="en-US" sz="16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PIP-II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One 650 MHz 1-cell cavity was assembled in clean room for vertical test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One 650 MHz 1-cell cavity received light EP (8um)</a:t>
            </a:r>
          </a:p>
          <a:p>
            <a:pPr lvl="1"/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One spoke cavity horizontal test assembly is in progress at STC test cave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4/24/2017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78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Magnet </a:t>
            </a:r>
            <a:r>
              <a:rPr lang="en-US" sz="3200" b="1" dirty="0"/>
              <a:t>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5336839"/>
          </a:xfrm>
        </p:spPr>
        <p:txBody>
          <a:bodyPr>
            <a:normAutofit fontScale="62500" lnSpcReduction="20000"/>
          </a:bodyPr>
          <a:lstStyle/>
          <a:p>
            <a:pPr marL="171450" indent="-171450"/>
            <a:r>
              <a:rPr lang="en-US" sz="36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LCLS II – </a:t>
            </a:r>
            <a:r>
              <a:rPr lang="en-US" sz="28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SPQA105 repaired, cold checkout performed, magnetic measurements starts on Monday, resolving discrepancy report on SPQA105</a:t>
            </a:r>
            <a:endParaRPr lang="en-US" sz="2800" dirty="0"/>
          </a:p>
          <a:p>
            <a:pPr marL="171450" indent="-171450"/>
            <a:r>
              <a:rPr lang="en-US" sz="36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LARP – </a:t>
            </a:r>
            <a:r>
              <a:rPr lang="en-US" sz="2800" dirty="0">
                <a:solidFill>
                  <a:schemeClr val="accent6"/>
                </a:solidFill>
              </a:rPr>
              <a:t>Three different 4.2 m production-length coils are manufactured simultaneously,, preparation for the re-testing of the first 150-mm aperture short model with increased axial pre-load</a:t>
            </a:r>
          </a:p>
          <a:p>
            <a:pPr marL="171450" lvl="0" indent="-171450"/>
            <a:r>
              <a:rPr lang="en-US" sz="36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 –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chemeClr val="accent6"/>
                </a:solidFill>
              </a:rPr>
              <a:t>A refurbished IQB magnet for MI is assembled. .</a:t>
            </a:r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Preparation for the first coil epoxy impregnation for the Muon g-2 EDWA magnet (spare) is in progress. </a:t>
            </a:r>
            <a:r>
              <a:rPr lang="en-US" sz="2800" dirty="0">
                <a:solidFill>
                  <a:schemeClr val="accent6"/>
                </a:solidFill>
              </a:rPr>
              <a:t>LBNF extraction kicker prototype assembly is in progress</a:t>
            </a:r>
          </a:p>
          <a:p>
            <a:pPr marL="171450" lvl="0" indent="-171450"/>
            <a:r>
              <a:rPr lang="en-US" sz="3600" b="1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Mu2e –</a:t>
            </a:r>
            <a:r>
              <a:rPr lang="en-US" sz="3600" dirty="0">
                <a:solidFill>
                  <a:schemeClr val="accent6"/>
                </a:solidFill>
              </a:rPr>
              <a:t> </a:t>
            </a:r>
            <a:r>
              <a:rPr lang="en-US" sz="28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600" dirty="0">
                <a:solidFill>
                  <a:schemeClr val="accent6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dirty="0">
                <a:solidFill>
                  <a:schemeClr val="accent6"/>
                </a:solidFill>
                <a:cs typeface="Helvetica" panose="020B0604020202020204" pitchFamily="34" charset="0"/>
              </a:rPr>
              <a:t>M</a:t>
            </a:r>
            <a:r>
              <a:rPr lang="en-US" sz="2800" dirty="0">
                <a:solidFill>
                  <a:schemeClr val="accent6"/>
                </a:solidFill>
              </a:rPr>
              <a:t>aking steady progress toward testing  the Transport Solenoid  proto  module  in the test facility. </a:t>
            </a:r>
          </a:p>
          <a:p>
            <a:pPr marL="171450" lvl="0" indent="-171450"/>
            <a:r>
              <a:rPr lang="en-US" sz="3600" b="1" dirty="0"/>
              <a:t>PIPII</a:t>
            </a:r>
            <a:r>
              <a:rPr lang="en-US" sz="3600" b="1" dirty="0">
                <a:solidFill>
                  <a:srgbClr val="002060"/>
                </a:solidFill>
              </a:rPr>
              <a:t> –</a:t>
            </a:r>
            <a:r>
              <a:rPr lang="en-US" sz="2800" dirty="0"/>
              <a:t> Prepared for magnetic measurements:  </a:t>
            </a:r>
            <a:r>
              <a:rPr lang="en-US" sz="2800" dirty="0">
                <a:solidFill>
                  <a:schemeClr val="accent6"/>
                </a:solidFill>
              </a:rPr>
              <a:t>MEBT </a:t>
            </a:r>
            <a:r>
              <a:rPr lang="en-US" sz="2800" dirty="0"/>
              <a:t>quadrupole triplet magnets from BARC</a:t>
            </a:r>
          </a:p>
          <a:p>
            <a:pPr marL="171450" lvl="0" indent="-171450"/>
            <a:r>
              <a:rPr lang="en-US" sz="3600" b="1" dirty="0"/>
              <a:t>G-2 – </a:t>
            </a:r>
            <a:r>
              <a:rPr lang="en-US" sz="2800" dirty="0"/>
              <a:t> More than half  of the SC  inflector cable  is insulated. Parts are prepared for winding.  </a:t>
            </a:r>
          </a:p>
          <a:p>
            <a:pPr marL="171450" lvl="0" indent="-171450"/>
            <a:r>
              <a:rPr lang="en-US" sz="3600" b="1" dirty="0"/>
              <a:t>15T  dipole  R&amp;D </a:t>
            </a:r>
            <a:r>
              <a:rPr lang="en-US" sz="2800" b="1" dirty="0"/>
              <a:t> </a:t>
            </a:r>
            <a:r>
              <a:rPr lang="en-US" sz="3600" b="1" dirty="0">
                <a:solidFill>
                  <a:srgbClr val="002060"/>
                </a:solidFill>
              </a:rPr>
              <a:t>–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2800" dirty="0"/>
              <a:t>Conceptual design studies of 15 T dipoles is in progress. Coil #, NB</a:t>
            </a:r>
            <a:r>
              <a:rPr lang="en-US" sz="2800" baseline="-25000" dirty="0"/>
              <a:t>3</a:t>
            </a:r>
            <a:r>
              <a:rPr lang="en-US" sz="2800" dirty="0"/>
              <a:t>Sn,   (outer coil) is prepared for curing </a:t>
            </a:r>
          </a:p>
          <a:p>
            <a:pPr marL="171450" lvl="0" indent="-171450"/>
            <a:r>
              <a:rPr lang="en-US" sz="3600" b="1" dirty="0"/>
              <a:t>Infrastructure (IB1) – </a:t>
            </a:r>
            <a:r>
              <a:rPr lang="en-US" sz="2800" dirty="0"/>
              <a:t>removing old </a:t>
            </a:r>
            <a:r>
              <a:rPr lang="en-US" sz="2800" dirty="0" err="1"/>
              <a:t>Tevatron</a:t>
            </a:r>
            <a:r>
              <a:rPr lang="en-US" sz="2800" dirty="0"/>
              <a:t> equipment, continuing with feeder removal from the </a:t>
            </a:r>
            <a:r>
              <a:rPr lang="en-US" sz="2800" dirty="0" err="1"/>
              <a:t>TeV</a:t>
            </a:r>
            <a:r>
              <a:rPr lang="en-US" sz="2800" dirty="0"/>
              <a:t> PS, cable trays, feeder cables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Technical Division – weekly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31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Cryogenic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5336839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/>
              <a:t>Organization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Responding to the OHEP request to update on the status of the cryogenic expertize consolidation </a:t>
            </a:r>
            <a:r>
              <a:rPr lang="en-US" sz="2400" dirty="0"/>
              <a:t>by the end of FY17</a:t>
            </a:r>
          </a:p>
          <a:p>
            <a:pPr>
              <a:spcBef>
                <a:spcPts val="1200"/>
              </a:spcBef>
            </a:pPr>
            <a:r>
              <a:rPr lang="en-US" sz="2800" b="1" dirty="0"/>
              <a:t>Operations</a:t>
            </a:r>
          </a:p>
          <a:p>
            <a:pPr lvl="1"/>
            <a:r>
              <a:rPr lang="en-US" sz="2400" dirty="0" smtClean="0"/>
              <a:t>NML is being </a:t>
            </a:r>
            <a:r>
              <a:rPr lang="en-US" sz="2400" dirty="0"/>
              <a:t>prepared for </a:t>
            </a:r>
            <a:r>
              <a:rPr lang="en-US" sz="2400" dirty="0" err="1" smtClean="0"/>
              <a:t>cooldown</a:t>
            </a:r>
            <a:r>
              <a:rPr lang="en-US" sz="2400" dirty="0"/>
              <a:t>; </a:t>
            </a:r>
            <a:endParaRPr lang="en-US" sz="2400" dirty="0" smtClean="0"/>
          </a:p>
          <a:p>
            <a:pPr lvl="1"/>
            <a:r>
              <a:rPr lang="en-US" sz="2400" dirty="0" smtClean="0"/>
              <a:t>Leak checking LCLS-II CM2 at CMTF; Started </a:t>
            </a:r>
            <a:r>
              <a:rPr lang="en-US" sz="2400" dirty="0" err="1" smtClean="0"/>
              <a:t>cryoplant</a:t>
            </a:r>
            <a:r>
              <a:rPr lang="en-US" sz="2400" dirty="0" smtClean="0"/>
              <a:t> </a:t>
            </a:r>
            <a:r>
              <a:rPr lang="en-US" sz="2400" dirty="0" err="1" smtClean="0"/>
              <a:t>cooldown</a:t>
            </a:r>
            <a:endParaRPr lang="en-US" sz="2400" dirty="0" smtClean="0"/>
          </a:p>
          <a:p>
            <a:pPr lvl="1"/>
            <a:r>
              <a:rPr lang="en-US" sz="2400" dirty="0" smtClean="0"/>
              <a:t>Replacing water piping on the MDB warm helium pumping system</a:t>
            </a:r>
          </a:p>
          <a:p>
            <a:pPr lvl="1"/>
            <a:r>
              <a:rPr lang="en-US" sz="2400" dirty="0" smtClean="0"/>
              <a:t>Plan to </a:t>
            </a:r>
            <a:r>
              <a:rPr lang="en-US" sz="2400" dirty="0" err="1" smtClean="0"/>
              <a:t>cooldown</a:t>
            </a:r>
            <a:r>
              <a:rPr lang="en-US" sz="2400" dirty="0" smtClean="0"/>
              <a:t> </a:t>
            </a:r>
            <a:r>
              <a:rPr lang="en-US" sz="2400" dirty="0"/>
              <a:t>f</a:t>
            </a:r>
            <a:r>
              <a:rPr lang="en-US" altLang="en-US" sz="2400" dirty="0" smtClean="0"/>
              <a:t>ast </a:t>
            </a:r>
            <a:r>
              <a:rPr lang="en-US" altLang="en-US" sz="2400" dirty="0"/>
              <a:t>cycling superconducting magnet </a:t>
            </a:r>
            <a:r>
              <a:rPr lang="en-US" altLang="en-US" sz="2400" dirty="0" smtClean="0"/>
              <a:t>LDRD late May</a:t>
            </a:r>
            <a:endParaRPr lang="en-US" sz="2400" dirty="0" smtClean="0"/>
          </a:p>
          <a:p>
            <a:pPr lvl="1"/>
            <a:r>
              <a:rPr lang="en-US" sz="2400" dirty="0" smtClean="0"/>
              <a:t>VCTF is operational; </a:t>
            </a:r>
            <a:r>
              <a:rPr lang="en-US" sz="2400" dirty="0">
                <a:solidFill>
                  <a:srgbClr val="000000"/>
                </a:solidFill>
              </a:rPr>
              <a:t>VMTF – preparing for </a:t>
            </a:r>
            <a:r>
              <a:rPr lang="en-US" sz="2400" dirty="0" smtClean="0">
                <a:solidFill>
                  <a:srgbClr val="000000"/>
                </a:solidFill>
              </a:rPr>
              <a:t>MQXFS1c; Stand 3 is ready for </a:t>
            </a:r>
            <a:r>
              <a:rPr lang="en-US" sz="2400" dirty="0" err="1" smtClean="0">
                <a:solidFill>
                  <a:srgbClr val="000000"/>
                </a:solidFill>
              </a:rPr>
              <a:t>cooldown</a:t>
            </a:r>
            <a:endParaRPr lang="en-US" sz="2400" dirty="0" smtClean="0"/>
          </a:p>
          <a:p>
            <a:pPr lvl="1"/>
            <a:r>
              <a:rPr lang="en-US" sz="2400" dirty="0"/>
              <a:t>Shutting down MTA cryogenic system at the end of April, </a:t>
            </a:r>
            <a:r>
              <a:rPr lang="en-US" sz="2400" dirty="0" smtClean="0"/>
              <a:t>2017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Projects</a:t>
            </a:r>
            <a:endParaRPr lang="en-US" sz="2800" b="1" dirty="0"/>
          </a:p>
          <a:p>
            <a:pPr lvl="1"/>
            <a:r>
              <a:rPr lang="en-US" sz="2400" dirty="0" smtClean="0"/>
              <a:t>LCLS- II Cryogenic Distribution System </a:t>
            </a:r>
            <a:endParaRPr lang="en-US" sz="2400" dirty="0"/>
          </a:p>
          <a:p>
            <a:pPr lvl="2"/>
            <a:r>
              <a:rPr lang="en-US" sz="2250" dirty="0" smtClean="0">
                <a:solidFill>
                  <a:schemeClr val="bg1">
                    <a:lumMod val="50000"/>
                  </a:schemeClr>
                </a:solidFill>
              </a:rPr>
              <a:t>Conducting Feed Cap 1 &amp; 2 inspection at SLAC</a:t>
            </a:r>
          </a:p>
          <a:p>
            <a:pPr lvl="2"/>
            <a:r>
              <a:rPr lang="en-US" sz="2250" dirty="0" smtClean="0">
                <a:solidFill>
                  <a:schemeClr val="bg1">
                    <a:lumMod val="50000"/>
                  </a:schemeClr>
                </a:solidFill>
              </a:rPr>
              <a:t>End Caps are being delivered to SLAC</a:t>
            </a:r>
          </a:p>
          <a:p>
            <a:pPr lvl="2"/>
            <a:r>
              <a:rPr lang="en-US" sz="2250" dirty="0" smtClean="0">
                <a:solidFill>
                  <a:schemeClr val="bg1">
                    <a:lumMod val="50000"/>
                  </a:schemeClr>
                </a:solidFill>
              </a:rPr>
              <a:t>Started Distribution Box fabrication</a:t>
            </a:r>
            <a:endParaRPr lang="en-US" sz="225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en-US" sz="2400" dirty="0" smtClean="0"/>
              <a:t>Infrastructure </a:t>
            </a:r>
            <a:r>
              <a:rPr lang="en-US" sz="2400" dirty="0"/>
              <a:t>upgrades </a:t>
            </a:r>
            <a:endParaRPr lang="en-US" sz="2400" dirty="0" smtClean="0"/>
          </a:p>
          <a:p>
            <a:pPr lvl="1"/>
            <a:r>
              <a:rPr lang="en-US" sz="2400" dirty="0" smtClean="0"/>
              <a:t>Dilution refrigerator procurement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Technical Division – weekly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9834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132</TotalTime>
  <Words>459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Geneva</vt:lpstr>
      <vt:lpstr>Helvetica</vt:lpstr>
      <vt:lpstr>Wingdings</vt:lpstr>
      <vt:lpstr>FNAL_TemplateMac_060514</vt:lpstr>
      <vt:lpstr>Fermilab: Footer Only</vt:lpstr>
      <vt:lpstr>Lab Status Meeting, Technical Division</vt:lpstr>
      <vt:lpstr>SRF Sector Update 2017-04-24</vt:lpstr>
      <vt:lpstr>Magnet Sector</vt:lpstr>
      <vt:lpstr>Cryogenic Sector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SRF Sector Update</dc:title>
  <dc:creator>Genfa Wu</dc:creator>
  <cp:lastModifiedBy>Kayla Decker x 34402N</cp:lastModifiedBy>
  <cp:revision>10</cp:revision>
  <cp:lastPrinted>2014-01-20T19:40:21Z</cp:lastPrinted>
  <dcterms:created xsi:type="dcterms:W3CDTF">2017-04-10T16:18:09Z</dcterms:created>
  <dcterms:modified xsi:type="dcterms:W3CDTF">2017-04-24T20:32:21Z</dcterms:modified>
</cp:coreProperties>
</file>