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33" r:id="rId2"/>
    <p:sldId id="335" r:id="rId3"/>
    <p:sldId id="336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1AB7"/>
    <a:srgbClr val="505050"/>
    <a:srgbClr val="006600"/>
    <a:srgbClr val="000000"/>
    <a:srgbClr val="404040"/>
    <a:srgbClr val="004C97"/>
    <a:srgbClr val="50504E"/>
    <a:srgbClr val="4E4E4E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43" d="100"/>
          <a:sy n="143" d="100"/>
        </p:scale>
        <p:origin x="-160" y="-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HD:Users:llari:Desktop:CRYO_analysis_26_april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Sheet1!$A$2:$J$2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Sheet1!$A$3:$J$3</c:f>
              <c:numCache>
                <c:formatCode>General</c:formatCode>
                <c:ptCount val="10"/>
                <c:pt idx="0">
                  <c:v>0.3</c:v>
                </c:pt>
                <c:pt idx="1">
                  <c:v>0.5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1.6</c:v>
                </c:pt>
                <c:pt idx="9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778792"/>
        <c:axId val="-2127775848"/>
      </c:barChart>
      <c:catAx>
        <c:axId val="-2127778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775848"/>
        <c:crosses val="autoZero"/>
        <c:auto val="1"/>
        <c:lblAlgn val="ctr"/>
        <c:lblOffset val="100"/>
        <c:noMultiLvlLbl val="0"/>
      </c:catAx>
      <c:valAx>
        <c:axId val="-2127775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778792"/>
        <c:crosses val="autoZero"/>
        <c:crossBetween val="between"/>
      </c:valAx>
      <c:spPr>
        <a:ln>
          <a:solidFill>
            <a:srgbClr val="99D6EA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Cryogenics</c:v>
          </c:tx>
          <c:invertIfNegative val="0"/>
          <c:cat>
            <c:strRef>
              <c:f>'Summary FTE'!$E$1:$M$1</c:f>
              <c:strCache>
                <c:ptCount val="9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</c:strCache>
            </c:strRef>
          </c:cat>
          <c:val>
            <c:numRef>
              <c:f>'Summary FTE'!$E$21:$M$21</c:f>
              <c:numCache>
                <c:formatCode>0.0</c:formatCode>
                <c:ptCount val="9"/>
                <c:pt idx="0">
                  <c:v>1.828054298642534</c:v>
                </c:pt>
                <c:pt idx="1">
                  <c:v>3.433823529411764</c:v>
                </c:pt>
                <c:pt idx="2">
                  <c:v>2.838800904977376</c:v>
                </c:pt>
                <c:pt idx="3">
                  <c:v>1.377828054298642</c:v>
                </c:pt>
                <c:pt idx="4">
                  <c:v>2.042986425339366</c:v>
                </c:pt>
                <c:pt idx="5">
                  <c:v>5.110859728506787</c:v>
                </c:pt>
                <c:pt idx="6">
                  <c:v>5.735294117647058</c:v>
                </c:pt>
                <c:pt idx="7">
                  <c:v>7.097850678733032</c:v>
                </c:pt>
                <c:pt idx="8">
                  <c:v>6.812217194570136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934936"/>
        <c:axId val="-2105355048"/>
      </c:barChart>
      <c:catAx>
        <c:axId val="2118934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355048"/>
        <c:crosses val="autoZero"/>
        <c:auto val="1"/>
        <c:lblAlgn val="ctr"/>
        <c:lblOffset val="100"/>
        <c:noMultiLvlLbl val="0"/>
      </c:catAx>
      <c:valAx>
        <c:axId val="-21053550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1893493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PIP-II RLS is in reasonable shape in terms of logical structure, and M&amp;S, for ~80% of the scope of work</a:t>
            </a:r>
          </a:p>
          <a:p>
            <a:pPr>
              <a:buFont typeface="Arial"/>
              <a:buChar char="•"/>
            </a:pPr>
            <a:r>
              <a:rPr lang="en-US" dirty="0" smtClean="0"/>
              <a:t>PIP</a:t>
            </a:r>
            <a:r>
              <a:rPr lang="en-US" dirty="0" smtClean="0"/>
              <a:t>-II staff plan is </a:t>
            </a:r>
            <a:r>
              <a:rPr lang="en-US" dirty="0" smtClean="0"/>
              <a:t>a potential bottleneck.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For CD-1 a staff profile has to be produced. It is the result of the sum of each sub-project FTE contribution.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In order to have a first screening on staff for your sub-project, use the schedule as a driver and try to quantify them per BOE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staff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38600"/>
            <a:ext cx="4066184" cy="272146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88430" y="4065741"/>
            <a:ext cx="1152128" cy="36004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07837" y="4568314"/>
            <a:ext cx="1296144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532855" y="4704561"/>
            <a:ext cx="3596766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ESS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4332191" cy="237285"/>
          </a:xfrm>
        </p:spPr>
        <p:txBody>
          <a:bodyPr/>
          <a:lstStyle/>
          <a:p>
            <a:r>
              <a:rPr lang="fi-FI" dirty="0" smtClean="0"/>
              <a:t>Luisella Lari, Joe </a:t>
            </a:r>
            <a:r>
              <a:rPr lang="fi-FI" dirty="0" err="1" smtClean="0"/>
              <a:t>Randall</a:t>
            </a:r>
            <a:r>
              <a:rPr lang="fi-FI" dirty="0" smtClean="0"/>
              <a:t> | </a:t>
            </a:r>
            <a:r>
              <a:rPr lang="en-US" dirty="0" smtClean="0"/>
              <a:t>SRF </a:t>
            </a:r>
            <a:r>
              <a:rPr lang="en-US" dirty="0" err="1" smtClean="0"/>
              <a:t>Linac</a:t>
            </a:r>
            <a:r>
              <a:rPr lang="en-US" dirty="0" smtClean="0"/>
              <a:t> R&amp;D, RLS and Risks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79193" cy="235712"/>
          </a:xfrm>
        </p:spPr>
        <p:txBody>
          <a:bodyPr/>
          <a:lstStyle/>
          <a:p>
            <a:r>
              <a:rPr lang="en-US" altLang="en-US" dirty="0" smtClean="0"/>
              <a:t>26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April 2017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3" y="2779820"/>
            <a:ext cx="9144000" cy="40688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843" y="6637836"/>
            <a:ext cx="9144000" cy="26136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38580"/>
              </p:ext>
            </p:extLst>
          </p:nvPr>
        </p:nvGraphicFramePr>
        <p:xfrm>
          <a:off x="3723770" y="52409"/>
          <a:ext cx="4746335" cy="303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67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222250" y="692080"/>
            <a:ext cx="8672513" cy="50593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Fix the “regular” FTE per all the FY (e.g. L2/L3 managers)</a:t>
            </a:r>
          </a:p>
          <a:p>
            <a:pPr>
              <a:buFont typeface="Arial"/>
              <a:buChar char="•"/>
            </a:pPr>
            <a:r>
              <a:rPr lang="en-US" dirty="0" smtClean="0"/>
              <a:t>Add per FY of key FTEs, using your schedule as guideline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At the BOE level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24" y="1927077"/>
            <a:ext cx="2967747" cy="22258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4332191" cy="237285"/>
          </a:xfrm>
        </p:spPr>
        <p:txBody>
          <a:bodyPr/>
          <a:lstStyle/>
          <a:p>
            <a:r>
              <a:rPr lang="fi-FI" dirty="0" smtClean="0"/>
              <a:t>Luisella Lari, Joe </a:t>
            </a:r>
            <a:r>
              <a:rPr lang="fi-FI" dirty="0" err="1" smtClean="0"/>
              <a:t>Randall</a:t>
            </a:r>
            <a:r>
              <a:rPr lang="fi-FI" dirty="0" smtClean="0"/>
              <a:t> | </a:t>
            </a:r>
            <a:r>
              <a:rPr lang="en-US" dirty="0" smtClean="0"/>
              <a:t>SRF </a:t>
            </a:r>
            <a:r>
              <a:rPr lang="en-US" dirty="0" err="1" smtClean="0"/>
              <a:t>Linac</a:t>
            </a:r>
            <a:r>
              <a:rPr lang="en-US" dirty="0" smtClean="0"/>
              <a:t> R&amp;D, RLS and Risks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79193" cy="235712"/>
          </a:xfrm>
        </p:spPr>
        <p:txBody>
          <a:bodyPr/>
          <a:lstStyle/>
          <a:p>
            <a:r>
              <a:rPr lang="en-US" altLang="en-US" dirty="0" smtClean="0"/>
              <a:t>26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April 2017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2342"/>
            <a:ext cx="9144000" cy="344398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10601"/>
              </p:ext>
            </p:extLst>
          </p:nvPr>
        </p:nvGraphicFramePr>
        <p:xfrm>
          <a:off x="3490195" y="1598498"/>
          <a:ext cx="2793878" cy="179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2"/>
          <p:cNvSpPr txBox="1">
            <a:spLocks/>
          </p:cNvSpPr>
          <p:nvPr/>
        </p:nvSpPr>
        <p:spPr>
          <a:xfrm>
            <a:off x="0" y="2414071"/>
            <a:ext cx="3596766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Example Cryogenics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5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10130</TotalTime>
  <Words>179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Fermilab_PPT_090815</vt:lpstr>
      <vt:lpstr>PIP-II staff plan</vt:lpstr>
      <vt:lpstr>Example CF</vt:lpstr>
      <vt:lpstr>Guideline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Luisella Lari</cp:lastModifiedBy>
  <cp:revision>234</cp:revision>
  <cp:lastPrinted>2014-01-20T19:40:21Z</cp:lastPrinted>
  <dcterms:created xsi:type="dcterms:W3CDTF">2016-07-25T19:56:26Z</dcterms:created>
  <dcterms:modified xsi:type="dcterms:W3CDTF">2017-04-27T21:57:04Z</dcterms:modified>
</cp:coreProperties>
</file>