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4259" autoAdjust="0"/>
  </p:normalViewPr>
  <p:slideViewPr>
    <p:cSldViewPr snapToGrid="0">
      <p:cViewPr varScale="1">
        <p:scale>
          <a:sx n="68" d="100"/>
          <a:sy n="68" d="100"/>
        </p:scale>
        <p:origin x="468" y="66"/>
      </p:cViewPr>
      <p:guideLst/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C8C7-9FC6-4364-BE28-88217B3915DA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ED7DD-A0AB-44ED-89A5-9363CA613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9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634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6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6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36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381000"/>
            <a:ext cx="6856413" cy="533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1" y="1981201"/>
            <a:ext cx="3351213" cy="4113213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84200" lvl="1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3813" y="1981202"/>
            <a:ext cx="3352800" cy="1979613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None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 baseline="0"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84200" lvl="1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dirty="0"/>
              <a:t>Secon</a:t>
            </a:r>
            <a:r>
              <a:rPr lang="en-US" sz="2000" dirty="0">
                <a:solidFill>
                  <a:srgbClr val="FFFF00"/>
                </a:solidFill>
              </a:rPr>
              <a:t>d </a:t>
            </a:r>
            <a:r>
              <a:rPr lang="en-US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3813" y="4113213"/>
            <a:ext cx="3352800" cy="1981200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84200" lvl="1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374D6-08DB-804C-94FA-968005829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5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beam commissioning overview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308" y="815738"/>
            <a:ext cx="5398576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261" y="2644538"/>
            <a:ext cx="5398576" cy="182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4260" y="4473338"/>
            <a:ext cx="5398577" cy="1828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8" y="1043046"/>
            <a:ext cx="4104861" cy="5172017"/>
          </a:xfrm>
        </p:spPr>
        <p:txBody>
          <a:bodyPr/>
          <a:lstStyle/>
          <a:p>
            <a:pPr marL="457200" indent="-365760">
              <a:buFont typeface="+mj-lt"/>
              <a:buAutoNum type="arabicParenR"/>
            </a:pPr>
            <a:r>
              <a:rPr lang="en-US" sz="2000" dirty="0"/>
              <a:t>8 GeV protons bypass target, through shared M4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1800" dirty="0"/>
              <a:t>If time also around Delivery Ring</a:t>
            </a:r>
          </a:p>
          <a:p>
            <a:pPr marL="457200" indent="-365760">
              <a:buFont typeface="+mj-lt"/>
              <a:buAutoNum type="arabicParenR"/>
            </a:pPr>
            <a:endParaRPr lang="en-US" sz="2000" dirty="0"/>
          </a:p>
          <a:p>
            <a:pPr marL="457200" indent="-365760">
              <a:buFont typeface="+mj-lt"/>
              <a:buAutoNum type="arabicParenR"/>
            </a:pPr>
            <a:endParaRPr lang="en-US" sz="2000" dirty="0"/>
          </a:p>
          <a:p>
            <a:pPr marL="457200" indent="-365760">
              <a:buFont typeface="+mj-lt"/>
              <a:buAutoNum type="arabicParenR"/>
            </a:pPr>
            <a:r>
              <a:rPr lang="en-US" sz="2000" dirty="0"/>
              <a:t>8 GeV protons to target,              3.1 GeV </a:t>
            </a:r>
            <a:r>
              <a:rPr lang="en-US" sz="2000" dirty="0" err="1"/>
              <a:t>secondaries</a:t>
            </a:r>
            <a:r>
              <a:rPr lang="en-US" sz="2000" dirty="0"/>
              <a:t> to g-2 ring (100:1 protons to muons)           </a:t>
            </a:r>
          </a:p>
          <a:p>
            <a:pPr marL="457200" indent="-365760">
              <a:buFont typeface="+mj-lt"/>
              <a:buAutoNum type="arabicParenR"/>
            </a:pPr>
            <a:endParaRPr lang="en-US" sz="2000" dirty="0">
              <a:solidFill>
                <a:schemeClr val="accent4"/>
              </a:solidFill>
            </a:endParaRPr>
          </a:p>
          <a:p>
            <a:pPr marL="91440" indent="0">
              <a:buNone/>
            </a:pPr>
            <a:endParaRPr lang="en-US" dirty="0"/>
          </a:p>
          <a:p>
            <a:pPr marL="548640" indent="-457200">
              <a:buFont typeface="+mj-lt"/>
              <a:buAutoNum type="arabicParenR" startAt="3"/>
            </a:pPr>
            <a:r>
              <a:rPr lang="en-US" sz="2000" dirty="0"/>
              <a:t>8 GeV protons to target,           3.1 GeV </a:t>
            </a:r>
            <a:r>
              <a:rPr lang="en-US" sz="2000" dirty="0" err="1"/>
              <a:t>secondaries</a:t>
            </a:r>
            <a:r>
              <a:rPr lang="en-US" sz="2000" dirty="0"/>
              <a:t> around Delivery Ring, proton removal, muons to g-2 ring                       - </a:t>
            </a:r>
            <a:r>
              <a:rPr lang="en-US" sz="2000" dirty="0">
                <a:solidFill>
                  <a:schemeClr val="tx1"/>
                </a:solidFill>
              </a:rPr>
              <a:t>after shutdown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17784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and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3446583"/>
            <a:ext cx="8672513" cy="2777024"/>
          </a:xfrm>
        </p:spPr>
        <p:txBody>
          <a:bodyPr/>
          <a:lstStyle/>
          <a:p>
            <a:r>
              <a:rPr lang="en-US" sz="2000" dirty="0"/>
              <a:t>Established 8 GeV beam into the M4 line</a:t>
            </a:r>
          </a:p>
          <a:p>
            <a:pPr lvl="1"/>
            <a:r>
              <a:rPr lang="en-US" sz="2000" dirty="0"/>
              <a:t>M5 line not designed to take 8 GeV beam</a:t>
            </a:r>
          </a:p>
          <a:p>
            <a:r>
              <a:rPr lang="en-US" sz="2000" dirty="0"/>
              <a:t>Established beam more than 1 turn around Delivery Ring</a:t>
            </a:r>
          </a:p>
          <a:p>
            <a:r>
              <a:rPr lang="en-US" sz="2000" dirty="0"/>
              <a:t>Can work on refining injection/extraction and orbits</a:t>
            </a:r>
          </a:p>
          <a:p>
            <a:r>
              <a:rPr lang="en-US" sz="2000" dirty="0"/>
              <a:t>Issues with target station pulsed power supplies and dump </a:t>
            </a:r>
          </a:p>
          <a:p>
            <a:pPr lvl="1"/>
            <a:r>
              <a:rPr lang="en-US" sz="2000" dirty="0"/>
              <a:t>Now expected to be ready ~May 19</a:t>
            </a:r>
          </a:p>
          <a:p>
            <a:r>
              <a:rPr lang="en-US" sz="2000" dirty="0"/>
              <a:t>Very tight for commissioning secondary beam and providing 3 weeks of data to the experiment for detector commissioning before the shutdown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6" y="839198"/>
            <a:ext cx="7090117" cy="2401820"/>
          </a:xfrm>
          <a:prstGeom prst="rect">
            <a:avLst/>
          </a:prstGeom>
        </p:spPr>
      </p:pic>
      <p:sp>
        <p:nvSpPr>
          <p:cNvPr id="9" name="Star: 5 Points 8"/>
          <p:cNvSpPr/>
          <p:nvPr/>
        </p:nvSpPr>
        <p:spPr>
          <a:xfrm>
            <a:off x="5514535" y="2757267"/>
            <a:ext cx="228600" cy="2286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3216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2116</TotalTime>
  <Words>137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Wingdings</vt:lpstr>
      <vt:lpstr>FNAL_TemplateMac_060514</vt:lpstr>
      <vt:lpstr>g-2 beam commissioning overview</vt:lpstr>
      <vt:lpstr>Status and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g-2 and the Muon Campus</dc:title>
  <dc:creator>Mary E Convery</dc:creator>
  <cp:lastModifiedBy>Mary E Convery</cp:lastModifiedBy>
  <cp:revision>43</cp:revision>
  <dcterms:created xsi:type="dcterms:W3CDTF">2017-03-06T20:10:28Z</dcterms:created>
  <dcterms:modified xsi:type="dcterms:W3CDTF">2017-04-28T13:21:37Z</dcterms:modified>
</cp:coreProperties>
</file>