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2" r:id="rId3"/>
    <p:sldId id="323" r:id="rId4"/>
    <p:sldId id="305" r:id="rId5"/>
    <p:sldId id="313" r:id="rId6"/>
    <p:sldId id="311" r:id="rId7"/>
    <p:sldId id="304" r:id="rId8"/>
    <p:sldId id="307" r:id="rId9"/>
    <p:sldId id="308" r:id="rId10"/>
    <p:sldId id="300" r:id="rId11"/>
    <p:sldId id="27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01 May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April          24, 2017 (0000 hours)</a:t>
            </a:r>
          </a:p>
          <a:p>
            <a:pPr marL="0" indent="0" algn="just">
              <a:buNone/>
            </a:pPr>
            <a:r>
              <a:rPr lang="en-US" sz="1100" dirty="0"/>
              <a:t>To:      May           01,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17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1.21 E19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107.9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1.06 E19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148.5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</a:t>
            </a:r>
            <a:r>
              <a:rPr lang="en-US" sz="1100" b="1" dirty="0">
                <a:solidFill>
                  <a:schemeClr val="tx2"/>
                </a:solidFill>
              </a:rPr>
              <a:t>2.54 E16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	</a:t>
            </a:r>
            <a:r>
              <a:rPr lang="en-US" sz="1100" b="1" dirty="0">
                <a:solidFill>
                  <a:schemeClr val="tx2"/>
                </a:solidFill>
              </a:rPr>
              <a:t>                          86.2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8.55 E13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42.8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3.10 E12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77.5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-70776" y="672739"/>
            <a:ext cx="4709159" cy="3363685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6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872620" y="509722"/>
            <a:ext cx="7394229" cy="415925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51942" y="3864334"/>
            <a:ext cx="6629951" cy="739471"/>
          </a:xfrm>
        </p:spPr>
        <p:txBody>
          <a:bodyPr/>
          <a:lstStyle/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635.6kW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SY 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=&gt; 700 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only</a:t>
            </a:r>
          </a:p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 hour beam power record: 715.88 kW (1/25/17 20:25 to 21:25) 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Beam Power </a:t>
            </a:r>
          </a:p>
        </p:txBody>
      </p:sp>
    </p:spTree>
    <p:extLst>
      <p:ext uri="{BB962C8B-B14F-4D97-AF65-F5344CB8AC3E}">
        <p14:creationId xmlns:p14="http://schemas.microsoft.com/office/powerpoint/2010/main" val="190296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30366"/>
            <a:ext cx="4284492" cy="285632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0905" y="1170365"/>
            <a:ext cx="4164495" cy="277633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79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27053"/>
            <a:ext cx="4214919" cy="280994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48199" y="1109626"/>
            <a:ext cx="4267200" cy="2844800"/>
          </a:xfr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0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LINAC</a:t>
            </a:r>
          </a:p>
          <a:p>
            <a:pPr lvl="1"/>
            <a:r>
              <a:rPr lang="en-US" dirty="0"/>
              <a:t>Running well</a:t>
            </a:r>
          </a:p>
          <a:p>
            <a:r>
              <a:rPr lang="en-US" dirty="0"/>
              <a:t>Booster</a:t>
            </a:r>
          </a:p>
          <a:p>
            <a:pPr lvl="1"/>
            <a:r>
              <a:rPr lang="en-US" dirty="0"/>
              <a:t>Booster DDS LLRF </a:t>
            </a:r>
          </a:p>
          <a:p>
            <a:pPr lvl="2"/>
            <a:r>
              <a:rPr lang="en-US" dirty="0"/>
              <a:t>Investigating problems with the system</a:t>
            </a:r>
          </a:p>
          <a:p>
            <a:r>
              <a:rPr lang="en-US" dirty="0"/>
              <a:t>MI/RR</a:t>
            </a:r>
          </a:p>
          <a:p>
            <a:pPr lvl="1"/>
            <a:r>
              <a:rPr lang="en-US" dirty="0"/>
              <a:t>MI52 vacuum </a:t>
            </a:r>
          </a:p>
          <a:p>
            <a:pPr lvl="2"/>
            <a:r>
              <a:rPr lang="en-US" dirty="0"/>
              <a:t>Flange in e-cloud area</a:t>
            </a:r>
          </a:p>
          <a:p>
            <a:pPr lvl="1"/>
            <a:r>
              <a:rPr lang="en-US" dirty="0"/>
              <a:t>MI60 penetration ground fault</a:t>
            </a:r>
          </a:p>
          <a:p>
            <a:pPr lvl="2"/>
            <a:r>
              <a:rPr lang="en-US" dirty="0"/>
              <a:t>Cleared enough to run</a:t>
            </a:r>
          </a:p>
          <a:p>
            <a:pPr lvl="0"/>
            <a:r>
              <a:rPr lang="en-US" dirty="0" err="1"/>
              <a:t>NuMI</a:t>
            </a:r>
            <a:endParaRPr lang="en-US" dirty="0"/>
          </a:p>
          <a:p>
            <a:pPr lvl="1"/>
            <a:r>
              <a:rPr lang="en-US" dirty="0"/>
              <a:t>Focusing on staying above 641kW with Switchyard running</a:t>
            </a:r>
          </a:p>
          <a:p>
            <a:r>
              <a:rPr lang="en-US" dirty="0"/>
              <a:t>Booster Neutrino Beamline (BNB)</a:t>
            </a:r>
          </a:p>
          <a:p>
            <a:pPr lvl="1"/>
            <a:r>
              <a:rPr lang="en-US" dirty="0"/>
              <a:t>Running well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dirty="0"/>
              <a:t>Switchyard</a:t>
            </a:r>
          </a:p>
          <a:p>
            <a:pPr lvl="1"/>
            <a:r>
              <a:rPr lang="en-US" dirty="0" err="1"/>
              <a:t>MTest</a:t>
            </a:r>
            <a:r>
              <a:rPr lang="en-US" dirty="0"/>
              <a:t>, </a:t>
            </a:r>
            <a:r>
              <a:rPr lang="en-US" dirty="0" err="1"/>
              <a:t>Mcenter</a:t>
            </a:r>
            <a:r>
              <a:rPr lang="en-US" dirty="0"/>
              <a:t>, </a:t>
            </a:r>
            <a:r>
              <a:rPr lang="en-US" dirty="0" err="1"/>
              <a:t>SeaQuest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F2 Sump excavation </a:t>
            </a:r>
          </a:p>
          <a:p>
            <a:pPr lvl="2"/>
            <a:r>
              <a:rPr lang="en-US" dirty="0"/>
              <a:t>Two breaks repaired, but still not working</a:t>
            </a:r>
          </a:p>
          <a:p>
            <a:r>
              <a:rPr lang="en-US" dirty="0"/>
              <a:t>Muon Campus Commissioning</a:t>
            </a:r>
          </a:p>
          <a:p>
            <a:pPr lvl="2"/>
            <a:r>
              <a:rPr lang="en-US" dirty="0"/>
              <a:t>8 GeV beam around the Delivery ring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Downtime</a:t>
            </a:r>
          </a:p>
          <a:p>
            <a:pPr lvl="2"/>
            <a:r>
              <a:rPr lang="en-US" dirty="0"/>
              <a:t>Access for vacuum on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Established new multi-mode signal from MI12 to </a:t>
            </a:r>
            <a:r>
              <a:rPr lang="en-US" dirty="0" err="1"/>
              <a:t>MiniBooNe</a:t>
            </a:r>
            <a:r>
              <a:rPr lang="en-US" dirty="0"/>
              <a:t> for Neutrino experiments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MI-12 Communication Duct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541688"/>
            <a:ext cx="3627783" cy="2720837"/>
          </a:xfrm>
        </p:spPr>
      </p:pic>
      <p:sp>
        <p:nvSpPr>
          <p:cNvPr id="9" name="TextBox 8"/>
          <p:cNvSpPr txBox="1"/>
          <p:nvPr/>
        </p:nvSpPr>
        <p:spPr>
          <a:xfrm>
            <a:off x="3988881" y="509723"/>
            <a:ext cx="4926520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800" dirty="0">
                <a:ln w="0"/>
                <a:solidFill>
                  <a:srgbClr val="003087"/>
                </a:solidFill>
                <a:effectLst>
                  <a:outerShdw blurRad="38100" dist="19050" dir="2700000" algn="tl" rotWithShape="0">
                    <a:srgbClr val="003087">
                      <a:alpha val="40000"/>
                    </a:srgbClr>
                  </a:outerShdw>
                </a:effectLst>
                <a:latin typeface="Helvetica"/>
              </a:rPr>
              <a:t>Summary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Emergency Repair Plan In Place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Need 2 hour notification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Vendor has cable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New Communications Duct Plan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Communications duct installation</a:t>
            </a:r>
          </a:p>
          <a:p>
            <a:pPr marL="803275" lvl="2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duct installed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fiber cable has been delivered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Electricians notified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Installation pending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Hope to move to new cable in March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Coordinate downtime with Master </a:t>
            </a:r>
            <a:r>
              <a:rPr lang="en-US" sz="1500" dirty="0" err="1">
                <a:solidFill>
                  <a:srgbClr val="505050"/>
                </a:solidFill>
                <a:latin typeface="Helvetica"/>
                <a:ea typeface="ＭＳ Ｐゴシック" charset="0"/>
              </a:rPr>
              <a:t>SubStation</a:t>
            </a: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 outages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509" y="3294491"/>
            <a:ext cx="365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Damaged on 10/24/16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Protected from further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Provides timing/date to Neutrino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Experiments running fine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5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/>
              <a:t>PIP-II Injector Test</a:t>
            </a:r>
          </a:p>
          <a:p>
            <a:pPr lvl="1"/>
            <a:r>
              <a:rPr lang="en-US" dirty="0"/>
              <a:t>Shutdown</a:t>
            </a:r>
          </a:p>
          <a:p>
            <a:pPr lvl="2"/>
            <a:r>
              <a:rPr lang="en-US" dirty="0"/>
              <a:t>Install full of MEBT</a:t>
            </a:r>
          </a:p>
          <a:p>
            <a:pPr lvl="3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week of 6-10 week shutdown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700017" y="686101"/>
            <a:ext cx="4215383" cy="3740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FAST</a:t>
            </a:r>
          </a:p>
          <a:p>
            <a:pPr lvl="1"/>
            <a:r>
              <a:rPr lang="en-US" dirty="0"/>
              <a:t>300 MeV beamline construction continues:</a:t>
            </a:r>
          </a:p>
          <a:p>
            <a:pPr lvl="2"/>
            <a:r>
              <a:rPr lang="en-US" dirty="0"/>
              <a:t>The new Cave interlock system has been tested.</a:t>
            </a:r>
          </a:p>
          <a:p>
            <a:pPr lvl="2"/>
            <a:r>
              <a:rPr lang="en-US" dirty="0"/>
              <a:t>Cable pulls for interlocked detectors are underway.</a:t>
            </a:r>
          </a:p>
          <a:p>
            <a:pPr lvl="2"/>
            <a:r>
              <a:rPr lang="en-US" dirty="0"/>
              <a:t>The electrical ORC walkthrough occurred on Wednesday of last week and we were given permission to power magnets.</a:t>
            </a:r>
          </a:p>
          <a:p>
            <a:pPr lvl="2"/>
            <a:r>
              <a:rPr lang="en-US" dirty="0"/>
              <a:t>The first 300 MeV TPM was installed at the 505 location.</a:t>
            </a:r>
          </a:p>
          <a:p>
            <a:pPr lvl="2"/>
            <a:r>
              <a:rPr lang="en-US" dirty="0"/>
              <a:t>The third layer of shielding blocks has been installed.</a:t>
            </a:r>
          </a:p>
          <a:p>
            <a:pPr lvl="2"/>
            <a:r>
              <a:rPr lang="en-US" dirty="0"/>
              <a:t>Alignment of magnets, TPMs, and </a:t>
            </a:r>
            <a:r>
              <a:rPr lang="en-US" dirty="0" err="1"/>
              <a:t>beamtube</a:t>
            </a:r>
            <a:r>
              <a:rPr lang="en-US" dirty="0"/>
              <a:t> continues.</a:t>
            </a:r>
          </a:p>
          <a:p>
            <a:pPr lvl="2"/>
            <a:r>
              <a:rPr lang="en-US" dirty="0"/>
              <a:t>85% of BLMs have been installed.</a:t>
            </a:r>
          </a:p>
          <a:p>
            <a:pPr lvl="2"/>
            <a:r>
              <a:rPr lang="en-US" dirty="0"/>
              <a:t>Vacuum system controls installation is complete and the beamline from 455 to 506 was pumped down for the first time.</a:t>
            </a:r>
          </a:p>
          <a:p>
            <a:pPr lvl="2"/>
            <a:r>
              <a:rPr lang="en-US" dirty="0"/>
              <a:t>Termination of magnet cables should be completed this week.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sz="1600" dirty="0"/>
              <a:t>LCLSII Prototype </a:t>
            </a:r>
            <a:r>
              <a:rPr lang="en-US" sz="1600" dirty="0" err="1"/>
              <a:t>Cryo</a:t>
            </a:r>
            <a:r>
              <a:rPr lang="en-US" sz="1600" dirty="0"/>
              <a:t> Module</a:t>
            </a:r>
          </a:p>
          <a:p>
            <a:pPr lvl="1"/>
            <a:r>
              <a:rPr lang="en-US" dirty="0"/>
              <a:t>F1.3-02. </a:t>
            </a:r>
          </a:p>
          <a:p>
            <a:pPr lvl="2"/>
            <a:r>
              <a:rPr lang="en-US" dirty="0"/>
              <a:t>Cooled down last week</a:t>
            </a:r>
          </a:p>
          <a:p>
            <a:pPr lvl="2"/>
            <a:r>
              <a:rPr lang="en-US" dirty="0"/>
              <a:t>Cryomodule at 2K </a:t>
            </a:r>
          </a:p>
          <a:p>
            <a:pPr lvl="2"/>
            <a:r>
              <a:rPr lang="en-US" dirty="0"/>
              <a:t>Power testing this week and next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4894</TotalTime>
  <Words>524</Words>
  <Application>Microsoft Office PowerPoint</Application>
  <PresentationFormat>On-screen Show (16:9)</PresentationFormat>
  <Paragraphs>132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Wingdings</vt:lpstr>
      <vt:lpstr>Fermilab_PPT_090915</vt:lpstr>
      <vt:lpstr>PowerPoint Presentation</vt:lpstr>
      <vt:lpstr>Accelerator Operations Summary</vt:lpstr>
      <vt:lpstr>NuMI Beam Power </vt:lpstr>
      <vt:lpstr>NuMI Operation</vt:lpstr>
      <vt:lpstr>BNB Operation</vt:lpstr>
      <vt:lpstr>Complex Status</vt:lpstr>
      <vt:lpstr>MI-12 Communication Duct</vt:lpstr>
      <vt:lpstr>PIP-II Injector Test &amp; FAST Status</vt:lpstr>
      <vt:lpstr>CMTS1 Status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Newhart</cp:lastModifiedBy>
  <cp:revision>314</cp:revision>
  <cp:lastPrinted>2014-01-20T19:40:21Z</cp:lastPrinted>
  <dcterms:created xsi:type="dcterms:W3CDTF">2016-08-16T13:41:08Z</dcterms:created>
  <dcterms:modified xsi:type="dcterms:W3CDTF">2017-05-01T19:54:36Z</dcterms:modified>
</cp:coreProperties>
</file>