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6" r:id="rId3"/>
    <p:sldId id="268" r:id="rId4"/>
    <p:sldId id="267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9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5/1/17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SRF Sector Update 2017-05-01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116840" y="904406"/>
            <a:ext cx="8672513" cy="54003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R&amp;D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Two 3.9 GHz 1-cell cavities were in processing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One 2.6 GHz cavity tested with good performance </a:t>
            </a:r>
            <a:r>
              <a:rPr lang="en-US" altLang="en-US" sz="1400" dirty="0" smtClean="0">
                <a:latin typeface="Helvetica" panose="020B0604020202020204" pitchFamily="34" charset="0"/>
                <a:ea typeface="Geneva" pitchFamily="121" charset="-128"/>
              </a:rPr>
              <a:t>(45 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MV/m, good Q0), another one to be tested.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5 1.3 GHz 1-cell cavities were in different stages of processing.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Two 1.3 GHz 1-cell Cavities were tested, results pending.</a:t>
            </a:r>
          </a:p>
          <a:p>
            <a:pPr eaLnBrk="1" hangingPunct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LCLS-II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Two bare cavities road tested, and showed new furnace recipe does not affect mechanical strength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One E. 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Zanon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cavity qualified. One needs re-HPR and expected to qualify. One is slightly below gradient spec, may be usable if needed.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CM02 was cold during the weekend. Test starts 5/1.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CM03 WS5 with instrumentation.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CM04 is in WS3 stage with thermal strapping and instrumentation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CM05 WS1 string assembly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CM06 has 6 qualified cavities compared to last week’s 5.</a:t>
            </a:r>
          </a:p>
          <a:p>
            <a:pPr lvl="2"/>
            <a:r>
              <a:rPr lang="en-US" altLang="en-US" sz="1200" dirty="0">
                <a:latin typeface="Helvetica" panose="020B0604020202020204" pitchFamily="34" charset="0"/>
                <a:ea typeface="Geneva" pitchFamily="121" charset="-128"/>
              </a:rPr>
              <a:t>Three more to be tested this week (5/1 week)</a:t>
            </a: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PIP-II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Two 650 MHz 1-cell cavity were assembled in clean room for vertical test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One 650 MHz 1-cell cavity received light EP (8um)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One spoke cavity horizontal test assembly is in progress at STC test cave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Two 1-cell 650 MHz cavities were vertical tested. One reached 27.3 MV/m. One is 20.8 MV/m. Re-processing is needed for the second 1-cell cavity.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5/1/17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 sector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/>
            <a:r>
              <a:rPr lang="en-US" sz="18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LCLS II – </a:t>
            </a:r>
            <a:r>
              <a:rPr lang="en-US" sz="14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400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SPQA105 </a:t>
            </a:r>
            <a:r>
              <a:rPr lang="en-US" alt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completed cold testing and is being warmed for alignment and delivery to assembly.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LARP – </a:t>
            </a:r>
            <a:r>
              <a:rPr lang="en-US" sz="1400" dirty="0">
                <a:solidFill>
                  <a:schemeClr val="accent6"/>
                </a:solidFill>
              </a:rPr>
              <a:t>Two 4.2 m production-length coils are manufactured simultaneously, one in winding stage one in reaction.  </a:t>
            </a:r>
            <a:r>
              <a:rPr lang="en-US" sz="1400" dirty="0">
                <a:solidFill>
                  <a:srgbClr val="002060"/>
                </a:solidFill>
              </a:rPr>
              <a:t>Short model MQXFS1c (150 mm aperture)  connected to the top plate, leads spliced, final electrical checkout before cool down is expected next week. This is  a  short 2 m-long  model for  the HL LHC IR  quadrupole upgrade. </a:t>
            </a:r>
          </a:p>
          <a:p>
            <a:pPr marL="171450" lvl="0" indent="-171450"/>
            <a:r>
              <a:rPr lang="en-US" sz="18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AS –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en-US" alt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remanufactured Main Ring quad, IQBB401  for  MI is ready for MTF test. A MI </a:t>
            </a:r>
            <a:r>
              <a:rPr lang="en-US" alt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lambertson</a:t>
            </a:r>
            <a:r>
              <a:rPr lang="en-US" alt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spare has completed the bake-out and is cooling after achieving  vacuum  10^-8’s. </a:t>
            </a:r>
          </a:p>
          <a:p>
            <a:pPr marL="171450" lvl="0" indent="-171450"/>
            <a:r>
              <a:rPr lang="en-US" sz="1800" b="1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Mu2e –</a:t>
            </a:r>
            <a:r>
              <a:rPr lang="en-US" sz="1800" dirty="0">
                <a:solidFill>
                  <a:schemeClr val="accent6"/>
                </a:solidFill>
              </a:rPr>
              <a:t> </a:t>
            </a:r>
            <a:r>
              <a:rPr lang="en-US" sz="1400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000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400" dirty="0">
                <a:solidFill>
                  <a:schemeClr val="accent6"/>
                </a:solidFill>
                <a:cs typeface="Helvetica" panose="020B0604020202020204" pitchFamily="34" charset="0"/>
              </a:rPr>
              <a:t>M</a:t>
            </a:r>
            <a:r>
              <a:rPr lang="en-US" sz="1400" dirty="0">
                <a:solidFill>
                  <a:schemeClr val="accent6"/>
                </a:solidFill>
              </a:rPr>
              <a:t>aking steady progress toward testing  the TS  proto  module  in the test facility. 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E</a:t>
            </a:r>
            <a:r>
              <a:rPr lang="en-US" alt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fforts are underway to prepare for releasing the ISA </a:t>
            </a:r>
            <a:r>
              <a:rPr lang="en-US" alt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sextupole</a:t>
            </a:r>
            <a:r>
              <a:rPr lang="en-US" alt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for bid  - 6 magnets are needed. </a:t>
            </a:r>
            <a:endParaRPr lang="en-US" sz="1400" dirty="0">
              <a:solidFill>
                <a:schemeClr val="accent6"/>
              </a:solidFill>
            </a:endParaRPr>
          </a:p>
          <a:p>
            <a:pPr marL="171450" indent="-171450"/>
            <a:r>
              <a:rPr lang="en-US" sz="1800" b="1" dirty="0"/>
              <a:t>PIPII</a:t>
            </a:r>
            <a:r>
              <a:rPr lang="en-US" sz="1800" b="1" dirty="0">
                <a:solidFill>
                  <a:srgbClr val="002060"/>
                </a:solidFill>
              </a:rPr>
              <a:t> –</a:t>
            </a:r>
            <a:r>
              <a:rPr lang="en-US" sz="1400" dirty="0"/>
              <a:t> </a:t>
            </a:r>
            <a:r>
              <a:rPr lang="en-US" sz="1400" dirty="0">
                <a:solidFill>
                  <a:srgbClr val="002060"/>
                </a:solidFill>
              </a:rPr>
              <a:t> Magnetic measurements of MEBT triplet completed. Negotiating next magnet delivery from BARC. </a:t>
            </a:r>
          </a:p>
          <a:p>
            <a:pPr marL="285750" lvl="2" indent="-285750"/>
            <a:r>
              <a:rPr lang="en-US" sz="1800" b="1" dirty="0"/>
              <a:t>G-2 – </a:t>
            </a:r>
            <a:r>
              <a:rPr lang="en-US" sz="1400" dirty="0"/>
              <a:t>The SC  inflector cable  is insulated. Parts are prepared for winding. </a:t>
            </a:r>
            <a:r>
              <a:rPr lang="en-US" sz="1400" dirty="0">
                <a:solidFill>
                  <a:srgbClr val="002060"/>
                </a:solidFill>
              </a:rPr>
              <a:t>the </a:t>
            </a:r>
            <a:r>
              <a:rPr lang="en-US" sz="1400" dirty="0" err="1">
                <a:solidFill>
                  <a:srgbClr val="002060"/>
                </a:solidFill>
              </a:rPr>
              <a:t>NbTi</a:t>
            </a:r>
            <a:r>
              <a:rPr lang="en-US" sz="1400" dirty="0">
                <a:solidFill>
                  <a:srgbClr val="002060"/>
                </a:solidFill>
              </a:rPr>
              <a:t> superconducting shield material has been delivered from Japan</a:t>
            </a:r>
            <a:endParaRPr lang="en-US" sz="1400" dirty="0"/>
          </a:p>
          <a:p>
            <a:pPr marL="171450" lvl="0" indent="-171450"/>
            <a:r>
              <a:rPr lang="en-US" sz="1800" b="1" dirty="0"/>
              <a:t>MDP 15-16 T  dipole  R&amp;D </a:t>
            </a:r>
            <a:r>
              <a:rPr lang="en-US" sz="1400" b="1" dirty="0"/>
              <a:t> </a:t>
            </a:r>
            <a:r>
              <a:rPr lang="en-US" sz="1800" b="1" dirty="0">
                <a:solidFill>
                  <a:srgbClr val="002060"/>
                </a:solidFill>
              </a:rPr>
              <a:t>–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400" dirty="0">
                <a:solidFill>
                  <a:srgbClr val="002060"/>
                </a:solidFill>
              </a:rPr>
              <a:t> ROXIE EM simulations  and FEA models with stress management are in progress. </a:t>
            </a:r>
          </a:p>
          <a:p>
            <a:pPr marL="171450" lvl="0" indent="-171450"/>
            <a:r>
              <a:rPr lang="en-US" sz="1800" b="1" dirty="0"/>
              <a:t>Infrastructure (IB1) – </a:t>
            </a:r>
            <a:r>
              <a:rPr lang="en-US" sz="1400" dirty="0"/>
              <a:t>removing old </a:t>
            </a:r>
            <a:r>
              <a:rPr lang="en-US" sz="1400" dirty="0" err="1"/>
              <a:t>Tevatron</a:t>
            </a:r>
            <a:r>
              <a:rPr lang="en-US" sz="1400" dirty="0"/>
              <a:t> equipment, continuing with feeder removal from the </a:t>
            </a:r>
            <a:r>
              <a:rPr lang="en-US" sz="1400" dirty="0" err="1"/>
              <a:t>TeV</a:t>
            </a:r>
            <a:r>
              <a:rPr lang="en-US" sz="1400" dirty="0"/>
              <a:t> PS, cable trays, feeder cables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9BEA-2B91-403F-ADA4-053DEE04721E}" type="datetime1">
              <a:rPr lang="en-US" altLang="en-US" smtClean="0"/>
              <a:pPr/>
              <a:t>5/1/17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102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Cryogenic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885826"/>
            <a:ext cx="8672513" cy="5553074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dirty="0"/>
              <a:t>Organization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Responding to the OHEP request to update on the status of the cryogenic expertize consolidation by the end of FY17</a:t>
            </a:r>
          </a:p>
          <a:p>
            <a:pPr>
              <a:spcBef>
                <a:spcPts val="1200"/>
              </a:spcBef>
            </a:pPr>
            <a:r>
              <a:rPr lang="en-US" sz="2800" b="1" dirty="0"/>
              <a:t>Operations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Extending MTA operational support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NML is being prepared for cooldown: Expect to complete Kinney booster repair by May 10; Compressor oil is processed; Purifier has been regenerated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LCLS-II CM2 is cold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MDB warm helium pumping system water piping replacement complete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Plan to </a:t>
            </a:r>
            <a:r>
              <a:rPr lang="en-US" sz="2400" dirty="0" err="1"/>
              <a:t>cooldown</a:t>
            </a:r>
            <a:r>
              <a:rPr lang="en-US" sz="2400" dirty="0"/>
              <a:t> f</a:t>
            </a:r>
            <a:r>
              <a:rPr lang="en-US" altLang="en-US" sz="2400" dirty="0"/>
              <a:t>ast cycling superconducting magnet LDRD late May</a:t>
            </a:r>
            <a:endParaRPr lang="en-US" sz="2400" dirty="0"/>
          </a:p>
          <a:p>
            <a:pPr lvl="1">
              <a:spcBef>
                <a:spcPts val="1200"/>
              </a:spcBef>
            </a:pPr>
            <a:r>
              <a:rPr lang="en-US" sz="2400" dirty="0"/>
              <a:t>VCTF is operational; VMTF – preparing for MQXFS1c; LCLS-II split quad SPQA-105 testing completed</a:t>
            </a:r>
          </a:p>
          <a:p>
            <a:pPr>
              <a:spcBef>
                <a:spcPts val="1200"/>
              </a:spcBef>
            </a:pPr>
            <a:r>
              <a:rPr lang="en-US" sz="2800" b="1" dirty="0"/>
              <a:t>Projects</a:t>
            </a:r>
          </a:p>
          <a:p>
            <a:pPr lvl="1"/>
            <a:r>
              <a:rPr lang="en-US" sz="2400" dirty="0"/>
              <a:t>LCLS- II Cryogenic Distribution System </a:t>
            </a:r>
          </a:p>
          <a:p>
            <a:pPr lvl="2"/>
            <a:r>
              <a:rPr lang="en-US" sz="2250" dirty="0">
                <a:solidFill>
                  <a:schemeClr val="bg1">
                    <a:lumMod val="50000"/>
                  </a:schemeClr>
                </a:solidFill>
              </a:rPr>
              <a:t>Feed Cap 1 &amp; 2 inspection at SLAC was success</a:t>
            </a:r>
          </a:p>
          <a:p>
            <a:pPr lvl="2"/>
            <a:r>
              <a:rPr lang="en-US" sz="2250" dirty="0">
                <a:solidFill>
                  <a:schemeClr val="bg1">
                    <a:lumMod val="50000"/>
                  </a:schemeClr>
                </a:solidFill>
              </a:rPr>
              <a:t>End Caps have been delivered to SLAC</a:t>
            </a:r>
          </a:p>
          <a:p>
            <a:pPr lvl="2"/>
            <a:r>
              <a:rPr lang="en-US" sz="2250" dirty="0">
                <a:solidFill>
                  <a:schemeClr val="bg1">
                    <a:lumMod val="50000"/>
                  </a:schemeClr>
                </a:solidFill>
              </a:rPr>
              <a:t>Bypass transferline was delivered to SLAC</a:t>
            </a:r>
          </a:p>
          <a:p>
            <a:pPr lvl="1"/>
            <a:r>
              <a:rPr lang="en-US" sz="2400" dirty="0"/>
              <a:t>Infrastructure upgrades </a:t>
            </a:r>
          </a:p>
          <a:p>
            <a:pPr lvl="1"/>
            <a:r>
              <a:rPr lang="en-US" sz="2400" dirty="0"/>
              <a:t>Dilution refrigerator procurement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Technical Division – weekly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9300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203</TotalTime>
  <Words>466</Words>
  <Application>Microsoft Macintosh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Calibri</vt:lpstr>
      <vt:lpstr>Geneva</vt:lpstr>
      <vt:lpstr>Helvetica</vt:lpstr>
      <vt:lpstr>MS PGothic</vt:lpstr>
      <vt:lpstr>ＭＳ Ｐゴシック</vt:lpstr>
      <vt:lpstr>Times New Roman</vt:lpstr>
      <vt:lpstr>Wingdings</vt:lpstr>
      <vt:lpstr>Arial</vt:lpstr>
      <vt:lpstr>FNAL_TemplateMac_060514</vt:lpstr>
      <vt:lpstr>Fermilab: Footer Only</vt:lpstr>
      <vt:lpstr>SRF Sector Update 2017-05-01</vt:lpstr>
      <vt:lpstr>Magnet sector update</vt:lpstr>
      <vt:lpstr>Cryogenic Sector</vt:lpstr>
    </vt:vector>
  </TitlesOfParts>
  <Company>Sandbox Studio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SRF Sector Update</dc:title>
  <dc:creator>Genfa Wu</dc:creator>
  <cp:lastModifiedBy>Anna  Grassellino</cp:lastModifiedBy>
  <cp:revision>17</cp:revision>
  <cp:lastPrinted>2014-01-20T19:40:21Z</cp:lastPrinted>
  <dcterms:created xsi:type="dcterms:W3CDTF">2017-04-10T16:18:09Z</dcterms:created>
  <dcterms:modified xsi:type="dcterms:W3CDTF">2017-05-01T20:20:56Z</dcterms:modified>
</cp:coreProperties>
</file>