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15"/>
  </p:notesMasterIdLst>
  <p:handoutMasterIdLst>
    <p:handoutMasterId r:id="rId16"/>
  </p:handoutMasterIdLst>
  <p:sldIdLst>
    <p:sldId id="294" r:id="rId2"/>
    <p:sldId id="332" r:id="rId3"/>
    <p:sldId id="323" r:id="rId4"/>
    <p:sldId id="305" r:id="rId5"/>
    <p:sldId id="313" r:id="rId6"/>
    <p:sldId id="311" r:id="rId7"/>
    <p:sldId id="333" r:id="rId8"/>
    <p:sldId id="334" r:id="rId9"/>
    <p:sldId id="304" r:id="rId10"/>
    <p:sldId id="307" r:id="rId11"/>
    <p:sldId id="308" r:id="rId12"/>
    <p:sldId id="300" r:id="rId13"/>
    <p:sldId id="278" r:id="rId14"/>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50504E"/>
    <a:srgbClr val="4E4E4E"/>
    <a:srgbClr val="404040"/>
    <a:srgbClr val="004C97"/>
    <a:srgbClr val="63666A"/>
    <a:srgbClr val="99D6EA"/>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84" autoAdjust="0"/>
    <p:restoredTop sz="94660"/>
  </p:normalViewPr>
  <p:slideViewPr>
    <p:cSldViewPr snapToGrid="0" snapToObjects="1" showGuides="1">
      <p:cViewPr varScale="1">
        <p:scale>
          <a:sx n="110" d="100"/>
          <a:sy n="110" d="100"/>
        </p:scale>
        <p:origin x="618" y="96"/>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3" d="2"/>
        <a:sy n="3" d="2"/>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5/15/2017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5/15/2017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7ADAB69-348E-2C41-AF41-E98D046040A4}" type="datetime1">
              <a:rPr lang="en-US" smtClean="0"/>
              <a:pPr>
                <a:defRPr/>
              </a:pPr>
              <a:t>5/15/2017</a:t>
            </a:fld>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099EE7B-C01A-E94A-AA76-2F04CF97FC05}" type="datetime1">
              <a:rPr lang="en-US" smtClean="0"/>
              <a:pPr>
                <a:defRPr/>
              </a:pPr>
              <a:t>5/15/2017</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09EA2773-F02A-CC43-B1C5-479A1F34EDA7}" type="datetime1">
              <a:rPr lang="en-US" smtClean="0"/>
              <a:pPr>
                <a:defRPr/>
              </a:pPr>
              <a:t>5/15/2017</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Presenter | Presentation Title or Meeting Title</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8FEA58B7-095F-6844-8E3C-8A1DDD22BF89}" type="datetime1">
              <a:rPr lang="en-US" smtClean="0"/>
              <a:pPr>
                <a:defRPr/>
              </a:pPr>
              <a:t>5/15/2017</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3C7E1B65-1920-CF40-87B8-818D6517E0EA}" type="datetime1">
              <a:rPr lang="en-US" smtClean="0"/>
              <a:pPr>
                <a:defRPr/>
              </a:pPr>
              <a:t>5/15/2017</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Presenter | Presentation Title or Meeting Title</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5/15/2017</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E2EF4938-6162-EE4E-9ED3-73016E21644A}" type="datetime1">
              <a:rPr lang="en-US" smtClean="0"/>
              <a:pPr>
                <a:defRPr/>
              </a:pPr>
              <a:t>5/15/2017</a:t>
            </a:fld>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www-ad.fnal.gov/ops/schedule.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jpg"/><Relationship Id="rId3" Type="http://schemas.openxmlformats.org/officeDocument/2006/relationships/image" Target="../media/image15.jp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jp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emf"/><Relationship Id="rId11" Type="http://schemas.openxmlformats.org/officeDocument/2006/relationships/image" Target="../media/image23.png"/><Relationship Id="rId5" Type="http://schemas.openxmlformats.org/officeDocument/2006/relationships/image" Target="../media/image17.gif"/><Relationship Id="rId15" Type="http://schemas.openxmlformats.org/officeDocument/2006/relationships/image" Target="../media/image27.jpg"/><Relationship Id="rId10" Type="http://schemas.openxmlformats.org/officeDocument/2006/relationships/image" Target="../media/image22.png"/><Relationship Id="rId4" Type="http://schemas.openxmlformats.org/officeDocument/2006/relationships/image" Target="../media/image16.jpg"/><Relationship Id="rId9" Type="http://schemas.openxmlformats.org/officeDocument/2006/relationships/image" Target="../media/image21.jpg"/><Relationship Id="rId14" Type="http://schemas.openxmlformats.org/officeDocument/2006/relationships/image" Target="../media/image26.gif"/></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Autofit/>
          </a:bodyPr>
          <a:lstStyle/>
          <a:p>
            <a:r>
              <a:rPr lang="en-US" sz="2400" dirty="0"/>
              <a:t>Accelerator Division Status</a:t>
            </a:r>
          </a:p>
        </p:txBody>
      </p:sp>
      <p:sp>
        <p:nvSpPr>
          <p:cNvPr id="4" name="Text Placeholder 3"/>
          <p:cNvSpPr>
            <a:spLocks noGrp="1"/>
          </p:cNvSpPr>
          <p:nvPr>
            <p:ph type="body" sz="quarter" idx="10"/>
          </p:nvPr>
        </p:nvSpPr>
        <p:spPr/>
        <p:txBody>
          <a:bodyPr/>
          <a:lstStyle/>
          <a:p>
            <a:r>
              <a:rPr lang="en-US" dirty="0"/>
              <a:t>Duane Newhart	</a:t>
            </a:r>
          </a:p>
          <a:p>
            <a:r>
              <a:rPr lang="en-US" dirty="0"/>
              <a:t>All Experimenters’ Meeting/Lab Status Meeting</a:t>
            </a:r>
          </a:p>
          <a:p>
            <a:r>
              <a:rPr lang="en-US" dirty="0"/>
              <a:t>15 May 2017</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1" y="728663"/>
            <a:ext cx="4206240" cy="3978419"/>
          </a:xfrm>
        </p:spPr>
        <p:txBody>
          <a:bodyPr/>
          <a:lstStyle/>
          <a:p>
            <a:r>
              <a:rPr lang="en-US" dirty="0"/>
              <a:t>PIP-II Injector Test</a:t>
            </a:r>
          </a:p>
          <a:p>
            <a:pPr lvl="1"/>
            <a:r>
              <a:rPr lang="en-US" dirty="0"/>
              <a:t>Shutdown</a:t>
            </a:r>
          </a:p>
          <a:p>
            <a:pPr lvl="2"/>
            <a:r>
              <a:rPr lang="en-US" dirty="0"/>
              <a:t>Install full of MEBT</a:t>
            </a:r>
          </a:p>
          <a:p>
            <a:pPr lvl="3"/>
            <a:r>
              <a:rPr lang="en-US" dirty="0"/>
              <a:t>4</a:t>
            </a:r>
            <a:r>
              <a:rPr lang="en-US" baseline="30000" dirty="0"/>
              <a:t>th</a:t>
            </a:r>
            <a:r>
              <a:rPr lang="en-US" dirty="0"/>
              <a:t> week of 6-10 week shutdown</a:t>
            </a:r>
          </a:p>
          <a:p>
            <a:pPr lvl="2"/>
            <a:endParaRPr lang="en-US" dirty="0"/>
          </a:p>
          <a:p>
            <a:pPr lvl="2"/>
            <a:endParaRPr lang="en-US" dirty="0"/>
          </a:p>
          <a:p>
            <a:pPr marL="0" indent="0">
              <a:buNone/>
            </a:pPr>
            <a:endParaRPr lang="en-US" dirty="0"/>
          </a:p>
        </p:txBody>
      </p:sp>
      <p:sp>
        <p:nvSpPr>
          <p:cNvPr id="3" name="Content Placeholder 2"/>
          <p:cNvSpPr>
            <a:spLocks noGrp="1"/>
          </p:cNvSpPr>
          <p:nvPr>
            <p:ph sz="half" idx="15"/>
          </p:nvPr>
        </p:nvSpPr>
        <p:spPr>
          <a:xfrm>
            <a:off x="4094923" y="686101"/>
            <a:ext cx="4820478" cy="3740760"/>
          </a:xfrm>
        </p:spPr>
        <p:txBody>
          <a:bodyPr>
            <a:normAutofit fontScale="77500" lnSpcReduction="20000"/>
          </a:bodyPr>
          <a:lstStyle/>
          <a:p>
            <a:r>
              <a:rPr lang="en-US" dirty="0"/>
              <a:t>FAST</a:t>
            </a:r>
          </a:p>
          <a:p>
            <a:pPr lvl="1"/>
            <a:r>
              <a:rPr lang="en-US" dirty="0"/>
              <a:t>300 MeV beamline construction continues:</a:t>
            </a:r>
          </a:p>
          <a:p>
            <a:pPr lvl="2"/>
            <a:r>
              <a:rPr lang="en-US" dirty="0"/>
              <a:t>300 MeV quadrupoles were </a:t>
            </a:r>
            <a:r>
              <a:rPr lang="en-US" dirty="0" err="1"/>
              <a:t>valved</a:t>
            </a:r>
            <a:r>
              <a:rPr lang="en-US" dirty="0"/>
              <a:t> into the LCW system.  </a:t>
            </a:r>
          </a:p>
          <a:p>
            <a:pPr lvl="3"/>
            <a:r>
              <a:rPr lang="en-US" dirty="0"/>
              <a:t>2 quads had leaks on braze joints; mitigated the leaks.</a:t>
            </a:r>
          </a:p>
          <a:p>
            <a:pPr lvl="2"/>
            <a:r>
              <a:rPr lang="en-US" dirty="0"/>
              <a:t>The beamline is currently pumping down from 441 to 609.</a:t>
            </a:r>
          </a:p>
          <a:p>
            <a:pPr lvl="2"/>
            <a:r>
              <a:rPr lang="en-US" dirty="0"/>
              <a:t>The key cores were installed in the interlocked gates and doors.</a:t>
            </a:r>
          </a:p>
          <a:p>
            <a:pPr lvl="2"/>
            <a:r>
              <a:rPr lang="en-US" dirty="0"/>
              <a:t>The Cave will become ODH Class 1 this week.  </a:t>
            </a:r>
          </a:p>
          <a:p>
            <a:pPr lvl="3"/>
            <a:r>
              <a:rPr lang="en-US" dirty="0"/>
              <a:t>Cave will go from Open Access to Supervised Access</a:t>
            </a:r>
          </a:p>
          <a:p>
            <a:pPr lvl="2"/>
            <a:r>
              <a:rPr lang="en-US" dirty="0"/>
              <a:t>Magnet checkouts should begin next week.</a:t>
            </a:r>
          </a:p>
          <a:p>
            <a:pPr lvl="2"/>
            <a:r>
              <a:rPr lang="en-US" dirty="0"/>
              <a:t>A newly purchased UHV rated sapphire window failed leak check.  </a:t>
            </a:r>
          </a:p>
          <a:p>
            <a:pPr lvl="3"/>
            <a:r>
              <a:rPr lang="en-US" dirty="0"/>
              <a:t>The window is for a 300 MeV synchrotron radiation experiment so a smaller window was located our A0 inventory.  It is going through leak check now.</a:t>
            </a:r>
          </a:p>
          <a:p>
            <a:pPr lvl="2"/>
            <a:r>
              <a:rPr lang="en-US" dirty="0"/>
              <a:t>The </a:t>
            </a:r>
            <a:r>
              <a:rPr lang="en-US" dirty="0" err="1"/>
              <a:t>beamtube</a:t>
            </a:r>
            <a:r>
              <a:rPr lang="en-US" dirty="0"/>
              <a:t> was connected from the 50 MeV line to the Cryomodule and aligned.</a:t>
            </a:r>
          </a:p>
          <a:p>
            <a:pPr lvl="3"/>
            <a:r>
              <a:rPr lang="en-US" dirty="0"/>
              <a:t>The remaining </a:t>
            </a:r>
            <a:r>
              <a:rPr lang="en-US" dirty="0" err="1"/>
              <a:t>beamtube</a:t>
            </a:r>
            <a:r>
              <a:rPr lang="en-US" dirty="0"/>
              <a:t> section left to install is the beryllium window spool piece at the high energy absorber.</a:t>
            </a:r>
          </a:p>
          <a:p>
            <a:pPr lvl="2"/>
            <a:r>
              <a:rPr lang="en-US" dirty="0"/>
              <a:t>The fast-acting valve test and installation will occur this week.</a:t>
            </a:r>
          </a:p>
        </p:txBody>
      </p:sp>
      <p:sp>
        <p:nvSpPr>
          <p:cNvPr id="6" name="Date Placeholder 5"/>
          <p:cNvSpPr>
            <a:spLocks noGrp="1"/>
          </p:cNvSpPr>
          <p:nvPr>
            <p:ph type="dt" sz="half" idx="2"/>
          </p:nvPr>
        </p:nvSpPr>
        <p:spPr/>
        <p:txBody>
          <a:bodyPr/>
          <a:lstStyle/>
          <a:p>
            <a:pPr>
              <a:defRPr/>
            </a:pPr>
            <a:fld id="{48DA7FA5-8EFC-1446-AFE1-777E21C38831}" type="datetime1">
              <a:rPr lang="en-US" smtClean="0"/>
              <a:t>5/15/2017</a:t>
            </a:fld>
            <a:endParaRPr lang="en-US"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10" name="Title 9"/>
          <p:cNvSpPr>
            <a:spLocks noGrp="1"/>
          </p:cNvSpPr>
          <p:nvPr>
            <p:ph type="title"/>
          </p:nvPr>
        </p:nvSpPr>
        <p:spPr/>
        <p:txBody>
          <a:bodyPr/>
          <a:lstStyle/>
          <a:p>
            <a:r>
              <a:rPr lang="en-US" dirty="0"/>
              <a:t>PIP-II Injector Test &amp; FAST Status</a:t>
            </a:r>
          </a:p>
        </p:txBody>
      </p:sp>
      <p:sp>
        <p:nvSpPr>
          <p:cNvPr id="11" name="Footer Placeholder 3"/>
          <p:cNvSpPr>
            <a:spLocks noGrp="1"/>
          </p:cNvSpPr>
          <p:nvPr>
            <p:ph type="ftr" sz="quarter" idx="3"/>
          </p:nvPr>
        </p:nvSpPr>
        <p:spPr>
          <a:xfrm>
            <a:off x="1530603" y="4878161"/>
            <a:ext cx="6262118" cy="182155"/>
          </a:xfrm>
        </p:spPr>
        <p:txBody>
          <a:bodyPr/>
          <a:lstStyle/>
          <a:p>
            <a:pPr>
              <a:defRPr/>
            </a:pPr>
            <a:r>
              <a:rPr lang="en-US" dirty="0"/>
              <a:t>Duane Newhart | All Experimenters’ Meeting/Lab Status Meeting</a:t>
            </a:r>
            <a:endParaRPr lang="en-US" b="1" dirty="0"/>
          </a:p>
        </p:txBody>
      </p:sp>
    </p:spTree>
    <p:extLst>
      <p:ext uri="{BB962C8B-B14F-4D97-AF65-F5344CB8AC3E}">
        <p14:creationId xmlns:p14="http://schemas.microsoft.com/office/powerpoint/2010/main" val="430088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1" y="597095"/>
            <a:ext cx="4206240" cy="4141882"/>
          </a:xfrm>
        </p:spPr>
        <p:txBody>
          <a:bodyPr>
            <a:normAutofit/>
          </a:bodyPr>
          <a:lstStyle/>
          <a:p>
            <a:r>
              <a:rPr lang="en-US" sz="1600" dirty="0"/>
              <a:t>LCLSII Prototype </a:t>
            </a:r>
            <a:r>
              <a:rPr lang="en-US" sz="1600" dirty="0" err="1"/>
              <a:t>Cryo</a:t>
            </a:r>
            <a:r>
              <a:rPr lang="en-US" sz="1600" dirty="0"/>
              <a:t> Module</a:t>
            </a:r>
          </a:p>
          <a:p>
            <a:pPr lvl="1"/>
            <a:r>
              <a:rPr lang="en-US" dirty="0"/>
              <a:t>F1.3-02. </a:t>
            </a:r>
          </a:p>
          <a:p>
            <a:pPr lvl="2"/>
            <a:r>
              <a:rPr lang="en-US" dirty="0">
                <a:latin typeface="Calibri" panose="020F0502020204030204" pitchFamily="34" charset="0"/>
                <a:ea typeface="Calibri" panose="020F0502020204030204" pitchFamily="34" charset="0"/>
                <a:cs typeface="Times New Roman" panose="02020603050405020304" pitchFamily="18" charset="0"/>
              </a:rPr>
              <a:t>Ran the entire cryomodule (8 cavities + magnet package) at nominal voltage (&gt;128 MV) and current (20 A) for several hours with no issues. </a:t>
            </a:r>
          </a:p>
          <a:p>
            <a:pPr lvl="3"/>
            <a:r>
              <a:rPr lang="en-US" dirty="0">
                <a:latin typeface="Calibri" panose="020F0502020204030204" pitchFamily="34" charset="0"/>
                <a:ea typeface="Calibri" panose="020F0502020204030204" pitchFamily="34" charset="0"/>
                <a:cs typeface="Times New Roman" panose="02020603050405020304" pitchFamily="18" charset="0"/>
              </a:rPr>
              <a:t>Q0 was measured on each cavity. </a:t>
            </a:r>
          </a:p>
          <a:p>
            <a:pPr lvl="2"/>
            <a:r>
              <a:rPr lang="en-US" dirty="0">
                <a:latin typeface="Calibri" panose="020F0502020204030204" pitchFamily="34" charset="0"/>
                <a:ea typeface="Calibri" panose="020F0502020204030204" pitchFamily="34" charset="0"/>
                <a:cs typeface="Times New Roman" panose="02020603050405020304" pitchFamily="18" charset="0"/>
              </a:rPr>
              <a:t>LLRF and </a:t>
            </a:r>
            <a:r>
              <a:rPr lang="en-US" dirty="0" err="1">
                <a:latin typeface="Calibri" panose="020F0502020204030204" pitchFamily="34" charset="0"/>
                <a:ea typeface="Calibri" panose="020F0502020204030204" pitchFamily="34" charset="0"/>
                <a:cs typeface="Times New Roman" panose="02020603050405020304" pitchFamily="18" charset="0"/>
              </a:rPr>
              <a:t>microphonics</a:t>
            </a:r>
            <a:r>
              <a:rPr lang="en-US" dirty="0">
                <a:latin typeface="Calibri" panose="020F0502020204030204" pitchFamily="34" charset="0"/>
                <a:ea typeface="Calibri" panose="020F0502020204030204" pitchFamily="34" charset="0"/>
                <a:cs typeface="Times New Roman" panose="02020603050405020304" pitchFamily="18" charset="0"/>
              </a:rPr>
              <a:t> were studied. </a:t>
            </a:r>
          </a:p>
          <a:p>
            <a:pPr lvl="2"/>
            <a:r>
              <a:rPr lang="en-US" dirty="0">
                <a:latin typeface="Calibri" panose="020F0502020204030204" pitchFamily="34" charset="0"/>
                <a:ea typeface="Calibri" panose="020F0502020204030204" pitchFamily="34" charset="0"/>
                <a:cs typeface="Times New Roman" panose="02020603050405020304" pitchFamily="18" charset="0"/>
              </a:rPr>
              <a:t>Currently the </a:t>
            </a:r>
            <a:r>
              <a:rPr lang="en-US" dirty="0" err="1">
                <a:latin typeface="Calibri" panose="020F0502020204030204" pitchFamily="34" charset="0"/>
                <a:ea typeface="Calibri" panose="020F0502020204030204" pitchFamily="34" charset="0"/>
                <a:cs typeface="Times New Roman" panose="02020603050405020304" pitchFamily="18" charset="0"/>
              </a:rPr>
              <a:t>cryoplant</a:t>
            </a:r>
            <a:r>
              <a:rPr lang="en-US" dirty="0">
                <a:latin typeface="Calibri" panose="020F0502020204030204" pitchFamily="34" charset="0"/>
                <a:ea typeface="Calibri" panose="020F0502020204030204" pitchFamily="34" charset="0"/>
                <a:cs typeface="Times New Roman" panose="02020603050405020304" pitchFamily="18" charset="0"/>
              </a:rPr>
              <a:t> is off due to power outages. </a:t>
            </a:r>
          </a:p>
          <a:p>
            <a:pPr lvl="3"/>
            <a:r>
              <a:rPr lang="en-US" dirty="0">
                <a:latin typeface="Calibri" panose="020F0502020204030204" pitchFamily="34" charset="0"/>
                <a:ea typeface="Calibri" panose="020F0502020204030204" pitchFamily="34" charset="0"/>
                <a:cs typeface="Times New Roman" panose="02020603050405020304" pitchFamily="18" charset="0"/>
              </a:rPr>
              <a:t>It is expected to cool back down Tuesday, </a:t>
            </a:r>
          </a:p>
          <a:p>
            <a:pPr lvl="3"/>
            <a:r>
              <a:rPr lang="en-US" dirty="0">
                <a:latin typeface="Calibri" panose="020F0502020204030204" pitchFamily="34" charset="0"/>
                <a:ea typeface="Calibri" panose="020F0502020204030204" pitchFamily="34" charset="0"/>
                <a:cs typeface="Times New Roman" panose="02020603050405020304" pitchFamily="18" charset="0"/>
              </a:rPr>
              <a:t>resume operation as soon as practical, and complete testing by week's end.</a:t>
            </a:r>
            <a:endParaRPr lang="en-US" dirty="0"/>
          </a:p>
          <a:p>
            <a:pPr lvl="2"/>
            <a:endParaRPr lang="en-US" dirty="0"/>
          </a:p>
          <a:p>
            <a:pPr lvl="2"/>
            <a:endParaRPr lang="en-US" dirty="0"/>
          </a:p>
        </p:txBody>
      </p:sp>
      <p:sp>
        <p:nvSpPr>
          <p:cNvPr id="6" name="Date Placeholder 5"/>
          <p:cNvSpPr>
            <a:spLocks noGrp="1"/>
          </p:cNvSpPr>
          <p:nvPr>
            <p:ph type="dt" sz="half" idx="2"/>
          </p:nvPr>
        </p:nvSpPr>
        <p:spPr/>
        <p:txBody>
          <a:bodyPr/>
          <a:lstStyle/>
          <a:p>
            <a:pPr>
              <a:defRPr/>
            </a:pPr>
            <a:fld id="{48DA7FA5-8EFC-1446-AFE1-777E21C38831}" type="datetime1">
              <a:rPr lang="en-US" smtClean="0"/>
              <a:t>5/15/2017</a:t>
            </a:fld>
            <a:endParaRPr lang="en-US"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10" name="Title 9"/>
          <p:cNvSpPr>
            <a:spLocks noGrp="1"/>
          </p:cNvSpPr>
          <p:nvPr>
            <p:ph type="title"/>
          </p:nvPr>
        </p:nvSpPr>
        <p:spPr/>
        <p:txBody>
          <a:bodyPr/>
          <a:lstStyle/>
          <a:p>
            <a:r>
              <a:rPr lang="en-US" dirty="0"/>
              <a:t>CMTS1 Status</a:t>
            </a:r>
          </a:p>
        </p:txBody>
      </p:sp>
      <p:pic>
        <p:nvPicPr>
          <p:cNvPr id="5" name="Content Placeholder 4"/>
          <p:cNvPicPr>
            <a:picLocks noGrp="1" noChangeAspect="1"/>
          </p:cNvPicPr>
          <p:nvPr>
            <p:ph sz="half" idx="15"/>
          </p:nvPr>
        </p:nvPicPr>
        <p:blipFill>
          <a:blip r:embed="rId2"/>
          <a:stretch>
            <a:fillRect/>
          </a:stretch>
        </p:blipFill>
        <p:spPr>
          <a:xfrm>
            <a:off x="5035827" y="90580"/>
            <a:ext cx="3432312" cy="4576416"/>
          </a:xfrm>
        </p:spPr>
      </p:pic>
      <p:sp>
        <p:nvSpPr>
          <p:cNvPr id="11" name="Footer Placeholder 3"/>
          <p:cNvSpPr>
            <a:spLocks noGrp="1"/>
          </p:cNvSpPr>
          <p:nvPr>
            <p:ph type="ftr" sz="quarter" idx="3"/>
          </p:nvPr>
        </p:nvSpPr>
        <p:spPr>
          <a:xfrm>
            <a:off x="1530603" y="4878161"/>
            <a:ext cx="6262118" cy="182155"/>
          </a:xfrm>
        </p:spPr>
        <p:txBody>
          <a:bodyPr/>
          <a:lstStyle/>
          <a:p>
            <a:pPr>
              <a:defRPr/>
            </a:pPr>
            <a:r>
              <a:rPr lang="en-US" dirty="0"/>
              <a:t>Duane Newhart | All Experimenters’ Meeting/Lab Status Meeting</a:t>
            </a:r>
            <a:endParaRPr lang="en-US" b="1" dirty="0"/>
          </a:p>
        </p:txBody>
      </p:sp>
    </p:spTree>
    <p:extLst>
      <p:ext uri="{BB962C8B-B14F-4D97-AF65-F5344CB8AC3E}">
        <p14:creationId xmlns:p14="http://schemas.microsoft.com/office/powerpoint/2010/main" val="1505429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endParaRPr lang="en-US" dirty="0"/>
          </a:p>
          <a:p>
            <a:r>
              <a:rPr lang="en-US" dirty="0"/>
              <a:t>Schedule can be accessed from the Operations Department Home Page</a:t>
            </a:r>
          </a:p>
          <a:p>
            <a:pPr lvl="1"/>
            <a:r>
              <a:rPr lang="en-US" dirty="0"/>
              <a:t>Schedules -&gt; </a:t>
            </a:r>
            <a:r>
              <a:rPr lang="en-US" dirty="0">
                <a:hlinkClick r:id="rId2"/>
              </a:rPr>
              <a:t>Operations Schedule</a:t>
            </a:r>
            <a:endParaRPr lang="en-US" dirty="0"/>
          </a:p>
          <a:p>
            <a:pPr marL="282575" lvl="1" indent="0">
              <a:buNone/>
            </a:pPr>
            <a:endParaRPr lang="en-US" dirty="0"/>
          </a:p>
          <a:p>
            <a:r>
              <a:rPr lang="en-US" dirty="0"/>
              <a:t>Direct link to schedule</a:t>
            </a:r>
          </a:p>
          <a:p>
            <a:pPr lvl="1"/>
            <a:r>
              <a:rPr lang="en-US" dirty="0">
                <a:hlinkClick r:id="rId2"/>
              </a:rPr>
              <a:t>http://www-ad.fnal.gov/ops/schedule.html</a:t>
            </a:r>
            <a:endParaRPr lang="en-US" dirty="0"/>
          </a:p>
          <a:p>
            <a:pPr lvl="1"/>
            <a:endParaRPr lang="en-US" dirty="0"/>
          </a:p>
          <a:p>
            <a:pPr lvl="1"/>
            <a:endParaRPr lang="en-US" dirty="0"/>
          </a:p>
        </p:txBody>
      </p:sp>
      <p:sp>
        <p:nvSpPr>
          <p:cNvPr id="7" name="Title 6"/>
          <p:cNvSpPr>
            <a:spLocks noGrp="1"/>
          </p:cNvSpPr>
          <p:nvPr>
            <p:ph type="title"/>
          </p:nvPr>
        </p:nvSpPr>
        <p:spPr/>
        <p:txBody>
          <a:bodyPr/>
          <a:lstStyle/>
          <a:p>
            <a:r>
              <a:rPr lang="en-US" dirty="0"/>
              <a:t>Schedules and Links</a:t>
            </a:r>
          </a:p>
        </p:txBody>
      </p:sp>
      <p:sp>
        <p:nvSpPr>
          <p:cNvPr id="3" name="Date Placeholder 2"/>
          <p:cNvSpPr>
            <a:spLocks noGrp="1"/>
          </p:cNvSpPr>
          <p:nvPr>
            <p:ph type="dt" sz="half" idx="2"/>
          </p:nvPr>
        </p:nvSpPr>
        <p:spPr/>
        <p:txBody>
          <a:bodyPr/>
          <a:lstStyle/>
          <a:p>
            <a:pPr>
              <a:defRPr/>
            </a:pPr>
            <a:fld id="{FA96D49F-E75B-CA4C-9755-57CB093C34C1}" type="datetime1">
              <a:rPr lang="en-US" smtClean="0"/>
              <a:t>5/15/2017</a:t>
            </a:fld>
            <a:endParaRPr lang="en-US"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9" name="Footer Placeholder 3"/>
          <p:cNvSpPr>
            <a:spLocks noGrp="1"/>
          </p:cNvSpPr>
          <p:nvPr>
            <p:ph type="ftr" sz="quarter" idx="3"/>
          </p:nvPr>
        </p:nvSpPr>
        <p:spPr>
          <a:xfrm>
            <a:off x="1530603" y="4878161"/>
            <a:ext cx="6262118" cy="182155"/>
          </a:xfrm>
        </p:spPr>
        <p:txBody>
          <a:bodyPr/>
          <a:lstStyle/>
          <a:p>
            <a:pPr>
              <a:defRPr/>
            </a:pPr>
            <a:r>
              <a:rPr lang="en-US" dirty="0"/>
              <a:t>Duane Newhart | All Experimenters’ Meeting/Lab Status Meeting</a:t>
            </a:r>
            <a:endParaRPr lang="en-US" b="1" dirty="0"/>
          </a:p>
        </p:txBody>
      </p:sp>
    </p:spTree>
    <p:extLst>
      <p:ext uri="{BB962C8B-B14F-4D97-AF65-F5344CB8AC3E}">
        <p14:creationId xmlns:p14="http://schemas.microsoft.com/office/powerpoint/2010/main" val="1410371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25BEE78-B906-EA4C-8535-5AE4E63B4DB3}" type="datetime1">
              <a:rPr lang="en-US" smtClean="0"/>
              <a:t>5/15/2017</a:t>
            </a:fld>
            <a:endParaRPr lang="en-US" dirty="0"/>
          </a:p>
        </p:txBody>
      </p:sp>
      <p:sp>
        <p:nvSpPr>
          <p:cNvPr id="3" name="Footer Placeholder 2"/>
          <p:cNvSpPr>
            <a:spLocks noGrp="1"/>
          </p:cNvSpPr>
          <p:nvPr>
            <p:ph type="ftr" sz="quarter" idx="11"/>
          </p:nvPr>
        </p:nvSpPr>
        <p:spPr/>
        <p:txBody>
          <a:bodyPr/>
          <a:lstStyle/>
          <a:p>
            <a:pPr>
              <a:defRPr/>
            </a:pPr>
            <a:r>
              <a:rPr lang="en-US"/>
              <a:t>Presenter | Presentation Title or Meeting Title</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13</a:t>
            </a:fld>
            <a:endParaRPr lang="en-US" dirty="0"/>
          </a:p>
        </p:txBody>
      </p:sp>
      <p:sp>
        <p:nvSpPr>
          <p:cNvPr id="6" name="Title 5"/>
          <p:cNvSpPr>
            <a:spLocks noGrp="1"/>
          </p:cNvSpPr>
          <p:nvPr>
            <p:ph type="title"/>
          </p:nvPr>
        </p:nvSpPr>
        <p:spPr/>
        <p:txBody>
          <a:bodyPr/>
          <a:lstStyle/>
          <a:p>
            <a:r>
              <a:rPr lang="en-US" dirty="0"/>
              <a:t>Collaborations / Partnerships / Members [22pt Bold]</a:t>
            </a:r>
          </a:p>
        </p:txBody>
      </p:sp>
      <p:pic>
        <p:nvPicPr>
          <p:cNvPr id="43" name="Picture Placeholder 26" descr="pisa2.jpg"/>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t="-37500" b="-37500"/>
          <a:stretch>
            <a:fillRect/>
          </a:stretch>
        </p:blipFill>
        <p:spPr>
          <a:prstGeom prst="rect">
            <a:avLst/>
          </a:prstGeom>
        </p:spPr>
      </p:pic>
      <p:pic>
        <p:nvPicPr>
          <p:cNvPr id="44" name="Picture Placeholder 27" descr="purdue.jpg"/>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63082" b="-63082"/>
          <a:stretch>
            <a:fillRect/>
          </a:stretch>
        </p:blipFill>
        <p:spPr>
          <a:prstGeom prst="rect">
            <a:avLst/>
          </a:prstGeom>
        </p:spPr>
      </p:pic>
      <p:pic>
        <p:nvPicPr>
          <p:cNvPr id="45" name="Picture Placeholder 28" descr="rice.jpg"/>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t="-45213" b="-45213"/>
          <a:stretch>
            <a:fillRect/>
          </a:stretch>
        </p:blipFill>
        <p:spPr>
          <a:prstGeom prst="rect">
            <a:avLst/>
          </a:prstGeom>
        </p:spPr>
      </p:pic>
      <p:pic>
        <p:nvPicPr>
          <p:cNvPr id="51" name="Picture Placeholder 29" descr="ucirvine.gif"/>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t="-63636" b="-63636"/>
          <a:stretch>
            <a:fillRect/>
          </a:stretch>
        </p:blipFill>
        <p:spPr>
          <a:xfrm>
            <a:off x="5534025" y="2036763"/>
            <a:ext cx="1600200" cy="1200150"/>
          </a:xfrm>
          <a:prstGeom prst="rect">
            <a:avLst/>
          </a:prstGeom>
        </p:spPr>
      </p:pic>
      <p:pic>
        <p:nvPicPr>
          <p:cNvPr id="52" name="Picture Placeholder 30" descr="CERNlogoOutline_K.eps"/>
          <p:cNvPicPr>
            <a:picLocks noGrp="1" noChangeAspect="1"/>
          </p:cNvPicPr>
          <p:nvPr>
            <p:ph type="pic" sz="quarter" idx="23"/>
          </p:nvPr>
        </p:nvPicPr>
        <p:blipFill>
          <a:blip r:embed="rId6">
            <a:extLst>
              <a:ext uri="{28A0092B-C50C-407E-A947-70E740481C1C}">
                <a14:useLocalDpi xmlns:a14="http://schemas.microsoft.com/office/drawing/2010/main" val="0"/>
              </a:ext>
            </a:extLst>
          </a:blip>
          <a:srcRect l="-15263" r="-15263"/>
          <a:stretch>
            <a:fillRect/>
          </a:stretch>
        </p:blipFill>
        <p:spPr>
          <a:prstGeom prst="rect">
            <a:avLst/>
          </a:prstGeom>
        </p:spPr>
      </p:pic>
      <p:pic>
        <p:nvPicPr>
          <p:cNvPr id="46" name="Picture Placeholder 19" descr="2000px-Boston_University_Wordmark.svg.png"/>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t="-30645" b="-30645"/>
          <a:stretch>
            <a:fillRect/>
          </a:stretch>
        </p:blipFill>
        <p:spPr>
          <a:prstGeom prst="rect">
            <a:avLst/>
          </a:prstGeom>
        </p:spPr>
      </p:pic>
      <p:pic>
        <p:nvPicPr>
          <p:cNvPr id="47" name="Picture Placeholder 20" descr="2012-03-29_16-47-19.555.jpg"/>
          <p:cNvPicPr>
            <a:picLocks noGrp="1" noChangeAspect="1"/>
          </p:cNvPicPr>
          <p:nvPr>
            <p:ph type="pic" sz="quarter" idx="15"/>
          </p:nvPr>
        </p:nvPicPr>
        <p:blipFill>
          <a:blip r:embed="rId8">
            <a:extLst>
              <a:ext uri="{28A0092B-C50C-407E-A947-70E740481C1C}">
                <a14:useLocalDpi xmlns:a14="http://schemas.microsoft.com/office/drawing/2010/main" val="0"/>
              </a:ext>
            </a:extLst>
          </a:blip>
          <a:srcRect t="-20313" b="-20313"/>
          <a:stretch>
            <a:fillRect/>
          </a:stretch>
        </p:blipFill>
        <p:spPr>
          <a:prstGeom prst="rect">
            <a:avLst/>
          </a:prstGeom>
        </p:spPr>
      </p:pic>
      <p:pic>
        <p:nvPicPr>
          <p:cNvPr id="50" name="Picture Placeholder 23" descr="Lewis-University-Logo.jpg"/>
          <p:cNvPicPr>
            <a:picLocks noGrp="1" noChangeAspect="1"/>
          </p:cNvPicPr>
          <p:nvPr>
            <p:ph type="pic" sz="quarter" idx="16"/>
          </p:nvPr>
        </p:nvPicPr>
        <p:blipFill>
          <a:blip r:embed="rId9">
            <a:extLst>
              <a:ext uri="{28A0092B-C50C-407E-A947-70E740481C1C}">
                <a14:useLocalDpi xmlns:a14="http://schemas.microsoft.com/office/drawing/2010/main" val="0"/>
              </a:ext>
            </a:extLst>
          </a:blip>
          <a:srcRect l="-16667" r="-16667"/>
          <a:stretch>
            <a:fillRect/>
          </a:stretch>
        </p:blipFill>
        <p:spPr>
          <a:prstGeom prst="rect">
            <a:avLst/>
          </a:prstGeom>
        </p:spPr>
      </p:pic>
      <p:pic>
        <p:nvPicPr>
          <p:cNvPr id="41" name="Picture Placeholder 24" descr="kansas.png"/>
          <p:cNvPicPr>
            <a:picLocks noGrp="1" noChangeAspect="1"/>
          </p:cNvPicPr>
          <p:nvPr>
            <p:ph type="pic" sz="quarter" idx="17"/>
          </p:nvPr>
        </p:nvPicPr>
        <p:blipFill>
          <a:blip r:embed="rId10">
            <a:extLst>
              <a:ext uri="{28A0092B-C50C-407E-A947-70E740481C1C}">
                <a14:useLocalDpi xmlns:a14="http://schemas.microsoft.com/office/drawing/2010/main" val="0"/>
              </a:ext>
            </a:extLst>
          </a:blip>
          <a:srcRect t="-87813" b="-87813"/>
          <a:stretch>
            <a:fillRect/>
          </a:stretch>
        </p:blipFill>
        <p:spPr>
          <a:prstGeom prst="rect">
            <a:avLst/>
          </a:prstGeom>
        </p:spPr>
      </p:pic>
      <p:pic>
        <p:nvPicPr>
          <p:cNvPr id="42" name="Picture Placeholder 25" descr="northwestern.png"/>
          <p:cNvPicPr>
            <a:picLocks noGrp="1" noChangeAspect="1"/>
          </p:cNvPicPr>
          <p:nvPr>
            <p:ph type="pic" sz="quarter" idx="18"/>
          </p:nvPr>
        </p:nvPicPr>
        <p:blipFill>
          <a:blip r:embed="rId11">
            <a:extLst>
              <a:ext uri="{28A0092B-C50C-407E-A947-70E740481C1C}">
                <a14:useLocalDpi xmlns:a14="http://schemas.microsoft.com/office/drawing/2010/main" val="0"/>
              </a:ext>
            </a:extLst>
          </a:blip>
          <a:srcRect t="-12500" b="-12500"/>
          <a:stretch>
            <a:fillRect/>
          </a:stretch>
        </p:blipFill>
        <p:spPr>
          <a:prstGeom prst="rect">
            <a:avLst/>
          </a:prstGeom>
        </p:spPr>
      </p:pic>
      <p:pic>
        <p:nvPicPr>
          <p:cNvPr id="53" name="Picture Placeholder 31" descr="Color-Seal_Green-Mark_SC_Horizontal.png"/>
          <p:cNvPicPr>
            <a:picLocks noGrp="1" noChangeAspect="1"/>
          </p:cNvPicPr>
          <p:nvPr>
            <p:ph type="pic" sz="quarter" idx="24"/>
          </p:nvPr>
        </p:nvPicPr>
        <p:blipFill>
          <a:blip r:embed="rId12">
            <a:extLst>
              <a:ext uri="{28A0092B-C50C-407E-A947-70E740481C1C}">
                <a14:useLocalDpi xmlns:a14="http://schemas.microsoft.com/office/drawing/2010/main" val="0"/>
              </a:ext>
            </a:extLst>
          </a:blip>
          <a:srcRect t="-174377" b="-174377"/>
          <a:stretch>
            <a:fillRect/>
          </a:stretch>
        </p:blipFill>
        <p:spPr>
          <a:prstGeom prst="rect">
            <a:avLst/>
          </a:prstGeom>
        </p:spPr>
      </p:pic>
      <p:pic>
        <p:nvPicPr>
          <p:cNvPr id="54" name="Picture Placeholder 32" descr="600px-NSF_Logo_1C.jpg"/>
          <p:cNvPicPr>
            <a:picLocks noGrp="1" noChangeAspect="1"/>
          </p:cNvPicPr>
          <p:nvPr>
            <p:ph type="pic" sz="quarter" idx="25"/>
          </p:nvPr>
        </p:nvPicPr>
        <p:blipFill>
          <a:blip r:embed="rId13">
            <a:extLst>
              <a:ext uri="{28A0092B-C50C-407E-A947-70E740481C1C}">
                <a14:useLocalDpi xmlns:a14="http://schemas.microsoft.com/office/drawing/2010/main" val="0"/>
              </a:ext>
            </a:extLst>
          </a:blip>
          <a:srcRect l="-16667" r="-16667"/>
          <a:stretch>
            <a:fillRect/>
          </a:stretch>
        </p:blipFill>
        <p:spPr>
          <a:prstGeom prst="rect">
            <a:avLst/>
          </a:prstGeom>
        </p:spPr>
      </p:pic>
      <p:pic>
        <p:nvPicPr>
          <p:cNvPr id="55" name="Picture Placeholder 33" descr="UIUC_logo.gif"/>
          <p:cNvPicPr>
            <a:picLocks noGrp="1" noChangeAspect="1"/>
          </p:cNvPicPr>
          <p:nvPr>
            <p:ph type="pic" sz="quarter" idx="26"/>
          </p:nvPr>
        </p:nvPicPr>
        <p:blipFill>
          <a:blip r:embed="rId14">
            <a:extLst>
              <a:ext uri="{28A0092B-C50C-407E-A947-70E740481C1C}">
                <a14:useLocalDpi xmlns:a14="http://schemas.microsoft.com/office/drawing/2010/main" val="0"/>
              </a:ext>
            </a:extLst>
          </a:blip>
          <a:srcRect l="-809" r="-809"/>
          <a:stretch>
            <a:fillRect/>
          </a:stretch>
        </p:blipFill>
        <p:spPr>
          <a:prstGeom prst="rect">
            <a:avLst/>
          </a:prstGeom>
        </p:spPr>
      </p:pic>
      <p:pic>
        <p:nvPicPr>
          <p:cNvPr id="13" name="Picture Placeholder 12" descr="the-university-of-chicago-logo1.jpg"/>
          <p:cNvPicPr>
            <a:picLocks noGrp="1" noChangeAspect="1"/>
          </p:cNvPicPr>
          <p:nvPr>
            <p:ph type="pic" sz="quarter" idx="27"/>
          </p:nvPr>
        </p:nvPicPr>
        <p:blipFill>
          <a:blip r:embed="rId15">
            <a:extLst>
              <a:ext uri="{28A0092B-C50C-407E-A947-70E740481C1C}">
                <a14:useLocalDpi xmlns:a14="http://schemas.microsoft.com/office/drawing/2010/main" val="0"/>
              </a:ext>
            </a:extLst>
          </a:blip>
          <a:srcRect t="-109375" b="-109375"/>
          <a:stretch>
            <a:fillRect/>
          </a:stretch>
        </p:blipFill>
        <p:spPr>
          <a:prstGeom prst="rect">
            <a:avLst/>
          </a:prstGeom>
        </p:spPr>
      </p:pic>
      <p:pic>
        <p:nvPicPr>
          <p:cNvPr id="17" name="Picture Placeholder 16" descr="images.png"/>
          <p:cNvPicPr>
            <a:picLocks noGrp="1" noChangeAspect="1"/>
          </p:cNvPicPr>
          <p:nvPr>
            <p:ph type="pic" sz="quarter" idx="28"/>
          </p:nvPr>
        </p:nvPicPr>
        <p:blipFill>
          <a:blip r:embed="rId16">
            <a:extLst>
              <a:ext uri="{28A0092B-C50C-407E-A947-70E740481C1C}">
                <a14:useLocalDpi xmlns:a14="http://schemas.microsoft.com/office/drawing/2010/main" val="0"/>
              </a:ext>
            </a:extLst>
          </a:blip>
          <a:srcRect t="-36402" b="-36402"/>
          <a:stretch>
            <a:fillRect/>
          </a:stretch>
        </p:blipFill>
        <p:spPr/>
      </p:pic>
    </p:spTree>
    <p:extLst>
      <p:ext uri="{BB962C8B-B14F-4D97-AF65-F5344CB8AC3E}">
        <p14:creationId xmlns:p14="http://schemas.microsoft.com/office/powerpoint/2010/main" val="1121380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692455" y="728663"/>
            <a:ext cx="4324796" cy="3825230"/>
          </a:xfrm>
        </p:spPr>
        <p:txBody>
          <a:bodyPr/>
          <a:lstStyle/>
          <a:p>
            <a:pPr marL="0" indent="0" algn="just">
              <a:buNone/>
            </a:pPr>
            <a:r>
              <a:rPr lang="en-US" sz="1100" dirty="0"/>
              <a:t>From:  May           08, 2017 (0000 hours)</a:t>
            </a:r>
          </a:p>
          <a:p>
            <a:pPr marL="0" indent="0" algn="just">
              <a:buNone/>
            </a:pPr>
            <a:r>
              <a:rPr lang="en-US" sz="1100" dirty="0"/>
              <a:t>To:      May           15, 2017 (0000 hours)</a:t>
            </a:r>
          </a:p>
          <a:p>
            <a:pPr marL="0" indent="0" algn="just">
              <a:buNone/>
            </a:pPr>
            <a:endParaRPr lang="en-US" sz="1100" dirty="0"/>
          </a:p>
          <a:p>
            <a:pPr marL="0" indent="0" algn="just">
              <a:buNone/>
            </a:pPr>
            <a:r>
              <a:rPr lang="en-US" sz="1100" dirty="0"/>
              <a:t>                                   Calendar Week # 19</a:t>
            </a:r>
          </a:p>
          <a:p>
            <a:pPr marL="0" indent="0" algn="ctr">
              <a:buNone/>
            </a:pPr>
            <a:endParaRPr lang="en-US" sz="1100" dirty="0">
              <a:effectLst>
                <a:outerShdw blurRad="38100" dist="38100" dir="2700000" algn="tl">
                  <a:srgbClr val="000000">
                    <a:alpha val="43137"/>
                  </a:srgbClr>
                </a:outerShdw>
              </a:effectLst>
            </a:endParaRPr>
          </a:p>
          <a:p>
            <a:pPr marL="0" indent="0">
              <a:buNone/>
            </a:pPr>
            <a:r>
              <a:rPr lang="en-US" sz="1100" dirty="0" err="1">
                <a:solidFill>
                  <a:schemeClr val="tx2"/>
                </a:solidFill>
              </a:rPr>
              <a:t>NuMI</a:t>
            </a:r>
            <a:r>
              <a:rPr lang="en-US" sz="1100" dirty="0">
                <a:solidFill>
                  <a:schemeClr val="tx2"/>
                </a:solidFill>
              </a:rPr>
              <a:t> Weekly Integrated Intensity            </a:t>
            </a:r>
            <a:r>
              <a:rPr lang="en-US" sz="1100" b="1" dirty="0">
                <a:solidFill>
                  <a:schemeClr val="tx2"/>
                </a:solidFill>
              </a:rPr>
              <a:t>1.64 E19  </a:t>
            </a:r>
            <a:r>
              <a:rPr lang="en-US" sz="1100" dirty="0">
                <a:solidFill>
                  <a:schemeClr val="tx2"/>
                </a:solidFill>
              </a:rPr>
              <a:t>protons </a:t>
            </a:r>
          </a:p>
          <a:p>
            <a:pPr marL="0" indent="0">
              <a:buNone/>
            </a:pPr>
            <a:r>
              <a:rPr lang="en-US" sz="1100" dirty="0">
                <a:solidFill>
                  <a:schemeClr val="tx2"/>
                </a:solidFill>
              </a:rPr>
              <a:t>Beam Hours To </a:t>
            </a:r>
            <a:r>
              <a:rPr lang="en-US" sz="1100" dirty="0" err="1">
                <a:solidFill>
                  <a:schemeClr val="tx2"/>
                </a:solidFill>
              </a:rPr>
              <a:t>NuMI</a:t>
            </a:r>
            <a:r>
              <a:rPr lang="en-US" sz="1100" dirty="0">
                <a:solidFill>
                  <a:schemeClr val="tx2"/>
                </a:solidFill>
              </a:rPr>
              <a:t>	                                   </a:t>
            </a:r>
            <a:r>
              <a:rPr lang="en-US" sz="1100" b="1" dirty="0">
                <a:solidFill>
                  <a:schemeClr val="tx2"/>
                </a:solidFill>
              </a:rPr>
              <a:t>150.4 </a:t>
            </a:r>
            <a:r>
              <a:rPr lang="en-US" sz="1100" dirty="0">
                <a:solidFill>
                  <a:schemeClr val="tx2"/>
                </a:solidFill>
              </a:rPr>
              <a:t> hours </a:t>
            </a:r>
          </a:p>
          <a:p>
            <a:pPr marL="0" indent="0">
              <a:buNone/>
            </a:pPr>
            <a:r>
              <a:rPr lang="en-US" sz="1100" dirty="0">
                <a:solidFill>
                  <a:schemeClr val="tx2"/>
                </a:solidFill>
              </a:rPr>
              <a:t> 				</a:t>
            </a:r>
          </a:p>
          <a:p>
            <a:pPr marL="0" indent="0">
              <a:buNone/>
            </a:pPr>
            <a:r>
              <a:rPr lang="en-US" sz="1100" dirty="0">
                <a:solidFill>
                  <a:schemeClr val="tx2"/>
                </a:solidFill>
              </a:rPr>
              <a:t>BNB Weekly Integrated Intensity	      </a:t>
            </a:r>
            <a:r>
              <a:rPr lang="en-US" sz="1100" b="1" dirty="0">
                <a:solidFill>
                  <a:schemeClr val="tx2"/>
                </a:solidFill>
              </a:rPr>
              <a:t>1.15 E19</a:t>
            </a:r>
            <a:r>
              <a:rPr lang="en-US" sz="1100" dirty="0">
                <a:solidFill>
                  <a:schemeClr val="tx2"/>
                </a:solidFill>
              </a:rPr>
              <a:t>  protons</a:t>
            </a:r>
          </a:p>
          <a:p>
            <a:pPr marL="0" indent="0">
              <a:buNone/>
            </a:pPr>
            <a:r>
              <a:rPr lang="en-US" sz="1100" dirty="0">
                <a:solidFill>
                  <a:schemeClr val="tx2"/>
                </a:solidFill>
              </a:rPr>
              <a:t>Beam Hours To BNB			           </a:t>
            </a:r>
            <a:r>
              <a:rPr lang="en-US" sz="1100" b="1" dirty="0">
                <a:solidFill>
                  <a:schemeClr val="tx2"/>
                </a:solidFill>
              </a:rPr>
              <a:t> 157.7  </a:t>
            </a:r>
            <a:r>
              <a:rPr lang="en-US" sz="1100" dirty="0">
                <a:solidFill>
                  <a:schemeClr val="tx2"/>
                </a:solidFill>
              </a:rPr>
              <a:t>hours</a:t>
            </a:r>
          </a:p>
          <a:p>
            <a:pPr marL="0" indent="0">
              <a:buNone/>
            </a:pPr>
            <a:endParaRPr lang="en-US" sz="1100" dirty="0">
              <a:solidFill>
                <a:schemeClr val="tx2"/>
              </a:solidFill>
            </a:endParaRPr>
          </a:p>
          <a:p>
            <a:pPr marL="0" indent="0">
              <a:buNone/>
            </a:pPr>
            <a:r>
              <a:rPr lang="en-US" sz="1100" dirty="0" err="1">
                <a:solidFill>
                  <a:schemeClr val="tx2"/>
                </a:solidFill>
              </a:rPr>
              <a:t>NMuon</a:t>
            </a:r>
            <a:r>
              <a:rPr lang="en-US" sz="1100" dirty="0">
                <a:solidFill>
                  <a:schemeClr val="tx2"/>
                </a:solidFill>
              </a:rPr>
              <a:t> Weekly Integrated Intensity         </a:t>
            </a:r>
            <a:r>
              <a:rPr lang="en-US" sz="1100" b="1" dirty="0">
                <a:solidFill>
                  <a:schemeClr val="tx2"/>
                </a:solidFill>
              </a:rPr>
              <a:t>4.20 E16 </a:t>
            </a:r>
            <a:r>
              <a:rPr lang="en-US" sz="1100" dirty="0">
                <a:solidFill>
                  <a:schemeClr val="tx2"/>
                </a:solidFill>
              </a:rPr>
              <a:t> protons</a:t>
            </a:r>
          </a:p>
          <a:p>
            <a:pPr marL="0" indent="0">
              <a:buNone/>
            </a:pPr>
            <a:r>
              <a:rPr lang="en-US" sz="1100" dirty="0">
                <a:solidFill>
                  <a:schemeClr val="tx2"/>
                </a:solidFill>
              </a:rPr>
              <a:t>Beam Hours To </a:t>
            </a:r>
            <a:r>
              <a:rPr lang="en-US" sz="1100" dirty="0" err="1">
                <a:solidFill>
                  <a:schemeClr val="tx2"/>
                </a:solidFill>
              </a:rPr>
              <a:t>NMuon</a:t>
            </a:r>
            <a:r>
              <a:rPr lang="en-US" sz="1100" dirty="0">
                <a:solidFill>
                  <a:schemeClr val="tx2"/>
                </a:solidFill>
              </a:rPr>
              <a:t>	</a:t>
            </a:r>
            <a:r>
              <a:rPr lang="en-US" sz="1100" b="1" dirty="0">
                <a:solidFill>
                  <a:schemeClr val="tx2"/>
                </a:solidFill>
              </a:rPr>
              <a:t>                       145.0  </a:t>
            </a:r>
            <a:r>
              <a:rPr lang="en-US" sz="1100" dirty="0">
                <a:solidFill>
                  <a:schemeClr val="tx2"/>
                </a:solidFill>
              </a:rPr>
              <a:t>hours</a:t>
            </a:r>
          </a:p>
          <a:p>
            <a:pPr marL="0" indent="0">
              <a:buNone/>
            </a:pPr>
            <a:endParaRPr lang="en-US" sz="1100" dirty="0">
              <a:solidFill>
                <a:schemeClr val="tx2"/>
              </a:solidFill>
            </a:endParaRPr>
          </a:p>
          <a:p>
            <a:pPr marL="0" indent="0">
              <a:buNone/>
            </a:pPr>
            <a:r>
              <a:rPr lang="en-US" sz="1100" dirty="0" err="1">
                <a:solidFill>
                  <a:schemeClr val="tx2"/>
                </a:solidFill>
              </a:rPr>
              <a:t>MTest</a:t>
            </a:r>
            <a:r>
              <a:rPr lang="en-US" sz="1100" dirty="0">
                <a:solidFill>
                  <a:schemeClr val="tx2"/>
                </a:solidFill>
              </a:rPr>
              <a:t> Weekly Integrated Intensity           </a:t>
            </a:r>
            <a:r>
              <a:rPr lang="en-US" sz="1100" b="1" dirty="0">
                <a:solidFill>
                  <a:schemeClr val="tx2"/>
                </a:solidFill>
              </a:rPr>
              <a:t>2.09 E13 </a:t>
            </a:r>
            <a:r>
              <a:rPr lang="en-US" sz="1100" dirty="0">
                <a:solidFill>
                  <a:schemeClr val="tx2"/>
                </a:solidFill>
              </a:rPr>
              <a:t> protons</a:t>
            </a:r>
          </a:p>
          <a:p>
            <a:pPr marL="0" indent="0">
              <a:buNone/>
            </a:pPr>
            <a:r>
              <a:rPr lang="en-US" sz="1100" dirty="0">
                <a:solidFill>
                  <a:schemeClr val="tx2"/>
                </a:solidFill>
              </a:rPr>
              <a:t>Beam Hours To </a:t>
            </a:r>
            <a:r>
              <a:rPr lang="en-US" sz="1100" dirty="0" err="1">
                <a:solidFill>
                  <a:schemeClr val="tx2"/>
                </a:solidFill>
              </a:rPr>
              <a:t>MTest</a:t>
            </a:r>
            <a:r>
              <a:rPr lang="en-US" sz="1100" dirty="0">
                <a:solidFill>
                  <a:schemeClr val="tx2"/>
                </a:solidFill>
              </a:rPr>
              <a:t>	                     </a:t>
            </a:r>
            <a:r>
              <a:rPr lang="en-US" sz="1100" b="1" dirty="0">
                <a:solidFill>
                  <a:schemeClr val="tx2"/>
                </a:solidFill>
              </a:rPr>
              <a:t>     70.0 </a:t>
            </a:r>
            <a:r>
              <a:rPr lang="en-US" sz="1100" dirty="0">
                <a:solidFill>
                  <a:schemeClr val="tx2"/>
                </a:solidFill>
              </a:rPr>
              <a:t> hours</a:t>
            </a:r>
          </a:p>
          <a:p>
            <a:pPr marL="0" indent="0">
              <a:buNone/>
            </a:pPr>
            <a:endParaRPr lang="en-US" sz="1100" dirty="0">
              <a:solidFill>
                <a:schemeClr val="tx2"/>
              </a:solidFill>
            </a:endParaRPr>
          </a:p>
          <a:p>
            <a:pPr marL="0" indent="0">
              <a:buNone/>
            </a:pPr>
            <a:r>
              <a:rPr lang="en-US" sz="1100" dirty="0" err="1">
                <a:solidFill>
                  <a:schemeClr val="tx2"/>
                </a:solidFill>
              </a:rPr>
              <a:t>MCenter</a:t>
            </a:r>
            <a:r>
              <a:rPr lang="en-US" sz="1100" dirty="0">
                <a:solidFill>
                  <a:schemeClr val="tx2"/>
                </a:solidFill>
              </a:rPr>
              <a:t> Weekly Integrated Intensity       </a:t>
            </a:r>
            <a:r>
              <a:rPr lang="en-US" sz="1100" b="1" dirty="0">
                <a:solidFill>
                  <a:schemeClr val="tx2"/>
                </a:solidFill>
              </a:rPr>
              <a:t>6.80 E12</a:t>
            </a:r>
            <a:r>
              <a:rPr lang="en-US" sz="1100" dirty="0">
                <a:solidFill>
                  <a:schemeClr val="tx2"/>
                </a:solidFill>
              </a:rPr>
              <a:t>  protons</a:t>
            </a:r>
          </a:p>
          <a:p>
            <a:pPr marL="0" indent="0">
              <a:buNone/>
            </a:pPr>
            <a:r>
              <a:rPr lang="en-US" sz="1100" dirty="0">
                <a:solidFill>
                  <a:schemeClr val="tx2"/>
                </a:solidFill>
              </a:rPr>
              <a:t>Beam Hours To </a:t>
            </a:r>
            <a:r>
              <a:rPr lang="en-US" sz="1100" dirty="0" err="1">
                <a:solidFill>
                  <a:schemeClr val="tx2"/>
                </a:solidFill>
              </a:rPr>
              <a:t>MCenter</a:t>
            </a:r>
            <a:r>
              <a:rPr lang="en-US" sz="1100" dirty="0">
                <a:solidFill>
                  <a:schemeClr val="tx2"/>
                </a:solidFill>
              </a:rPr>
              <a:t>	   </a:t>
            </a:r>
            <a:r>
              <a:rPr lang="en-US" sz="1100" b="1" dirty="0">
                <a:solidFill>
                  <a:schemeClr val="tx2"/>
                </a:solidFill>
              </a:rPr>
              <a:t>                     130.2</a:t>
            </a:r>
            <a:r>
              <a:rPr lang="en-US" sz="1100" dirty="0">
                <a:solidFill>
                  <a:schemeClr val="tx2"/>
                </a:solidFill>
              </a:rPr>
              <a:t>  hours</a:t>
            </a:r>
          </a:p>
          <a:p>
            <a:pPr marL="0" indent="0">
              <a:buNone/>
            </a:pPr>
            <a:endParaRPr lang="en-US" dirty="0"/>
          </a:p>
        </p:txBody>
      </p:sp>
      <p:sp>
        <p:nvSpPr>
          <p:cNvPr id="6" name="Date Placeholder 5"/>
          <p:cNvSpPr>
            <a:spLocks noGrp="1"/>
          </p:cNvSpPr>
          <p:nvPr>
            <p:ph type="dt" sz="half" idx="2"/>
          </p:nvPr>
        </p:nvSpPr>
        <p:spPr/>
        <p:txBody>
          <a:bodyPr/>
          <a:lstStyle/>
          <a:p>
            <a:pPr>
              <a:defRPr/>
            </a:pPr>
            <a:fld id="{48DA7FA5-8EFC-1446-AFE1-777E21C38831}" type="datetime1">
              <a:rPr lang="en-US" smtClean="0"/>
              <a:t>5/15/2017</a:t>
            </a:fld>
            <a:endParaRPr lang="en-US"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10" name="Title 9"/>
          <p:cNvSpPr>
            <a:spLocks noGrp="1"/>
          </p:cNvSpPr>
          <p:nvPr>
            <p:ph type="title"/>
          </p:nvPr>
        </p:nvSpPr>
        <p:spPr>
          <a:xfrm>
            <a:off x="4692455" y="188814"/>
            <a:ext cx="4318503" cy="320908"/>
          </a:xfrm>
        </p:spPr>
        <p:txBody>
          <a:bodyPr/>
          <a:lstStyle/>
          <a:p>
            <a:r>
              <a:rPr lang="en-US" sz="2000" dirty="0"/>
              <a:t>Accelerator Operations Summary</a:t>
            </a:r>
          </a:p>
        </p:txBody>
      </p:sp>
      <p:pic>
        <p:nvPicPr>
          <p:cNvPr id="4" name="Content Placeholder 3"/>
          <p:cNvPicPr>
            <a:picLocks noGrp="1" noChangeAspect="1"/>
          </p:cNvPicPr>
          <p:nvPr>
            <p:ph sz="half" idx="13"/>
          </p:nvPr>
        </p:nvPicPr>
        <p:blipFill>
          <a:blip r:embed="rId2"/>
          <a:stretch>
            <a:fillRect/>
          </a:stretch>
        </p:blipFill>
        <p:spPr>
          <a:xfrm rot="5400000">
            <a:off x="-70776" y="672739"/>
            <a:ext cx="4709159" cy="3363685"/>
          </a:xfrm>
        </p:spPr>
      </p:pic>
      <p:sp>
        <p:nvSpPr>
          <p:cNvPr id="9" name="Footer Placeholder 3"/>
          <p:cNvSpPr>
            <a:spLocks noGrp="1"/>
          </p:cNvSpPr>
          <p:nvPr>
            <p:ph type="ftr" sz="quarter" idx="3"/>
          </p:nvPr>
        </p:nvSpPr>
        <p:spPr>
          <a:xfrm>
            <a:off x="1530603" y="4878161"/>
            <a:ext cx="6262118" cy="182155"/>
          </a:xfrm>
        </p:spPr>
        <p:txBody>
          <a:bodyPr/>
          <a:lstStyle/>
          <a:p>
            <a:pPr>
              <a:defRPr/>
            </a:pPr>
            <a:r>
              <a:rPr lang="en-US" dirty="0"/>
              <a:t>Duane Newhart | All Experimenters’ Meeting/Lab Status Meeting</a:t>
            </a:r>
            <a:endParaRPr lang="en-US" b="1" dirty="0"/>
          </a:p>
        </p:txBody>
      </p:sp>
    </p:spTree>
    <p:extLst>
      <p:ext uri="{BB962C8B-B14F-4D97-AF65-F5344CB8AC3E}">
        <p14:creationId xmlns:p14="http://schemas.microsoft.com/office/powerpoint/2010/main" val="4270663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Placeholder 14"/>
          <p:cNvPicPr>
            <a:picLocks noGrp="1" noChangeAspect="1"/>
          </p:cNvPicPr>
          <p:nvPr>
            <p:ph type="pic" idx="13"/>
          </p:nvPr>
        </p:nvPicPr>
        <p:blipFill>
          <a:blip r:embed="rId2"/>
          <a:stretch>
            <a:fillRect/>
          </a:stretch>
        </p:blipFill>
        <p:spPr>
          <a:xfrm>
            <a:off x="872620" y="509722"/>
            <a:ext cx="7394229" cy="4159255"/>
          </a:xfrm>
        </p:spPr>
      </p:pic>
      <p:sp>
        <p:nvSpPr>
          <p:cNvPr id="13" name="Text Placeholder 12"/>
          <p:cNvSpPr>
            <a:spLocks noGrp="1"/>
          </p:cNvSpPr>
          <p:nvPr>
            <p:ph type="body" sz="half" idx="2"/>
          </p:nvPr>
        </p:nvSpPr>
        <p:spPr>
          <a:xfrm>
            <a:off x="1551942" y="3864334"/>
            <a:ext cx="6629951" cy="739471"/>
          </a:xfrm>
        </p:spPr>
        <p:txBody>
          <a:bodyPr/>
          <a:lstStyle/>
          <a:p>
            <a:r>
              <a:rPr lang="en-US" sz="1400" dirty="0">
                <a:solidFill>
                  <a:srgbClr val="C00000"/>
                </a:solidFill>
                <a:effectLst>
                  <a:outerShdw blurRad="38100" dist="38100" dir="2700000" algn="tl">
                    <a:srgbClr val="000000">
                      <a:alpha val="43137"/>
                    </a:srgbClr>
                  </a:outerShdw>
                </a:effectLst>
              </a:rPr>
              <a:t>635.6kW </a:t>
            </a:r>
            <a:r>
              <a:rPr lang="en-US" sz="1400" dirty="0" err="1">
                <a:solidFill>
                  <a:srgbClr val="C00000"/>
                </a:solidFill>
                <a:effectLst>
                  <a:outerShdw blurRad="38100" dist="38100" dir="2700000" algn="tl">
                    <a:srgbClr val="000000">
                      <a:alpha val="43137"/>
                    </a:srgbClr>
                  </a:outerShdw>
                </a:effectLst>
              </a:rPr>
              <a:t>NuMI</a:t>
            </a:r>
            <a:r>
              <a:rPr lang="en-US" sz="1400" dirty="0">
                <a:solidFill>
                  <a:srgbClr val="C00000"/>
                </a:solidFill>
                <a:effectLst>
                  <a:outerShdw blurRad="38100" dist="38100" dir="2700000" algn="tl">
                    <a:srgbClr val="000000">
                      <a:alpha val="43137"/>
                    </a:srgbClr>
                  </a:outerShdw>
                </a:effectLst>
              </a:rPr>
              <a:t> with SY </a:t>
            </a:r>
            <a:r>
              <a:rPr lang="en-US" sz="1400" dirty="0">
                <a:solidFill>
                  <a:srgbClr val="C00000"/>
                </a:solidFill>
                <a:effectLst>
                  <a:outerShdw blurRad="38100" dist="38100" dir="2700000" algn="tl">
                    <a:srgbClr val="000000">
                      <a:alpha val="43137"/>
                    </a:srgbClr>
                  </a:outerShdw>
                </a:effectLst>
                <a:sym typeface="Wingdings" panose="05000000000000000000" pitchFamily="2" charset="2"/>
              </a:rPr>
              <a:t>=&gt; 700 KW </a:t>
            </a:r>
            <a:r>
              <a:rPr lang="en-US" sz="1400" dirty="0" err="1">
                <a:solidFill>
                  <a:srgbClr val="C00000"/>
                </a:solidFill>
                <a:effectLst>
                  <a:outerShdw blurRad="38100" dist="38100" dir="2700000" algn="tl">
                    <a:srgbClr val="000000">
                      <a:alpha val="43137"/>
                    </a:srgbClr>
                  </a:outerShdw>
                </a:effectLst>
                <a:sym typeface="Wingdings" panose="05000000000000000000" pitchFamily="2" charset="2"/>
              </a:rPr>
              <a:t>NuMI</a:t>
            </a:r>
            <a:r>
              <a:rPr lang="en-US" sz="1400" dirty="0">
                <a:solidFill>
                  <a:srgbClr val="C00000"/>
                </a:solidFill>
                <a:effectLst>
                  <a:outerShdw blurRad="38100" dist="38100" dir="2700000" algn="tl">
                    <a:srgbClr val="000000">
                      <a:alpha val="43137"/>
                    </a:srgbClr>
                  </a:outerShdw>
                </a:effectLst>
                <a:sym typeface="Wingdings" panose="05000000000000000000" pitchFamily="2" charset="2"/>
              </a:rPr>
              <a:t> only</a:t>
            </a:r>
          </a:p>
          <a:p>
            <a:r>
              <a:rPr lang="en-US" sz="1400" dirty="0">
                <a:solidFill>
                  <a:srgbClr val="C00000"/>
                </a:solidFill>
                <a:effectLst>
                  <a:outerShdw blurRad="38100" dist="38100" dir="2700000" algn="tl">
                    <a:srgbClr val="000000">
                      <a:alpha val="43137"/>
                    </a:srgbClr>
                  </a:outerShdw>
                </a:effectLst>
                <a:sym typeface="Wingdings" panose="05000000000000000000" pitchFamily="2" charset="2"/>
              </a:rPr>
              <a:t>1 hour beam power record: 715.88 kW (1/25/17 20:25 to 21:25) </a:t>
            </a:r>
            <a:endParaRPr lang="en-US" sz="1400" dirty="0">
              <a:solidFill>
                <a:srgbClr val="C00000"/>
              </a:solidFill>
              <a:effectLst>
                <a:outerShdw blurRad="38100" dist="38100" dir="2700000" algn="tl">
                  <a:srgbClr val="000000">
                    <a:alpha val="43137"/>
                  </a:srgbClr>
                </a:outerShdw>
              </a:effectLst>
            </a:endParaRPr>
          </a:p>
          <a:p>
            <a:endParaRPr lang="en-US" dirty="0"/>
          </a:p>
        </p:txBody>
      </p:sp>
      <p:sp>
        <p:nvSpPr>
          <p:cNvPr id="6" name="Date Placeholder 5"/>
          <p:cNvSpPr>
            <a:spLocks noGrp="1"/>
          </p:cNvSpPr>
          <p:nvPr>
            <p:ph type="dt" sz="half" idx="14"/>
          </p:nvPr>
        </p:nvSpPr>
        <p:spPr/>
        <p:txBody>
          <a:bodyPr/>
          <a:lstStyle/>
          <a:p>
            <a:pPr>
              <a:defRPr/>
            </a:pPr>
            <a:fld id="{B099EE7B-C01A-E94A-AA76-2F04CF97FC05}" type="datetime1">
              <a:rPr lang="en-US" smtClean="0"/>
              <a:pPr>
                <a:defRPr/>
              </a:pPr>
              <a:t>5/15/2017</a:t>
            </a:fld>
            <a:endParaRPr lang="en-US" dirty="0"/>
          </a:p>
        </p:txBody>
      </p:sp>
      <p:sp>
        <p:nvSpPr>
          <p:cNvPr id="7" name="Footer Placeholder 6"/>
          <p:cNvSpPr>
            <a:spLocks noGrp="1"/>
          </p:cNvSpPr>
          <p:nvPr>
            <p:ph type="ftr" sz="quarter" idx="3"/>
          </p:nvPr>
        </p:nvSpPr>
        <p:spPr/>
        <p:txBody>
          <a:bodyPr/>
          <a:lstStyle/>
          <a:p>
            <a:pPr>
              <a:defRPr/>
            </a:pPr>
            <a:r>
              <a:rPr lang="en-US" dirty="0"/>
              <a:t>Presenter | Presentation Title or Meeting Title</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12" name="Title 11"/>
          <p:cNvSpPr>
            <a:spLocks noGrp="1"/>
          </p:cNvSpPr>
          <p:nvPr>
            <p:ph type="title"/>
          </p:nvPr>
        </p:nvSpPr>
        <p:spPr/>
        <p:txBody>
          <a:bodyPr/>
          <a:lstStyle/>
          <a:p>
            <a:r>
              <a:rPr lang="en-US" dirty="0" err="1"/>
              <a:t>NuMI</a:t>
            </a:r>
            <a:r>
              <a:rPr lang="en-US" dirty="0"/>
              <a:t> Beam Power </a:t>
            </a:r>
          </a:p>
        </p:txBody>
      </p:sp>
    </p:spTree>
    <p:extLst>
      <p:ext uri="{BB962C8B-B14F-4D97-AF65-F5344CB8AC3E}">
        <p14:creationId xmlns:p14="http://schemas.microsoft.com/office/powerpoint/2010/main" val="1902966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a:defRPr/>
            </a:pPr>
            <a:fld id="{48DA7FA5-8EFC-1446-AFE1-777E21C38831}" type="datetime1">
              <a:rPr lang="en-US" smtClean="0"/>
              <a:t>5/15/2017</a:t>
            </a:fld>
            <a:endParaRPr lang="en-US"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10" name="Title 9"/>
          <p:cNvSpPr>
            <a:spLocks noGrp="1"/>
          </p:cNvSpPr>
          <p:nvPr>
            <p:ph type="title"/>
          </p:nvPr>
        </p:nvSpPr>
        <p:spPr/>
        <p:txBody>
          <a:bodyPr/>
          <a:lstStyle/>
          <a:p>
            <a:r>
              <a:rPr lang="en-US" dirty="0" err="1"/>
              <a:t>NuMI</a:t>
            </a:r>
            <a:r>
              <a:rPr lang="en-US" dirty="0"/>
              <a:t> Operation</a:t>
            </a:r>
          </a:p>
        </p:txBody>
      </p:sp>
      <p:pic>
        <p:nvPicPr>
          <p:cNvPr id="5" name="Content Placeholder 4"/>
          <p:cNvPicPr>
            <a:picLocks noGrp="1" noChangeAspect="1"/>
          </p:cNvPicPr>
          <p:nvPr>
            <p:ph sz="half" idx="13"/>
          </p:nvPr>
        </p:nvPicPr>
        <p:blipFill>
          <a:blip r:embed="rId2"/>
          <a:stretch>
            <a:fillRect/>
          </a:stretch>
        </p:blipFill>
        <p:spPr>
          <a:xfrm>
            <a:off x="228600" y="1130366"/>
            <a:ext cx="4284492" cy="2856328"/>
          </a:xfrm>
        </p:spPr>
      </p:pic>
      <p:pic>
        <p:nvPicPr>
          <p:cNvPr id="12" name="Content Placeholder 11"/>
          <p:cNvPicPr>
            <a:picLocks noGrp="1" noChangeAspect="1"/>
          </p:cNvPicPr>
          <p:nvPr>
            <p:ph sz="half" idx="15"/>
          </p:nvPr>
        </p:nvPicPr>
        <p:blipFill>
          <a:blip r:embed="rId3"/>
          <a:stretch>
            <a:fillRect/>
          </a:stretch>
        </p:blipFill>
        <p:spPr>
          <a:xfrm>
            <a:off x="4750905" y="1170365"/>
            <a:ext cx="4164495" cy="2776330"/>
          </a:xfrm>
        </p:spPr>
      </p:pic>
      <p:sp>
        <p:nvSpPr>
          <p:cNvPr id="11" name="Footer Placeholder 3"/>
          <p:cNvSpPr>
            <a:spLocks noGrp="1"/>
          </p:cNvSpPr>
          <p:nvPr>
            <p:ph type="ftr" sz="quarter" idx="3"/>
          </p:nvPr>
        </p:nvSpPr>
        <p:spPr>
          <a:xfrm>
            <a:off x="1530603" y="4878161"/>
            <a:ext cx="6262118" cy="182155"/>
          </a:xfrm>
        </p:spPr>
        <p:txBody>
          <a:bodyPr/>
          <a:lstStyle/>
          <a:p>
            <a:pPr>
              <a:defRPr/>
            </a:pPr>
            <a:r>
              <a:rPr lang="en-US" dirty="0"/>
              <a:t>Duane Newhart | All Experimenters’ Meeting/Lab Status Meeting</a:t>
            </a:r>
            <a:endParaRPr lang="en-US" b="1" dirty="0"/>
          </a:p>
        </p:txBody>
      </p:sp>
    </p:spTree>
    <p:extLst>
      <p:ext uri="{BB962C8B-B14F-4D97-AF65-F5344CB8AC3E}">
        <p14:creationId xmlns:p14="http://schemas.microsoft.com/office/powerpoint/2010/main" val="1557928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a:defRPr/>
            </a:pPr>
            <a:fld id="{48DA7FA5-8EFC-1446-AFE1-777E21C38831}" type="datetime1">
              <a:rPr lang="en-US" smtClean="0"/>
              <a:t>5/15/2017</a:t>
            </a:fld>
            <a:endParaRPr lang="en-US"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10" name="Title 9"/>
          <p:cNvSpPr>
            <a:spLocks noGrp="1"/>
          </p:cNvSpPr>
          <p:nvPr>
            <p:ph type="title"/>
          </p:nvPr>
        </p:nvSpPr>
        <p:spPr/>
        <p:txBody>
          <a:bodyPr/>
          <a:lstStyle/>
          <a:p>
            <a:r>
              <a:rPr lang="en-US" dirty="0"/>
              <a:t>BNB Operation</a:t>
            </a:r>
          </a:p>
        </p:txBody>
      </p:sp>
      <p:pic>
        <p:nvPicPr>
          <p:cNvPr id="4" name="Content Placeholder 3"/>
          <p:cNvPicPr>
            <a:picLocks noGrp="1" noChangeAspect="1"/>
          </p:cNvPicPr>
          <p:nvPr>
            <p:ph sz="half" idx="13"/>
          </p:nvPr>
        </p:nvPicPr>
        <p:blipFill>
          <a:blip r:embed="rId2"/>
          <a:stretch>
            <a:fillRect/>
          </a:stretch>
        </p:blipFill>
        <p:spPr>
          <a:xfrm>
            <a:off x="228600" y="1127053"/>
            <a:ext cx="4214919" cy="2809946"/>
          </a:xfrm>
        </p:spPr>
      </p:pic>
      <p:pic>
        <p:nvPicPr>
          <p:cNvPr id="11" name="Content Placeholder 10"/>
          <p:cNvPicPr>
            <a:picLocks noGrp="1" noChangeAspect="1"/>
          </p:cNvPicPr>
          <p:nvPr>
            <p:ph sz="half" idx="15"/>
          </p:nvPr>
        </p:nvPicPr>
        <p:blipFill>
          <a:blip r:embed="rId3"/>
          <a:stretch>
            <a:fillRect/>
          </a:stretch>
        </p:blipFill>
        <p:spPr>
          <a:xfrm>
            <a:off x="4648199" y="1109626"/>
            <a:ext cx="4267200" cy="2844800"/>
          </a:xfrm>
        </p:spPr>
      </p:pic>
      <p:sp>
        <p:nvSpPr>
          <p:cNvPr id="12" name="Footer Placeholder 3"/>
          <p:cNvSpPr>
            <a:spLocks noGrp="1"/>
          </p:cNvSpPr>
          <p:nvPr>
            <p:ph type="ftr" sz="quarter" idx="3"/>
          </p:nvPr>
        </p:nvSpPr>
        <p:spPr>
          <a:xfrm>
            <a:off x="1530603" y="4878161"/>
            <a:ext cx="6262118" cy="182155"/>
          </a:xfrm>
        </p:spPr>
        <p:txBody>
          <a:bodyPr/>
          <a:lstStyle/>
          <a:p>
            <a:pPr>
              <a:defRPr/>
            </a:pPr>
            <a:r>
              <a:rPr lang="en-US" dirty="0"/>
              <a:t>Duane Newhart | All Experimenters’ Meeting/Lab Status Meeting</a:t>
            </a:r>
            <a:endParaRPr lang="en-US" b="1" dirty="0"/>
          </a:p>
        </p:txBody>
      </p:sp>
    </p:spTree>
    <p:extLst>
      <p:ext uri="{BB962C8B-B14F-4D97-AF65-F5344CB8AC3E}">
        <p14:creationId xmlns:p14="http://schemas.microsoft.com/office/powerpoint/2010/main" val="645082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1" y="728663"/>
            <a:ext cx="4206240" cy="3978419"/>
          </a:xfrm>
        </p:spPr>
        <p:txBody>
          <a:bodyPr>
            <a:normAutofit/>
          </a:bodyPr>
          <a:lstStyle/>
          <a:p>
            <a:r>
              <a:rPr lang="en-US" dirty="0"/>
              <a:t>LINAC</a:t>
            </a:r>
          </a:p>
          <a:p>
            <a:pPr lvl="1"/>
            <a:r>
              <a:rPr lang="en-US" dirty="0"/>
              <a:t>Running well</a:t>
            </a:r>
          </a:p>
          <a:p>
            <a:r>
              <a:rPr lang="en-US" dirty="0"/>
              <a:t>Booster</a:t>
            </a:r>
          </a:p>
          <a:p>
            <a:pPr lvl="1"/>
            <a:r>
              <a:rPr lang="en-US" dirty="0"/>
              <a:t>Running well</a:t>
            </a:r>
          </a:p>
          <a:p>
            <a:r>
              <a:rPr lang="en-US" dirty="0"/>
              <a:t>MI/RR</a:t>
            </a:r>
          </a:p>
          <a:p>
            <a:pPr lvl="1"/>
            <a:r>
              <a:rPr lang="en-US" dirty="0"/>
              <a:t>MI52 vacuum </a:t>
            </a:r>
          </a:p>
          <a:p>
            <a:pPr lvl="2"/>
            <a:r>
              <a:rPr lang="en-US" dirty="0"/>
              <a:t>Plagued with vacuum issues again</a:t>
            </a:r>
          </a:p>
          <a:p>
            <a:pPr lvl="0"/>
            <a:r>
              <a:rPr lang="en-US" dirty="0" err="1"/>
              <a:t>NuMI</a:t>
            </a:r>
            <a:endParaRPr lang="en-US" dirty="0"/>
          </a:p>
          <a:p>
            <a:pPr lvl="1"/>
            <a:r>
              <a:rPr lang="en-US" dirty="0"/>
              <a:t>Focusing on staying above 641kW with Switchyard running</a:t>
            </a:r>
          </a:p>
          <a:p>
            <a:r>
              <a:rPr lang="en-US" dirty="0"/>
              <a:t>Booster Neutrino Beamline (BNB)</a:t>
            </a:r>
          </a:p>
          <a:p>
            <a:pPr lvl="1"/>
            <a:r>
              <a:rPr lang="en-US" dirty="0"/>
              <a:t>Running well</a:t>
            </a:r>
          </a:p>
          <a:p>
            <a:pPr lvl="1"/>
            <a:endParaRPr lang="en-US" dirty="0"/>
          </a:p>
        </p:txBody>
      </p:sp>
      <p:sp>
        <p:nvSpPr>
          <p:cNvPr id="3" name="Content Placeholder 2"/>
          <p:cNvSpPr>
            <a:spLocks noGrp="1"/>
          </p:cNvSpPr>
          <p:nvPr>
            <p:ph sz="half" idx="15"/>
          </p:nvPr>
        </p:nvSpPr>
        <p:spPr>
          <a:xfrm>
            <a:off x="4692455" y="728662"/>
            <a:ext cx="4215383" cy="3978419"/>
          </a:xfrm>
        </p:spPr>
        <p:txBody>
          <a:bodyPr>
            <a:normAutofit/>
          </a:bodyPr>
          <a:lstStyle/>
          <a:p>
            <a:r>
              <a:rPr lang="en-US" dirty="0"/>
              <a:t>Switchyard</a:t>
            </a:r>
          </a:p>
          <a:p>
            <a:pPr lvl="1"/>
            <a:r>
              <a:rPr lang="en-US" dirty="0" err="1"/>
              <a:t>MTest</a:t>
            </a:r>
            <a:r>
              <a:rPr lang="en-US" dirty="0"/>
              <a:t>, </a:t>
            </a:r>
            <a:r>
              <a:rPr lang="en-US" dirty="0" err="1"/>
              <a:t>Mcenter</a:t>
            </a:r>
            <a:r>
              <a:rPr lang="en-US" dirty="0"/>
              <a:t>, </a:t>
            </a:r>
            <a:r>
              <a:rPr lang="en-US" dirty="0" err="1"/>
              <a:t>SeaQuest</a:t>
            </a:r>
            <a:r>
              <a:rPr lang="en-US" dirty="0"/>
              <a:t> </a:t>
            </a:r>
          </a:p>
          <a:p>
            <a:r>
              <a:rPr lang="en-US" dirty="0"/>
              <a:t>Muon Campus Commissioning</a:t>
            </a:r>
          </a:p>
          <a:p>
            <a:pPr lvl="2"/>
            <a:r>
              <a:rPr lang="en-US" dirty="0"/>
              <a:t>8 GeV beam around the Delivery ring</a:t>
            </a:r>
          </a:p>
          <a:p>
            <a:pPr lvl="2"/>
            <a:r>
              <a:rPr lang="en-US" dirty="0"/>
              <a:t>Began On Target Operation late last week</a:t>
            </a:r>
          </a:p>
          <a:p>
            <a:pPr lvl="3"/>
            <a:r>
              <a:rPr lang="en-US" dirty="0"/>
              <a:t>3 GeV </a:t>
            </a:r>
            <a:r>
              <a:rPr lang="en-US" dirty="0" err="1"/>
              <a:t>secondaries</a:t>
            </a:r>
            <a:r>
              <a:rPr lang="en-US" dirty="0"/>
              <a:t> into the ring</a:t>
            </a:r>
          </a:p>
          <a:p>
            <a:r>
              <a:rPr lang="en-US" dirty="0"/>
              <a:t>General</a:t>
            </a:r>
          </a:p>
          <a:p>
            <a:pPr lvl="1"/>
            <a:r>
              <a:rPr lang="en-US" dirty="0"/>
              <a:t>Downtime</a:t>
            </a:r>
          </a:p>
          <a:p>
            <a:pPr lvl="2"/>
            <a:r>
              <a:rPr lang="en-US" dirty="0"/>
              <a:t>May 15</a:t>
            </a:r>
            <a:r>
              <a:rPr lang="en-US" baseline="30000" dirty="0"/>
              <a:t>th</a:t>
            </a:r>
            <a:endParaRPr lang="en-US" dirty="0"/>
          </a:p>
          <a:p>
            <a:pPr lvl="3"/>
            <a:r>
              <a:rPr lang="en-US" dirty="0">
                <a:solidFill>
                  <a:srgbClr val="FF0000"/>
                </a:solidFill>
              </a:rPr>
              <a:t>ComEd Switch 2002 repair</a:t>
            </a:r>
          </a:p>
          <a:p>
            <a:pPr lvl="1"/>
            <a:r>
              <a:rPr lang="en-US" dirty="0"/>
              <a:t>Shutdown Planning</a:t>
            </a:r>
          </a:p>
          <a:p>
            <a:pPr lvl="2"/>
            <a:r>
              <a:rPr lang="en-US" dirty="0"/>
              <a:t>Preparing to adjust schedule 		</a:t>
            </a:r>
          </a:p>
          <a:p>
            <a:pPr marL="577850" lvl="2" indent="0">
              <a:buNone/>
            </a:pPr>
            <a:endParaRPr lang="en-US" dirty="0"/>
          </a:p>
        </p:txBody>
      </p:sp>
      <p:sp>
        <p:nvSpPr>
          <p:cNvPr id="6" name="Date Placeholder 5"/>
          <p:cNvSpPr>
            <a:spLocks noGrp="1"/>
          </p:cNvSpPr>
          <p:nvPr>
            <p:ph type="dt" sz="half" idx="2"/>
          </p:nvPr>
        </p:nvSpPr>
        <p:spPr/>
        <p:txBody>
          <a:bodyPr/>
          <a:lstStyle/>
          <a:p>
            <a:pPr>
              <a:defRPr/>
            </a:pPr>
            <a:fld id="{48DA7FA5-8EFC-1446-AFE1-777E21C38831}" type="datetime1">
              <a:rPr lang="en-US" smtClean="0"/>
              <a:t>5/15/2017</a:t>
            </a:fld>
            <a:endParaRPr lang="en-US"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10" name="Title 9"/>
          <p:cNvSpPr>
            <a:spLocks noGrp="1"/>
          </p:cNvSpPr>
          <p:nvPr>
            <p:ph type="title"/>
          </p:nvPr>
        </p:nvSpPr>
        <p:spPr/>
        <p:txBody>
          <a:bodyPr/>
          <a:lstStyle/>
          <a:p>
            <a:r>
              <a:rPr lang="en-US" dirty="0"/>
              <a:t>Complex Status</a:t>
            </a:r>
          </a:p>
        </p:txBody>
      </p:sp>
      <p:sp>
        <p:nvSpPr>
          <p:cNvPr id="11" name="Footer Placeholder 3"/>
          <p:cNvSpPr>
            <a:spLocks noGrp="1"/>
          </p:cNvSpPr>
          <p:nvPr>
            <p:ph type="ftr" sz="quarter" idx="3"/>
          </p:nvPr>
        </p:nvSpPr>
        <p:spPr>
          <a:xfrm>
            <a:off x="1530603" y="4878161"/>
            <a:ext cx="6262118" cy="182155"/>
          </a:xfrm>
        </p:spPr>
        <p:txBody>
          <a:bodyPr/>
          <a:lstStyle/>
          <a:p>
            <a:pPr>
              <a:defRPr/>
            </a:pPr>
            <a:r>
              <a:rPr lang="en-US" dirty="0"/>
              <a:t>Duane Newhart | All Experimenters’ Meeting/Lab Status Meeting</a:t>
            </a:r>
            <a:endParaRPr lang="en-US" b="1" dirty="0"/>
          </a:p>
        </p:txBody>
      </p:sp>
    </p:spTree>
    <p:extLst>
      <p:ext uri="{BB962C8B-B14F-4D97-AF65-F5344CB8AC3E}">
        <p14:creationId xmlns:p14="http://schemas.microsoft.com/office/powerpoint/2010/main" val="3377347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ComEd Switch 2002: 345kV feed to MSS</a:t>
            </a:r>
          </a:p>
        </p:txBody>
      </p:sp>
      <p:sp>
        <p:nvSpPr>
          <p:cNvPr id="4" name="Date Placeholder 3"/>
          <p:cNvSpPr>
            <a:spLocks noGrp="1"/>
          </p:cNvSpPr>
          <p:nvPr>
            <p:ph type="dt" sz="half" idx="2"/>
          </p:nvPr>
        </p:nvSpPr>
        <p:spPr/>
        <p:txBody>
          <a:bodyPr/>
          <a:lstStyle/>
          <a:p>
            <a:pPr>
              <a:defRPr/>
            </a:pPr>
            <a:fld id="{57ADAB69-348E-2C41-AF41-E98D046040A4}" type="datetime1">
              <a:rPr lang="en-US" smtClean="0"/>
              <a:pPr>
                <a:defRPr/>
              </a:pPr>
              <a:t>5/15/2017</a:t>
            </a:fld>
            <a:endParaRPr lang="en-US" dirty="0"/>
          </a:p>
        </p:txBody>
      </p:sp>
      <p:sp>
        <p:nvSpPr>
          <p:cNvPr id="5" name="Footer Placeholder 4"/>
          <p:cNvSpPr>
            <a:spLocks noGrp="1"/>
          </p:cNvSpPr>
          <p:nvPr>
            <p:ph type="ftr" sz="quarter" idx="3"/>
          </p:nvPr>
        </p:nvSpPr>
        <p:spPr/>
        <p:txBody>
          <a:bodyPr/>
          <a:lstStyle/>
          <a:p>
            <a:pPr>
              <a:defRPr/>
            </a:pP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9" name="Content Placeholder 8"/>
          <p:cNvSpPr>
            <a:spLocks noGrp="1"/>
          </p:cNvSpPr>
          <p:nvPr>
            <p:ph idx="1"/>
          </p:nvPr>
        </p:nvSpPr>
        <p:spPr>
          <a:xfrm>
            <a:off x="228600" y="3790121"/>
            <a:ext cx="8672516" cy="854765"/>
          </a:xfrm>
        </p:spPr>
        <p:txBody>
          <a:bodyPr>
            <a:normAutofit fontScale="92500" lnSpcReduction="20000"/>
          </a:bodyPr>
          <a:lstStyle/>
          <a:p>
            <a:pPr marL="0" indent="0">
              <a:buNone/>
            </a:pPr>
            <a:r>
              <a:rPr lang="en-US" dirty="0"/>
              <a:t>During thermal scans ComEd found that one phase of the switch is hot, about 200 F. Further investigation showed the contact for the hot phase is not seated properly an is only making contact with about 50% of the conductor. The risk of course is the contactor may fail either by continuing to overheat or just open. </a:t>
            </a:r>
          </a:p>
        </p:txBody>
      </p:sp>
      <p:pic>
        <p:nvPicPr>
          <p:cNvPr id="1026" name="Picture 2" descr="6aee62e9-f348-4bc1-a667-2e8863747406@namprd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1786" y="547252"/>
            <a:ext cx="4299330" cy="322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327d63b-739d-4a30-9345-0714c003d6df@namprd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509721"/>
            <a:ext cx="4379536" cy="326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703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trike="sngStrike" dirty="0"/>
              <a:t>0600: Turn Accelerators/Controls/Cooling off.</a:t>
            </a:r>
          </a:p>
          <a:p>
            <a:r>
              <a:rPr lang="en-US" strike="sngStrike" dirty="0"/>
              <a:t>0630-0700: Transfer Master Substation loads to </a:t>
            </a:r>
            <a:r>
              <a:rPr lang="en-US" strike="sngStrike" dirty="0" err="1"/>
              <a:t>Kautz</a:t>
            </a:r>
            <a:r>
              <a:rPr lang="en-US" strike="sngStrike" dirty="0"/>
              <a:t> Road Substation</a:t>
            </a:r>
          </a:p>
          <a:p>
            <a:pPr lvl="1"/>
            <a:r>
              <a:rPr lang="en-US" strike="sngStrike" dirty="0"/>
              <a:t>30 minute outage for Master Substation loads </a:t>
            </a:r>
          </a:p>
          <a:p>
            <a:r>
              <a:rPr lang="en-US" strike="sngStrike" dirty="0"/>
              <a:t>0700~1500: ComEd repairs/replaces switch</a:t>
            </a:r>
          </a:p>
          <a:p>
            <a:r>
              <a:rPr lang="en-US" dirty="0"/>
              <a:t>1630: CUB Cooling off, Controls down</a:t>
            </a:r>
          </a:p>
          <a:p>
            <a:r>
              <a:rPr lang="en-US" dirty="0"/>
              <a:t>1700-1730: Transfer Master Substation loads from </a:t>
            </a:r>
            <a:r>
              <a:rPr lang="en-US" dirty="0" err="1"/>
              <a:t>Kautz</a:t>
            </a:r>
            <a:r>
              <a:rPr lang="en-US" dirty="0"/>
              <a:t> Road Substation</a:t>
            </a:r>
          </a:p>
          <a:p>
            <a:pPr lvl="1"/>
            <a:r>
              <a:rPr lang="en-US" dirty="0"/>
              <a:t>30 minute outage for Master Substation loads </a:t>
            </a:r>
          </a:p>
          <a:p>
            <a:r>
              <a:rPr lang="en-US" dirty="0"/>
              <a:t>1800: Turn on begins </a:t>
            </a:r>
          </a:p>
          <a:p>
            <a:endParaRPr lang="en-US" dirty="0"/>
          </a:p>
          <a:p>
            <a:r>
              <a:rPr lang="en-US" dirty="0"/>
              <a:t>This scenario allows the switch to be repaired, and for the site to continue being fed from two 345kV lines, L11120 &amp; L14419.  </a:t>
            </a:r>
          </a:p>
          <a:p>
            <a:r>
              <a:rPr lang="en-US" dirty="0"/>
              <a:t>MSS powers the majority of the site! </a:t>
            </a:r>
          </a:p>
          <a:p>
            <a:r>
              <a:rPr lang="en-US" dirty="0"/>
              <a:t>KRS powers MI buildings and currently Feeder 46A (A0 </a:t>
            </a:r>
            <a:r>
              <a:rPr lang="en-US" dirty="0" err="1"/>
              <a:t>Cryo</a:t>
            </a:r>
            <a:r>
              <a:rPr lang="en-US" dirty="0"/>
              <a:t> Compressors) </a:t>
            </a:r>
          </a:p>
        </p:txBody>
      </p:sp>
      <p:sp>
        <p:nvSpPr>
          <p:cNvPr id="3" name="Title 2"/>
          <p:cNvSpPr>
            <a:spLocks noGrp="1"/>
          </p:cNvSpPr>
          <p:nvPr>
            <p:ph type="title"/>
          </p:nvPr>
        </p:nvSpPr>
        <p:spPr/>
        <p:txBody>
          <a:bodyPr/>
          <a:lstStyle/>
          <a:p>
            <a:r>
              <a:rPr lang="en-US" dirty="0"/>
              <a:t>Current Plan: Monday, May 15</a:t>
            </a:r>
            <a:r>
              <a:rPr lang="en-US" baseline="30000" dirty="0"/>
              <a:t>th</a:t>
            </a:r>
            <a:endParaRPr lang="en-US" dirty="0"/>
          </a:p>
        </p:txBody>
      </p:sp>
      <p:sp>
        <p:nvSpPr>
          <p:cNvPr id="4" name="Date Placeholder 3"/>
          <p:cNvSpPr>
            <a:spLocks noGrp="1"/>
          </p:cNvSpPr>
          <p:nvPr>
            <p:ph type="dt" sz="half" idx="2"/>
          </p:nvPr>
        </p:nvSpPr>
        <p:spPr/>
        <p:txBody>
          <a:bodyPr/>
          <a:lstStyle/>
          <a:p>
            <a:pPr>
              <a:defRPr/>
            </a:pPr>
            <a:fld id="{57ADAB69-348E-2C41-AF41-E98D046040A4}" type="datetime1">
              <a:rPr lang="en-US" smtClean="0"/>
              <a:pPr>
                <a:defRPr/>
              </a:pPr>
              <a:t>5/15/2017</a:t>
            </a:fld>
            <a:endParaRPr lang="en-US" dirty="0"/>
          </a:p>
        </p:txBody>
      </p:sp>
      <p:sp>
        <p:nvSpPr>
          <p:cNvPr id="5" name="Footer Placeholder 4"/>
          <p:cNvSpPr>
            <a:spLocks noGrp="1"/>
          </p:cNvSpPr>
          <p:nvPr>
            <p:ph type="ftr" sz="quarter" idx="3"/>
          </p:nvPr>
        </p:nvSpPr>
        <p:spPr/>
        <p:txBody>
          <a:bodyPr/>
          <a:lstStyle/>
          <a:p>
            <a:pPr>
              <a:defRPr/>
            </a:pPr>
            <a:r>
              <a:rPr lang="en-US"/>
              <a:t>Presenter | Presentation Title or Meeting Title</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Tree>
    <p:extLst>
      <p:ext uri="{BB962C8B-B14F-4D97-AF65-F5344CB8AC3E}">
        <p14:creationId xmlns:p14="http://schemas.microsoft.com/office/powerpoint/2010/main" val="1697172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a:defRPr/>
            </a:pPr>
            <a:fld id="{48DA7FA5-8EFC-1446-AFE1-777E21C38831}" type="datetime1">
              <a:rPr lang="en-US" smtClean="0"/>
              <a:t>5/15/2017</a:t>
            </a:fld>
            <a:endParaRPr lang="en-US"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10" name="Title 9"/>
          <p:cNvSpPr>
            <a:spLocks noGrp="1"/>
          </p:cNvSpPr>
          <p:nvPr>
            <p:ph type="title"/>
          </p:nvPr>
        </p:nvSpPr>
        <p:spPr/>
        <p:txBody>
          <a:bodyPr/>
          <a:lstStyle/>
          <a:p>
            <a:r>
              <a:rPr lang="en-US" dirty="0"/>
              <a:t>MI-12 Communication Duct</a:t>
            </a:r>
          </a:p>
        </p:txBody>
      </p:sp>
      <p:pic>
        <p:nvPicPr>
          <p:cNvPr id="7" name="Content Placeholder 6"/>
          <p:cNvPicPr>
            <a:picLocks noGrp="1" noChangeAspect="1"/>
          </p:cNvPicPr>
          <p:nvPr>
            <p:ph sz="half" idx="13"/>
          </p:nvPr>
        </p:nvPicPr>
        <p:blipFill>
          <a:blip r:embed="rId2"/>
          <a:stretch>
            <a:fillRect/>
          </a:stretch>
        </p:blipFill>
        <p:spPr>
          <a:xfrm>
            <a:off x="228600" y="541688"/>
            <a:ext cx="3627783" cy="2720837"/>
          </a:xfrm>
        </p:spPr>
      </p:pic>
      <p:sp>
        <p:nvSpPr>
          <p:cNvPr id="9" name="TextBox 8"/>
          <p:cNvSpPr txBox="1"/>
          <p:nvPr/>
        </p:nvSpPr>
        <p:spPr>
          <a:xfrm>
            <a:off x="3988881" y="509723"/>
            <a:ext cx="4926520" cy="3702552"/>
          </a:xfrm>
          <a:prstGeom prst="rect">
            <a:avLst/>
          </a:prstGeom>
          <a:noFill/>
        </p:spPr>
        <p:txBody>
          <a:bodyPr wrap="square" rtlCol="0">
            <a:spAutoFit/>
          </a:bodyPr>
          <a:lstStyle/>
          <a:p>
            <a:pPr lvl="0">
              <a:spcBef>
                <a:spcPct val="20000"/>
              </a:spcBef>
            </a:pPr>
            <a:r>
              <a:rPr lang="en-US" sz="1800" dirty="0">
                <a:ln w="0"/>
                <a:solidFill>
                  <a:srgbClr val="003087"/>
                </a:solidFill>
                <a:effectLst>
                  <a:outerShdw blurRad="38100" dist="19050" dir="2700000" algn="tl" rotWithShape="0">
                    <a:srgbClr val="003087">
                      <a:alpha val="40000"/>
                    </a:srgbClr>
                  </a:outerShdw>
                </a:effectLst>
                <a:latin typeface="Helvetica"/>
              </a:rPr>
              <a:t>Summary</a:t>
            </a:r>
          </a:p>
          <a:p>
            <a:pPr marL="230188" lvl="0" indent="-230188">
              <a:spcBef>
                <a:spcPct val="20000"/>
              </a:spcBef>
              <a:buFont typeface="Arial" charset="0"/>
              <a:buChar char="•"/>
            </a:pPr>
            <a:r>
              <a:rPr lang="en-US" sz="1700" dirty="0">
                <a:solidFill>
                  <a:srgbClr val="505050"/>
                </a:solidFill>
                <a:latin typeface="Helvetica"/>
              </a:rPr>
              <a:t>Emergency Repair Plan In Place</a:t>
            </a:r>
          </a:p>
          <a:p>
            <a:pPr marL="512763" lvl="1" indent="-230188">
              <a:spcBef>
                <a:spcPct val="20000"/>
              </a:spcBef>
              <a:buFont typeface="Arial" charset="0"/>
              <a:buChar char="–"/>
            </a:pPr>
            <a:r>
              <a:rPr lang="en-US" sz="1500" dirty="0">
                <a:solidFill>
                  <a:srgbClr val="505050"/>
                </a:solidFill>
                <a:latin typeface="Helvetica"/>
                <a:ea typeface="ＭＳ Ｐゴシック" charset="0"/>
              </a:rPr>
              <a:t>Need 2 hour notification</a:t>
            </a:r>
          </a:p>
          <a:p>
            <a:pPr marL="512763" lvl="1" indent="-230188">
              <a:spcBef>
                <a:spcPct val="20000"/>
              </a:spcBef>
              <a:buFont typeface="Arial" charset="0"/>
              <a:buChar char="–"/>
            </a:pPr>
            <a:r>
              <a:rPr lang="en-US" sz="1500" dirty="0">
                <a:solidFill>
                  <a:srgbClr val="505050"/>
                </a:solidFill>
                <a:latin typeface="Helvetica"/>
                <a:ea typeface="ＭＳ Ｐゴシック" charset="0"/>
              </a:rPr>
              <a:t>Vendor has cable</a:t>
            </a:r>
          </a:p>
          <a:p>
            <a:pPr marL="230188" lvl="0" indent="-230188">
              <a:spcBef>
                <a:spcPct val="20000"/>
              </a:spcBef>
              <a:buFont typeface="Arial" charset="0"/>
              <a:buChar char="•"/>
            </a:pPr>
            <a:r>
              <a:rPr lang="en-US" sz="1700" dirty="0">
                <a:solidFill>
                  <a:srgbClr val="505050"/>
                </a:solidFill>
                <a:latin typeface="Helvetica"/>
              </a:rPr>
              <a:t>New Communications Duct Plan</a:t>
            </a:r>
          </a:p>
          <a:p>
            <a:pPr marL="512763" lvl="1" indent="-230188">
              <a:spcBef>
                <a:spcPct val="20000"/>
              </a:spcBef>
              <a:buFont typeface="Arial" charset="0"/>
              <a:buChar char="–"/>
            </a:pPr>
            <a:r>
              <a:rPr lang="en-US" sz="1500" dirty="0">
                <a:solidFill>
                  <a:srgbClr val="505050"/>
                </a:solidFill>
                <a:latin typeface="Helvetica"/>
                <a:ea typeface="ＭＳ Ｐゴシック" charset="0"/>
              </a:rPr>
              <a:t>Communications duct installation</a:t>
            </a:r>
          </a:p>
          <a:p>
            <a:pPr marL="803275" lvl="2" indent="-230188">
              <a:spcBef>
                <a:spcPct val="20000"/>
              </a:spcBef>
              <a:buFont typeface="Arial" charset="0"/>
              <a:buChar char="•"/>
            </a:pPr>
            <a:r>
              <a:rPr lang="en-US" sz="1400" dirty="0">
                <a:solidFill>
                  <a:srgbClr val="505050"/>
                </a:solidFill>
                <a:latin typeface="Helvetica"/>
                <a:ea typeface="ＭＳ Ｐゴシック" charset="0"/>
              </a:rPr>
              <a:t>New duct installed</a:t>
            </a:r>
          </a:p>
          <a:p>
            <a:pPr marL="512763" lvl="1" indent="-230188">
              <a:spcBef>
                <a:spcPct val="20000"/>
              </a:spcBef>
              <a:buFont typeface="Arial" charset="0"/>
              <a:buChar char="–"/>
            </a:pPr>
            <a:r>
              <a:rPr lang="en-US" sz="1500" dirty="0">
                <a:solidFill>
                  <a:srgbClr val="505050"/>
                </a:solidFill>
                <a:latin typeface="Helvetica"/>
                <a:ea typeface="ＭＳ Ｐゴシック" charset="0"/>
              </a:rPr>
              <a:t>New fiber cable has been delivered</a:t>
            </a:r>
          </a:p>
          <a:p>
            <a:pPr marL="1025525" lvl="2" indent="-285750">
              <a:spcBef>
                <a:spcPct val="20000"/>
              </a:spcBef>
              <a:buFont typeface="Arial" panose="020B0604020202020204" pitchFamily="34" charset="0"/>
              <a:buChar char="•"/>
            </a:pPr>
            <a:r>
              <a:rPr lang="en-US" sz="1500" dirty="0">
                <a:solidFill>
                  <a:srgbClr val="505050"/>
                </a:solidFill>
                <a:latin typeface="Helvetica"/>
                <a:ea typeface="ＭＳ Ｐゴシック" charset="0"/>
              </a:rPr>
              <a:t>Electricians notified</a:t>
            </a:r>
          </a:p>
          <a:p>
            <a:pPr marL="1025525" lvl="2" indent="-285750">
              <a:spcBef>
                <a:spcPct val="20000"/>
              </a:spcBef>
              <a:buFont typeface="Arial" panose="020B0604020202020204" pitchFamily="34" charset="0"/>
              <a:buChar char="•"/>
            </a:pPr>
            <a:r>
              <a:rPr lang="en-US" sz="1500" dirty="0">
                <a:solidFill>
                  <a:srgbClr val="505050"/>
                </a:solidFill>
                <a:latin typeface="Helvetica"/>
                <a:ea typeface="ＭＳ Ｐゴシック" charset="0"/>
              </a:rPr>
              <a:t>Installation pending</a:t>
            </a:r>
          </a:p>
          <a:p>
            <a:pPr marL="512763" lvl="1" indent="-230188">
              <a:spcBef>
                <a:spcPct val="20000"/>
              </a:spcBef>
              <a:buFont typeface="Arial" charset="0"/>
              <a:buChar char="–"/>
            </a:pPr>
            <a:r>
              <a:rPr lang="en-US" sz="1500" dirty="0">
                <a:solidFill>
                  <a:srgbClr val="505050"/>
                </a:solidFill>
                <a:latin typeface="Helvetica"/>
                <a:ea typeface="ＭＳ Ｐゴシック" charset="0"/>
              </a:rPr>
              <a:t>Hope to move to new cable in March</a:t>
            </a:r>
          </a:p>
          <a:p>
            <a:pPr marL="1025525" lvl="2" indent="-285750">
              <a:spcBef>
                <a:spcPct val="20000"/>
              </a:spcBef>
              <a:buFont typeface="Arial" panose="020B0604020202020204" pitchFamily="34" charset="0"/>
              <a:buChar char="•"/>
            </a:pPr>
            <a:r>
              <a:rPr lang="en-US" sz="1500" dirty="0">
                <a:solidFill>
                  <a:srgbClr val="505050"/>
                </a:solidFill>
                <a:latin typeface="Helvetica"/>
                <a:ea typeface="ＭＳ Ｐゴシック" charset="0"/>
              </a:rPr>
              <a:t>Coordinate downtime with Master </a:t>
            </a:r>
            <a:r>
              <a:rPr lang="en-US" sz="1500" dirty="0" err="1">
                <a:solidFill>
                  <a:srgbClr val="505050"/>
                </a:solidFill>
                <a:latin typeface="Helvetica"/>
                <a:ea typeface="ＭＳ Ｐゴシック" charset="0"/>
              </a:rPr>
              <a:t>SubStation</a:t>
            </a:r>
            <a:r>
              <a:rPr lang="en-US" sz="1500" dirty="0">
                <a:solidFill>
                  <a:srgbClr val="505050"/>
                </a:solidFill>
                <a:latin typeface="Helvetica"/>
                <a:ea typeface="ＭＳ Ｐゴシック" charset="0"/>
              </a:rPr>
              <a:t> outages</a:t>
            </a:r>
          </a:p>
        </p:txBody>
      </p:sp>
      <p:sp>
        <p:nvSpPr>
          <p:cNvPr id="12" name="TextBox 11"/>
          <p:cNvSpPr txBox="1"/>
          <p:nvPr/>
        </p:nvSpPr>
        <p:spPr>
          <a:xfrm>
            <a:off x="214509" y="3294491"/>
            <a:ext cx="3655964" cy="1477328"/>
          </a:xfrm>
          <a:prstGeom prst="rect">
            <a:avLst/>
          </a:prstGeom>
          <a:noFill/>
        </p:spPr>
        <p:txBody>
          <a:bodyPr wrap="square" rtlCol="0">
            <a:spAutoFit/>
          </a:bodyPr>
          <a:lstStyle/>
          <a:p>
            <a:pPr marL="342900" indent="-342900">
              <a:buFont typeface="Arial" panose="020B0604020202020204" pitchFamily="34" charset="0"/>
              <a:buChar char="•"/>
            </a:pPr>
            <a:r>
              <a:rPr lang="en-US" sz="1800" dirty="0"/>
              <a:t>Damaged on 10/24/16</a:t>
            </a:r>
          </a:p>
          <a:p>
            <a:pPr marL="342900" indent="-342900">
              <a:buFont typeface="Arial" panose="020B0604020202020204" pitchFamily="34" charset="0"/>
              <a:buChar char="•"/>
            </a:pPr>
            <a:r>
              <a:rPr lang="en-US" sz="1800" dirty="0"/>
              <a:t>Protected from further damage</a:t>
            </a:r>
          </a:p>
          <a:p>
            <a:pPr marL="342900" indent="-342900">
              <a:buFont typeface="Arial" panose="020B0604020202020204" pitchFamily="34" charset="0"/>
              <a:buChar char="•"/>
            </a:pPr>
            <a:r>
              <a:rPr lang="en-US" sz="1800" dirty="0"/>
              <a:t>Provides timing/date to Neutrino Experiments</a:t>
            </a:r>
          </a:p>
          <a:p>
            <a:pPr marL="342900" indent="-342900">
              <a:buFont typeface="Arial" panose="020B0604020202020204" pitchFamily="34" charset="0"/>
              <a:buChar char="•"/>
            </a:pPr>
            <a:r>
              <a:rPr lang="en-US" sz="1800" dirty="0"/>
              <a:t>Experiments running fine</a:t>
            </a:r>
          </a:p>
        </p:txBody>
      </p:sp>
      <p:sp>
        <p:nvSpPr>
          <p:cNvPr id="13" name="Footer Placeholder 3"/>
          <p:cNvSpPr>
            <a:spLocks noGrp="1"/>
          </p:cNvSpPr>
          <p:nvPr>
            <p:ph type="ftr" sz="quarter" idx="3"/>
          </p:nvPr>
        </p:nvSpPr>
        <p:spPr>
          <a:xfrm>
            <a:off x="1530603" y="4878161"/>
            <a:ext cx="6262118" cy="182155"/>
          </a:xfrm>
        </p:spPr>
        <p:txBody>
          <a:bodyPr/>
          <a:lstStyle/>
          <a:p>
            <a:pPr>
              <a:defRPr/>
            </a:pPr>
            <a:r>
              <a:rPr lang="en-US" dirty="0"/>
              <a:t>Duane Newhart | All Experimenters’ Meeting/Lab Status Meeting</a:t>
            </a:r>
            <a:endParaRPr lang="en-US" b="1" dirty="0"/>
          </a:p>
        </p:txBody>
      </p:sp>
    </p:spTree>
    <p:extLst>
      <p:ext uri="{BB962C8B-B14F-4D97-AF65-F5344CB8AC3E}">
        <p14:creationId xmlns:p14="http://schemas.microsoft.com/office/powerpoint/2010/main" val="3159152283"/>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Fermilab_PPT_16x9_031716</Template>
  <TotalTime>5333</TotalTime>
  <Words>793</Words>
  <Application>Microsoft Office PowerPoint</Application>
  <PresentationFormat>On-screen Show (16:9)</PresentationFormat>
  <Paragraphs>157</Paragraphs>
  <Slides>13</Slides>
  <Notes>0</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ＭＳ Ｐゴシック</vt:lpstr>
      <vt:lpstr>Arial</vt:lpstr>
      <vt:lpstr>Calibri</vt:lpstr>
      <vt:lpstr>Geneva</vt:lpstr>
      <vt:lpstr>Helvetica</vt:lpstr>
      <vt:lpstr>Times New Roman</vt:lpstr>
      <vt:lpstr>Wingdings</vt:lpstr>
      <vt:lpstr>Fermilab_PPT_090915</vt:lpstr>
      <vt:lpstr>PowerPoint Presentation</vt:lpstr>
      <vt:lpstr>Accelerator Operations Summary</vt:lpstr>
      <vt:lpstr>NuMI Beam Power </vt:lpstr>
      <vt:lpstr>NuMI Operation</vt:lpstr>
      <vt:lpstr>BNB Operation</vt:lpstr>
      <vt:lpstr>Complex Status</vt:lpstr>
      <vt:lpstr>ComEd Switch 2002: 345kV feed to MSS</vt:lpstr>
      <vt:lpstr>Current Plan: Monday, May 15th</vt:lpstr>
      <vt:lpstr>MI-12 Communication Duct</vt:lpstr>
      <vt:lpstr>PIP-II Injector Test &amp; FAST Status</vt:lpstr>
      <vt:lpstr>CMTS1 Status</vt:lpstr>
      <vt:lpstr>Schedules and Links</vt:lpstr>
      <vt:lpstr>Collaborations / Partnerships / Members [22pt Bold]</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A. Johnson x2074 05157N</dc:creator>
  <cp:lastModifiedBy>Duane Newhart</cp:lastModifiedBy>
  <cp:revision>332</cp:revision>
  <cp:lastPrinted>2014-01-20T19:40:21Z</cp:lastPrinted>
  <dcterms:created xsi:type="dcterms:W3CDTF">2016-08-16T13:41:08Z</dcterms:created>
  <dcterms:modified xsi:type="dcterms:W3CDTF">2017-05-15T18:18:39Z</dcterms:modified>
</cp:coreProperties>
</file>