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  <p:sldMasterId id="2147484005" r:id="rId2"/>
  </p:sldMasterIdLst>
  <p:notesMasterIdLst>
    <p:notesMasterId r:id="rId5"/>
  </p:notesMasterIdLst>
  <p:handoutMasterIdLst>
    <p:handoutMasterId r:id="rId6"/>
  </p:handoutMasterIdLst>
  <p:sldIdLst>
    <p:sldId id="719" r:id="rId3"/>
    <p:sldId id="720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sselin Velev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D1F24"/>
    <a:srgbClr val="004C97"/>
    <a:srgbClr val="1C6B11"/>
    <a:srgbClr val="DA592A"/>
    <a:srgbClr val="808080"/>
    <a:srgbClr val="154D81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2153" autoAdjust="0"/>
    <p:restoredTop sz="88377" autoAdjust="0"/>
  </p:normalViewPr>
  <p:slideViewPr>
    <p:cSldViewPr snapToGrid="0" snapToObjects="1">
      <p:cViewPr varScale="1">
        <p:scale>
          <a:sx n="90" d="100"/>
          <a:sy n="90" d="100"/>
        </p:scale>
        <p:origin x="177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C190591-D543-7449-A828-559C08D06478}" type="datetimeFigureOut">
              <a:rPr lang="en-US"/>
              <a:pPr>
                <a:defRPr/>
              </a:pPr>
              <a:t>5/15/2017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3F73473-3CFB-5241-BF82-E3884D4E82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8098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2702176-6DAC-6B4F-B700-3AD3B8686ACC}" type="datetimeFigureOut">
              <a:rPr lang="en-US"/>
              <a:pPr>
                <a:defRPr/>
              </a:pPr>
              <a:t>5/15/2017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649E3D0-3FEA-B642-9F67-967BE3D8E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1482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40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81AC0-6BD6-4378-A3F3-E0C0F47B009E}" type="datetime1">
              <a:rPr lang="en-US" smtClean="0"/>
              <a:t>5/15/2017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Weekly Lab Status for MSD 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68A71-83C6-EF40-AD36-EC1683BCD1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8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B8238-50BC-4C5A-BB9A-CA90C6F2A7C7}" type="datetime1">
              <a:rPr lang="en-US" smtClean="0"/>
              <a:t>5/15/2017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Weekly Lab Status for MSD 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DCEB-21D2-CD4C-B55A-F3EADD9B8B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1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BD1E2-4E40-44ED-B211-67A88214E85C}" type="datetime1">
              <a:rPr lang="en-US" smtClean="0"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Weekly Lab Status for MSD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B2117-9F9F-7143-9723-4103C8BEA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6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3BBCD-809B-44C9-AFBA-57C3834C6CCC}" type="datetime1">
              <a:rPr lang="en-US" smtClean="0"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Weekly Lab Status for MSD 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B6373-8500-2042-A196-2287B72DC7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9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39160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B48BE3EC-5D0D-4548-9998-AF478035D524}" type="datetime1">
              <a:rPr lang="en-US" altLang="en-US" smtClean="0"/>
              <a:t>5/15/2017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b="1"/>
              <a:t>Weekly Lab Status for MSD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205FA-A580-4FB2-8E99-244EC8430E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564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A3D6152E-7A2D-48F3-833E-019C22CA253E}" type="datetime1">
              <a:rPr lang="en-US" altLang="en-US" smtClean="0"/>
              <a:t>5/15/2017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Weekly Lab Status for MSD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3B445C54-045E-4966-A206-9E6DEA5094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4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5CE56065-E548-4586-B873-7A0DB1626A9F}" type="datetime1">
              <a:rPr lang="en-US" altLang="en-US" smtClean="0"/>
              <a:t>5/15/2017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Weekly Lab Status for MSD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9534D94-932F-4BEB-9316-9551F1FBA6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468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30EF97-56CA-4590-BA19-45F36DE4109B}" type="datetime1">
              <a:rPr lang="en-US" altLang="en-US" smtClean="0"/>
              <a:t>5/15/2017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Weekly Lab Status for MSD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DB7B7-F283-4DD0-8B51-AB7390FFCC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15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fld id="{1CB93F19-92BA-4632-8781-69C6E0FB8869}" type="datetime1">
              <a:rPr lang="en-US" smtClean="0"/>
              <a:t>5/15/2017</a:t>
            </a:fld>
            <a:endParaRPr 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r>
              <a:rPr lang="en-US" b="1"/>
              <a:t>Weekly Lab Status for MSD 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ABC452BA-E2D2-7F48-9628-85048FBCF9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28B882D0-6702-4850-9D5B-AA18064C0B66}" type="datetime1">
              <a:rPr lang="en-US" altLang="en-US" smtClean="0">
                <a:ea typeface="MS PGothic" panose="020B0600070205080204" pitchFamily="34" charset="-128"/>
                <a:cs typeface="+mn-cs"/>
              </a:rPr>
              <a:t>5/15/2017</a:t>
            </a:fld>
            <a:endParaRPr lang="en-US" altLang="en-US"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b="1"/>
              <a:t>Weekly Lab Status for MSD 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E13389B-91D9-4744-8FA3-38F946C7B56B}" type="slidenum">
              <a:rPr lang="en-US" altLang="en-US">
                <a:ea typeface="MS PGothic" panose="020B0600070205080204" pitchFamily="34" charset="-128"/>
                <a:cs typeface="+mn-cs"/>
              </a:rPr>
              <a:pPr/>
              <a:t>‹#›</a:t>
            </a:fld>
            <a:endParaRPr lang="en-US" altLang="en-US">
              <a:ea typeface="MS PGothic" panose="020B0600070205080204" pitchFamily="34" charset="-128"/>
              <a:cs typeface="+mn-cs"/>
            </a:endParaRPr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391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</p:sldLayoutIdLst>
  <p:hf sldNum="0"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Magnets Sector Update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6544" y="146531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901758"/>
            <a:ext cx="9053513" cy="510993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8600" y="901758"/>
            <a:ext cx="8672513" cy="5848927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4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01758"/>
            <a:ext cx="8420879" cy="549306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LCLS II </a:t>
            </a:r>
            <a:r>
              <a:rPr lang="en-US" sz="1400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– </a:t>
            </a:r>
            <a:r>
              <a:rPr lang="en-US" sz="1400" dirty="0" smtClean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Quadrupoles:  </a:t>
            </a:r>
            <a:r>
              <a:rPr lang="en-US" sz="1400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SPQA105 shipped to </a:t>
            </a:r>
            <a:r>
              <a:rPr lang="en-US" sz="1400" dirty="0" smtClean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MP9 for assembly, </a:t>
            </a:r>
            <a:r>
              <a:rPr lang="en-US" sz="1400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SPQA106 cold test in progress. 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LARP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–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First 4.2 m long coil QXFA101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(production length) impregnation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complete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Short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model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MQXFS1c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 ready for cool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down with increased axial pre-stress.  LARP  is preparing for  </a:t>
            </a:r>
            <a:r>
              <a:rPr lang="en-US" sz="1400" dirty="0">
                <a:solidFill>
                  <a:srgbClr val="0033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Director’s review in </a:t>
            </a:r>
            <a:r>
              <a:rPr lang="en-US" sz="1400" dirty="0" smtClean="0">
                <a:solidFill>
                  <a:srgbClr val="0033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June, followed by CD1</a:t>
            </a:r>
            <a:endParaRPr lang="en-US" sz="1400" dirty="0" smtClean="0">
              <a:solidFill>
                <a:schemeClr val="accent6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 –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MI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spare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Lambertson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(MLAW)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has been delivered to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AD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for residual gas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analysis. </a:t>
            </a:r>
            <a:r>
              <a:rPr lang="en-US" sz="1400" dirty="0"/>
              <a:t>LBNF kicker assembly is in process, all parts have been </a:t>
            </a:r>
            <a:r>
              <a:rPr lang="en-US" sz="1400" dirty="0" smtClean="0"/>
              <a:t>delivered</a:t>
            </a:r>
            <a:r>
              <a:rPr lang="en-US" sz="1400" dirty="0"/>
              <a:t> </a:t>
            </a:r>
            <a:r>
              <a:rPr lang="en-US" sz="1400" dirty="0" smtClean="0"/>
              <a:t>after  long wait for the ferrites (1 year delay)</a:t>
            </a:r>
            <a:endParaRPr lang="en-US" sz="1400" dirty="0"/>
          </a:p>
          <a:p>
            <a:pPr marL="171450" indent="-171450"/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Mu2e –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cs typeface="Helvetica" panose="020B0604020202020204" pitchFamily="34" charset="0"/>
              </a:rPr>
              <a:t>M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aking steady progress toward </a:t>
            </a:r>
            <a:r>
              <a:rPr lang="en-US" sz="1400" dirty="0"/>
              <a:t>acceptance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test of   the Transport Solenoid   proto  module  in the HAB facility. </a:t>
            </a:r>
          </a:p>
          <a:p>
            <a:pPr marL="171450" indent="-171450"/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G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-2 –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Inflector conductor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is fully insulated and winding tooling is in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place. In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preparations for testing samples of NbTi shielding </a:t>
            </a:r>
            <a:endParaRPr lang="en-US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71450" indent="-171450"/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MDP 15-16 T  dipole  R&amp;D </a:t>
            </a:r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–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ROXIE and FEA modeling with stress management continues for 15T dipole,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results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will be presented at IPAC2017 next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week. All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4 layers wound for coil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No. 1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, preparation to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cure  the coil is 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in progress.</a:t>
            </a:r>
          </a:p>
          <a:p>
            <a:pPr marL="171450" lvl="0" indent="-171450"/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Infrastructure (IB1) – </a:t>
            </a:r>
            <a:r>
              <a:rPr lang="en-US" sz="1400" dirty="0"/>
              <a:t>Prepared IB1 test systems for site-wide power outages on 5/</a:t>
            </a:r>
            <a:r>
              <a:rPr lang="en-US" sz="1400" dirty="0" smtClean="0"/>
              <a:t>15</a:t>
            </a:r>
          </a:p>
          <a:p>
            <a:pPr marL="171450" lvl="0" indent="-171450"/>
            <a:r>
              <a:rPr lang="en-US" sz="1800" b="1" dirty="0" smtClean="0"/>
              <a:t>Safety</a:t>
            </a:r>
            <a:r>
              <a:rPr lang="en-US" sz="1400" dirty="0" smtClean="0"/>
              <a:t> </a:t>
            </a:r>
            <a:r>
              <a:rPr lang="en-US" sz="1800" b="1" dirty="0" smtClean="0"/>
              <a:t>(HAB)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responded to concerns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about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workplace clutter and safety with thorough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cleanup</a:t>
            </a:r>
            <a:endParaRPr lang="en-US" sz="1400" b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accent6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accent6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en-US" sz="1400" dirty="0"/>
          </a:p>
          <a:p>
            <a:pPr lvl="1"/>
            <a:endParaRPr lang="en-US" sz="1400" baseline="30000" dirty="0"/>
          </a:p>
          <a:p>
            <a:endParaRPr lang="en-US" sz="1400" dirty="0"/>
          </a:p>
          <a:p>
            <a:endParaRPr lang="en-US" sz="1400" b="1" dirty="0">
              <a:solidFill>
                <a:schemeClr val="accent6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en-US" sz="1200" dirty="0"/>
          </a:p>
          <a:p>
            <a:endParaRPr lang="en-US" sz="1600" dirty="0">
              <a:solidFill>
                <a:schemeClr val="accent6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6515100"/>
            <a:ext cx="5951538" cy="2413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Weekly Lab Status for </a:t>
            </a:r>
            <a:r>
              <a:rPr lang="en-US" b="1" dirty="0" smtClean="0"/>
              <a:t>Magnets Sector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5126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SRF Sector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Update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864030"/>
            <a:ext cx="8672513" cy="540034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R&amp;D</a:t>
            </a:r>
          </a:p>
          <a:p>
            <a:pPr lvl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Two 3.9 GHz 1-cell cavities were vertical tested to find a better processing recipe. Work is in progress</a:t>
            </a:r>
          </a:p>
          <a:p>
            <a:pPr lvl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High gradient R&amp;D: Second 2.6 GHz was prepared. Two cavities </a:t>
            </a:r>
            <a:r>
              <a:rPr lang="en-US" altLang="en-US" sz="1200" dirty="0" smtClean="0">
                <a:latin typeface="Helvetica" panose="020B0604020202020204" pitchFamily="34" charset="0"/>
                <a:ea typeface="Geneva" pitchFamily="121" charset="-128"/>
              </a:rPr>
              <a:t>are </a:t>
            </a: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ready for testing this week (5/16)</a:t>
            </a:r>
          </a:p>
          <a:p>
            <a:pPr lvl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Several 1.3 GHz cavities were processed for testing. Basic R&amp;D for surface resistance studies</a:t>
            </a:r>
          </a:p>
          <a:p>
            <a:pPr lvl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One 1.3 GHz 9-cell cavity was vertical tested. Needs new testing hardware for a re-test.</a:t>
            </a:r>
          </a:p>
          <a:p>
            <a:pPr lvl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High gradient alternative shape: One 1.3 GHz 9-cell cavity is pending furnace treatment (5/15 week)</a:t>
            </a:r>
          </a:p>
          <a:p>
            <a:pPr eaLnBrk="1" hangingPunct="1"/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LCLS-II</a:t>
            </a:r>
          </a:p>
          <a:p>
            <a:pPr lvl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RI dressed cavities CAV0076 (1.3 GHz) qualified.</a:t>
            </a:r>
          </a:p>
          <a:p>
            <a:pPr lvl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3.9 GHz 9-cell 3HRI02 bare cavity exceeds </a:t>
            </a:r>
            <a:r>
              <a:rPr lang="en-US" altLang="en-US" sz="1200" dirty="0" smtClean="0">
                <a:latin typeface="Helvetica" panose="020B0604020202020204" pitchFamily="34" charset="0"/>
                <a:ea typeface="Geneva" pitchFamily="121" charset="-128"/>
              </a:rPr>
              <a:t>specification </a:t>
            </a: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(now three 3.9 GHz bare cavities passed qualification)</a:t>
            </a:r>
          </a:p>
          <a:p>
            <a:pPr lvl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CM02 Testing is in progress.</a:t>
            </a:r>
          </a:p>
          <a:p>
            <a:pPr lvl="2"/>
            <a:r>
              <a:rPr lang="en-US" altLang="en-US" sz="1100" dirty="0">
                <a:latin typeface="Helvetica" panose="020B0604020202020204" pitchFamily="34" charset="0"/>
                <a:ea typeface="Geneva" pitchFamily="121" charset="-128"/>
              </a:rPr>
              <a:t>Q0 was measured. Average Q0 is 1.8e10. The CM02 cavity material does not expel flux. More test is needed after another slow cool down on 5/16.</a:t>
            </a:r>
          </a:p>
          <a:p>
            <a:pPr lvl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CM03 WS5 with instrumentation completed. Beamline pump-down is planned on 5/16.</a:t>
            </a:r>
          </a:p>
          <a:p>
            <a:pPr lvl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CM04 is in WS3 stage with inter stage QC. Lower shield welding is planned for today, 5/15</a:t>
            </a:r>
          </a:p>
          <a:p>
            <a:pPr lvl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CM05 WS1 string assembly finished and rolled out of clean room.</a:t>
            </a:r>
          </a:p>
          <a:p>
            <a:pPr lvl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CM06 WS0 is in progress</a:t>
            </a:r>
          </a:p>
          <a:p>
            <a:pPr lvl="2"/>
            <a:r>
              <a:rPr lang="en-US" altLang="en-US" sz="1100" dirty="0">
                <a:latin typeface="Helvetica" panose="020B0604020202020204" pitchFamily="34" charset="0"/>
                <a:ea typeface="Geneva" pitchFamily="121" charset="-128"/>
              </a:rPr>
              <a:t>Five cavities completed WS0 cold end coupler installation. </a:t>
            </a:r>
          </a:p>
          <a:p>
            <a:pPr lvl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CM07 has one qualified cavity</a:t>
            </a:r>
          </a:p>
          <a:p>
            <a:pPr eaLnBrk="1" hangingPunct="1"/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PIP-II</a:t>
            </a:r>
          </a:p>
          <a:p>
            <a:pPr lvl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One spoke cavity horizontal test assembly is in progress at STC test cave. </a:t>
            </a:r>
            <a:endParaRPr lang="en-US" altLang="en-US" sz="1200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sz="1200" dirty="0" smtClean="0">
                <a:latin typeface="Helvetica" panose="020B0604020202020204" pitchFamily="34" charset="0"/>
                <a:ea typeface="Geneva" pitchFamily="121" charset="-128"/>
              </a:rPr>
              <a:t>Resonance </a:t>
            </a: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control test is in progress.</a:t>
            </a:r>
          </a:p>
          <a:p>
            <a:pPr lvl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One 5-cell 650 MHz cavity is under optical inspection.</a:t>
            </a:r>
          </a:p>
          <a:p>
            <a:pPr lvl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One 1-cell 650 MHz cavity will be </a:t>
            </a:r>
            <a:r>
              <a:rPr lang="en-US" altLang="en-US" sz="1200" dirty="0" err="1">
                <a:latin typeface="Helvetica" panose="020B0604020202020204" pitchFamily="34" charset="0"/>
                <a:ea typeface="Geneva" pitchFamily="121" charset="-128"/>
              </a:rPr>
              <a:t>EP’d</a:t>
            </a: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 on 5/16.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5/15/2017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 smtClean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SRF Sector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FermilabTemplate.potx</Template>
  <TotalTime>31200</TotalTime>
  <Words>496</Words>
  <Application>Microsoft Office PowerPoint</Application>
  <PresentationFormat>On-screen Show (4:3)</PresentationFormat>
  <Paragraphs>42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ＭＳ Ｐゴシック</vt:lpstr>
      <vt:lpstr>ＭＳ Ｐゴシック</vt:lpstr>
      <vt:lpstr>Arial</vt:lpstr>
      <vt:lpstr>Calibri</vt:lpstr>
      <vt:lpstr>Geneva</vt:lpstr>
      <vt:lpstr>Helvetica</vt:lpstr>
      <vt:lpstr>Fermilab: Footer Only</vt:lpstr>
      <vt:lpstr>FNAL_TemplateMac_060514</vt:lpstr>
      <vt:lpstr>Magnets Sector Update</vt:lpstr>
      <vt:lpstr>SRF Sector Update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Kayla Decker x 34402N</cp:lastModifiedBy>
  <cp:revision>1194</cp:revision>
  <cp:lastPrinted>2014-10-01T11:53:16Z</cp:lastPrinted>
  <dcterms:created xsi:type="dcterms:W3CDTF">2014-01-03T20:18:13Z</dcterms:created>
  <dcterms:modified xsi:type="dcterms:W3CDTF">2017-05-15T19:18:33Z</dcterms:modified>
</cp:coreProperties>
</file>