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May 15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Schedule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060664"/>
              </p:ext>
            </p:extLst>
          </p:nvPr>
        </p:nvGraphicFramePr>
        <p:xfrm>
          <a:off x="2226832" y="1042989"/>
          <a:ext cx="4421394" cy="5294449"/>
        </p:xfrm>
        <a:graphic>
          <a:graphicData uri="http://schemas.openxmlformats.org/drawingml/2006/table">
            <a:tbl>
              <a:tblPr/>
              <a:tblGrid>
                <a:gridCol w="2210697">
                  <a:extLst>
                    <a:ext uri="{9D8B030D-6E8A-4147-A177-3AD203B41FA5}">
                      <a16:colId xmlns:a16="http://schemas.microsoft.com/office/drawing/2014/main" val="3413729719"/>
                    </a:ext>
                  </a:extLst>
                </a:gridCol>
                <a:gridCol w="2210697">
                  <a:extLst>
                    <a:ext uri="{9D8B030D-6E8A-4147-A177-3AD203B41FA5}">
                      <a16:colId xmlns:a16="http://schemas.microsoft.com/office/drawing/2014/main" val="4190556922"/>
                    </a:ext>
                  </a:extLst>
                </a:gridCol>
              </a:tblGrid>
              <a:tr h="142512">
                <a:tc>
                  <a:txBody>
                    <a:bodyPr/>
                    <a:lstStyle/>
                    <a:p>
                      <a:r>
                        <a:rPr lang="en-US" sz="1000" b="1"/>
                        <a:t>Time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38810"/>
                  </a:ext>
                </a:extLst>
              </a:tr>
              <a:tr h="855073">
                <a:tc>
                  <a:txBody>
                    <a:bodyPr/>
                    <a:lstStyle/>
                    <a:p>
                      <a:r>
                        <a:rPr lang="en-US" sz="1000" b="1" dirty="0"/>
                        <a:t>0500 </a:t>
                      </a:r>
                      <a:endParaRPr lang="en-US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Confirmation call to ComEd that we can proceed. If the weather is bad we may not proceed</a:t>
                      </a:r>
                      <a:br>
                        <a:rPr lang="en-US" sz="1000"/>
                      </a:br>
                      <a:r>
                        <a:rPr lang="en-US" sz="1000"/>
                        <a:t>(</a:t>
                      </a:r>
                      <a:r>
                        <a:rPr lang="en-US" sz="1000" b="1" i="1"/>
                        <a:t>Tuesday {5/16/17} is the contingency day for power outages and access)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490360"/>
                  </a:ext>
                </a:extLst>
              </a:tr>
              <a:tr h="570049">
                <a:tc>
                  <a:txBody>
                    <a:bodyPr/>
                    <a:lstStyle/>
                    <a:p>
                      <a:r>
                        <a:rPr lang="en-US" sz="1000" b="1"/>
                        <a:t>0500-0600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Turn off accelerators, prep controls and accelerator systems for no cooling. Initiate necessary switching off.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359677"/>
                  </a:ext>
                </a:extLst>
              </a:tr>
              <a:tr h="427536">
                <a:tc>
                  <a:txBody>
                    <a:bodyPr/>
                    <a:lstStyle/>
                    <a:p>
                      <a:r>
                        <a:rPr lang="en-US" sz="1000" b="1"/>
                        <a:t>0600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/>
                        <a:t>CUB turns off cooling</a:t>
                      </a:r>
                      <a:r>
                        <a:rPr lang="en-US" sz="1000"/>
                        <a:t> in preparation for the first power outage. No cooling/heating.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456631"/>
                  </a:ext>
                </a:extLst>
              </a:tr>
              <a:tr h="427536">
                <a:tc>
                  <a:txBody>
                    <a:bodyPr/>
                    <a:lstStyle/>
                    <a:p>
                      <a:r>
                        <a:rPr lang="en-US" sz="1000" b="1"/>
                        <a:t>0630-0700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First power outage for Master Substation loads. Loads transferred </a:t>
                      </a:r>
                      <a:r>
                        <a:rPr lang="en-US" sz="1000" i="1" dirty="0"/>
                        <a:t>to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Kautz</a:t>
                      </a:r>
                      <a:r>
                        <a:rPr lang="en-US" sz="1000" dirty="0"/>
                        <a:t> Rd to establish power to site.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058730"/>
                  </a:ext>
                </a:extLst>
              </a:tr>
              <a:tr h="285024">
                <a:tc>
                  <a:txBody>
                    <a:bodyPr/>
                    <a:lstStyle/>
                    <a:p>
                      <a:r>
                        <a:rPr lang="en-US" sz="1000" b="1"/>
                        <a:t>0700 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CUB recovers cooling ~ 40 min.</a:t>
                      </a:r>
                      <a:br>
                        <a:rPr lang="en-US" sz="1000" dirty="0"/>
                      </a:br>
                      <a:r>
                        <a:rPr lang="en-US" sz="1000" b="1" i="1" dirty="0"/>
                        <a:t>Access keys available</a:t>
                      </a:r>
                      <a:endParaRPr lang="en-US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63911"/>
                  </a:ext>
                </a:extLst>
              </a:tr>
              <a:tr h="142512">
                <a:tc>
                  <a:txBody>
                    <a:bodyPr/>
                    <a:lstStyle/>
                    <a:p>
                      <a:r>
                        <a:rPr lang="en-US" sz="1000" b="1"/>
                        <a:t>0700-0900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ComEd LOTO to isolate SW2002.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628164"/>
                  </a:ext>
                </a:extLst>
              </a:tr>
              <a:tr h="142512">
                <a:tc>
                  <a:txBody>
                    <a:bodyPr/>
                    <a:lstStyle/>
                    <a:p>
                      <a:r>
                        <a:rPr lang="en-US" sz="1000" b="1"/>
                        <a:t>0900-1300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ComEd repair/replace SW2002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225698"/>
                  </a:ext>
                </a:extLst>
              </a:tr>
              <a:tr h="427536">
                <a:tc>
                  <a:txBody>
                    <a:bodyPr/>
                    <a:lstStyle/>
                    <a:p>
                      <a:r>
                        <a:rPr lang="en-US" sz="1000" b="1"/>
                        <a:t>1300-1630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ComEd</a:t>
                      </a:r>
                      <a:r>
                        <a:rPr lang="en-US" sz="1000" dirty="0"/>
                        <a:t> returns SW2002 to service.</a:t>
                      </a:r>
                      <a:br>
                        <a:rPr lang="en-US" sz="1000" dirty="0"/>
                      </a:br>
                      <a:r>
                        <a:rPr lang="en-US" sz="1000" b="1" i="1" dirty="0"/>
                        <a:t>Access keys returned by end of day shift</a:t>
                      </a:r>
                      <a:endParaRPr lang="en-US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173306"/>
                  </a:ext>
                </a:extLst>
              </a:tr>
              <a:tr h="285024">
                <a:tc>
                  <a:txBody>
                    <a:bodyPr/>
                    <a:lstStyle/>
                    <a:p>
                      <a:r>
                        <a:rPr lang="en-US" sz="1000" b="1"/>
                        <a:t>1630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CUB turns off cooling in preparation for the second power outage.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18369"/>
                  </a:ext>
                </a:extLst>
              </a:tr>
              <a:tr h="570049">
                <a:tc>
                  <a:txBody>
                    <a:bodyPr/>
                    <a:lstStyle/>
                    <a:p>
                      <a:r>
                        <a:rPr lang="en-US" sz="1000" b="1"/>
                        <a:t>1700-1730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Second power outage for Master Substation loads. Loads transferred </a:t>
                      </a:r>
                      <a:r>
                        <a:rPr lang="en-US" sz="1000" i="1"/>
                        <a:t>from</a:t>
                      </a:r>
                      <a:r>
                        <a:rPr lang="en-US" sz="1000"/>
                        <a:t> Kautz Rd to re-establish power to site.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09657"/>
                  </a:ext>
                </a:extLst>
              </a:tr>
              <a:tr h="142512">
                <a:tc>
                  <a:txBody>
                    <a:bodyPr/>
                    <a:lstStyle/>
                    <a:p>
                      <a:r>
                        <a:rPr lang="en-US" sz="1000" b="1"/>
                        <a:t>1730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CUB cooling recovery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102354"/>
                  </a:ext>
                </a:extLst>
              </a:tr>
              <a:tr h="427536">
                <a:tc>
                  <a:txBody>
                    <a:bodyPr/>
                    <a:lstStyle/>
                    <a:p>
                      <a:r>
                        <a:rPr lang="en-US" sz="1000" b="1"/>
                        <a:t>1800-???</a:t>
                      </a:r>
                      <a:endParaRPr lang="en-US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Start to turn complex back on. Deal with problems. Establish physics…..get ice cream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45450"/>
                  </a:ext>
                </a:extLst>
              </a:tr>
              <a:tr h="142512">
                <a:tc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819999"/>
                  </a:ext>
                </a:extLst>
              </a:tr>
            </a:tbl>
          </a:graphicData>
        </a:graphic>
      </p:graphicFrame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5/12/2017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163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Monday May 15th Schedule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May 15th Schedule</dc:title>
  <dc:creator>Walter F. Kissel x2368,3721 01918N</dc:creator>
  <cp:lastModifiedBy>Walter F. Kissel x2368,3721 01918N</cp:lastModifiedBy>
  <cp:revision>1</cp:revision>
  <cp:lastPrinted>2014-01-20T19:40:21Z</cp:lastPrinted>
  <dcterms:created xsi:type="dcterms:W3CDTF">2017-05-12T11:58:59Z</dcterms:created>
  <dcterms:modified xsi:type="dcterms:W3CDTF">2017-05-12T12:03:17Z</dcterms:modified>
</cp:coreProperties>
</file>