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27"/>
  </p:notesMasterIdLst>
  <p:sldIdLst>
    <p:sldId id="256" r:id="rId2"/>
    <p:sldId id="578" r:id="rId3"/>
    <p:sldId id="584" r:id="rId4"/>
    <p:sldId id="581" r:id="rId5"/>
    <p:sldId id="412" r:id="rId6"/>
    <p:sldId id="564" r:id="rId7"/>
    <p:sldId id="463" r:id="rId8"/>
    <p:sldId id="480" r:id="rId9"/>
    <p:sldId id="561" r:id="rId10"/>
    <p:sldId id="559" r:id="rId11"/>
    <p:sldId id="576" r:id="rId12"/>
    <p:sldId id="560" r:id="rId13"/>
    <p:sldId id="562" r:id="rId14"/>
    <p:sldId id="524" r:id="rId15"/>
    <p:sldId id="262" r:id="rId16"/>
    <p:sldId id="428" r:id="rId17"/>
    <p:sldId id="516" r:id="rId18"/>
    <p:sldId id="525" r:id="rId19"/>
    <p:sldId id="512" r:id="rId20"/>
    <p:sldId id="526" r:id="rId21"/>
    <p:sldId id="506" r:id="rId22"/>
    <p:sldId id="575" r:id="rId23"/>
    <p:sldId id="574" r:id="rId24"/>
    <p:sldId id="286" r:id="rId25"/>
    <p:sldId id="340" r:id="rId26"/>
    <p:sldId id="579" r:id="rId27"/>
    <p:sldId id="549" r:id="rId28"/>
    <p:sldId id="583" r:id="rId29"/>
    <p:sldId id="568" r:id="rId30"/>
    <p:sldId id="433" r:id="rId31"/>
    <p:sldId id="492" r:id="rId32"/>
    <p:sldId id="387" r:id="rId33"/>
    <p:sldId id="527" r:id="rId34"/>
    <p:sldId id="508" r:id="rId35"/>
    <p:sldId id="450" r:id="rId36"/>
    <p:sldId id="510" r:id="rId37"/>
    <p:sldId id="451" r:id="rId38"/>
    <p:sldId id="459" r:id="rId39"/>
    <p:sldId id="429" r:id="rId40"/>
    <p:sldId id="320" r:id="rId41"/>
    <p:sldId id="452" r:id="rId42"/>
    <p:sldId id="324" r:id="rId43"/>
    <p:sldId id="548" r:id="rId44"/>
    <p:sldId id="261" r:id="rId45"/>
    <p:sldId id="453" r:id="rId46"/>
    <p:sldId id="465" r:id="rId47"/>
    <p:sldId id="285" r:id="rId48"/>
    <p:sldId id="325" r:id="rId49"/>
    <p:sldId id="528" r:id="rId50"/>
    <p:sldId id="507" r:id="rId51"/>
    <p:sldId id="529" r:id="rId52"/>
    <p:sldId id="409" r:id="rId53"/>
    <p:sldId id="454" r:id="rId54"/>
    <p:sldId id="266" r:id="rId55"/>
    <p:sldId id="321" r:id="rId56"/>
    <p:sldId id="455" r:id="rId57"/>
    <p:sldId id="322" r:id="rId58"/>
    <p:sldId id="554" r:id="rId59"/>
    <p:sldId id="553" r:id="rId60"/>
    <p:sldId id="563" r:id="rId61"/>
    <p:sldId id="569" r:id="rId62"/>
    <p:sldId id="346" r:id="rId63"/>
    <p:sldId id="290" r:id="rId64"/>
    <p:sldId id="292" r:id="rId65"/>
    <p:sldId id="323" r:id="rId66"/>
    <p:sldId id="345" r:id="rId67"/>
    <p:sldId id="288" r:id="rId68"/>
    <p:sldId id="434" r:id="rId69"/>
    <p:sldId id="279" r:id="rId70"/>
    <p:sldId id="291" r:id="rId71"/>
    <p:sldId id="273" r:id="rId72"/>
    <p:sldId id="388" r:id="rId73"/>
    <p:sldId id="443" r:id="rId74"/>
    <p:sldId id="280" r:id="rId75"/>
    <p:sldId id="405" r:id="rId76"/>
    <p:sldId id="406" r:id="rId77"/>
    <p:sldId id="484" r:id="rId78"/>
    <p:sldId id="293" r:id="rId79"/>
    <p:sldId id="457" r:id="rId80"/>
    <p:sldId id="456" r:id="rId81"/>
    <p:sldId id="448" r:id="rId82"/>
    <p:sldId id="276" r:id="rId83"/>
    <p:sldId id="356" r:id="rId84"/>
    <p:sldId id="357" r:id="rId85"/>
    <p:sldId id="472" r:id="rId86"/>
    <p:sldId id="360" r:id="rId87"/>
    <p:sldId id="466" r:id="rId88"/>
    <p:sldId id="473" r:id="rId89"/>
    <p:sldId id="413" r:id="rId90"/>
    <p:sldId id="570" r:id="rId91"/>
    <p:sldId id="468" r:id="rId92"/>
    <p:sldId id="282" r:id="rId93"/>
    <p:sldId id="311" r:id="rId94"/>
    <p:sldId id="467" r:id="rId95"/>
    <p:sldId id="307" r:id="rId96"/>
    <p:sldId id="366" r:id="rId97"/>
    <p:sldId id="380" r:id="rId98"/>
    <p:sldId id="494" r:id="rId99"/>
    <p:sldId id="367" r:id="rId100"/>
    <p:sldId id="460" r:id="rId101"/>
    <p:sldId id="372" r:id="rId102"/>
    <p:sldId id="373" r:id="rId103"/>
    <p:sldId id="374" r:id="rId104"/>
    <p:sldId id="381" r:id="rId105"/>
    <p:sldId id="375" r:id="rId106"/>
    <p:sldId id="309" r:id="rId107"/>
    <p:sldId id="547" r:id="rId108"/>
    <p:sldId id="295" r:id="rId109"/>
    <p:sldId id="296" r:id="rId110"/>
    <p:sldId id="297" r:id="rId111"/>
    <p:sldId id="500" r:id="rId112"/>
    <p:sldId id="298" r:id="rId113"/>
    <p:sldId id="300" r:id="rId114"/>
    <p:sldId id="501" r:id="rId115"/>
    <p:sldId id="461" r:id="rId116"/>
    <p:sldId id="502" r:id="rId117"/>
    <p:sldId id="299" r:id="rId118"/>
    <p:sldId id="382" r:id="rId119"/>
    <p:sldId id="302" r:id="rId120"/>
    <p:sldId id="303" r:id="rId121"/>
    <p:sldId id="546" r:id="rId122"/>
    <p:sldId id="304" r:id="rId123"/>
    <p:sldId id="313" r:id="rId124"/>
    <p:sldId id="513" r:id="rId125"/>
    <p:sldId id="514" r:id="rId126"/>
    <p:sldId id="515" r:id="rId127"/>
    <p:sldId id="354" r:id="rId128"/>
    <p:sldId id="474" r:id="rId129"/>
    <p:sldId id="475" r:id="rId130"/>
    <p:sldId id="355" r:id="rId131"/>
    <p:sldId id="383" r:id="rId132"/>
    <p:sldId id="348" r:id="rId133"/>
    <p:sldId id="349" r:id="rId134"/>
    <p:sldId id="350" r:id="rId135"/>
    <p:sldId id="437" r:id="rId136"/>
    <p:sldId id="351" r:id="rId137"/>
    <p:sldId id="352" r:id="rId138"/>
    <p:sldId id="353" r:id="rId139"/>
    <p:sldId id="384" r:id="rId140"/>
    <p:sldId id="392" r:id="rId141"/>
    <p:sldId id="361" r:id="rId142"/>
    <p:sldId id="520" r:id="rId143"/>
    <p:sldId id="376" r:id="rId144"/>
    <p:sldId id="344" r:id="rId145"/>
    <p:sldId id="362" r:id="rId146"/>
    <p:sldId id="389" r:id="rId147"/>
    <p:sldId id="438" r:id="rId148"/>
    <p:sldId id="439" r:id="rId149"/>
    <p:sldId id="377" r:id="rId150"/>
    <p:sldId id="363" r:id="rId151"/>
    <p:sldId id="378" r:id="rId152"/>
    <p:sldId id="521" r:id="rId153"/>
    <p:sldId id="316" r:id="rId154"/>
    <p:sldId id="425" r:id="rId155"/>
    <p:sldId id="317" r:id="rId156"/>
    <p:sldId id="319" r:id="rId157"/>
    <p:sldId id="390" r:id="rId158"/>
    <p:sldId id="462" r:id="rId159"/>
    <p:sldId id="318" r:id="rId160"/>
    <p:sldId id="571" r:id="rId161"/>
    <p:sldId id="572" r:id="rId162"/>
    <p:sldId id="523" r:id="rId163"/>
    <p:sldId id="393" r:id="rId164"/>
    <p:sldId id="522" r:id="rId165"/>
    <p:sldId id="445" r:id="rId166"/>
    <p:sldId id="481" r:id="rId167"/>
    <p:sldId id="479" r:id="rId168"/>
    <p:sldId id="400" r:id="rId169"/>
    <p:sldId id="458" r:id="rId170"/>
    <p:sldId id="585" r:id="rId171"/>
    <p:sldId id="426" r:id="rId172"/>
    <p:sldId id="424" r:id="rId173"/>
    <p:sldId id="582" r:id="rId174"/>
    <p:sldId id="421" r:id="rId175"/>
    <p:sldId id="577" r:id="rId176"/>
    <p:sldId id="408" r:id="rId177"/>
    <p:sldId id="419" r:id="rId178"/>
    <p:sldId id="342" r:id="rId179"/>
    <p:sldId id="444" r:id="rId180"/>
    <p:sldId id="417" r:id="rId181"/>
    <p:sldId id="341" r:id="rId182"/>
    <p:sldId id="327" r:id="rId183"/>
    <p:sldId id="328" r:id="rId184"/>
    <p:sldId id="391" r:id="rId185"/>
    <p:sldId id="441" r:id="rId186"/>
    <p:sldId id="442" r:id="rId187"/>
    <p:sldId id="329" r:id="rId188"/>
    <p:sldId id="330" r:id="rId189"/>
    <p:sldId id="539" r:id="rId190"/>
    <p:sldId id="540" r:id="rId191"/>
    <p:sldId id="541" r:id="rId192"/>
    <p:sldId id="542" r:id="rId193"/>
    <p:sldId id="543" r:id="rId194"/>
    <p:sldId id="544" r:id="rId195"/>
    <p:sldId id="531" r:id="rId196"/>
    <p:sldId id="532" r:id="rId197"/>
    <p:sldId id="533" r:id="rId198"/>
    <p:sldId id="534" r:id="rId199"/>
    <p:sldId id="535" r:id="rId200"/>
    <p:sldId id="536" r:id="rId201"/>
    <p:sldId id="537" r:id="rId202"/>
    <p:sldId id="538" r:id="rId203"/>
    <p:sldId id="401" r:id="rId204"/>
    <p:sldId id="407" r:id="rId205"/>
    <p:sldId id="440" r:id="rId206"/>
    <p:sldId id="477" r:id="rId207"/>
    <p:sldId id="399" r:id="rId208"/>
    <p:sldId id="423" r:id="rId209"/>
    <p:sldId id="404" r:id="rId210"/>
    <p:sldId id="509" r:id="rId211"/>
    <p:sldId id="485" r:id="rId212"/>
    <p:sldId id="487" r:id="rId213"/>
    <p:sldId id="488" r:id="rId214"/>
    <p:sldId id="489" r:id="rId215"/>
    <p:sldId id="490" r:id="rId216"/>
    <p:sldId id="493" r:id="rId217"/>
    <p:sldId id="435" r:id="rId218"/>
    <p:sldId id="430" r:id="rId219"/>
    <p:sldId id="431" r:id="rId220"/>
    <p:sldId id="432" r:id="rId221"/>
    <p:sldId id="338" r:id="rId222"/>
    <p:sldId id="471" r:id="rId223"/>
    <p:sldId id="555" r:id="rId224"/>
    <p:sldId id="556" r:id="rId225"/>
    <p:sldId id="557" r:id="rId226"/>
  </p:sldIdLst>
  <p:sldSz cx="12192000" cy="6858000"/>
  <p:notesSz cx="6858000" cy="9144000"/>
  <p:custDataLst>
    <p:tags r:id="rId2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E0AFB4E-D233-4993-A40A-8E4E9F7A0D3A}">
          <p14:sldIdLst>
            <p14:sldId id="256"/>
            <p14:sldId id="578"/>
            <p14:sldId id="584"/>
            <p14:sldId id="581"/>
            <p14:sldId id="412"/>
            <p14:sldId id="564"/>
            <p14:sldId id="463"/>
            <p14:sldId id="480"/>
          </p14:sldIdLst>
        </p14:section>
        <p14:section name="Epistemology" id="{FC6CBCE0-5E6D-4D4F-9748-36DFCA22C60D}">
          <p14:sldIdLst>
            <p14:sldId id="561"/>
            <p14:sldId id="559"/>
            <p14:sldId id="576"/>
            <p14:sldId id="560"/>
            <p14:sldId id="562"/>
            <p14:sldId id="524"/>
            <p14:sldId id="262"/>
          </p14:sldIdLst>
        </p14:section>
        <p14:section name="Frame of reference" id="{B7DEA580-3681-4630-91CF-B295B6F48EAA}">
          <p14:sldIdLst>
            <p14:sldId id="428"/>
            <p14:sldId id="516"/>
            <p14:sldId id="525"/>
            <p14:sldId id="512"/>
            <p14:sldId id="526"/>
            <p14:sldId id="506"/>
            <p14:sldId id="575"/>
            <p14:sldId id="574"/>
            <p14:sldId id="286"/>
            <p14:sldId id="340"/>
            <p14:sldId id="579"/>
            <p14:sldId id="549"/>
            <p14:sldId id="583"/>
            <p14:sldId id="568"/>
            <p14:sldId id="433"/>
            <p14:sldId id="492"/>
            <p14:sldId id="387"/>
            <p14:sldId id="527"/>
            <p14:sldId id="508"/>
          </p14:sldIdLst>
        </p14:section>
        <p14:section name="Physics in 1905" id="{3E18B712-09A8-4CED-8953-1BB0F1A02B4F}">
          <p14:sldIdLst>
            <p14:sldId id="450"/>
            <p14:sldId id="510"/>
            <p14:sldId id="451"/>
            <p14:sldId id="459"/>
          </p14:sldIdLst>
        </p14:section>
        <p14:section name="Maxwell's Equations" id="{9B0B96B6-01B3-4482-B51D-B8C24F7DD880}">
          <p14:sldIdLst>
            <p14:sldId id="429"/>
            <p14:sldId id="320"/>
            <p14:sldId id="452"/>
            <p14:sldId id="324"/>
            <p14:sldId id="548"/>
            <p14:sldId id="261"/>
            <p14:sldId id="453"/>
            <p14:sldId id="465"/>
            <p14:sldId id="285"/>
            <p14:sldId id="325"/>
            <p14:sldId id="528"/>
            <p14:sldId id="507"/>
            <p14:sldId id="529"/>
            <p14:sldId id="409"/>
          </p14:sldIdLst>
        </p14:section>
        <p14:section name="Einstein" id="{A9E0862A-1ADA-4513-AB80-234B0ACCE05F}">
          <p14:sldIdLst>
            <p14:sldId id="454"/>
            <p14:sldId id="266"/>
            <p14:sldId id="321"/>
            <p14:sldId id="455"/>
            <p14:sldId id="322"/>
            <p14:sldId id="554"/>
            <p14:sldId id="553"/>
          </p14:sldIdLst>
        </p14:section>
        <p14:section name="Algebra" id="{E61790D3-0074-417A-A081-357EA0DBCC3B}">
          <p14:sldIdLst>
            <p14:sldId id="563"/>
            <p14:sldId id="569"/>
            <p14:sldId id="346"/>
            <p14:sldId id="290"/>
            <p14:sldId id="292"/>
          </p14:sldIdLst>
        </p14:section>
        <p14:section name="Special Relativity Foundation" id="{5D610304-FED3-4834-A6EA-DBE2C350246F}">
          <p14:sldIdLst>
            <p14:sldId id="323"/>
            <p14:sldId id="345"/>
            <p14:sldId id="288"/>
            <p14:sldId id="434"/>
            <p14:sldId id="279"/>
            <p14:sldId id="291"/>
            <p14:sldId id="273"/>
            <p14:sldId id="388"/>
            <p14:sldId id="443"/>
            <p14:sldId id="280"/>
            <p14:sldId id="405"/>
            <p14:sldId id="406"/>
            <p14:sldId id="484"/>
            <p14:sldId id="293"/>
            <p14:sldId id="457"/>
            <p14:sldId id="456"/>
            <p14:sldId id="448"/>
            <p14:sldId id="276"/>
            <p14:sldId id="356"/>
            <p14:sldId id="357"/>
            <p14:sldId id="472"/>
            <p14:sldId id="360"/>
            <p14:sldId id="466"/>
            <p14:sldId id="473"/>
            <p14:sldId id="413"/>
            <p14:sldId id="570"/>
            <p14:sldId id="468"/>
            <p14:sldId id="282"/>
            <p14:sldId id="311"/>
            <p14:sldId id="467"/>
          </p14:sldIdLst>
        </p14:section>
        <p14:section name="Special relativity simultaneity" id="{F4EC533D-7C92-4EA0-9B2D-BA33C3B4145A}">
          <p14:sldIdLst>
            <p14:sldId id="307"/>
            <p14:sldId id="366"/>
            <p14:sldId id="380"/>
            <p14:sldId id="494"/>
            <p14:sldId id="367"/>
            <p14:sldId id="460"/>
            <p14:sldId id="372"/>
            <p14:sldId id="373"/>
            <p14:sldId id="374"/>
            <p14:sldId id="381"/>
            <p14:sldId id="375"/>
            <p14:sldId id="309"/>
          </p14:sldIdLst>
        </p14:section>
        <p14:section name="Special relativity pole and barn" id="{A0493FF5-E138-4C2E-AB78-57FA5B209431}">
          <p14:sldIdLst>
            <p14:sldId id="547"/>
            <p14:sldId id="295"/>
            <p14:sldId id="296"/>
            <p14:sldId id="297"/>
            <p14:sldId id="500"/>
            <p14:sldId id="298"/>
            <p14:sldId id="300"/>
            <p14:sldId id="501"/>
            <p14:sldId id="461"/>
            <p14:sldId id="502"/>
            <p14:sldId id="299"/>
            <p14:sldId id="382"/>
            <p14:sldId id="302"/>
            <p14:sldId id="303"/>
            <p14:sldId id="546"/>
            <p14:sldId id="304"/>
            <p14:sldId id="313"/>
            <p14:sldId id="513"/>
            <p14:sldId id="514"/>
            <p14:sldId id="515"/>
            <p14:sldId id="354"/>
            <p14:sldId id="474"/>
            <p14:sldId id="475"/>
            <p14:sldId id="355"/>
            <p14:sldId id="383"/>
            <p14:sldId id="348"/>
            <p14:sldId id="349"/>
            <p14:sldId id="350"/>
            <p14:sldId id="437"/>
            <p14:sldId id="351"/>
            <p14:sldId id="352"/>
            <p14:sldId id="353"/>
            <p14:sldId id="384"/>
            <p14:sldId id="392"/>
            <p14:sldId id="361"/>
            <p14:sldId id="520"/>
          </p14:sldIdLst>
        </p14:section>
        <p14:section name="E = mc^2" id="{36EC7C5E-86B7-47E1-AF90-CDF046AAF69C}">
          <p14:sldIdLst>
            <p14:sldId id="376"/>
            <p14:sldId id="344"/>
            <p14:sldId id="362"/>
            <p14:sldId id="389"/>
            <p14:sldId id="438"/>
            <p14:sldId id="439"/>
            <p14:sldId id="377"/>
            <p14:sldId id="363"/>
            <p14:sldId id="378"/>
            <p14:sldId id="521"/>
          </p14:sldIdLst>
        </p14:section>
        <p14:section name="Accuracy of Special Relativity" id="{66ED5A9E-F137-4BF3-B5BF-C8C9D828F474}">
          <p14:sldIdLst>
            <p14:sldId id="316"/>
            <p14:sldId id="425"/>
            <p14:sldId id="317"/>
            <p14:sldId id="319"/>
            <p14:sldId id="390"/>
            <p14:sldId id="462"/>
            <p14:sldId id="318"/>
            <p14:sldId id="571"/>
            <p14:sldId id="572"/>
            <p14:sldId id="523"/>
            <p14:sldId id="393"/>
            <p14:sldId id="522"/>
          </p14:sldIdLst>
        </p14:section>
        <p14:section name="End of Relativity" id="{B1B47697-A759-4B98-BF9A-D33580089241}">
          <p14:sldIdLst>
            <p14:sldId id="445"/>
            <p14:sldId id="481"/>
            <p14:sldId id="479"/>
            <p14:sldId id="400"/>
            <p14:sldId id="458"/>
            <p14:sldId id="585"/>
          </p14:sldIdLst>
        </p14:section>
        <p14:section name="Conclusions" id="{8DC5EBB1-EA5C-4CD7-B11A-11DA1EF97809}">
          <p14:sldIdLst>
            <p14:sldId id="426"/>
            <p14:sldId id="424"/>
            <p14:sldId id="582"/>
            <p14:sldId id="421"/>
            <p14:sldId id="577"/>
          </p14:sldIdLst>
        </p14:section>
        <p14:section name="Brownian Motion" id="{C8134D33-A434-4978-99B9-C4685E9534D4}">
          <p14:sldIdLst>
            <p14:sldId id="408"/>
            <p14:sldId id="419"/>
            <p14:sldId id="342"/>
            <p14:sldId id="444"/>
            <p14:sldId id="417"/>
          </p14:sldIdLst>
        </p14:section>
        <p14:section name="Photoelectric effect" id="{2474F68C-8E82-4C11-9DAF-E794153514DA}">
          <p14:sldIdLst>
            <p14:sldId id="341"/>
            <p14:sldId id="327"/>
            <p14:sldId id="328"/>
            <p14:sldId id="391"/>
            <p14:sldId id="441"/>
            <p14:sldId id="442"/>
            <p14:sldId id="329"/>
            <p14:sldId id="330"/>
          </p14:sldIdLst>
        </p14:section>
        <p14:section name="Electron Volts Discussion" id="{72AFC372-9273-4ED1-BC5B-CC183B61C508}">
          <p14:sldIdLst>
            <p14:sldId id="539"/>
            <p14:sldId id="540"/>
            <p14:sldId id="541"/>
            <p14:sldId id="542"/>
            <p14:sldId id="543"/>
            <p14:sldId id="544"/>
          </p14:sldIdLst>
        </p14:section>
        <p14:section name="Spacetime" id="{4CCB9764-7DB1-45FC-9AC5-5027B40167B4}">
          <p14:sldIdLst>
            <p14:sldId id="531"/>
            <p14:sldId id="532"/>
            <p14:sldId id="533"/>
            <p14:sldId id="534"/>
            <p14:sldId id="535"/>
            <p14:sldId id="536"/>
            <p14:sldId id="537"/>
            <p14:sldId id="538"/>
            <p14:sldId id="401"/>
            <p14:sldId id="407"/>
            <p14:sldId id="440"/>
            <p14:sldId id="477"/>
            <p14:sldId id="399"/>
            <p14:sldId id="423"/>
            <p14:sldId id="404"/>
          </p14:sldIdLst>
        </p14:section>
        <p14:section name="Backups and Asides" id="{C084369E-2C2A-4F0F-9AFA-D18D5106B6B8}">
          <p14:sldIdLst>
            <p14:sldId id="509"/>
            <p14:sldId id="485"/>
            <p14:sldId id="487"/>
            <p14:sldId id="488"/>
            <p14:sldId id="489"/>
            <p14:sldId id="490"/>
            <p14:sldId id="493"/>
            <p14:sldId id="435"/>
            <p14:sldId id="430"/>
            <p14:sldId id="431"/>
            <p14:sldId id="432"/>
            <p14:sldId id="338"/>
            <p14:sldId id="471"/>
            <p14:sldId id="555"/>
            <p14:sldId id="556"/>
            <p14:sldId id="55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1719"/>
    <a:srgbClr val="999999"/>
    <a:srgbClr val="AADCFF"/>
    <a:srgbClr val="FFFFFF"/>
    <a:srgbClr val="C55A11"/>
    <a:srgbClr val="D6DCE5"/>
    <a:srgbClr val="231F20"/>
    <a:srgbClr val="000000"/>
    <a:srgbClr val="E7E5FC"/>
    <a:srgbClr val="1E1D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44" autoAdjust="0"/>
    <p:restoredTop sz="93560" autoAdjust="0"/>
  </p:normalViewPr>
  <p:slideViewPr>
    <p:cSldViewPr snapToGrid="0">
      <p:cViewPr varScale="1">
        <p:scale>
          <a:sx n="81" d="100"/>
          <a:sy n="81" d="100"/>
        </p:scale>
        <p:origin x="120" y="210"/>
      </p:cViewPr>
      <p:guideLst/>
    </p:cSldViewPr>
  </p:slideViewPr>
  <p:outlineViewPr>
    <p:cViewPr>
      <p:scale>
        <a:sx n="33" d="100"/>
        <a:sy n="33" d="100"/>
      </p:scale>
      <p:origin x="0" y="-30414"/>
    </p:cViewPr>
  </p:outlineViewPr>
  <p:notesTextViewPr>
    <p:cViewPr>
      <p:scale>
        <a:sx n="3" d="2"/>
        <a:sy n="3" d="2"/>
      </p:scale>
      <p:origin x="0" y="0"/>
    </p:cViewPr>
  </p:notesTextViewPr>
  <p:sorterViewPr>
    <p:cViewPr>
      <p:scale>
        <a:sx n="60" d="100"/>
        <a:sy n="60" d="100"/>
      </p:scale>
      <p:origin x="0" y="-540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notesMaster" Target="notesMasters/notesMaster1.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microsoft.com/office/2015/10/relationships/revisionInfo" Target="revisionInfo.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tags" Target="tags/tag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presProps" Target="presProps.xml"/><Relationship Id="rId19" Type="http://schemas.openxmlformats.org/officeDocument/2006/relationships/slide" Target="slides/slide18.xml"/><Relationship Id="rId224" Type="http://schemas.openxmlformats.org/officeDocument/2006/relationships/slide" Target="slides/slide223.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31" Type="http://schemas.openxmlformats.org/officeDocument/2006/relationships/theme" Target="theme/theme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5.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image" Target="../media/image86.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image" Target="../media/image87.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image" Target="../media/image88.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91.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92.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97.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101.wmf"/><Relationship Id="rId1" Type="http://schemas.openxmlformats.org/officeDocument/2006/relationships/image" Target="../media/image100.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02.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09.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22.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26.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101.wmf"/><Relationship Id="rId1" Type="http://schemas.openxmlformats.org/officeDocument/2006/relationships/image" Target="../media/image10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46.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56.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57.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58.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59.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60.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162.wmf"/><Relationship Id="rId1" Type="http://schemas.openxmlformats.org/officeDocument/2006/relationships/image" Target="../media/image161.wmf"/></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165.wmf"/><Relationship Id="rId1" Type="http://schemas.openxmlformats.org/officeDocument/2006/relationships/image" Target="../media/image16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51.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5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A4C3AD-AF86-4625-9890-4D18D76ABDC9}" type="datetimeFigureOut">
              <a:rPr lang="en-US" smtClean="0"/>
              <a:t>10/7/2017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6A52FA-088F-42F3-A87A-1EB30B25564B}" type="slidenum">
              <a:rPr lang="en-US" smtClean="0"/>
              <a:t>‹#›</a:t>
            </a:fld>
            <a:endParaRPr lang="en-US"/>
          </a:p>
        </p:txBody>
      </p:sp>
    </p:spTree>
    <p:extLst>
      <p:ext uri="{BB962C8B-B14F-4D97-AF65-F5344CB8AC3E}">
        <p14:creationId xmlns:p14="http://schemas.microsoft.com/office/powerpoint/2010/main" val="2502693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6A52FA-088F-42F3-A87A-1EB30B25564B}" type="slidenum">
              <a:rPr lang="en-US" smtClean="0"/>
              <a:t>72</a:t>
            </a:fld>
            <a:endParaRPr lang="en-US"/>
          </a:p>
        </p:txBody>
      </p:sp>
    </p:spTree>
    <p:extLst>
      <p:ext uri="{BB962C8B-B14F-4D97-AF65-F5344CB8AC3E}">
        <p14:creationId xmlns:p14="http://schemas.microsoft.com/office/powerpoint/2010/main" val="694470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a:t>
            </a:fld>
            <a:endParaRPr lang="en-US"/>
          </a:p>
        </p:txBody>
      </p:sp>
    </p:spTree>
    <p:extLst>
      <p:ext uri="{BB962C8B-B14F-4D97-AF65-F5344CB8AC3E}">
        <p14:creationId xmlns:p14="http://schemas.microsoft.com/office/powerpoint/2010/main" val="32622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a:t>
            </a:fld>
            <a:endParaRPr lang="en-US"/>
          </a:p>
        </p:txBody>
      </p:sp>
    </p:spTree>
    <p:extLst>
      <p:ext uri="{BB962C8B-B14F-4D97-AF65-F5344CB8AC3E}">
        <p14:creationId xmlns:p14="http://schemas.microsoft.com/office/powerpoint/2010/main" val="2902902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a:t>
            </a:fld>
            <a:endParaRPr lang="en-US"/>
          </a:p>
        </p:txBody>
      </p:sp>
    </p:spTree>
    <p:extLst>
      <p:ext uri="{BB962C8B-B14F-4D97-AF65-F5344CB8AC3E}">
        <p14:creationId xmlns:p14="http://schemas.microsoft.com/office/powerpoint/2010/main" val="2010381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372B0-925F-4D5A-A3A9-ECE977E85E12}"/>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8E556F6-9082-44BB-AAC8-0BEE4B3FDE57}"/>
              </a:ext>
            </a:extLst>
          </p:cNvPr>
          <p:cNvSpPr>
            <a:spLocks noGrp="1"/>
          </p:cNvSpPr>
          <p:nvPr>
            <p:ph type="body"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115BF8-BDB1-4CB0-9C0A-CAB22E61D1B2}"/>
              </a:ext>
            </a:extLst>
          </p:cNvPr>
          <p:cNvSpPr>
            <a:spLocks noGrp="1"/>
          </p:cNvSpPr>
          <p:nvPr>
            <p:ph type="dt" sz="half" idx="10"/>
          </p:nvPr>
        </p:nvSpPr>
        <p:spPr/>
        <p:txBody>
          <a:bodyPr/>
          <a:lstStyle/>
          <a:p>
            <a:r>
              <a:rPr lang="en-US"/>
              <a:t>7 October 2017</a:t>
            </a:r>
          </a:p>
        </p:txBody>
      </p:sp>
      <p:sp>
        <p:nvSpPr>
          <p:cNvPr id="5" name="Footer Placeholder 4">
            <a:extLst>
              <a:ext uri="{FF2B5EF4-FFF2-40B4-BE49-F238E27FC236}">
                <a16:creationId xmlns:a16="http://schemas.microsoft.com/office/drawing/2014/main" id="{49085EBD-EBE7-4B0F-9C30-080DA3B7EF4A}"/>
              </a:ext>
            </a:extLst>
          </p:cNvPr>
          <p:cNvSpPr>
            <a:spLocks noGrp="1"/>
          </p:cNvSpPr>
          <p:nvPr>
            <p:ph type="ftr" sz="quarter" idx="11"/>
          </p:nvPr>
        </p:nvSpPr>
        <p:spPr/>
        <p:txBody>
          <a:bodyPr/>
          <a:lstStyle/>
          <a:p>
            <a:r>
              <a:rPr lang="en-US"/>
              <a:t>McCrory: Einstein's 1905 Revolution</a:t>
            </a:r>
          </a:p>
        </p:txBody>
      </p:sp>
      <p:sp>
        <p:nvSpPr>
          <p:cNvPr id="6" name="Slide Number Placeholder 5">
            <a:extLst>
              <a:ext uri="{FF2B5EF4-FFF2-40B4-BE49-F238E27FC236}">
                <a16:creationId xmlns:a16="http://schemas.microsoft.com/office/drawing/2014/main" id="{AD51E3F2-D215-4647-AF97-A7384EA77671}"/>
              </a:ext>
            </a:extLst>
          </p:cNvPr>
          <p:cNvSpPr>
            <a:spLocks noGrp="1"/>
          </p:cNvSpPr>
          <p:nvPr>
            <p:ph type="sldNum" sz="quarter" idx="12"/>
          </p:nvPr>
        </p:nvSpPr>
        <p:spPr/>
        <p:txBody>
          <a:bodyPr/>
          <a:lstStyle/>
          <a:p>
            <a:fld id="{AFF25C80-3B7E-43E1-A5B7-0224D5A95EE8}" type="slidenum">
              <a:rPr lang="en-US" smtClean="0"/>
              <a:t>‹#›</a:t>
            </a:fld>
            <a:endParaRPr lang="en-US"/>
          </a:p>
        </p:txBody>
      </p:sp>
    </p:spTree>
    <p:extLst>
      <p:ext uri="{BB962C8B-B14F-4D97-AF65-F5344CB8AC3E}">
        <p14:creationId xmlns:p14="http://schemas.microsoft.com/office/powerpoint/2010/main" val="2644511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1" descr="Footer_060314.png"/>
          <p:cNvPicPr>
            <a:picLocks noChangeAspect="1"/>
          </p:cNvPicPr>
          <p:nvPr userDrawn="1"/>
        </p:nvPicPr>
        <p:blipFill rotWithShape="1">
          <a:blip r:embed="rId2">
            <a:extLst>
              <a:ext uri="{28A0092B-C50C-407E-A947-70E740481C1C}">
                <a14:useLocalDpi xmlns:a14="http://schemas.microsoft.com/office/drawing/2010/main" val="0"/>
              </a:ext>
            </a:extLst>
          </a:blip>
          <a:srcRect l="82929" t="90365" b="4916"/>
          <a:stretch/>
        </p:blipFill>
        <p:spPr bwMode="auto">
          <a:xfrm>
            <a:off x="10631054" y="6176963"/>
            <a:ext cx="1560945" cy="323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userDrawn="1">
            <p:ph type="title"/>
          </p:nvPr>
        </p:nvSpPr>
        <p:spPr/>
        <p:txBody>
          <a:bodyPr/>
          <a:lstStyle/>
          <a:p>
            <a:r>
              <a:rPr lang="en-US"/>
              <a:t>Click to edit Master title style</a:t>
            </a:r>
          </a:p>
        </p:txBody>
      </p:sp>
      <p:sp>
        <p:nvSpPr>
          <p:cNvPr id="3" name="Content Placeholder 2"/>
          <p:cNvSpPr>
            <a:spLocks noGrp="1"/>
          </p:cNvSpPr>
          <p:nvPr userDrawn="1">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userDrawn="1">
            <p:ph type="dt" sz="half" idx="10"/>
          </p:nvPr>
        </p:nvSpPr>
        <p:spPr/>
        <p:txBody>
          <a:bodyPr anchor="b" anchorCtr="0"/>
          <a:lstStyle/>
          <a:p>
            <a:r>
              <a:rPr lang="en-US"/>
              <a:t>7 October 2017</a:t>
            </a:r>
          </a:p>
        </p:txBody>
      </p:sp>
      <p:sp>
        <p:nvSpPr>
          <p:cNvPr id="5" name="Footer Placeholder 4"/>
          <p:cNvSpPr>
            <a:spLocks noGrp="1"/>
          </p:cNvSpPr>
          <p:nvPr userDrawn="1">
            <p:ph type="ftr" sz="quarter" idx="11"/>
          </p:nvPr>
        </p:nvSpPr>
        <p:spPr/>
        <p:txBody>
          <a:bodyPr anchor="b" anchorCtr="0"/>
          <a:lstStyle/>
          <a:p>
            <a:r>
              <a:rPr lang="en-US"/>
              <a:t>McCrory: Einstein's 1905 Revolution</a:t>
            </a:r>
          </a:p>
        </p:txBody>
      </p:sp>
      <p:sp>
        <p:nvSpPr>
          <p:cNvPr id="6" name="Slide Number Placeholder 5"/>
          <p:cNvSpPr>
            <a:spLocks noGrp="1"/>
          </p:cNvSpPr>
          <p:nvPr userDrawn="1">
            <p:ph type="sldNum" sz="quarter" idx="12"/>
          </p:nvPr>
        </p:nvSpPr>
        <p:spPr/>
        <p:txBody>
          <a:bodyPr anchor="b" anchorCtr="0"/>
          <a:lstStyle/>
          <a:p>
            <a:fld id="{AFF25C80-3B7E-43E1-A5B7-0224D5A95EE8}" type="slidenum">
              <a:rPr lang="en-US" smtClean="0"/>
              <a:t>‹#›</a:t>
            </a:fld>
            <a:endParaRPr lang="en-US" dirty="0"/>
          </a:p>
        </p:txBody>
      </p:sp>
      <p:cxnSp>
        <p:nvCxnSpPr>
          <p:cNvPr id="13" name="Straight Connector 12"/>
          <p:cNvCxnSpPr/>
          <p:nvPr userDrawn="1"/>
        </p:nvCxnSpPr>
        <p:spPr>
          <a:xfrm flipH="1">
            <a:off x="124690" y="6344444"/>
            <a:ext cx="10424160" cy="0"/>
          </a:xfrm>
          <a:prstGeom prst="line">
            <a:avLst/>
          </a:prstGeom>
          <a:ln w="101600">
            <a:solidFill>
              <a:srgbClr val="99D5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8938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a:t>
            </a:fld>
            <a:endParaRPr lang="en-US"/>
          </a:p>
        </p:txBody>
      </p:sp>
    </p:spTree>
    <p:extLst>
      <p:ext uri="{BB962C8B-B14F-4D97-AF65-F5344CB8AC3E}">
        <p14:creationId xmlns:p14="http://schemas.microsoft.com/office/powerpoint/2010/main" val="315114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nchor="b" anchorCtr="0"/>
          <a:lstStyle/>
          <a:p>
            <a:r>
              <a:rPr lang="en-US"/>
              <a:t>7 October 2017</a:t>
            </a:r>
          </a:p>
        </p:txBody>
      </p:sp>
      <p:sp>
        <p:nvSpPr>
          <p:cNvPr id="6" name="Footer Placeholder 5"/>
          <p:cNvSpPr>
            <a:spLocks noGrp="1"/>
          </p:cNvSpPr>
          <p:nvPr>
            <p:ph type="ftr" sz="quarter" idx="11"/>
          </p:nvPr>
        </p:nvSpPr>
        <p:spPr/>
        <p:txBody>
          <a:bodyPr anchor="b" anchorCtr="0"/>
          <a:lstStyle/>
          <a:p>
            <a:r>
              <a:rPr lang="en-US"/>
              <a:t>McCrory: Einstein's 1905 Revolution</a:t>
            </a:r>
          </a:p>
        </p:txBody>
      </p:sp>
      <p:sp>
        <p:nvSpPr>
          <p:cNvPr id="7" name="Slide Number Placeholder 6"/>
          <p:cNvSpPr>
            <a:spLocks noGrp="1"/>
          </p:cNvSpPr>
          <p:nvPr>
            <p:ph type="sldNum" sz="quarter" idx="12"/>
          </p:nvPr>
        </p:nvSpPr>
        <p:spPr/>
        <p:txBody>
          <a:bodyPr anchor="b" anchorCtr="0"/>
          <a:lstStyle/>
          <a:p>
            <a:fld id="{AFF25C80-3B7E-43E1-A5B7-0224D5A95EE8}" type="slidenum">
              <a:rPr lang="en-US" smtClean="0"/>
              <a:t>‹#›</a:t>
            </a:fld>
            <a:endParaRPr lang="en-US"/>
          </a:p>
        </p:txBody>
      </p:sp>
      <p:pic>
        <p:nvPicPr>
          <p:cNvPr id="8" name="Picture 1" descr="Footer_060314.png"/>
          <p:cNvPicPr>
            <a:picLocks noChangeAspect="1"/>
          </p:cNvPicPr>
          <p:nvPr userDrawn="1"/>
        </p:nvPicPr>
        <p:blipFill rotWithShape="1">
          <a:blip r:embed="rId2">
            <a:extLst>
              <a:ext uri="{28A0092B-C50C-407E-A947-70E740481C1C}">
                <a14:useLocalDpi xmlns:a14="http://schemas.microsoft.com/office/drawing/2010/main" val="0"/>
              </a:ext>
            </a:extLst>
          </a:blip>
          <a:srcRect l="82929" t="90365" b="4916"/>
          <a:stretch/>
        </p:blipFill>
        <p:spPr bwMode="auto">
          <a:xfrm>
            <a:off x="10631054" y="6176963"/>
            <a:ext cx="1560945" cy="323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flipH="1">
            <a:off x="124690" y="6344444"/>
            <a:ext cx="10424160" cy="0"/>
          </a:xfrm>
          <a:prstGeom prst="line">
            <a:avLst/>
          </a:prstGeom>
          <a:ln w="101600">
            <a:solidFill>
              <a:srgbClr val="99D5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1631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7 October 2017</a:t>
            </a:r>
          </a:p>
        </p:txBody>
      </p:sp>
      <p:sp>
        <p:nvSpPr>
          <p:cNvPr id="8" name="Footer Placeholder 7"/>
          <p:cNvSpPr>
            <a:spLocks noGrp="1"/>
          </p:cNvSpPr>
          <p:nvPr>
            <p:ph type="ftr" sz="quarter" idx="11"/>
          </p:nvPr>
        </p:nvSpPr>
        <p:spPr/>
        <p:txBody>
          <a:bodyPr/>
          <a:lstStyle/>
          <a:p>
            <a:r>
              <a:rPr lang="en-US"/>
              <a:t>McCrory: Einstein's 1905 Revolution</a:t>
            </a:r>
          </a:p>
        </p:txBody>
      </p:sp>
      <p:sp>
        <p:nvSpPr>
          <p:cNvPr id="9" name="Slide Number Placeholder 8"/>
          <p:cNvSpPr>
            <a:spLocks noGrp="1"/>
          </p:cNvSpPr>
          <p:nvPr>
            <p:ph type="sldNum" sz="quarter" idx="12"/>
          </p:nvPr>
        </p:nvSpPr>
        <p:spPr/>
        <p:txBody>
          <a:bodyPr/>
          <a:lstStyle/>
          <a:p>
            <a:fld id="{AFF25C80-3B7E-43E1-A5B7-0224D5A95EE8}" type="slidenum">
              <a:rPr lang="en-US" smtClean="0"/>
              <a:t>‹#›</a:t>
            </a:fld>
            <a:endParaRPr lang="en-US"/>
          </a:p>
        </p:txBody>
      </p:sp>
    </p:spTree>
    <p:extLst>
      <p:ext uri="{BB962C8B-B14F-4D97-AF65-F5344CB8AC3E}">
        <p14:creationId xmlns:p14="http://schemas.microsoft.com/office/powerpoint/2010/main" val="480435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51822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7 October 2017</a:t>
            </a:r>
          </a:p>
        </p:txBody>
      </p:sp>
      <p:sp>
        <p:nvSpPr>
          <p:cNvPr id="3" name="Footer Placeholder 2"/>
          <p:cNvSpPr>
            <a:spLocks noGrp="1"/>
          </p:cNvSpPr>
          <p:nvPr>
            <p:ph type="ftr" sz="quarter" idx="11"/>
          </p:nvPr>
        </p:nvSpPr>
        <p:spPr/>
        <p:txBody>
          <a:bodyPr/>
          <a:lstStyle/>
          <a:p>
            <a:r>
              <a:rPr lang="en-US"/>
              <a:t>McCrory: Einstein's 1905 Revolution</a:t>
            </a:r>
          </a:p>
        </p:txBody>
      </p:sp>
      <p:sp>
        <p:nvSpPr>
          <p:cNvPr id="4" name="Slide Number Placeholder 3"/>
          <p:cNvSpPr>
            <a:spLocks noGrp="1"/>
          </p:cNvSpPr>
          <p:nvPr>
            <p:ph type="sldNum" sz="quarter" idx="12"/>
          </p:nvPr>
        </p:nvSpPr>
        <p:spPr/>
        <p:txBody>
          <a:bodyPr/>
          <a:lstStyle/>
          <a:p>
            <a:fld id="{AFF25C80-3B7E-43E1-A5B7-0224D5A95EE8}" type="slidenum">
              <a:rPr lang="en-US" smtClean="0"/>
              <a:t>‹#›</a:t>
            </a:fld>
            <a:endParaRPr lang="en-US"/>
          </a:p>
        </p:txBody>
      </p:sp>
    </p:spTree>
    <p:extLst>
      <p:ext uri="{BB962C8B-B14F-4D97-AF65-F5344CB8AC3E}">
        <p14:creationId xmlns:p14="http://schemas.microsoft.com/office/powerpoint/2010/main" val="1418852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7 October 2017</a:t>
            </a:r>
          </a:p>
        </p:txBody>
      </p:sp>
      <p:sp>
        <p:nvSpPr>
          <p:cNvPr id="6" name="Footer Placeholder 5"/>
          <p:cNvSpPr>
            <a:spLocks noGrp="1"/>
          </p:cNvSpPr>
          <p:nvPr>
            <p:ph type="ftr" sz="quarter" idx="11"/>
          </p:nvPr>
        </p:nvSpPr>
        <p:spPr/>
        <p:txBody>
          <a:bodyPr/>
          <a:lstStyle/>
          <a:p>
            <a:r>
              <a:rPr lang="en-US"/>
              <a:t>McCrory: Einstein's 1905 Revolution</a:t>
            </a:r>
          </a:p>
        </p:txBody>
      </p:sp>
      <p:sp>
        <p:nvSpPr>
          <p:cNvPr id="7" name="Slide Number Placeholder 6"/>
          <p:cNvSpPr>
            <a:spLocks noGrp="1"/>
          </p:cNvSpPr>
          <p:nvPr>
            <p:ph type="sldNum" sz="quarter" idx="12"/>
          </p:nvPr>
        </p:nvSpPr>
        <p:spPr/>
        <p:txBody>
          <a:bodyPr/>
          <a:lstStyle/>
          <a:p>
            <a:fld id="{AFF25C80-3B7E-43E1-A5B7-0224D5A95EE8}" type="slidenum">
              <a:rPr lang="en-US" smtClean="0"/>
              <a:t>‹#›</a:t>
            </a:fld>
            <a:endParaRPr lang="en-US"/>
          </a:p>
        </p:txBody>
      </p:sp>
    </p:spTree>
    <p:extLst>
      <p:ext uri="{BB962C8B-B14F-4D97-AF65-F5344CB8AC3E}">
        <p14:creationId xmlns:p14="http://schemas.microsoft.com/office/powerpoint/2010/main" val="3764552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7 October 2017</a:t>
            </a:r>
          </a:p>
        </p:txBody>
      </p:sp>
      <p:sp>
        <p:nvSpPr>
          <p:cNvPr id="6" name="Footer Placeholder 5"/>
          <p:cNvSpPr>
            <a:spLocks noGrp="1"/>
          </p:cNvSpPr>
          <p:nvPr>
            <p:ph type="ftr" sz="quarter" idx="11"/>
          </p:nvPr>
        </p:nvSpPr>
        <p:spPr/>
        <p:txBody>
          <a:bodyPr/>
          <a:lstStyle/>
          <a:p>
            <a:r>
              <a:rPr lang="en-US"/>
              <a:t>McCrory: Einstein's 1905 Revolution</a:t>
            </a:r>
          </a:p>
        </p:txBody>
      </p:sp>
      <p:sp>
        <p:nvSpPr>
          <p:cNvPr id="7" name="Slide Number Placeholder 6"/>
          <p:cNvSpPr>
            <a:spLocks noGrp="1"/>
          </p:cNvSpPr>
          <p:nvPr>
            <p:ph type="sldNum" sz="quarter" idx="12"/>
          </p:nvPr>
        </p:nvSpPr>
        <p:spPr/>
        <p:txBody>
          <a:bodyPr/>
          <a:lstStyle/>
          <a:p>
            <a:fld id="{AFF25C80-3B7E-43E1-A5B7-0224D5A95EE8}" type="slidenum">
              <a:rPr lang="en-US" smtClean="0"/>
              <a:t>‹#›</a:t>
            </a:fld>
            <a:endParaRPr lang="en-US"/>
          </a:p>
        </p:txBody>
      </p:sp>
    </p:spTree>
    <p:extLst>
      <p:ext uri="{BB962C8B-B14F-4D97-AF65-F5344CB8AC3E}">
        <p14:creationId xmlns:p14="http://schemas.microsoft.com/office/powerpoint/2010/main" val="3001146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7 October 2017</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McCrory: Einstein's 1905 Revolution</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F25C80-3B7E-43E1-A5B7-0224D5A95EE8}" type="slidenum">
              <a:rPr lang="en-US" smtClean="0"/>
              <a:t>‹#›</a:t>
            </a:fld>
            <a:endParaRPr lang="en-US"/>
          </a:p>
        </p:txBody>
      </p:sp>
    </p:spTree>
    <p:extLst>
      <p:ext uri="{BB962C8B-B14F-4D97-AF65-F5344CB8AC3E}">
        <p14:creationId xmlns:p14="http://schemas.microsoft.com/office/powerpoint/2010/main" val="8939314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slide" Target="slide99.xml"/><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990.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6.xml"/><Relationship Id="rId1" Type="http://schemas.openxmlformats.org/officeDocument/2006/relationships/vmlDrawing" Target="../drawings/vmlDrawing26.vml"/><Relationship Id="rId6" Type="http://schemas.openxmlformats.org/officeDocument/2006/relationships/image" Target="../media/image109.wmf"/><Relationship Id="rId5" Type="http://schemas.openxmlformats.org/officeDocument/2006/relationships/oleObject" Target="../embeddings/oleObject26.bin"/><Relationship Id="rId4" Type="http://schemas.openxmlformats.org/officeDocument/2006/relationships/image" Target="../media/image108.jpeg"/></Relationships>
</file>

<file path=ppt/slides/_rels/slide11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slide" Target="slide113.xml"/><Relationship Id="rId2" Type="http://schemas.openxmlformats.org/officeDocument/2006/relationships/image" Target="../media/image110.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040.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51.png"/><Relationship Id="rId4" Type="http://schemas.openxmlformats.org/officeDocument/2006/relationships/slide" Target="slide210.xml"/></Relationships>
</file>

<file path=ppt/slides/_rels/slide12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slide" Target="slide113.xml"/><Relationship Id="rId2" Type="http://schemas.openxmlformats.org/officeDocument/2006/relationships/image" Target="../media/image110.png"/><Relationship Id="rId1" Type="http://schemas.openxmlformats.org/officeDocument/2006/relationships/slideLayout" Target="../slideLayouts/slideLayout1.xml"/><Relationship Id="rId4" Type="http://schemas.openxmlformats.org/officeDocument/2006/relationships/image" Target="../media/image1040.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image" Target="../media/image1050.png"/><Relationship Id="rId5" Type="http://schemas.openxmlformats.org/officeDocument/2006/relationships/slide" Target="slide126.xml"/><Relationship Id="rId4" Type="http://schemas.openxmlformats.org/officeDocument/2006/relationships/image" Target="../media/image111.png"/></Relationships>
</file>

<file path=ppt/slides/_rels/slide13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13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13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13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3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13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13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139.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20.png"/><Relationship Id="rId2"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slide" Target="slide132.xml"/><Relationship Id="rId5" Type="http://schemas.openxmlformats.org/officeDocument/2006/relationships/image" Target="../media/image113.png"/><Relationship Id="rId4" Type="http://schemas.openxmlformats.org/officeDocument/2006/relationships/image" Target="../media/image1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hyperlink" Target="https://www.youtube.com/watch?v=0TU1tKTOIj4" TargetMode="External"/><Relationship Id="rId2" Type="http://schemas.openxmlformats.org/officeDocument/2006/relationships/hyperlink" Target="https://en.wikipedia.org/wiki/Ladder_paradox" TargetMode="Externa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slide" Target="slide153.xml"/><Relationship Id="rId2" Type="http://schemas.openxmlformats.org/officeDocument/2006/relationships/image" Target="../media/image114.png"/><Relationship Id="rId1" Type="http://schemas.openxmlformats.org/officeDocument/2006/relationships/slideLayout" Target="../slideLayouts/slideLayout1.xml"/><Relationship Id="rId4" Type="http://schemas.openxmlformats.org/officeDocument/2006/relationships/image" Target="../media/image114.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hyperlink" Target="http://www.emc2-explained.info/Emc2/Deriving.htm" TargetMode="Externa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slide" Target="slide217.xml"/><Relationship Id="rId7" Type="http://schemas.openxmlformats.org/officeDocument/2006/relationships/image" Target="../media/image114.png"/><Relationship Id="rId2" Type="http://schemas.openxmlformats.org/officeDocument/2006/relationships/image" Target="../media/image117.png"/><Relationship Id="rId1" Type="http://schemas.openxmlformats.org/officeDocument/2006/relationships/slideLayout" Target="../slideLayouts/slideLayout1.xml"/><Relationship Id="rId6" Type="http://schemas.openxmlformats.org/officeDocument/2006/relationships/slide" Target="slide153.xml"/><Relationship Id="rId5" Type="http://schemas.openxmlformats.org/officeDocument/2006/relationships/image" Target="../media/image114.png"/><Relationship Id="rId4" Type="http://schemas.openxmlformats.org/officeDocument/2006/relationships/image" Target="../media/image1170.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2.xml"/><Relationship Id="rId1" Type="http://schemas.openxmlformats.org/officeDocument/2006/relationships/vmlDrawing" Target="../drawings/vmlDrawing27.vml"/><Relationship Id="rId4" Type="http://schemas.openxmlformats.org/officeDocument/2006/relationships/image" Target="../media/image122.wmf"/></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60.xml.rels><?xml version="1.0" encoding="UTF-8" standalone="yes"?>
<Relationships xmlns="http://schemas.openxmlformats.org/package/2006/relationships"><Relationship Id="rId2" Type="http://schemas.openxmlformats.org/officeDocument/2006/relationships/image" Target="../media/image125.gif"/><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slideLayout" Target="../slideLayouts/slideLayout6.xml"/><Relationship Id="rId1" Type="http://schemas.openxmlformats.org/officeDocument/2006/relationships/vmlDrawing" Target="../drawings/vmlDrawing28.vml"/><Relationship Id="rId5" Type="http://schemas.openxmlformats.org/officeDocument/2006/relationships/image" Target="../media/image126.wmf"/><Relationship Id="rId4" Type="http://schemas.openxmlformats.org/officeDocument/2006/relationships/oleObject" Target="../embeddings/oleObject28.bin"/></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27.gif"/><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29.vml"/><Relationship Id="rId6" Type="http://schemas.openxmlformats.org/officeDocument/2006/relationships/image" Target="../media/image101.wmf"/><Relationship Id="rId5" Type="http://schemas.openxmlformats.org/officeDocument/2006/relationships/oleObject" Target="../embeddings/oleObject24.bin"/><Relationship Id="rId4" Type="http://schemas.openxmlformats.org/officeDocument/2006/relationships/image" Target="../media/image100.wmf"/></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27.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jpeg"/></Relationships>
</file>

<file path=ppt/slides/_rels/slide170.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3.png"/><Relationship Id="rId3" Type="http://schemas.openxmlformats.org/officeDocument/2006/relationships/slide" Target="slide195.xml"/><Relationship Id="rId7" Type="http://schemas.openxmlformats.org/officeDocument/2006/relationships/image" Target="../media/image130.png"/><Relationship Id="rId12" Type="http://schemas.openxmlformats.org/officeDocument/2006/relationships/slide" Target="slide181.xml"/><Relationship Id="rId2" Type="http://schemas.openxmlformats.org/officeDocument/2006/relationships/image" Target="../media/image128.png"/><Relationship Id="rId16" Type="http://schemas.openxmlformats.org/officeDocument/2006/relationships/image" Target="../media/image134.png"/><Relationship Id="rId1" Type="http://schemas.openxmlformats.org/officeDocument/2006/relationships/slideLayout" Target="../slideLayouts/slideLayout6.xml"/><Relationship Id="rId6" Type="http://schemas.openxmlformats.org/officeDocument/2006/relationships/slide" Target="slide189.xml"/><Relationship Id="rId11" Type="http://schemas.openxmlformats.org/officeDocument/2006/relationships/image" Target="../media/image133.png"/><Relationship Id="rId5" Type="http://schemas.openxmlformats.org/officeDocument/2006/relationships/image" Target="../media/image130.png"/><Relationship Id="rId15" Type="http://schemas.openxmlformats.org/officeDocument/2006/relationships/slide" Target="slide218.xml"/><Relationship Id="rId10" Type="http://schemas.openxmlformats.org/officeDocument/2006/relationships/image" Target="../media/image132.png"/><Relationship Id="rId4" Type="http://schemas.openxmlformats.org/officeDocument/2006/relationships/image" Target="../media/image128.png"/><Relationship Id="rId9" Type="http://schemas.openxmlformats.org/officeDocument/2006/relationships/slide" Target="slide176.xml"/><Relationship Id="rId14" Type="http://schemas.openxmlformats.org/officeDocument/2006/relationships/image" Target="../media/image134.png"/></Relationships>
</file>

<file path=ppt/slides/_rels/slide1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2.png"/><Relationship Id="rId5" Type="http://schemas.openxmlformats.org/officeDocument/2006/relationships/image" Target="../media/image135.png"/><Relationship Id="rId4" Type="http://schemas.openxmlformats.org/officeDocument/2006/relationships/slideLayout" Target="../slideLayouts/slideLayout12.xml"/></Relationships>
</file>

<file path=ppt/slides/_rels/slide174.xml.rels><?xml version="1.0" encoding="UTF-8" standalone="yes"?>
<Relationships xmlns="http://schemas.openxmlformats.org/package/2006/relationships"><Relationship Id="rId3" Type="http://schemas.openxmlformats.org/officeDocument/2006/relationships/hyperlink" Target="http://saturdaymorningphysics.fnal.gov/session-i-fall-2017/" TargetMode="External"/><Relationship Id="rId2" Type="http://schemas.openxmlformats.org/officeDocument/2006/relationships/hyperlink" Target="https://smp.fnal.gov/" TargetMode="Externa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slideLayout" Target="../slideLayouts/slideLayout2.xml"/><Relationship Id="rId1" Type="http://schemas.openxmlformats.org/officeDocument/2006/relationships/video" Target="https://www.youtube.com/embed/R5t-oA796to" TargetMode="External"/><Relationship Id="rId4" Type="http://schemas.openxmlformats.org/officeDocument/2006/relationships/image" Target="../media/image13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gif"/><Relationship Id="rId1" Type="http://schemas.openxmlformats.org/officeDocument/2006/relationships/slideLayout" Target="../slideLayouts/slideLayout2.xml"/><Relationship Id="rId5" Type="http://schemas.openxmlformats.org/officeDocument/2006/relationships/image" Target="../media/image1400.png"/><Relationship Id="rId4" Type="http://schemas.openxmlformats.org/officeDocument/2006/relationships/slide" Target="slide170.xml"/></Relationships>
</file>

<file path=ppt/slides/_rels/slide18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44.gif"/><Relationship Id="rId2" Type="http://schemas.openxmlformats.org/officeDocument/2006/relationships/image" Target="../media/image143.jpeg"/><Relationship Id="rId1" Type="http://schemas.openxmlformats.org/officeDocument/2006/relationships/slideLayout" Target="../slideLayouts/slideLayout2.xml"/><Relationship Id="rId4" Type="http://schemas.openxmlformats.org/officeDocument/2006/relationships/image" Target="../media/image145.jpeg"/></Relationships>
</file>

<file path=ppt/slides/_rels/slide186.xml.rels><?xml version="1.0" encoding="UTF-8" standalone="yes"?>
<Relationships xmlns="http://schemas.openxmlformats.org/package/2006/relationships"><Relationship Id="rId2" Type="http://schemas.openxmlformats.org/officeDocument/2006/relationships/image" Target="../media/image144.gif"/><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slide" Target="slide170.xml"/><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400.png"/></Relationships>
</file>

<file path=ppt/slides/_rels/slide18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slideLayout" Target="../slideLayouts/slideLayout2.xml"/><Relationship Id="rId1" Type="http://schemas.openxmlformats.org/officeDocument/2006/relationships/vmlDrawing" Target="../drawings/vmlDrawing30.vml"/><Relationship Id="rId5" Type="http://schemas.openxmlformats.org/officeDocument/2006/relationships/image" Target="../media/image146.wmf"/><Relationship Id="rId4" Type="http://schemas.openxmlformats.org/officeDocument/2006/relationships/oleObject" Target="../embeddings/oleObject29.bin"/></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8" Type="http://schemas.openxmlformats.org/officeDocument/2006/relationships/slide" Target="slide170.xml"/><Relationship Id="rId3" Type="http://schemas.openxmlformats.org/officeDocument/2006/relationships/image" Target="../media/image151.jpeg"/><Relationship Id="rId7" Type="http://schemas.openxmlformats.org/officeDocument/2006/relationships/image" Target="../media/image140.png"/><Relationship Id="rId2" Type="http://schemas.openxmlformats.org/officeDocument/2006/relationships/image" Target="../media/image150.png"/><Relationship Id="rId1" Type="http://schemas.openxmlformats.org/officeDocument/2006/relationships/slideLayout" Target="../slideLayouts/slideLayout6.xml"/><Relationship Id="rId6" Type="http://schemas.openxmlformats.org/officeDocument/2006/relationships/image" Target="../media/image1521.png"/><Relationship Id="rId5" Type="http://schemas.openxmlformats.org/officeDocument/2006/relationships/slide" Target="slide164.xml"/><Relationship Id="rId4" Type="http://schemas.openxmlformats.org/officeDocument/2006/relationships/image" Target="../media/image152.png"/><Relationship Id="rId9" Type="http://schemas.openxmlformats.org/officeDocument/2006/relationships/image" Target="../media/image1400.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8" Type="http://schemas.openxmlformats.org/officeDocument/2006/relationships/image" Target="../media/image1400.png"/><Relationship Id="rId3" Type="http://schemas.openxmlformats.org/officeDocument/2006/relationships/image" Target="../media/image152.png"/><Relationship Id="rId7" Type="http://schemas.openxmlformats.org/officeDocument/2006/relationships/slide" Target="slide170.xml"/><Relationship Id="rId2" Type="http://schemas.openxmlformats.org/officeDocument/2006/relationships/image" Target="../media/image154.gif"/><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521.png"/><Relationship Id="rId4" Type="http://schemas.openxmlformats.org/officeDocument/2006/relationships/slide" Target="slide164.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55.png"/><Relationship Id="rId1" Type="http://schemas.openxmlformats.org/officeDocument/2006/relationships/slideLayout" Target="../slideLayouts/slideLayout2.xml"/><Relationship Id="rId4" Type="http://schemas.openxmlformats.org/officeDocument/2006/relationships/image" Target="../media/image1510.png"/></Relationships>
</file>

<file path=ppt/slides/_rels/slide211.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2.xml"/><Relationship Id="rId1" Type="http://schemas.openxmlformats.org/officeDocument/2006/relationships/vmlDrawing" Target="../drawings/vmlDrawing31.vml"/><Relationship Id="rId5" Type="http://schemas.openxmlformats.org/officeDocument/2006/relationships/image" Target="../media/image84.jpeg"/><Relationship Id="rId4" Type="http://schemas.openxmlformats.org/officeDocument/2006/relationships/image" Target="../media/image156.wmf"/></Relationships>
</file>

<file path=ppt/slides/_rels/slide212.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7.xml"/><Relationship Id="rId1" Type="http://schemas.openxmlformats.org/officeDocument/2006/relationships/vmlDrawing" Target="../drawings/vmlDrawing32.vml"/><Relationship Id="rId5" Type="http://schemas.openxmlformats.org/officeDocument/2006/relationships/image" Target="../media/image84.jpeg"/><Relationship Id="rId4" Type="http://schemas.openxmlformats.org/officeDocument/2006/relationships/image" Target="../media/image157.wmf"/></Relationships>
</file>

<file path=ppt/slides/_rels/slide213.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7.xml"/><Relationship Id="rId1" Type="http://schemas.openxmlformats.org/officeDocument/2006/relationships/vmlDrawing" Target="../drawings/vmlDrawing33.vml"/><Relationship Id="rId5" Type="http://schemas.openxmlformats.org/officeDocument/2006/relationships/image" Target="../media/image84.jpeg"/><Relationship Id="rId4" Type="http://schemas.openxmlformats.org/officeDocument/2006/relationships/image" Target="../media/image158.wmf"/></Relationships>
</file>

<file path=ppt/slides/_rels/slide214.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2.xml"/><Relationship Id="rId1" Type="http://schemas.openxmlformats.org/officeDocument/2006/relationships/vmlDrawing" Target="../drawings/vmlDrawing34.vml"/><Relationship Id="rId4" Type="http://schemas.openxmlformats.org/officeDocument/2006/relationships/image" Target="../media/image159.wmf"/></Relationships>
</file>

<file path=ppt/slides/_rels/slide215.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7.xml"/><Relationship Id="rId1" Type="http://schemas.openxmlformats.org/officeDocument/2006/relationships/vmlDrawing" Target="../drawings/vmlDrawing35.vml"/><Relationship Id="rId4" Type="http://schemas.openxmlformats.org/officeDocument/2006/relationships/image" Target="../media/image160.wmf"/></Relationships>
</file>

<file path=ppt/slides/_rels/slide216.xml.rels><?xml version="1.0" encoding="UTF-8" standalone="yes"?>
<Relationships xmlns="http://schemas.openxmlformats.org/package/2006/relationships"><Relationship Id="rId8" Type="http://schemas.openxmlformats.org/officeDocument/2006/relationships/slide" Target="slide93.xml"/><Relationship Id="rId3" Type="http://schemas.openxmlformats.org/officeDocument/2006/relationships/oleObject" Target="../embeddings/oleObject35.bin"/><Relationship Id="rId7" Type="http://schemas.openxmlformats.org/officeDocument/2006/relationships/image" Target="../media/image163.png"/><Relationship Id="rId2" Type="http://schemas.openxmlformats.org/officeDocument/2006/relationships/slideLayout" Target="../slideLayouts/slideLayout7.xml"/><Relationship Id="rId1" Type="http://schemas.openxmlformats.org/officeDocument/2006/relationships/vmlDrawing" Target="../drawings/vmlDrawing36.vml"/><Relationship Id="rId6" Type="http://schemas.openxmlformats.org/officeDocument/2006/relationships/image" Target="../media/image162.wmf"/><Relationship Id="rId5" Type="http://schemas.openxmlformats.org/officeDocument/2006/relationships/oleObject" Target="../embeddings/oleObject36.bin"/><Relationship Id="rId4" Type="http://schemas.openxmlformats.org/officeDocument/2006/relationships/image" Target="../media/image161.wmf"/><Relationship Id="rId9" Type="http://schemas.openxmlformats.org/officeDocument/2006/relationships/image" Target="../media/image1520.png"/></Relationships>
</file>

<file path=ppt/slides/_rels/slide217.xml.rels><?xml version="1.0" encoding="UTF-8" standalone="yes"?>
<Relationships xmlns="http://schemas.openxmlformats.org/package/2006/relationships"><Relationship Id="rId8" Type="http://schemas.openxmlformats.org/officeDocument/2006/relationships/slide" Target="slide147.xml"/><Relationship Id="rId3" Type="http://schemas.openxmlformats.org/officeDocument/2006/relationships/oleObject" Target="../embeddings/oleObject37.bin"/><Relationship Id="rId7" Type="http://schemas.openxmlformats.org/officeDocument/2006/relationships/image" Target="../media/image166.png"/><Relationship Id="rId2" Type="http://schemas.openxmlformats.org/officeDocument/2006/relationships/slideLayout" Target="../slideLayouts/slideLayout2.xml"/><Relationship Id="rId1" Type="http://schemas.openxmlformats.org/officeDocument/2006/relationships/vmlDrawing" Target="../drawings/vmlDrawing37.vml"/><Relationship Id="rId6" Type="http://schemas.openxmlformats.org/officeDocument/2006/relationships/image" Target="../media/image165.wmf"/><Relationship Id="rId5" Type="http://schemas.openxmlformats.org/officeDocument/2006/relationships/oleObject" Target="../embeddings/oleObject38.bin"/><Relationship Id="rId4" Type="http://schemas.openxmlformats.org/officeDocument/2006/relationships/image" Target="../media/image164.wmf"/><Relationship Id="rId9" Type="http://schemas.openxmlformats.org/officeDocument/2006/relationships/image" Target="../media/image930.png"/></Relationships>
</file>

<file path=ppt/slides/_rels/slide218.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220.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image" Target="../media/image169.png"/><Relationship Id="rId1" Type="http://schemas.openxmlformats.org/officeDocument/2006/relationships/slideLayout" Target="../slideLayouts/slideLayout2.xml"/><Relationship Id="rId4" Type="http://schemas.openxmlformats.org/officeDocument/2006/relationships/image" Target="../media/image1580.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oleObject" Target="../embeddings/oleObject1.bin"/><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4.jpe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4.wmf"/><Relationship Id="rId9"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4.wmf"/></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tags" Target="../tags/tag11.xml"/><Relationship Id="rId7" Type="http://schemas.openxmlformats.org/officeDocument/2006/relationships/oleObject" Target="../embeddings/oleObject1.bin"/><Relationship Id="rId2" Type="http://schemas.openxmlformats.org/officeDocument/2006/relationships/tags" Target="../tags/tag10.xml"/><Relationship Id="rId1" Type="http://schemas.openxmlformats.org/officeDocument/2006/relationships/vmlDrawing" Target="../drawings/vmlDrawing3.vml"/><Relationship Id="rId6" Type="http://schemas.openxmlformats.org/officeDocument/2006/relationships/image" Target="../media/image30.png"/><Relationship Id="rId5" Type="http://schemas.openxmlformats.org/officeDocument/2006/relationships/slideLayout" Target="../slideLayouts/slideLayout12.xml"/><Relationship Id="rId4" Type="http://schemas.openxmlformats.org/officeDocument/2006/relationships/tags" Target="../tags/tag12.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video" Target="https://www.youtube.com/embed/jZU_HLu9nUI"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4.jpe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25.png"/><Relationship Id="rId9" Type="http://schemas.openxmlformats.org/officeDocument/2006/relationships/image" Target="../media/image3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slide" Target="slide221.xml"/><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1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5.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slideLayout" Target="../slideLayouts/slideLayout12.xml"/><Relationship Id="rId4"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48.png"/><Relationship Id="rId4" Type="http://schemas.openxmlformats.org/officeDocument/2006/relationships/image" Target="../media/image47.wmf"/></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52.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microsoft.com/office/2007/relationships/hdphoto" Target="../media/hdphoto3.wdp"/><Relationship Id="rId11" Type="http://schemas.openxmlformats.org/officeDocument/2006/relationships/oleObject" Target="../embeddings/oleObject4.bin"/><Relationship Id="rId5" Type="http://schemas.openxmlformats.org/officeDocument/2006/relationships/image" Target="../media/image25.png"/><Relationship Id="rId10" Type="http://schemas.openxmlformats.org/officeDocument/2006/relationships/image" Target="../media/image51.wmf"/><Relationship Id="rId4" Type="http://schemas.openxmlformats.org/officeDocument/2006/relationships/image" Target="../media/image14.jpeg"/><Relationship Id="rId9" Type="http://schemas.openxmlformats.org/officeDocument/2006/relationships/oleObject" Target="../embeddings/oleObject3.bin"/></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52.wmf"/><Relationship Id="rId5" Type="http://schemas.openxmlformats.org/officeDocument/2006/relationships/oleObject" Target="../embeddings/oleObject6.bin"/><Relationship Id="rId4" Type="http://schemas.openxmlformats.org/officeDocument/2006/relationships/image" Target="../media/image53.wmf"/></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4.xml"/><Relationship Id="rId6" Type="http://schemas.openxmlformats.org/officeDocument/2006/relationships/image" Target="../media/image3.jpeg"/><Relationship Id="rId5" Type="http://schemas.openxmlformats.org/officeDocument/2006/relationships/image" Target="../media/image9.gif"/><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54.jpeg"/><Relationship Id="rId4" Type="http://schemas.openxmlformats.org/officeDocument/2006/relationships/image" Target="../media/image52.w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52.w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54.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gif"/><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 Id="rId9" Type="http://schemas.openxmlformats.org/officeDocument/2006/relationships/image" Target="../media/image66.jpeg"/></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s://en.wikipedia.org/wiki/Annus_Mirabilis_papers"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5.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slideLayout" Target="../slideLayouts/slideLayout12.xml"/><Relationship Id="rId4" Type="http://schemas.openxmlformats.org/officeDocument/2006/relationships/tags" Target="../tags/tag9.xml"/></Relationships>
</file>

<file path=ppt/slides/_rels/slide6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tags" Target="../tags/tag15.xml"/><Relationship Id="rId7" Type="http://schemas.openxmlformats.org/officeDocument/2006/relationships/image" Target="../media/image5.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70.png"/><Relationship Id="rId5" Type="http://schemas.openxmlformats.org/officeDocument/2006/relationships/slideLayout" Target="../slideLayouts/slideLayout12.xml"/><Relationship Id="rId4" Type="http://schemas.openxmlformats.org/officeDocument/2006/relationships/tags" Target="../tags/tag16.xml"/><Relationship Id="rId9" Type="http://schemas.openxmlformats.org/officeDocument/2006/relationships/image" Target="../media/image12.jpeg"/></Relationships>
</file>

<file path=ppt/slides/_rels/slide61.xml.rels><?xml version="1.0" encoding="UTF-8" standalone="yes"?>
<Relationships xmlns="http://schemas.openxmlformats.org/package/2006/relationships"><Relationship Id="rId8" Type="http://schemas.openxmlformats.org/officeDocument/2006/relationships/image" Target="../media/image71.wmf"/><Relationship Id="rId3" Type="http://schemas.openxmlformats.org/officeDocument/2006/relationships/tags" Target="../tags/tag18.xml"/><Relationship Id="rId7" Type="http://schemas.openxmlformats.org/officeDocument/2006/relationships/oleObject" Target="../embeddings/oleObject7.bin"/><Relationship Id="rId2" Type="http://schemas.openxmlformats.org/officeDocument/2006/relationships/tags" Target="../tags/tag17.xml"/><Relationship Id="rId1" Type="http://schemas.openxmlformats.org/officeDocument/2006/relationships/vmlDrawing" Target="../drawings/vmlDrawing9.vml"/><Relationship Id="rId6" Type="http://schemas.openxmlformats.org/officeDocument/2006/relationships/image" Target="../media/image72.png"/><Relationship Id="rId5" Type="http://schemas.openxmlformats.org/officeDocument/2006/relationships/slideLayout" Target="../slideLayouts/slideLayout12.xml"/><Relationship Id="rId4" Type="http://schemas.openxmlformats.org/officeDocument/2006/relationships/tags" Target="../tags/tag19.xml"/><Relationship Id="rId9" Type="http://schemas.openxmlformats.org/officeDocument/2006/relationships/image" Target="../media/image5.png"/></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73.w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74.w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78.png"/><Relationship Id="rId4" Type="http://schemas.openxmlformats.org/officeDocument/2006/relationships/image" Target="../media/image77.wmf"/></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78.png"/><Relationship Id="rId4" Type="http://schemas.openxmlformats.org/officeDocument/2006/relationships/image" Target="../media/image79.wmf"/></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76.gi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14.vml"/><Relationship Id="rId4" Type="http://schemas.openxmlformats.org/officeDocument/2006/relationships/image" Target="../media/image83.wmf"/></Relationships>
</file>

<file path=ppt/slides/_rels/slide7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6.xml"/><Relationship Id="rId1" Type="http://schemas.openxmlformats.org/officeDocument/2006/relationships/vmlDrawing" Target="../drawings/vmlDrawing15.vml"/><Relationship Id="rId5" Type="http://schemas.openxmlformats.org/officeDocument/2006/relationships/image" Target="../media/image84.jpeg"/><Relationship Id="rId4" Type="http://schemas.openxmlformats.org/officeDocument/2006/relationships/image" Target="../media/image85.wmf"/></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image" Target="../media/image84.jpeg"/><Relationship Id="rId2" Type="http://schemas.openxmlformats.org/officeDocument/2006/relationships/slideLayout" Target="../slideLayouts/slideLayout6.xml"/><Relationship Id="rId1" Type="http://schemas.openxmlformats.org/officeDocument/2006/relationships/vmlDrawing" Target="../drawings/vmlDrawing16.vml"/><Relationship Id="rId6" Type="http://schemas.openxmlformats.org/officeDocument/2006/relationships/image" Target="../media/image85.wmf"/><Relationship Id="rId5" Type="http://schemas.openxmlformats.org/officeDocument/2006/relationships/oleObject" Target="../embeddings/oleObject13.bin"/><Relationship Id="rId4" Type="http://schemas.openxmlformats.org/officeDocument/2006/relationships/image" Target="../media/image86.wmf"/></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15.bin"/><Relationship Id="rId7" Type="http://schemas.openxmlformats.org/officeDocument/2006/relationships/image" Target="../media/image85.wmf"/><Relationship Id="rId2" Type="http://schemas.openxmlformats.org/officeDocument/2006/relationships/slideLayout" Target="../slideLayouts/slideLayout6.xml"/><Relationship Id="rId1" Type="http://schemas.openxmlformats.org/officeDocument/2006/relationships/vmlDrawing" Target="../drawings/vmlDrawing17.vml"/><Relationship Id="rId6" Type="http://schemas.openxmlformats.org/officeDocument/2006/relationships/oleObject" Target="../embeddings/oleObject13.bin"/><Relationship Id="rId5" Type="http://schemas.openxmlformats.org/officeDocument/2006/relationships/image" Target="../media/image84.jpeg"/><Relationship Id="rId4" Type="http://schemas.openxmlformats.org/officeDocument/2006/relationships/image" Target="../media/image87.wmf"/></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6.xml"/><Relationship Id="rId1" Type="http://schemas.openxmlformats.org/officeDocument/2006/relationships/vmlDrawing" Target="../drawings/vmlDrawing18.vml"/><Relationship Id="rId6" Type="http://schemas.openxmlformats.org/officeDocument/2006/relationships/image" Target="../media/image89.wmf"/><Relationship Id="rId5" Type="http://schemas.openxmlformats.org/officeDocument/2006/relationships/oleObject" Target="../embeddings/oleObject17.bin"/><Relationship Id="rId4" Type="http://schemas.openxmlformats.org/officeDocument/2006/relationships/image" Target="../media/image88.wmf"/></Relationships>
</file>

<file path=ppt/slides/_rels/slide8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4.xml"/><Relationship Id="rId1" Type="http://schemas.openxmlformats.org/officeDocument/2006/relationships/vmlDrawing" Target="../drawings/vmlDrawing19.vml"/><Relationship Id="rId5" Type="http://schemas.openxmlformats.org/officeDocument/2006/relationships/image" Target="../media/image90.wmf"/><Relationship Id="rId4" Type="http://schemas.openxmlformats.org/officeDocument/2006/relationships/oleObject" Target="../embeddings/oleObject18.bin"/></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20.vml"/><Relationship Id="rId4" Type="http://schemas.openxmlformats.org/officeDocument/2006/relationships/image" Target="../media/image91.wmf"/></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7.xml"/><Relationship Id="rId1" Type="http://schemas.openxmlformats.org/officeDocument/2006/relationships/vmlDrawing" Target="../drawings/vmlDrawing21.vml"/><Relationship Id="rId4" Type="http://schemas.openxmlformats.org/officeDocument/2006/relationships/image" Target="../media/image92.wmf"/></Relationships>
</file>

<file path=ppt/slides/_rels/slide89.xml.rels><?xml version="1.0" encoding="UTF-8" standalone="yes"?>
<Relationships xmlns="http://schemas.openxmlformats.org/package/2006/relationships"><Relationship Id="rId3" Type="http://schemas.openxmlformats.org/officeDocument/2006/relationships/slide" Target="slide92.xml"/><Relationship Id="rId2" Type="http://schemas.openxmlformats.org/officeDocument/2006/relationships/image" Target="../media/image93.png"/><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tags" Target="../tags/tag22.xml"/><Relationship Id="rId7" Type="http://schemas.openxmlformats.org/officeDocument/2006/relationships/image" Target="../media/image95.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84.jpeg"/><Relationship Id="rId5" Type="http://schemas.openxmlformats.org/officeDocument/2006/relationships/image" Target="../media/image94.png"/><Relationship Id="rId4"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21.bin"/><Relationship Id="rId7" Type="http://schemas.openxmlformats.org/officeDocument/2006/relationships/image" Target="../media/image96.png"/><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image" Target="../media/image95.png"/><Relationship Id="rId5" Type="http://schemas.openxmlformats.org/officeDocument/2006/relationships/image" Target="../media/image84.jpeg"/><Relationship Id="rId4" Type="http://schemas.openxmlformats.org/officeDocument/2006/relationships/image" Target="../media/image97.wmf"/></Relationships>
</file>

<file path=ppt/slides/_rels/slide92.xml.rels><?xml version="1.0" encoding="UTF-8" standalone="yes"?>
<Relationships xmlns="http://schemas.openxmlformats.org/package/2006/relationships"><Relationship Id="rId8" Type="http://schemas.openxmlformats.org/officeDocument/2006/relationships/image" Target="../media/image980.png"/><Relationship Id="rId3" Type="http://schemas.openxmlformats.org/officeDocument/2006/relationships/image" Target="../media/image84.jpeg"/><Relationship Id="rId7" Type="http://schemas.openxmlformats.org/officeDocument/2006/relationships/slide" Target="slide211.xml"/><Relationship Id="rId2" Type="http://schemas.openxmlformats.org/officeDocument/2006/relationships/slideLayout" Target="../slideLayouts/slideLayout6.xml"/><Relationship Id="rId1" Type="http://schemas.openxmlformats.org/officeDocument/2006/relationships/vmlDrawing" Target="../drawings/vmlDrawing23.vml"/><Relationship Id="rId6" Type="http://schemas.openxmlformats.org/officeDocument/2006/relationships/image" Target="../media/image99.png"/><Relationship Id="rId5" Type="http://schemas.openxmlformats.org/officeDocument/2006/relationships/image" Target="../media/image98.wmf"/><Relationship Id="rId4" Type="http://schemas.openxmlformats.org/officeDocument/2006/relationships/oleObject" Target="../embeddings/oleObject22.bin"/></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image" Target="../media/image101.wmf"/><Relationship Id="rId5" Type="http://schemas.openxmlformats.org/officeDocument/2006/relationships/oleObject" Target="../embeddings/oleObject24.bin"/><Relationship Id="rId4" Type="http://schemas.openxmlformats.org/officeDocument/2006/relationships/image" Target="../media/image100.wmf"/></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25.vml"/><Relationship Id="rId4" Type="http://schemas.openxmlformats.org/officeDocument/2006/relationships/image" Target="../media/image102.wmf"/></Relationships>
</file>

<file path=ppt/slides/_rels/slide9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282616" cy="3509963"/>
          </a:xfrm>
        </p:spPr>
        <p:txBody>
          <a:bodyPr>
            <a:normAutofit/>
          </a:bodyPr>
          <a:lstStyle/>
          <a:p>
            <a:r>
              <a:rPr lang="en-US" sz="8000" dirty="0"/>
              <a:t>Albert Einstein and the Modern Physics Revolution</a:t>
            </a:r>
          </a:p>
        </p:txBody>
      </p:sp>
      <p:sp>
        <p:nvSpPr>
          <p:cNvPr id="3" name="Subtitle 2"/>
          <p:cNvSpPr>
            <a:spLocks noGrp="1"/>
          </p:cNvSpPr>
          <p:nvPr>
            <p:ph type="subTitle" idx="1"/>
          </p:nvPr>
        </p:nvSpPr>
        <p:spPr>
          <a:xfrm>
            <a:off x="1524000" y="4100606"/>
            <a:ext cx="9144000" cy="1655762"/>
          </a:xfrm>
        </p:spPr>
        <p:txBody>
          <a:bodyPr>
            <a:normAutofit fontScale="92500" lnSpcReduction="10000"/>
          </a:bodyPr>
          <a:lstStyle/>
          <a:p>
            <a:r>
              <a:rPr lang="en-US" sz="3000" dirty="0"/>
              <a:t>Dr. Elliott S. McCrory</a:t>
            </a:r>
          </a:p>
          <a:p>
            <a:r>
              <a:rPr lang="en-US" sz="2600" i="1" dirty="0"/>
              <a:t>Saturday Morning Physics</a:t>
            </a:r>
          </a:p>
          <a:p>
            <a:r>
              <a:rPr lang="en-US" dirty="0"/>
              <a:t>Lecture number 2</a:t>
            </a:r>
          </a:p>
          <a:p>
            <a:r>
              <a:rPr lang="en-US" dirty="0"/>
              <a:t>October 7, 2017</a:t>
            </a:r>
          </a:p>
        </p:txBody>
      </p:sp>
      <p:pic>
        <p:nvPicPr>
          <p:cNvPr id="4" name="Picture 3">
            <a:extLst>
              <a:ext uri="{FF2B5EF4-FFF2-40B4-BE49-F238E27FC236}">
                <a16:creationId xmlns:a16="http://schemas.microsoft.com/office/drawing/2014/main" id="{A8953239-1FF4-4D1A-953E-1750CB92D274}"/>
              </a:ext>
            </a:extLst>
          </p:cNvPr>
          <p:cNvPicPr>
            <a:picLocks noChangeAspect="1"/>
          </p:cNvPicPr>
          <p:nvPr/>
        </p:nvPicPr>
        <p:blipFill>
          <a:blip r:embed="rId2"/>
          <a:stretch>
            <a:fillRect/>
          </a:stretch>
        </p:blipFill>
        <p:spPr>
          <a:xfrm>
            <a:off x="290519" y="3509963"/>
            <a:ext cx="3378956" cy="3378956"/>
          </a:xfrm>
          <a:prstGeom prst="rect">
            <a:avLst/>
          </a:prstGeom>
        </p:spPr>
      </p:pic>
    </p:spTree>
    <p:extLst>
      <p:ext uri="{BB962C8B-B14F-4D97-AF65-F5344CB8AC3E}">
        <p14:creationId xmlns:p14="http://schemas.microsoft.com/office/powerpoint/2010/main" val="3240152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3473" y="448236"/>
            <a:ext cx="8788218" cy="6299047"/>
          </a:xfrm>
        </p:spPr>
        <p:txBody>
          <a:bodyPr>
            <a:normAutofit/>
          </a:bodyPr>
          <a:lstStyle/>
          <a:p>
            <a:pPr marL="0" indent="0">
              <a:buNone/>
            </a:pPr>
            <a:endParaRPr lang="en-US" sz="900" dirty="0"/>
          </a:p>
          <a:p>
            <a:pPr marL="0" indent="0">
              <a:buClr>
                <a:schemeClr val="folHlink"/>
              </a:buClr>
              <a:buNone/>
            </a:pPr>
            <a:endParaRPr lang="en-US" sz="900" dirty="0">
              <a:solidFill>
                <a:srgbClr val="000000"/>
              </a:solidFill>
            </a:endParaRPr>
          </a:p>
          <a:p>
            <a:pPr marL="0" indent="0">
              <a:buClr>
                <a:schemeClr val="folHlink"/>
              </a:buClr>
              <a:buNone/>
            </a:pPr>
            <a:endParaRPr lang="en-US" sz="2000" dirty="0">
              <a:solidFill>
                <a:srgbClr val="000000"/>
              </a:solidFill>
            </a:endParaRPr>
          </a:p>
          <a:p>
            <a:pPr>
              <a:buClr>
                <a:schemeClr val="folHlink"/>
              </a:buClr>
              <a:buFont typeface="Wingdings" charset="0"/>
              <a:buChar char="§"/>
            </a:pPr>
            <a:endParaRPr lang="en-US" sz="2000" dirty="0">
              <a:solidFill>
                <a:srgbClr val="000000"/>
              </a:solidFill>
            </a:endParaRPr>
          </a:p>
          <a:p>
            <a:pPr>
              <a:buClr>
                <a:schemeClr val="folHlink"/>
              </a:buClr>
              <a:buFont typeface="Wingdings" charset="0"/>
              <a:buChar char="§"/>
            </a:pPr>
            <a:endParaRPr lang="en-US" sz="2000" dirty="0"/>
          </a:p>
        </p:txBody>
      </p:sp>
      <p:sp>
        <p:nvSpPr>
          <p:cNvPr id="4" name="TextBox 3"/>
          <p:cNvSpPr txBox="1"/>
          <p:nvPr/>
        </p:nvSpPr>
        <p:spPr>
          <a:xfrm>
            <a:off x="1773473" y="1264707"/>
            <a:ext cx="8666809" cy="830997"/>
          </a:xfrm>
          <a:prstGeom prst="rect">
            <a:avLst/>
          </a:prstGeom>
          <a:noFill/>
        </p:spPr>
        <p:txBody>
          <a:bodyPr wrap="square" rtlCol="0">
            <a:spAutoFit/>
          </a:bodyPr>
          <a:lstStyle/>
          <a:p>
            <a:pPr algn="ctr"/>
            <a:r>
              <a:rPr lang="en-US" sz="3000" dirty="0">
                <a:solidFill>
                  <a:schemeClr val="tx2"/>
                </a:solidFill>
              </a:rPr>
              <a:t>Are There Alternatives to the Scientific Method?</a:t>
            </a:r>
            <a:endParaRPr lang="en-US" sz="3000" dirty="0"/>
          </a:p>
          <a:p>
            <a:endParaRPr lang="en-US" dirty="0"/>
          </a:p>
        </p:txBody>
      </p:sp>
      <p:sp>
        <p:nvSpPr>
          <p:cNvPr id="5" name="Content Placeholder 2"/>
          <p:cNvSpPr txBox="1">
            <a:spLocks/>
          </p:cNvSpPr>
          <p:nvPr/>
        </p:nvSpPr>
        <p:spPr>
          <a:xfrm>
            <a:off x="1043693" y="1907484"/>
            <a:ext cx="10846965" cy="4659159"/>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Clr>
                <a:schemeClr val="folHlink"/>
              </a:buClr>
              <a:buNone/>
            </a:pPr>
            <a:r>
              <a:rPr lang="en-US" dirty="0">
                <a:solidFill>
                  <a:schemeClr val="bg2">
                    <a:lumMod val="75000"/>
                  </a:schemeClr>
                </a:solidFill>
              </a:rPr>
              <a:t>Reliance on tradition or authority   </a:t>
            </a:r>
          </a:p>
          <a:p>
            <a:pPr>
              <a:buClr>
                <a:schemeClr val="folHlink"/>
              </a:buClr>
              <a:buFont typeface="Wingdings" charset="0"/>
              <a:buChar char="§"/>
            </a:pPr>
            <a:r>
              <a:rPr lang="en-US" sz="2000" dirty="0">
                <a:solidFill>
                  <a:schemeClr val="bg2">
                    <a:lumMod val="75000"/>
                  </a:schemeClr>
                </a:solidFill>
              </a:rPr>
              <a:t>This is something of a straw man opponent to science; few would argue that science conducted sufficiently fairly and carefully will often lead to conclusions that are likely to be false </a:t>
            </a:r>
          </a:p>
          <a:p>
            <a:pPr>
              <a:buClr>
                <a:schemeClr val="folHlink"/>
              </a:buClr>
              <a:buFont typeface="Wingdings" charset="0"/>
              <a:buChar char="§"/>
            </a:pPr>
            <a:r>
              <a:rPr lang="en-US" sz="2000" dirty="0">
                <a:solidFill>
                  <a:schemeClr val="bg2">
                    <a:lumMod val="75000"/>
                  </a:schemeClr>
                </a:solidFill>
              </a:rPr>
              <a:t>Many instances of reliance on tradition are actually a weak form of reliance on social science – if many people held position X in the past, then this provides a limited degree of empirical evidence that holding position X is likely to be helpful or advantageous</a:t>
            </a:r>
          </a:p>
          <a:p>
            <a:pPr>
              <a:buClr>
                <a:schemeClr val="folHlink"/>
              </a:buClr>
              <a:buFont typeface="Wingdings" charset="0"/>
              <a:buChar char="§"/>
            </a:pPr>
            <a:endParaRPr lang="en-US" sz="800" dirty="0">
              <a:solidFill>
                <a:srgbClr val="000000"/>
              </a:solidFill>
            </a:endParaRPr>
          </a:p>
          <a:p>
            <a:pPr marL="0" indent="0">
              <a:buClr>
                <a:schemeClr val="folHlink"/>
              </a:buClr>
              <a:buNone/>
            </a:pPr>
            <a:r>
              <a:rPr lang="en-US" dirty="0">
                <a:solidFill>
                  <a:srgbClr val="000000"/>
                </a:solidFill>
              </a:rPr>
              <a:t>Reliance on pure reasoning (mathematics, philosophy)</a:t>
            </a:r>
          </a:p>
          <a:p>
            <a:pPr>
              <a:buClr>
                <a:schemeClr val="folHlink"/>
              </a:buClr>
              <a:buFont typeface="Wingdings" charset="0"/>
              <a:buChar char="§"/>
            </a:pPr>
            <a:r>
              <a:rPr lang="en-US" sz="2000" dirty="0">
                <a:solidFill>
                  <a:srgbClr val="000000"/>
                </a:solidFill>
              </a:rPr>
              <a:t>Many people think of mathematics as a part of science, but it is fundamentally not grounded in empiricism (a central part of the scientific method)</a:t>
            </a:r>
          </a:p>
          <a:p>
            <a:pPr>
              <a:buClr>
                <a:schemeClr val="folHlink"/>
              </a:buClr>
              <a:buFont typeface="Wingdings" charset="0"/>
              <a:buChar char="§"/>
            </a:pPr>
            <a:r>
              <a:rPr lang="en-US" sz="2000" dirty="0">
                <a:solidFill>
                  <a:srgbClr val="000000"/>
                </a:solidFill>
              </a:rPr>
              <a:t>Although philosophers of science hold a range of opinions on this issue, my view is that math helps to illuminate the relationships between ideas and can help to clarify our thinking, but does not itself tell us anything about our world</a:t>
            </a:r>
          </a:p>
          <a:p>
            <a:pPr marL="0" indent="0">
              <a:buClr>
                <a:schemeClr val="folHlink"/>
              </a:buClr>
              <a:buNone/>
            </a:pPr>
            <a:endParaRPr lang="en-US" sz="800" dirty="0">
              <a:solidFill>
                <a:srgbClr val="000000"/>
              </a:solidFill>
            </a:endParaRPr>
          </a:p>
          <a:p>
            <a:pPr marL="0" indent="0">
              <a:buClr>
                <a:schemeClr val="folHlink"/>
              </a:buClr>
              <a:buNone/>
            </a:pPr>
            <a:endParaRPr lang="en-US" sz="2000" dirty="0">
              <a:solidFill>
                <a:srgbClr val="000000"/>
              </a:solidFill>
            </a:endParaRPr>
          </a:p>
          <a:p>
            <a:pPr>
              <a:buClr>
                <a:schemeClr val="folHlink"/>
              </a:buClr>
              <a:buFont typeface="Wingdings" charset="0"/>
              <a:buChar char="§"/>
            </a:pPr>
            <a:endParaRPr lang="en-US" sz="2000" dirty="0">
              <a:solidFill>
                <a:srgbClr val="000000"/>
              </a:solidFill>
            </a:endParaRPr>
          </a:p>
          <a:p>
            <a:pPr>
              <a:buClr>
                <a:schemeClr val="folHlink"/>
              </a:buClr>
              <a:buFont typeface="Wingdings" charset="0"/>
              <a:buChar char="§"/>
            </a:pPr>
            <a:endParaRPr lang="en-US" sz="2000" dirty="0">
              <a:solidFill>
                <a:srgbClr val="000000"/>
              </a:solidFill>
            </a:endParaRPr>
          </a:p>
          <a:p>
            <a:pPr>
              <a:buClr>
                <a:schemeClr val="folHlink"/>
              </a:buClr>
              <a:buFont typeface="Wingdings" charset="0"/>
              <a:buChar char="§"/>
            </a:pPr>
            <a:endParaRPr lang="en-US" sz="2000" dirty="0"/>
          </a:p>
        </p:txBody>
      </p:sp>
      <p:cxnSp>
        <p:nvCxnSpPr>
          <p:cNvPr id="7" name="Straight Connector 6">
            <a:extLst>
              <a:ext uri="{FF2B5EF4-FFF2-40B4-BE49-F238E27FC236}">
                <a16:creationId xmlns:a16="http://schemas.microsoft.com/office/drawing/2014/main" id="{14E00EFD-9D95-49A0-9A97-145DCDB11DEE}"/>
              </a:ext>
            </a:extLst>
          </p:cNvPr>
          <p:cNvCxnSpPr/>
          <p:nvPr/>
        </p:nvCxnSpPr>
        <p:spPr>
          <a:xfrm>
            <a:off x="0" y="147888"/>
            <a:ext cx="12192000" cy="0"/>
          </a:xfrm>
          <a:prstGeom prst="line">
            <a:avLst/>
          </a:prstGeom>
          <a:ln w="3175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CC5769E-9769-4044-8304-717F591C22F9}"/>
              </a:ext>
            </a:extLst>
          </p:cNvPr>
          <p:cNvSpPr txBox="1"/>
          <p:nvPr/>
        </p:nvSpPr>
        <p:spPr>
          <a:xfrm>
            <a:off x="152275" y="437737"/>
            <a:ext cx="2083904" cy="646331"/>
          </a:xfrm>
          <a:prstGeom prst="rect">
            <a:avLst/>
          </a:prstGeom>
          <a:noFill/>
        </p:spPr>
        <p:txBody>
          <a:bodyPr wrap="none" rtlCol="0">
            <a:spAutoFit/>
          </a:bodyPr>
          <a:lstStyle/>
          <a:p>
            <a:r>
              <a:rPr lang="en-US" i="1" dirty="0"/>
              <a:t>Prof. Dan Hooper</a:t>
            </a:r>
          </a:p>
          <a:p>
            <a:r>
              <a:rPr lang="en-US" i="1" dirty="0"/>
              <a:t>September 30, 2017</a:t>
            </a:r>
          </a:p>
        </p:txBody>
      </p:sp>
    </p:spTree>
    <p:extLst>
      <p:ext uri="{BB962C8B-B14F-4D97-AF65-F5344CB8AC3E}">
        <p14:creationId xmlns:p14="http://schemas.microsoft.com/office/powerpoint/2010/main" val="3994330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thought experiment: Moving train car</a:t>
            </a:r>
          </a:p>
        </p:txBody>
      </p:sp>
      <p:sp>
        <p:nvSpPr>
          <p:cNvPr id="5" name="Oval 4"/>
          <p:cNvSpPr/>
          <p:nvPr/>
        </p:nvSpPr>
        <p:spPr>
          <a:xfrm>
            <a:off x="2495773" y="4754876"/>
            <a:ext cx="1097280" cy="10972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Oval 5"/>
          <p:cNvSpPr/>
          <p:nvPr/>
        </p:nvSpPr>
        <p:spPr>
          <a:xfrm>
            <a:off x="8500333" y="4754876"/>
            <a:ext cx="1097280" cy="10972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p:cNvSpPr/>
          <p:nvPr/>
        </p:nvSpPr>
        <p:spPr>
          <a:xfrm>
            <a:off x="1846729" y="2302136"/>
            <a:ext cx="8498541" cy="2936838"/>
          </a:xfrm>
          <a:prstGeom prst="rect">
            <a:avLst/>
          </a:prstGeom>
          <a:solidFill>
            <a:schemeClr val="tx2">
              <a:lumMod val="20000"/>
              <a:lumOff val="80000"/>
            </a:schemeClr>
          </a:solidFill>
          <a:ln w="76200">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8" name="Straight Connector 7"/>
          <p:cNvCxnSpPr/>
          <p:nvPr/>
        </p:nvCxnSpPr>
        <p:spPr>
          <a:xfrm>
            <a:off x="279699" y="5852156"/>
            <a:ext cx="11629016"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5913119" y="3587675"/>
            <a:ext cx="365760" cy="3657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6081486" y="1683657"/>
            <a:ext cx="0" cy="45720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4" idx="3"/>
          </p:cNvCxnSpPr>
          <p:nvPr/>
        </p:nvCxnSpPr>
        <p:spPr>
          <a:xfrm>
            <a:off x="10345270" y="3770555"/>
            <a:ext cx="914400" cy="0"/>
          </a:xfrm>
          <a:prstGeom prst="straightConnector1">
            <a:avLst/>
          </a:prstGeom>
          <a:ln w="57150">
            <a:solidFill>
              <a:schemeClr val="accent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r>
              <a:rPr lang="en-US"/>
              <a:t>7 October 2017</a:t>
            </a:r>
          </a:p>
        </p:txBody>
      </p:sp>
      <p:sp>
        <p:nvSpPr>
          <p:cNvPr id="11" name="Footer Placeholder 10"/>
          <p:cNvSpPr>
            <a:spLocks noGrp="1"/>
          </p:cNvSpPr>
          <p:nvPr>
            <p:ph type="ftr" sz="quarter" idx="11"/>
          </p:nvPr>
        </p:nvSpPr>
        <p:spPr/>
        <p:txBody>
          <a:bodyPr/>
          <a:lstStyle/>
          <a:p>
            <a:r>
              <a:rPr lang="en-US"/>
              <a:t>McCrory: Einstein's 1905 Revolution</a:t>
            </a:r>
          </a:p>
        </p:txBody>
      </p:sp>
      <p:sp>
        <p:nvSpPr>
          <p:cNvPr id="12" name="Slide Number Placeholder 11"/>
          <p:cNvSpPr>
            <a:spLocks noGrp="1"/>
          </p:cNvSpPr>
          <p:nvPr>
            <p:ph type="sldNum" sz="quarter" idx="12"/>
          </p:nvPr>
        </p:nvSpPr>
        <p:spPr/>
        <p:txBody>
          <a:bodyPr/>
          <a:lstStyle/>
          <a:p>
            <a:fld id="{AFF25C80-3B7E-43E1-A5B7-0224D5A95EE8}" type="slidenum">
              <a:rPr lang="en-US" smtClean="0"/>
              <a:t>100</a:t>
            </a:fld>
            <a:endParaRPr lang="en-US" dirty="0"/>
          </a:p>
        </p:txBody>
      </p:sp>
    </p:spTree>
    <p:extLst>
      <p:ext uri="{BB962C8B-B14F-4D97-AF65-F5344CB8AC3E}">
        <p14:creationId xmlns:p14="http://schemas.microsoft.com/office/powerpoint/2010/main" val="359221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thought experiment: Moving train car</a:t>
            </a:r>
          </a:p>
        </p:txBody>
      </p:sp>
      <p:sp>
        <p:nvSpPr>
          <p:cNvPr id="5" name="Oval 4"/>
          <p:cNvSpPr/>
          <p:nvPr/>
        </p:nvSpPr>
        <p:spPr>
          <a:xfrm>
            <a:off x="2786053" y="4754876"/>
            <a:ext cx="1097280" cy="10972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Oval 5"/>
          <p:cNvSpPr/>
          <p:nvPr/>
        </p:nvSpPr>
        <p:spPr>
          <a:xfrm>
            <a:off x="8790613" y="4754876"/>
            <a:ext cx="1097280" cy="10972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p:cNvSpPr/>
          <p:nvPr/>
        </p:nvSpPr>
        <p:spPr>
          <a:xfrm>
            <a:off x="2137009" y="2302136"/>
            <a:ext cx="8498541" cy="2936838"/>
          </a:xfrm>
          <a:prstGeom prst="rect">
            <a:avLst/>
          </a:prstGeom>
          <a:solidFill>
            <a:schemeClr val="tx2">
              <a:lumMod val="20000"/>
              <a:lumOff val="80000"/>
            </a:schemeClr>
          </a:solidFill>
          <a:ln w="76200">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8" name="Straight Connector 7"/>
          <p:cNvCxnSpPr/>
          <p:nvPr/>
        </p:nvCxnSpPr>
        <p:spPr>
          <a:xfrm>
            <a:off x="279699" y="5852156"/>
            <a:ext cx="116290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081486" y="3770555"/>
            <a:ext cx="147755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655459" y="3770555"/>
            <a:ext cx="142602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081486" y="1683657"/>
            <a:ext cx="0" cy="45720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0635550" y="3770555"/>
            <a:ext cx="914400" cy="0"/>
          </a:xfrm>
          <a:prstGeom prst="straightConnector1">
            <a:avLst/>
          </a:prstGeom>
          <a:ln w="57150">
            <a:solidFill>
              <a:schemeClr val="accent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r>
              <a:rPr lang="en-US"/>
              <a:t>7 October 2017</a:t>
            </a:r>
          </a:p>
        </p:txBody>
      </p:sp>
      <p:sp>
        <p:nvSpPr>
          <p:cNvPr id="7" name="Footer Placeholder 6"/>
          <p:cNvSpPr>
            <a:spLocks noGrp="1"/>
          </p:cNvSpPr>
          <p:nvPr>
            <p:ph type="ftr" sz="quarter" idx="11"/>
          </p:nvPr>
        </p:nvSpPr>
        <p:spPr/>
        <p:txBody>
          <a:bodyPr/>
          <a:lstStyle/>
          <a:p>
            <a:r>
              <a:rPr lang="en-US"/>
              <a:t>McCrory: Einstein's 1905 Revolution</a:t>
            </a:r>
          </a:p>
        </p:txBody>
      </p:sp>
      <p:sp>
        <p:nvSpPr>
          <p:cNvPr id="9" name="Slide Number Placeholder 8"/>
          <p:cNvSpPr>
            <a:spLocks noGrp="1"/>
          </p:cNvSpPr>
          <p:nvPr>
            <p:ph type="sldNum" sz="quarter" idx="12"/>
          </p:nvPr>
        </p:nvSpPr>
        <p:spPr/>
        <p:txBody>
          <a:bodyPr/>
          <a:lstStyle/>
          <a:p>
            <a:fld id="{AFF25C80-3B7E-43E1-A5B7-0224D5A95EE8}" type="slidenum">
              <a:rPr lang="en-US" smtClean="0"/>
              <a:t>101</a:t>
            </a:fld>
            <a:endParaRPr lang="en-US" dirty="0"/>
          </a:p>
        </p:txBody>
      </p:sp>
    </p:spTree>
    <p:extLst>
      <p:ext uri="{BB962C8B-B14F-4D97-AF65-F5344CB8AC3E}">
        <p14:creationId xmlns:p14="http://schemas.microsoft.com/office/powerpoint/2010/main" val="3205223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thought experiment: Moving train car</a:t>
            </a:r>
          </a:p>
        </p:txBody>
      </p:sp>
      <p:sp>
        <p:nvSpPr>
          <p:cNvPr id="5" name="Oval 4"/>
          <p:cNvSpPr/>
          <p:nvPr/>
        </p:nvSpPr>
        <p:spPr>
          <a:xfrm>
            <a:off x="3032791" y="4754876"/>
            <a:ext cx="1097280" cy="10972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Oval 5"/>
          <p:cNvSpPr/>
          <p:nvPr/>
        </p:nvSpPr>
        <p:spPr>
          <a:xfrm>
            <a:off x="9037351" y="4754876"/>
            <a:ext cx="1097280" cy="10972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p:cNvSpPr/>
          <p:nvPr/>
        </p:nvSpPr>
        <p:spPr>
          <a:xfrm>
            <a:off x="2383747" y="2302136"/>
            <a:ext cx="8498541" cy="2936838"/>
          </a:xfrm>
          <a:prstGeom prst="rect">
            <a:avLst/>
          </a:prstGeom>
          <a:solidFill>
            <a:schemeClr val="tx2">
              <a:lumMod val="20000"/>
              <a:lumOff val="80000"/>
            </a:schemeClr>
          </a:solidFill>
          <a:ln w="76200">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8" name="Straight Connector 7"/>
          <p:cNvCxnSpPr/>
          <p:nvPr/>
        </p:nvCxnSpPr>
        <p:spPr>
          <a:xfrm>
            <a:off x="279699" y="5852156"/>
            <a:ext cx="116290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081486" y="3770555"/>
            <a:ext cx="284915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254829" y="3770555"/>
            <a:ext cx="282665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081486" y="1683657"/>
            <a:ext cx="0" cy="45720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0882288" y="3770555"/>
            <a:ext cx="1154655" cy="0"/>
          </a:xfrm>
          <a:prstGeom prst="straightConnector1">
            <a:avLst/>
          </a:prstGeom>
          <a:ln w="57150">
            <a:solidFill>
              <a:schemeClr val="accent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r>
              <a:rPr lang="en-US"/>
              <a:t>7 October 2017</a:t>
            </a:r>
          </a:p>
        </p:txBody>
      </p:sp>
      <p:sp>
        <p:nvSpPr>
          <p:cNvPr id="7" name="Footer Placeholder 6"/>
          <p:cNvSpPr>
            <a:spLocks noGrp="1"/>
          </p:cNvSpPr>
          <p:nvPr>
            <p:ph type="ftr" sz="quarter" idx="11"/>
          </p:nvPr>
        </p:nvSpPr>
        <p:spPr/>
        <p:txBody>
          <a:bodyPr/>
          <a:lstStyle/>
          <a:p>
            <a:r>
              <a:rPr lang="en-US"/>
              <a:t>McCrory: Einstein's 1905 Revolution</a:t>
            </a:r>
          </a:p>
        </p:txBody>
      </p:sp>
      <p:sp>
        <p:nvSpPr>
          <p:cNvPr id="9" name="Slide Number Placeholder 8"/>
          <p:cNvSpPr>
            <a:spLocks noGrp="1"/>
          </p:cNvSpPr>
          <p:nvPr>
            <p:ph type="sldNum" sz="quarter" idx="12"/>
          </p:nvPr>
        </p:nvSpPr>
        <p:spPr/>
        <p:txBody>
          <a:bodyPr/>
          <a:lstStyle/>
          <a:p>
            <a:fld id="{AFF25C80-3B7E-43E1-A5B7-0224D5A95EE8}" type="slidenum">
              <a:rPr lang="en-US" smtClean="0"/>
              <a:t>102</a:t>
            </a:fld>
            <a:endParaRPr lang="en-US" dirty="0"/>
          </a:p>
        </p:txBody>
      </p:sp>
    </p:spTree>
    <p:extLst>
      <p:ext uri="{BB962C8B-B14F-4D97-AF65-F5344CB8AC3E}">
        <p14:creationId xmlns:p14="http://schemas.microsoft.com/office/powerpoint/2010/main" val="242583941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thought experiment: Moving train car</a:t>
            </a:r>
          </a:p>
        </p:txBody>
      </p:sp>
      <p:sp>
        <p:nvSpPr>
          <p:cNvPr id="5" name="Oval 4"/>
          <p:cNvSpPr/>
          <p:nvPr/>
        </p:nvSpPr>
        <p:spPr>
          <a:xfrm>
            <a:off x="3323082" y="4754876"/>
            <a:ext cx="1097280" cy="10972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Oval 5"/>
          <p:cNvSpPr/>
          <p:nvPr/>
        </p:nvSpPr>
        <p:spPr>
          <a:xfrm>
            <a:off x="9327642" y="4754876"/>
            <a:ext cx="1097280" cy="10972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p:cNvSpPr/>
          <p:nvPr/>
        </p:nvSpPr>
        <p:spPr>
          <a:xfrm>
            <a:off x="2674038" y="2302136"/>
            <a:ext cx="8498541" cy="2936838"/>
          </a:xfrm>
          <a:prstGeom prst="rect">
            <a:avLst/>
          </a:prstGeom>
          <a:solidFill>
            <a:schemeClr val="tx2">
              <a:lumMod val="20000"/>
              <a:lumOff val="80000"/>
            </a:schemeClr>
          </a:solidFill>
          <a:ln w="76200">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8" name="Straight Connector 7"/>
          <p:cNvCxnSpPr/>
          <p:nvPr/>
        </p:nvCxnSpPr>
        <p:spPr>
          <a:xfrm>
            <a:off x="279699" y="5852156"/>
            <a:ext cx="116290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081486" y="3770555"/>
            <a:ext cx="335207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4" idx="1"/>
          </p:cNvCxnSpPr>
          <p:nvPr/>
        </p:nvCxnSpPr>
        <p:spPr>
          <a:xfrm flipH="1">
            <a:off x="2674038" y="3770555"/>
            <a:ext cx="340744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081486" y="1683657"/>
            <a:ext cx="0" cy="45720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flipH="1">
            <a:off x="2700839" y="3531717"/>
            <a:ext cx="505506" cy="392258"/>
            <a:chOff x="11207523" y="1690688"/>
            <a:chExt cx="505506" cy="392258"/>
          </a:xfrm>
        </p:grpSpPr>
        <p:cxnSp>
          <p:nvCxnSpPr>
            <p:cNvPr id="27" name="Straight Connector 26"/>
            <p:cNvCxnSpPr/>
            <p:nvPr/>
          </p:nvCxnSpPr>
          <p:spPr>
            <a:xfrm>
              <a:off x="11248571" y="1690688"/>
              <a:ext cx="464458" cy="25422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1274107" y="1944914"/>
              <a:ext cx="438922" cy="138032"/>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1207523" y="1894001"/>
              <a:ext cx="505506" cy="5091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cxnSp>
        <p:nvCxnSpPr>
          <p:cNvPr id="14" name="Straight Arrow Connector 13"/>
          <p:cNvCxnSpPr/>
          <p:nvPr/>
        </p:nvCxnSpPr>
        <p:spPr>
          <a:xfrm>
            <a:off x="11141336" y="3743661"/>
            <a:ext cx="914400" cy="0"/>
          </a:xfrm>
          <a:prstGeom prst="straightConnector1">
            <a:avLst/>
          </a:prstGeom>
          <a:ln w="57150">
            <a:solidFill>
              <a:schemeClr val="accent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r>
              <a:rPr lang="en-US"/>
              <a:t>7 October 2017</a:t>
            </a:r>
          </a:p>
        </p:txBody>
      </p:sp>
      <p:sp>
        <p:nvSpPr>
          <p:cNvPr id="7" name="Footer Placeholder 6"/>
          <p:cNvSpPr>
            <a:spLocks noGrp="1"/>
          </p:cNvSpPr>
          <p:nvPr>
            <p:ph type="ftr" sz="quarter" idx="11"/>
          </p:nvPr>
        </p:nvSpPr>
        <p:spPr/>
        <p:txBody>
          <a:bodyPr/>
          <a:lstStyle/>
          <a:p>
            <a:r>
              <a:rPr lang="en-US"/>
              <a:t>McCrory: Einstein's 1905 Revolution</a:t>
            </a:r>
          </a:p>
        </p:txBody>
      </p:sp>
      <p:sp>
        <p:nvSpPr>
          <p:cNvPr id="9" name="Slide Number Placeholder 8"/>
          <p:cNvSpPr>
            <a:spLocks noGrp="1"/>
          </p:cNvSpPr>
          <p:nvPr>
            <p:ph type="sldNum" sz="quarter" idx="12"/>
          </p:nvPr>
        </p:nvSpPr>
        <p:spPr/>
        <p:txBody>
          <a:bodyPr/>
          <a:lstStyle/>
          <a:p>
            <a:fld id="{AFF25C80-3B7E-43E1-A5B7-0224D5A95EE8}" type="slidenum">
              <a:rPr lang="en-US" smtClean="0"/>
              <a:t>103</a:t>
            </a:fld>
            <a:endParaRPr lang="en-US" dirty="0"/>
          </a:p>
        </p:txBody>
      </p:sp>
    </p:spTree>
    <p:extLst>
      <p:ext uri="{BB962C8B-B14F-4D97-AF65-F5344CB8AC3E}">
        <p14:creationId xmlns:p14="http://schemas.microsoft.com/office/powerpoint/2010/main" val="41872542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188" y="361782"/>
            <a:ext cx="11776037" cy="1325563"/>
          </a:xfrm>
        </p:spPr>
        <p:txBody>
          <a:bodyPr>
            <a:noAutofit/>
          </a:bodyPr>
          <a:lstStyle/>
          <a:p>
            <a:pPr algn="ctr"/>
            <a:r>
              <a:rPr lang="en-US" sz="5400" b="1" dirty="0"/>
              <a:t>The light hits the back of the train car first</a:t>
            </a:r>
          </a:p>
        </p:txBody>
      </p:sp>
      <p:sp>
        <p:nvSpPr>
          <p:cNvPr id="5" name="Oval 4"/>
          <p:cNvSpPr/>
          <p:nvPr/>
        </p:nvSpPr>
        <p:spPr>
          <a:xfrm>
            <a:off x="3323082" y="4754876"/>
            <a:ext cx="1097280" cy="10972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Oval 5"/>
          <p:cNvSpPr/>
          <p:nvPr/>
        </p:nvSpPr>
        <p:spPr>
          <a:xfrm>
            <a:off x="9327642" y="4754876"/>
            <a:ext cx="1097280" cy="10972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p:cNvSpPr/>
          <p:nvPr/>
        </p:nvSpPr>
        <p:spPr>
          <a:xfrm>
            <a:off x="2674038" y="2302136"/>
            <a:ext cx="8498541" cy="2936838"/>
          </a:xfrm>
          <a:prstGeom prst="rect">
            <a:avLst/>
          </a:prstGeom>
          <a:solidFill>
            <a:schemeClr val="tx2">
              <a:lumMod val="20000"/>
              <a:lumOff val="80000"/>
            </a:schemeClr>
          </a:solidFill>
          <a:ln w="76200">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8" name="Straight Connector 7"/>
          <p:cNvCxnSpPr/>
          <p:nvPr/>
        </p:nvCxnSpPr>
        <p:spPr>
          <a:xfrm>
            <a:off x="279699" y="5852156"/>
            <a:ext cx="116290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081486" y="3770555"/>
            <a:ext cx="335207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4" idx="1"/>
          </p:cNvCxnSpPr>
          <p:nvPr/>
        </p:nvCxnSpPr>
        <p:spPr>
          <a:xfrm flipH="1">
            <a:off x="2674038" y="3770555"/>
            <a:ext cx="340744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081486" y="1683657"/>
            <a:ext cx="0" cy="45720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flipH="1">
            <a:off x="2700839" y="3531717"/>
            <a:ext cx="505506" cy="392258"/>
            <a:chOff x="11207523" y="1690688"/>
            <a:chExt cx="505506" cy="392258"/>
          </a:xfrm>
        </p:grpSpPr>
        <p:cxnSp>
          <p:nvCxnSpPr>
            <p:cNvPr id="12" name="Straight Connector 11"/>
            <p:cNvCxnSpPr/>
            <p:nvPr/>
          </p:nvCxnSpPr>
          <p:spPr>
            <a:xfrm>
              <a:off x="11248571" y="1690688"/>
              <a:ext cx="464458" cy="25422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1274107" y="1944914"/>
              <a:ext cx="438922" cy="138032"/>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207523" y="1894001"/>
              <a:ext cx="505506" cy="5091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cxnSp>
        <p:nvCxnSpPr>
          <p:cNvPr id="17" name="Straight Arrow Connector 16"/>
          <p:cNvCxnSpPr/>
          <p:nvPr/>
        </p:nvCxnSpPr>
        <p:spPr>
          <a:xfrm>
            <a:off x="11141336" y="3743661"/>
            <a:ext cx="914400" cy="0"/>
          </a:xfrm>
          <a:prstGeom prst="straightConnector1">
            <a:avLst/>
          </a:prstGeom>
          <a:ln w="57150">
            <a:solidFill>
              <a:schemeClr val="accent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r>
              <a:rPr lang="en-US"/>
              <a:t>7 October 2017</a:t>
            </a:r>
          </a:p>
        </p:txBody>
      </p:sp>
      <p:sp>
        <p:nvSpPr>
          <p:cNvPr id="7" name="Footer Placeholder 6"/>
          <p:cNvSpPr>
            <a:spLocks noGrp="1"/>
          </p:cNvSpPr>
          <p:nvPr>
            <p:ph type="ftr" sz="quarter" idx="11"/>
          </p:nvPr>
        </p:nvSpPr>
        <p:spPr/>
        <p:txBody>
          <a:bodyPr/>
          <a:lstStyle/>
          <a:p>
            <a:r>
              <a:rPr lang="en-US"/>
              <a:t>McCrory: Einstein's 1905 Revolution</a:t>
            </a:r>
          </a:p>
        </p:txBody>
      </p:sp>
      <p:sp>
        <p:nvSpPr>
          <p:cNvPr id="9" name="Slide Number Placeholder 8"/>
          <p:cNvSpPr>
            <a:spLocks noGrp="1"/>
          </p:cNvSpPr>
          <p:nvPr>
            <p:ph type="sldNum" sz="quarter" idx="12"/>
          </p:nvPr>
        </p:nvSpPr>
        <p:spPr/>
        <p:txBody>
          <a:bodyPr/>
          <a:lstStyle/>
          <a:p>
            <a:fld id="{AFF25C80-3B7E-43E1-A5B7-0224D5A95EE8}" type="slidenum">
              <a:rPr lang="en-US" smtClean="0"/>
              <a:t>104</a:t>
            </a:fld>
            <a:endParaRPr lang="en-US" dirty="0"/>
          </a:p>
        </p:txBody>
      </p:sp>
      <mc:AlternateContent xmlns:mc="http://schemas.openxmlformats.org/markup-compatibility/2006" xmlns:pslz="http://schemas.microsoft.com/office/powerpoint/2016/slidezoom">
        <mc:Choice Requires="pslz">
          <p:graphicFrame>
            <p:nvGraphicFramePr>
              <p:cNvPr id="19" name="Slide Zoom 18"/>
              <p:cNvGraphicFramePr>
                <a:graphicFrameLocks noChangeAspect="1"/>
              </p:cNvGraphicFramePr>
              <p:nvPr>
                <p:extLst>
                  <p:ext uri="{D42A27DB-BD31-4B8C-83A1-F6EECF244321}">
                    <p14:modId xmlns:p14="http://schemas.microsoft.com/office/powerpoint/2010/main" val="2268588523"/>
                  </p:ext>
                </p:extLst>
              </p:nvPr>
            </p:nvGraphicFramePr>
            <p:xfrm>
              <a:off x="77097" y="4847073"/>
              <a:ext cx="1622908" cy="912886"/>
            </p:xfrm>
            <a:graphic>
              <a:graphicData uri="http://schemas.microsoft.com/office/powerpoint/2016/slidezoom">
                <pslz:sldZm>
                  <pslz:sldZmObj sldId="367" cId="913322567">
                    <pslz:zmPr id="{1940C291-AC51-4315-A7F0-777DE458A656}" returnToParent="0" transitionDur="1000">
                      <p166:blipFill xmlns:p166="http://schemas.microsoft.com/office/powerpoint/2016/6/main">
                        <a:blip r:embed="rId2"/>
                        <a:stretch>
                          <a:fillRect/>
                        </a:stretch>
                      </p166:blipFill>
                      <p166:spPr xmlns:p166="http://schemas.microsoft.com/office/powerpoint/2016/6/main">
                        <a:xfrm>
                          <a:off x="0" y="0"/>
                          <a:ext cx="1622908" cy="912886"/>
                        </a:xfrm>
                        <a:prstGeom prst="rect">
                          <a:avLst/>
                        </a:prstGeom>
                        <a:ln w="3175">
                          <a:solidFill>
                            <a:prstClr val="ltGray"/>
                          </a:solidFill>
                        </a:ln>
                      </p166:spPr>
                    </pslz:zmPr>
                  </pslz:sldZmObj>
                </pslz:sldZm>
              </a:graphicData>
            </a:graphic>
          </p:graphicFrame>
        </mc:Choice>
        <mc:Fallback xmlns="">
          <p:pic>
            <p:nvPicPr>
              <p:cNvPr id="19" name="Slide Zoom 18">
                <a:hlinkClick r:id="rId3" action="ppaction://hlinksldjump"/>
              </p:cNvPr>
              <p:cNvPicPr>
                <a:picLocks noGrp="1" noRot="1" noChangeAspect="1" noMove="1" noResize="1" noEditPoints="1" noAdjustHandles="1" noChangeArrowheads="1" noChangeShapeType="1"/>
              </p:cNvPicPr>
              <p:nvPr/>
            </p:nvPicPr>
            <p:blipFill>
              <a:blip r:embed="rId4"/>
              <a:stretch>
                <a:fillRect/>
              </a:stretch>
            </p:blipFill>
            <p:spPr>
              <a:xfrm>
                <a:off x="77097" y="4847073"/>
                <a:ext cx="1622908" cy="912886"/>
              </a:xfrm>
              <a:prstGeom prst="rect">
                <a:avLst/>
              </a:prstGeom>
              <a:ln w="3175">
                <a:solidFill>
                  <a:prstClr val="ltGray"/>
                </a:solidFill>
              </a:ln>
            </p:spPr>
          </p:pic>
        </mc:Fallback>
      </mc:AlternateContent>
      <p:sp>
        <p:nvSpPr>
          <p:cNvPr id="20" name="TextBox 19"/>
          <p:cNvSpPr txBox="1"/>
          <p:nvPr/>
        </p:nvSpPr>
        <p:spPr>
          <a:xfrm>
            <a:off x="219683" y="4553324"/>
            <a:ext cx="1326004" cy="246221"/>
          </a:xfrm>
          <a:prstGeom prst="rect">
            <a:avLst/>
          </a:prstGeom>
          <a:noFill/>
        </p:spPr>
        <p:txBody>
          <a:bodyPr wrap="none" rtlCol="0">
            <a:spAutoFit/>
          </a:bodyPr>
          <a:lstStyle/>
          <a:p>
            <a:pPr algn="ctr"/>
            <a:r>
              <a:rPr lang="en-US" sz="1000" i="1" dirty="0"/>
              <a:t>Repeat this animation</a:t>
            </a:r>
          </a:p>
        </p:txBody>
      </p:sp>
    </p:spTree>
    <p:extLst>
      <p:ext uri="{BB962C8B-B14F-4D97-AF65-F5344CB8AC3E}">
        <p14:creationId xmlns:p14="http://schemas.microsoft.com/office/powerpoint/2010/main" val="54125868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Simultaneity is different (!!!)</a:t>
            </a:r>
          </a:p>
        </p:txBody>
      </p:sp>
      <p:sp>
        <p:nvSpPr>
          <p:cNvPr id="3" name="Content Placeholder 2"/>
          <p:cNvSpPr>
            <a:spLocks noGrp="1"/>
          </p:cNvSpPr>
          <p:nvPr>
            <p:ph idx="1"/>
          </p:nvPr>
        </p:nvSpPr>
        <p:spPr>
          <a:xfrm>
            <a:off x="838200" y="1825625"/>
            <a:ext cx="10515600" cy="2084474"/>
          </a:xfrm>
        </p:spPr>
        <p:txBody>
          <a:bodyPr>
            <a:normAutofit fontScale="92500" lnSpcReduction="10000"/>
          </a:bodyPr>
          <a:lstStyle/>
          <a:p>
            <a:r>
              <a:rPr lang="en-US" dirty="0"/>
              <a:t>Because the speed of light is the same for all observers …</a:t>
            </a:r>
          </a:p>
          <a:p>
            <a:r>
              <a:rPr lang="en-US" dirty="0"/>
              <a:t>The observer </a:t>
            </a:r>
            <a:r>
              <a:rPr lang="en-US" b="1" dirty="0"/>
              <a:t>on the train </a:t>
            </a:r>
            <a:r>
              <a:rPr lang="en-US" dirty="0"/>
              <a:t>sees the light hit the ends of the train simultaneously</a:t>
            </a:r>
          </a:p>
          <a:p>
            <a:r>
              <a:rPr lang="en-US" dirty="0"/>
              <a:t>The observer </a:t>
            </a:r>
            <a:r>
              <a:rPr lang="en-US" b="1" dirty="0"/>
              <a:t>on the ground </a:t>
            </a:r>
            <a:r>
              <a:rPr lang="en-US" dirty="0"/>
              <a:t>sees the light hit the ends of the train at different times.</a:t>
            </a:r>
          </a:p>
        </p:txBody>
      </p:sp>
      <p:grpSp>
        <p:nvGrpSpPr>
          <p:cNvPr id="41" name="Group 40"/>
          <p:cNvGrpSpPr/>
          <p:nvPr/>
        </p:nvGrpSpPr>
        <p:grpSpPr>
          <a:xfrm>
            <a:off x="177289" y="4272444"/>
            <a:ext cx="5303520" cy="1619018"/>
            <a:chOff x="177289" y="4272444"/>
            <a:chExt cx="5303520" cy="1619018"/>
          </a:xfrm>
        </p:grpSpPr>
        <p:sp>
          <p:nvSpPr>
            <p:cNvPr id="4" name="Oval 3"/>
            <p:cNvSpPr/>
            <p:nvPr/>
          </p:nvSpPr>
          <p:spPr>
            <a:xfrm>
              <a:off x="1187950" y="5391038"/>
              <a:ext cx="500425" cy="50042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Oval 4"/>
            <p:cNvSpPr/>
            <p:nvPr/>
          </p:nvSpPr>
          <p:spPr>
            <a:xfrm>
              <a:off x="3926385" y="5391038"/>
              <a:ext cx="500425" cy="50042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ectangle 5"/>
            <p:cNvSpPr/>
            <p:nvPr/>
          </p:nvSpPr>
          <p:spPr>
            <a:xfrm>
              <a:off x="891947" y="4272444"/>
              <a:ext cx="3875838" cy="1339371"/>
            </a:xfrm>
            <a:prstGeom prst="rect">
              <a:avLst/>
            </a:prstGeom>
            <a:solidFill>
              <a:schemeClr val="tx2">
                <a:lumMod val="20000"/>
                <a:lumOff val="80000"/>
              </a:schemeClr>
            </a:solidFill>
            <a:ln w="76200">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7" name="Straight Connector 6"/>
            <p:cNvCxnSpPr/>
            <p:nvPr/>
          </p:nvCxnSpPr>
          <p:spPr>
            <a:xfrm>
              <a:off x="177289" y="5891462"/>
              <a:ext cx="530352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2746462" y="4858725"/>
              <a:ext cx="166808" cy="1668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a:off x="2913270" y="4942129"/>
              <a:ext cx="185451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891947" y="4942129"/>
              <a:ext cx="185451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4537244" y="4819243"/>
              <a:ext cx="230541" cy="178893"/>
              <a:chOff x="11207523" y="1690688"/>
              <a:chExt cx="505506" cy="392258"/>
            </a:xfrm>
          </p:grpSpPr>
          <p:cxnSp>
            <p:nvCxnSpPr>
              <p:cNvPr id="18" name="Straight Connector 17"/>
              <p:cNvCxnSpPr/>
              <p:nvPr/>
            </p:nvCxnSpPr>
            <p:spPr>
              <a:xfrm>
                <a:off x="11248571" y="1690688"/>
                <a:ext cx="464458" cy="25422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1274107" y="1944914"/>
                <a:ext cx="438922" cy="138032"/>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1207523" y="1894001"/>
                <a:ext cx="505506" cy="5091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flipH="1">
              <a:off x="891947" y="4842371"/>
              <a:ext cx="230541" cy="178893"/>
              <a:chOff x="11207523" y="1690688"/>
              <a:chExt cx="505506" cy="392258"/>
            </a:xfrm>
          </p:grpSpPr>
          <p:cxnSp>
            <p:nvCxnSpPr>
              <p:cNvPr id="22" name="Straight Connector 21"/>
              <p:cNvCxnSpPr/>
              <p:nvPr/>
            </p:nvCxnSpPr>
            <p:spPr>
              <a:xfrm>
                <a:off x="11248571" y="1690688"/>
                <a:ext cx="464458" cy="25422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11274107" y="1944914"/>
                <a:ext cx="438922" cy="138032"/>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1207523" y="1894001"/>
                <a:ext cx="505506" cy="5091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39" name="Group 38"/>
          <p:cNvGrpSpPr/>
          <p:nvPr/>
        </p:nvGrpSpPr>
        <p:grpSpPr>
          <a:xfrm>
            <a:off x="6070680" y="3993502"/>
            <a:ext cx="5303520" cy="2067113"/>
            <a:chOff x="6778739" y="4001294"/>
            <a:chExt cx="4572000" cy="1797502"/>
          </a:xfrm>
        </p:grpSpPr>
        <p:sp>
          <p:nvSpPr>
            <p:cNvPr id="26" name="Oval 25"/>
            <p:cNvSpPr/>
            <p:nvPr/>
          </p:nvSpPr>
          <p:spPr>
            <a:xfrm>
              <a:off x="7975259" y="5208758"/>
              <a:ext cx="431401" cy="43140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Oval 26"/>
            <p:cNvSpPr/>
            <p:nvPr/>
          </p:nvSpPr>
          <p:spPr>
            <a:xfrm>
              <a:off x="10335979" y="5208758"/>
              <a:ext cx="431401" cy="43140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Rectangle 27"/>
            <p:cNvSpPr/>
            <p:nvPr/>
          </p:nvSpPr>
          <p:spPr>
            <a:xfrm>
              <a:off x="7720084" y="4244452"/>
              <a:ext cx="3341240" cy="1154631"/>
            </a:xfrm>
            <a:prstGeom prst="rect">
              <a:avLst/>
            </a:prstGeom>
            <a:solidFill>
              <a:schemeClr val="tx2">
                <a:lumMod val="20000"/>
                <a:lumOff val="80000"/>
              </a:schemeClr>
            </a:solidFill>
            <a:ln w="76200">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29" name="Straight Connector 28"/>
            <p:cNvCxnSpPr/>
            <p:nvPr/>
          </p:nvCxnSpPr>
          <p:spPr>
            <a:xfrm>
              <a:off x="6778739" y="5640158"/>
              <a:ext cx="45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9137344" y="4821767"/>
              <a:ext cx="124027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endCxn id="28" idx="1"/>
            </p:cNvCxnSpPr>
            <p:nvPr/>
          </p:nvCxnSpPr>
          <p:spPr>
            <a:xfrm flipH="1">
              <a:off x="7720084" y="4821767"/>
              <a:ext cx="127345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9059738" y="4001294"/>
              <a:ext cx="0" cy="1797502"/>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flipH="1">
              <a:off x="7730621" y="4727867"/>
              <a:ext cx="198742" cy="154218"/>
              <a:chOff x="11207523" y="1690688"/>
              <a:chExt cx="505506" cy="392258"/>
            </a:xfrm>
          </p:grpSpPr>
          <p:cxnSp>
            <p:nvCxnSpPr>
              <p:cNvPr id="35" name="Straight Connector 34"/>
              <p:cNvCxnSpPr/>
              <p:nvPr/>
            </p:nvCxnSpPr>
            <p:spPr>
              <a:xfrm>
                <a:off x="11248571" y="1690688"/>
                <a:ext cx="464458" cy="25422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1274107" y="1944914"/>
                <a:ext cx="438922" cy="138032"/>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1207523" y="1894001"/>
                <a:ext cx="505506" cy="5091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sp>
        <p:nvSpPr>
          <p:cNvPr id="11" name="Date Placeholder 10"/>
          <p:cNvSpPr>
            <a:spLocks noGrp="1"/>
          </p:cNvSpPr>
          <p:nvPr>
            <p:ph type="dt" sz="half" idx="10"/>
          </p:nvPr>
        </p:nvSpPr>
        <p:spPr/>
        <p:txBody>
          <a:bodyPr/>
          <a:lstStyle/>
          <a:p>
            <a:r>
              <a:rPr lang="en-US"/>
              <a:t>7 October 2017</a:t>
            </a:r>
          </a:p>
        </p:txBody>
      </p:sp>
      <p:sp>
        <p:nvSpPr>
          <p:cNvPr id="12" name="Footer Placeholder 11"/>
          <p:cNvSpPr>
            <a:spLocks noGrp="1"/>
          </p:cNvSpPr>
          <p:nvPr>
            <p:ph type="ftr" sz="quarter" idx="11"/>
          </p:nvPr>
        </p:nvSpPr>
        <p:spPr/>
        <p:txBody>
          <a:bodyPr/>
          <a:lstStyle/>
          <a:p>
            <a:r>
              <a:rPr lang="en-US"/>
              <a:t>McCrory: Einstein's 1905 Revolution</a:t>
            </a:r>
          </a:p>
        </p:txBody>
      </p:sp>
      <p:sp>
        <p:nvSpPr>
          <p:cNvPr id="13" name="Slide Number Placeholder 12"/>
          <p:cNvSpPr>
            <a:spLocks noGrp="1"/>
          </p:cNvSpPr>
          <p:nvPr>
            <p:ph type="sldNum" sz="quarter" idx="12"/>
          </p:nvPr>
        </p:nvSpPr>
        <p:spPr/>
        <p:txBody>
          <a:bodyPr/>
          <a:lstStyle/>
          <a:p>
            <a:fld id="{AFF25C80-3B7E-43E1-A5B7-0224D5A95EE8}" type="slidenum">
              <a:rPr lang="en-US" smtClean="0"/>
              <a:t>105</a:t>
            </a:fld>
            <a:endParaRPr lang="en-US" dirty="0"/>
          </a:p>
        </p:txBody>
      </p:sp>
    </p:spTree>
    <p:extLst>
      <p:ext uri="{BB962C8B-B14F-4D97-AF65-F5344CB8AC3E}">
        <p14:creationId xmlns:p14="http://schemas.microsoft.com/office/powerpoint/2010/main" val="243098995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ctr"/>
            <a:r>
              <a:rPr lang="en-US" dirty="0"/>
              <a:t>What?  That’s Freaky!</a:t>
            </a:r>
          </a:p>
        </p:txBody>
      </p:sp>
      <p:sp>
        <p:nvSpPr>
          <p:cNvPr id="6" name="TextBox 5"/>
          <p:cNvSpPr txBox="1"/>
          <p:nvPr/>
        </p:nvSpPr>
        <p:spPr>
          <a:xfrm>
            <a:off x="10859906" y="6368528"/>
            <a:ext cx="1235275" cy="369332"/>
          </a:xfrm>
          <a:prstGeom prst="rect">
            <a:avLst/>
          </a:prstGeom>
          <a:noFill/>
        </p:spPr>
        <p:txBody>
          <a:bodyPr wrap="none" rtlCol="0">
            <a:spAutoFit/>
          </a:bodyPr>
          <a:lstStyle/>
          <a:p>
            <a:pPr algn="r"/>
            <a:r>
              <a:rPr lang="en-US" dirty="0"/>
              <a:t>Questions?</a:t>
            </a:r>
          </a:p>
        </p:txBody>
      </p:sp>
    </p:spTree>
    <p:extLst>
      <p:ext uri="{BB962C8B-B14F-4D97-AF65-F5344CB8AC3E}">
        <p14:creationId xmlns:p14="http://schemas.microsoft.com/office/powerpoint/2010/main" val="39623952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71119" y="1122363"/>
            <a:ext cx="10981189" cy="3340580"/>
          </a:xfrm>
        </p:spPr>
        <p:txBody>
          <a:bodyPr>
            <a:normAutofit/>
          </a:bodyPr>
          <a:lstStyle/>
          <a:p>
            <a:r>
              <a:rPr lang="en-US" dirty="0"/>
              <a:t>Scientists tried to disprove counter-intuitive</a:t>
            </a:r>
            <a:br>
              <a:rPr lang="en-US" dirty="0"/>
            </a:br>
            <a:r>
              <a:rPr lang="en-US" dirty="0"/>
              <a:t> aspects of Special Relativity</a:t>
            </a:r>
          </a:p>
        </p:txBody>
      </p:sp>
    </p:spTree>
    <p:extLst>
      <p:ext uri="{BB962C8B-B14F-4D97-AF65-F5344CB8AC3E}">
        <p14:creationId xmlns:p14="http://schemas.microsoft.com/office/powerpoint/2010/main" val="57043509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pole vaulter</a:t>
            </a:r>
          </a:p>
        </p:txBody>
      </p:sp>
      <p:pic>
        <p:nvPicPr>
          <p:cNvPr id="17410" name="Picture 2" descr="http://acu.today/files/2012/08/ACU-Billy-Ols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951" y="1504432"/>
            <a:ext cx="6064898" cy="48519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acu.today/files/2012/08/ACU-Billy-Olson.jpg"/>
          <p:cNvPicPr>
            <a:picLocks noChangeArrowheads="1"/>
          </p:cNvPicPr>
          <p:nvPr/>
        </p:nvPicPr>
        <p:blipFill rotWithShape="1">
          <a:blip r:embed="rId2">
            <a:extLst>
              <a:ext uri="{28A0092B-C50C-407E-A947-70E740481C1C}">
                <a14:useLocalDpi xmlns:a14="http://schemas.microsoft.com/office/drawing/2010/main" val="0"/>
              </a:ext>
            </a:extLst>
          </a:blip>
          <a:srcRect l="94654" t="10298"/>
          <a:stretch/>
        </p:blipFill>
        <p:spPr bwMode="auto">
          <a:xfrm>
            <a:off x="6518247" y="651107"/>
            <a:ext cx="5393420" cy="435225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294967295"/>
          </p:nvPr>
        </p:nvSpPr>
        <p:spPr>
          <a:xfrm>
            <a:off x="8610600" y="6356350"/>
            <a:ext cx="2743200" cy="365125"/>
          </a:xfrm>
        </p:spPr>
        <p:txBody>
          <a:bodyPr/>
          <a:lstStyle/>
          <a:p>
            <a:fld id="{AFF25C80-3B7E-43E1-A5B7-0224D5A95EE8}" type="slidenum">
              <a:rPr lang="en-US" smtClean="0"/>
              <a:t>108</a:t>
            </a:fld>
            <a:endParaRPr lang="en-US"/>
          </a:p>
        </p:txBody>
      </p:sp>
      <p:pic>
        <p:nvPicPr>
          <p:cNvPr id="12" name="Picture 2" descr="http://acu.today/files/2012/08/ACU-Billy-Olson.jpg"/>
          <p:cNvPicPr>
            <a:picLocks noChangeArrowheads="1"/>
          </p:cNvPicPr>
          <p:nvPr/>
        </p:nvPicPr>
        <p:blipFill rotWithShape="1">
          <a:blip r:embed="rId2">
            <a:extLst>
              <a:ext uri="{28A0092B-C50C-407E-A947-70E740481C1C}">
                <a14:useLocalDpi xmlns:a14="http://schemas.microsoft.com/office/drawing/2010/main" val="0"/>
              </a:ext>
            </a:extLst>
          </a:blip>
          <a:srcRect l="54864" t="5026" r="7789" b="88291"/>
          <a:stretch/>
        </p:blipFill>
        <p:spPr bwMode="auto">
          <a:xfrm>
            <a:off x="6084115" y="0"/>
            <a:ext cx="3562523" cy="9018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acu.today/files/2012/08/ACU-Billy-Olson.jpg"/>
          <p:cNvPicPr>
            <a:picLocks noChangeAspect="1" noChangeArrowheads="1"/>
          </p:cNvPicPr>
          <p:nvPr/>
        </p:nvPicPr>
        <p:blipFill rotWithShape="1">
          <a:blip r:embed="rId2">
            <a:extLst>
              <a:ext uri="{28A0092B-C50C-407E-A947-70E740481C1C}">
                <a14:useLocalDpi xmlns:a14="http://schemas.microsoft.com/office/drawing/2010/main" val="0"/>
              </a:ext>
            </a:extLst>
          </a:blip>
          <a:srcRect l="54864" t="5026" r="7789" b="72256"/>
          <a:stretch/>
        </p:blipFill>
        <p:spPr bwMode="auto">
          <a:xfrm>
            <a:off x="6084116" y="901823"/>
            <a:ext cx="2265028" cy="11022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acu.today/files/2012/08/ACU-Billy-Olson.jpg"/>
          <p:cNvPicPr>
            <a:picLocks noChangeAspect="1" noChangeArrowheads="1"/>
          </p:cNvPicPr>
          <p:nvPr/>
        </p:nvPicPr>
        <p:blipFill rotWithShape="1">
          <a:blip r:embed="rId2">
            <a:extLst>
              <a:ext uri="{28A0092B-C50C-407E-A947-70E740481C1C}">
                <a14:useLocalDpi xmlns:a14="http://schemas.microsoft.com/office/drawing/2010/main" val="0"/>
              </a:ext>
            </a:extLst>
          </a:blip>
          <a:srcRect l="54864" t="5026" r="7789" b="72256"/>
          <a:stretch/>
        </p:blipFill>
        <p:spPr bwMode="auto">
          <a:xfrm>
            <a:off x="7973038" y="193988"/>
            <a:ext cx="2265028" cy="11022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acu.today/files/2012/08/ACU-Billy-Olson.jpg"/>
          <p:cNvPicPr>
            <a:picLocks noChangeAspect="1" noChangeArrowheads="1"/>
          </p:cNvPicPr>
          <p:nvPr/>
        </p:nvPicPr>
        <p:blipFill rotWithShape="1">
          <a:blip r:embed="rId2">
            <a:extLst>
              <a:ext uri="{28A0092B-C50C-407E-A947-70E740481C1C}">
                <a14:useLocalDpi xmlns:a14="http://schemas.microsoft.com/office/drawing/2010/main" val="0"/>
              </a:ext>
            </a:extLst>
          </a:blip>
          <a:srcRect l="54864" t="5026" r="7789" b="72256"/>
          <a:stretch/>
        </p:blipFill>
        <p:spPr bwMode="auto">
          <a:xfrm>
            <a:off x="9646639" y="-442714"/>
            <a:ext cx="2265028" cy="11022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acu.today/files/2012/08/ACU-Billy-Olson.jpg"/>
          <p:cNvPicPr>
            <a:picLocks noChangeArrowheads="1"/>
          </p:cNvPicPr>
          <p:nvPr/>
        </p:nvPicPr>
        <p:blipFill rotWithShape="1">
          <a:blip r:embed="rId2">
            <a:extLst>
              <a:ext uri="{28A0092B-C50C-407E-A947-70E740481C1C}">
                <a14:useLocalDpi xmlns:a14="http://schemas.microsoft.com/office/drawing/2010/main" val="0"/>
              </a:ext>
            </a:extLst>
          </a:blip>
          <a:srcRect l="94654" t="10298"/>
          <a:stretch/>
        </p:blipFill>
        <p:spPr bwMode="auto">
          <a:xfrm>
            <a:off x="6518247" y="2004090"/>
            <a:ext cx="5393420" cy="4352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4781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age result for stick fig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275671" y="2134186"/>
            <a:ext cx="4456340" cy="366693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flipV="1">
            <a:off x="112049" y="3127348"/>
            <a:ext cx="1197864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6330" y="5748236"/>
            <a:ext cx="12252960" cy="0"/>
          </a:xfrm>
          <a:prstGeom prst="line">
            <a:avLst/>
          </a:prstGeom>
          <a:ln w="1079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12049" y="2045006"/>
            <a:ext cx="11978640" cy="0"/>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559819" y="1711974"/>
            <a:ext cx="1125949" cy="369332"/>
          </a:xfrm>
          <a:prstGeom prst="rect">
            <a:avLst/>
          </a:prstGeom>
          <a:noFill/>
        </p:spPr>
        <p:txBody>
          <a:bodyPr wrap="none" rtlCol="0">
            <a:spAutoFit/>
          </a:bodyPr>
          <a:lstStyle/>
          <a:p>
            <a:r>
              <a:rPr lang="en-US" dirty="0"/>
              <a:t>10 meters</a:t>
            </a:r>
          </a:p>
        </p:txBody>
      </p:sp>
      <p:cxnSp>
        <p:nvCxnSpPr>
          <p:cNvPr id="10" name="Straight Arrow Connector 9"/>
          <p:cNvCxnSpPr/>
          <p:nvPr/>
        </p:nvCxnSpPr>
        <p:spPr>
          <a:xfrm>
            <a:off x="3371366" y="3864218"/>
            <a:ext cx="5669997" cy="17"/>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559819" y="3376079"/>
            <a:ext cx="1146211" cy="369332"/>
          </a:xfrm>
          <a:prstGeom prst="rect">
            <a:avLst/>
          </a:prstGeom>
          <a:noFill/>
        </p:spPr>
        <p:txBody>
          <a:bodyPr wrap="none" rtlCol="0">
            <a:spAutoFit/>
          </a:bodyPr>
          <a:lstStyle/>
          <a:p>
            <a:r>
              <a:rPr lang="en-US" dirty="0"/>
              <a:t>Velocity: v</a:t>
            </a:r>
          </a:p>
        </p:txBody>
      </p:sp>
      <p:sp>
        <p:nvSpPr>
          <p:cNvPr id="11"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Physicist’s view of a pole vaulter</a:t>
            </a:r>
          </a:p>
        </p:txBody>
      </p:sp>
      <p:sp>
        <p:nvSpPr>
          <p:cNvPr id="2" name="Date Placeholder 1"/>
          <p:cNvSpPr>
            <a:spLocks noGrp="1"/>
          </p:cNvSpPr>
          <p:nvPr>
            <p:ph type="dt" sz="half" idx="10"/>
          </p:nvPr>
        </p:nvSpPr>
        <p:spPr/>
        <p:txBody>
          <a:bodyPr/>
          <a:lstStyle/>
          <a:p>
            <a:r>
              <a:rPr lang="en-US"/>
              <a:t>7 October 2017</a:t>
            </a:r>
          </a:p>
        </p:txBody>
      </p:sp>
      <p:sp>
        <p:nvSpPr>
          <p:cNvPr id="3" name="Footer Placeholder 2"/>
          <p:cNvSpPr>
            <a:spLocks noGrp="1"/>
          </p:cNvSpPr>
          <p:nvPr>
            <p:ph type="ftr" sz="quarter" idx="11"/>
          </p:nvPr>
        </p:nvSpPr>
        <p:spPr/>
        <p:txBody>
          <a:bodyPr/>
          <a:lstStyle/>
          <a:p>
            <a:r>
              <a:rPr lang="en-US"/>
              <a:t>McCrory: Einstein's 1905 Revolution</a:t>
            </a:r>
          </a:p>
        </p:txBody>
      </p:sp>
      <p:sp>
        <p:nvSpPr>
          <p:cNvPr id="5" name="Slide Number Placeholder 4"/>
          <p:cNvSpPr>
            <a:spLocks noGrp="1"/>
          </p:cNvSpPr>
          <p:nvPr>
            <p:ph type="sldNum" sz="quarter" idx="12"/>
          </p:nvPr>
        </p:nvSpPr>
        <p:spPr/>
        <p:txBody>
          <a:bodyPr/>
          <a:lstStyle/>
          <a:p>
            <a:fld id="{AFF25C80-3B7E-43E1-A5B7-0224D5A95EE8}" type="slidenum">
              <a:rPr lang="en-US" smtClean="0"/>
              <a:t>109</a:t>
            </a:fld>
            <a:endParaRPr lang="en-US"/>
          </a:p>
        </p:txBody>
      </p:sp>
    </p:spTree>
    <p:extLst>
      <p:ext uri="{BB962C8B-B14F-4D97-AF65-F5344CB8AC3E}">
        <p14:creationId xmlns:p14="http://schemas.microsoft.com/office/powerpoint/2010/main" val="4207758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6CCF048-4F7B-4C6F-A487-D92C12C88409}"/>
              </a:ext>
            </a:extLst>
          </p:cNvPr>
          <p:cNvSpPr>
            <a:spLocks noGrp="1"/>
          </p:cNvSpPr>
          <p:nvPr>
            <p:ph type="ctrTitle"/>
          </p:nvPr>
        </p:nvSpPr>
        <p:spPr>
          <a:xfrm>
            <a:off x="1490444" y="367354"/>
            <a:ext cx="9144000" cy="2387600"/>
          </a:xfrm>
        </p:spPr>
        <p:txBody>
          <a:bodyPr/>
          <a:lstStyle/>
          <a:p>
            <a:r>
              <a:rPr lang="en-US" dirty="0"/>
              <a:t>Scientific Method</a:t>
            </a:r>
          </a:p>
        </p:txBody>
      </p:sp>
      <p:sp>
        <p:nvSpPr>
          <p:cNvPr id="9" name="Subtitle 8">
            <a:extLst>
              <a:ext uri="{FF2B5EF4-FFF2-40B4-BE49-F238E27FC236}">
                <a16:creationId xmlns:a16="http://schemas.microsoft.com/office/drawing/2014/main" id="{589CAB37-CF55-4344-80A2-549C898CAF98}"/>
              </a:ext>
            </a:extLst>
          </p:cNvPr>
          <p:cNvSpPr txBox="1">
            <a:spLocks noGrp="1"/>
          </p:cNvSpPr>
          <p:nvPr>
            <p:ph type="subTitle" idx="1"/>
          </p:nvPr>
        </p:nvSpPr>
        <p:spPr>
          <a:xfrm>
            <a:off x="4099983" y="2847029"/>
            <a:ext cx="3924921" cy="1806648"/>
          </a:xfrm>
          <a:prstGeom prst="rect">
            <a:avLst/>
          </a:prstGeom>
          <a:noFill/>
        </p:spPr>
        <p:txBody>
          <a:bodyPr wrap="none" rtlCol="0">
            <a:spAutoFit/>
          </a:bodyPr>
          <a:lstStyle/>
          <a:p>
            <a:r>
              <a:rPr lang="en-US" dirty="0"/>
              <a:t>Includes:</a:t>
            </a:r>
          </a:p>
          <a:p>
            <a:r>
              <a:rPr lang="en-US" dirty="0"/>
              <a:t>Make Observations</a:t>
            </a:r>
          </a:p>
          <a:p>
            <a:r>
              <a:rPr lang="en-US" dirty="0"/>
              <a:t>Think of interesting Questions</a:t>
            </a:r>
          </a:p>
          <a:p>
            <a:r>
              <a:rPr lang="en-US" dirty="0"/>
              <a:t>Formulate hypotheses</a:t>
            </a:r>
          </a:p>
        </p:txBody>
      </p:sp>
      <p:sp>
        <p:nvSpPr>
          <p:cNvPr id="10" name="TextBox 9">
            <a:extLst>
              <a:ext uri="{FF2B5EF4-FFF2-40B4-BE49-F238E27FC236}">
                <a16:creationId xmlns:a16="http://schemas.microsoft.com/office/drawing/2014/main" id="{4892D1BC-756D-430A-A44A-44A67601160B}"/>
              </a:ext>
            </a:extLst>
          </p:cNvPr>
          <p:cNvSpPr txBox="1"/>
          <p:nvPr/>
        </p:nvSpPr>
        <p:spPr>
          <a:xfrm>
            <a:off x="5079610" y="5150841"/>
            <a:ext cx="1965667" cy="707886"/>
          </a:xfrm>
          <a:prstGeom prst="rect">
            <a:avLst/>
          </a:prstGeom>
          <a:noFill/>
        </p:spPr>
        <p:txBody>
          <a:bodyPr wrap="none" rtlCol="0">
            <a:spAutoFit/>
          </a:bodyPr>
          <a:lstStyle/>
          <a:p>
            <a:pPr algn="ctr"/>
            <a:r>
              <a:rPr lang="en-US" sz="4000" dirty="0"/>
              <a:t>Intuition</a:t>
            </a:r>
          </a:p>
        </p:txBody>
      </p:sp>
    </p:spTree>
    <p:extLst>
      <p:ext uri="{BB962C8B-B14F-4D97-AF65-F5344CB8AC3E}">
        <p14:creationId xmlns:p14="http://schemas.microsoft.com/office/powerpoint/2010/main" val="250538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barn</a:t>
            </a:r>
          </a:p>
        </p:txBody>
      </p:sp>
      <p:pic>
        <p:nvPicPr>
          <p:cNvPr id="19460" name="Picture 4" descr="http://pharoslaw.com/wp-content/uploads/2013/10/Barn.jpg"/>
          <p:cNvPicPr>
            <a:picLocks noChangeAspect="1" noChangeArrowheads="1"/>
          </p:cNvPicPr>
          <p:nvPr/>
        </p:nvPicPr>
        <p:blipFill rotWithShape="1">
          <a:blip r:embed="rId2">
            <a:extLst>
              <a:ext uri="{28A0092B-C50C-407E-A947-70E740481C1C}">
                <a14:useLocalDpi xmlns:a14="http://schemas.microsoft.com/office/drawing/2010/main" val="0"/>
              </a:ext>
            </a:extLst>
          </a:blip>
          <a:srcRect t="24652"/>
          <a:stretch/>
        </p:blipFill>
        <p:spPr bwMode="auto">
          <a:xfrm>
            <a:off x="598488" y="1690688"/>
            <a:ext cx="10995025" cy="5167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094173" y="4761776"/>
            <a:ext cx="1998496" cy="584775"/>
          </a:xfrm>
          <a:prstGeom prst="rect">
            <a:avLst/>
          </a:prstGeom>
          <a:solidFill>
            <a:schemeClr val="bg1"/>
          </a:solidFill>
          <a:ln w="28575">
            <a:solidFill>
              <a:srgbClr val="92D050"/>
            </a:solidFill>
          </a:ln>
        </p:spPr>
        <p:txBody>
          <a:bodyPr wrap="none" rtlCol="0">
            <a:spAutoFit/>
          </a:bodyPr>
          <a:lstStyle/>
          <a:p>
            <a:r>
              <a:rPr lang="en-US" sz="3200" dirty="0"/>
              <a:t>Front Door</a:t>
            </a:r>
          </a:p>
        </p:txBody>
      </p:sp>
      <p:cxnSp>
        <p:nvCxnSpPr>
          <p:cNvPr id="7" name="Straight Arrow Connector 6"/>
          <p:cNvCxnSpPr>
            <a:stCxn id="4" idx="1"/>
          </p:cNvCxnSpPr>
          <p:nvPr/>
        </p:nvCxnSpPr>
        <p:spPr>
          <a:xfrm flipH="1">
            <a:off x="9036425" y="5054164"/>
            <a:ext cx="1057748" cy="841027"/>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0" y="2536079"/>
            <a:ext cx="1885453" cy="584775"/>
          </a:xfrm>
          <a:prstGeom prst="rect">
            <a:avLst/>
          </a:prstGeom>
          <a:solidFill>
            <a:schemeClr val="bg1"/>
          </a:solidFill>
          <a:ln w="28575">
            <a:solidFill>
              <a:srgbClr val="92D050"/>
            </a:solidFill>
          </a:ln>
        </p:spPr>
        <p:txBody>
          <a:bodyPr wrap="none" rtlCol="0">
            <a:spAutoFit/>
          </a:bodyPr>
          <a:lstStyle/>
          <a:p>
            <a:r>
              <a:rPr lang="en-US" sz="3200" dirty="0"/>
              <a:t>Back Door</a:t>
            </a:r>
          </a:p>
        </p:txBody>
      </p:sp>
      <p:cxnSp>
        <p:nvCxnSpPr>
          <p:cNvPr id="11" name="Straight Arrow Connector 10"/>
          <p:cNvCxnSpPr>
            <a:stCxn id="10" idx="2"/>
          </p:cNvCxnSpPr>
          <p:nvPr/>
        </p:nvCxnSpPr>
        <p:spPr>
          <a:xfrm>
            <a:off x="942727" y="3120854"/>
            <a:ext cx="283542" cy="2401391"/>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61750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Physicist’s view of a barn</a:t>
            </a:r>
          </a:p>
        </p:txBody>
      </p:sp>
      <p:sp>
        <p:nvSpPr>
          <p:cNvPr id="3" name="Rectangle 2"/>
          <p:cNvSpPr/>
          <p:nvPr/>
        </p:nvSpPr>
        <p:spPr>
          <a:xfrm>
            <a:off x="3442610" y="3401218"/>
            <a:ext cx="5266780" cy="258027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343953" y="2065550"/>
            <a:ext cx="5464094" cy="1548174"/>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https://img1.etsystatic.com/196/0/15494560/il_570xN.1303297951_h3x8.jpg"/>
          <p:cNvPicPr>
            <a:picLocks noChangeAspect="1" noChangeArrowheads="1"/>
          </p:cNvPicPr>
          <p:nvPr/>
        </p:nvPicPr>
        <p:blipFill rotWithShape="1">
          <a:blip r:embed="rId2">
            <a:extLst>
              <a:ext uri="{28A0092B-C50C-407E-A947-70E740481C1C}">
                <a14:useLocalDpi xmlns:a14="http://schemas.microsoft.com/office/drawing/2010/main" val="0"/>
              </a:ext>
            </a:extLst>
          </a:blip>
          <a:srcRect l="64448" t="58918" r="24622" b="3816"/>
          <a:stretch/>
        </p:blipFill>
        <p:spPr bwMode="auto">
          <a:xfrm>
            <a:off x="2321041" y="3613724"/>
            <a:ext cx="1048804" cy="23087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img1.etsystatic.com/196/0/15494560/il_570xN.1303297951_h3x8.jpg"/>
          <p:cNvPicPr>
            <a:picLocks noChangeAspect="1" noChangeArrowheads="1"/>
          </p:cNvPicPr>
          <p:nvPr/>
        </p:nvPicPr>
        <p:blipFill rotWithShape="1">
          <a:blip r:embed="rId2">
            <a:extLst>
              <a:ext uri="{28A0092B-C50C-407E-A947-70E740481C1C}">
                <a14:useLocalDpi xmlns:a14="http://schemas.microsoft.com/office/drawing/2010/main" val="0"/>
              </a:ext>
            </a:extLst>
          </a:blip>
          <a:srcRect l="64448" t="58918" r="24622" b="3816"/>
          <a:stretch/>
        </p:blipFill>
        <p:spPr bwMode="auto">
          <a:xfrm flipH="1">
            <a:off x="8770638" y="3624695"/>
            <a:ext cx="1048804" cy="230878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151606" y="4229387"/>
            <a:ext cx="512654" cy="53872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279840" y="4229387"/>
            <a:ext cx="512654" cy="53872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408073" y="4229387"/>
            <a:ext cx="512654" cy="53872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36308" y="4229387"/>
            <a:ext cx="512654" cy="53872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7"/>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7 October 2017</a:t>
            </a:r>
            <a:endParaRPr lang="en-US" dirty="0"/>
          </a:p>
        </p:txBody>
      </p:sp>
      <p:sp>
        <p:nvSpPr>
          <p:cNvPr id="15" name="Footer Placeholder 8"/>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McCrory: Einstein's 1905 Revolution</a:t>
            </a:r>
          </a:p>
        </p:txBody>
      </p:sp>
      <p:sp>
        <p:nvSpPr>
          <p:cNvPr id="16" name="Slide Number Placeholder 15"/>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F25C80-3B7E-43E1-A5B7-0224D5A95EE8}" type="slidenum">
              <a:rPr lang="en-US" smtClean="0"/>
              <a:pPr/>
              <a:t>111</a:t>
            </a:fld>
            <a:endParaRPr lang="en-US"/>
          </a:p>
        </p:txBody>
      </p:sp>
      <p:pic>
        <p:nvPicPr>
          <p:cNvPr id="17" name="Picture 2" descr="https://img1.etsystatic.com/196/0/15494560/il_570xN.1303297951_h3x8.jpg"/>
          <p:cNvPicPr>
            <a:picLocks noChangeAspect="1" noChangeArrowheads="1"/>
          </p:cNvPicPr>
          <p:nvPr/>
        </p:nvPicPr>
        <p:blipFill rotWithShape="1">
          <a:blip r:embed="rId2">
            <a:extLst>
              <a:ext uri="{28A0092B-C50C-407E-A947-70E740481C1C}">
                <a14:useLocalDpi xmlns:a14="http://schemas.microsoft.com/office/drawing/2010/main" val="0"/>
              </a:ext>
            </a:extLst>
          </a:blip>
          <a:srcRect l="64448" t="58918" r="24622" b="3816"/>
          <a:stretch/>
        </p:blipFill>
        <p:spPr bwMode="auto">
          <a:xfrm>
            <a:off x="3156126" y="3613724"/>
            <a:ext cx="213719" cy="23087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s://img1.etsystatic.com/196/0/15494560/il_570xN.1303297951_h3x8.jpg"/>
          <p:cNvPicPr>
            <a:picLocks noChangeAspect="1" noChangeArrowheads="1"/>
          </p:cNvPicPr>
          <p:nvPr/>
        </p:nvPicPr>
        <p:blipFill rotWithShape="1">
          <a:blip r:embed="rId2">
            <a:extLst>
              <a:ext uri="{28A0092B-C50C-407E-A947-70E740481C1C}">
                <a14:useLocalDpi xmlns:a14="http://schemas.microsoft.com/office/drawing/2010/main" val="0"/>
              </a:ext>
            </a:extLst>
          </a:blip>
          <a:srcRect l="64448" t="58918" r="24622" b="3816"/>
          <a:stretch/>
        </p:blipFill>
        <p:spPr bwMode="auto">
          <a:xfrm flipH="1">
            <a:off x="8808047" y="3624695"/>
            <a:ext cx="213719" cy="2308782"/>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p:cNvCxnSpPr/>
          <p:nvPr/>
        </p:nvCxnSpPr>
        <p:spPr>
          <a:xfrm>
            <a:off x="3343953" y="1821467"/>
            <a:ext cx="5486400" cy="0"/>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591534" y="1506022"/>
            <a:ext cx="1008931" cy="369332"/>
          </a:xfrm>
          <a:prstGeom prst="rect">
            <a:avLst/>
          </a:prstGeom>
          <a:noFill/>
        </p:spPr>
        <p:txBody>
          <a:bodyPr wrap="none" rtlCol="0">
            <a:spAutoFit/>
          </a:bodyPr>
          <a:lstStyle/>
          <a:p>
            <a:r>
              <a:rPr lang="en-US" dirty="0"/>
              <a:t>5 meters</a:t>
            </a:r>
          </a:p>
        </p:txBody>
      </p:sp>
    </p:spTree>
    <p:extLst>
      <p:ext uri="{BB962C8B-B14F-4D97-AF65-F5344CB8AC3E}">
        <p14:creationId xmlns:p14="http://schemas.microsoft.com/office/powerpoint/2010/main" val="309065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par>
                          <p:cTn id="11" fill="hold">
                            <p:stCondLst>
                              <p:cond delay="1000"/>
                            </p:stCondLst>
                            <p:childTnLst>
                              <p:par>
                                <p:cTn id="12" presetID="10" presetClass="exit" presetSubtype="0" fill="hold" nodeType="afterEffect">
                                  <p:stCondLst>
                                    <p:cond delay="1000"/>
                                  </p:stCondLst>
                                  <p:childTnLst>
                                    <p:animEffect transition="out" filter="fade">
                                      <p:cBhvr>
                                        <p:cTn id="13" dur="1000"/>
                                        <p:tgtEl>
                                          <p:spTgt spid="7"/>
                                        </p:tgtEl>
                                      </p:cBhvr>
                                    </p:animEffect>
                                    <p:set>
                                      <p:cBhvr>
                                        <p:cTn id="14" dur="1" fill="hold">
                                          <p:stCondLst>
                                            <p:cond delay="999"/>
                                          </p:stCondLst>
                                        </p:cTn>
                                        <p:tgtEl>
                                          <p:spTgt spid="7"/>
                                        </p:tgtEl>
                                        <p:attrNameLst>
                                          <p:attrName>style.visibility</p:attrName>
                                        </p:attrNameLst>
                                      </p:cBhvr>
                                      <p:to>
                                        <p:strVal val="hidden"/>
                                      </p:to>
                                    </p:set>
                                  </p:childTnLst>
                                </p:cTn>
                              </p:par>
                              <p:par>
                                <p:cTn id="15" presetID="10" presetClass="exit" presetSubtype="0" fill="hold" nodeType="withEffect">
                                  <p:stCondLst>
                                    <p:cond delay="1000"/>
                                  </p:stCondLst>
                                  <p:childTnLst>
                                    <p:animEffect transition="out" filter="fade">
                                      <p:cBhvr>
                                        <p:cTn id="16" dur="1000"/>
                                        <p:tgtEl>
                                          <p:spTgt spid="8"/>
                                        </p:tgtEl>
                                      </p:cBhvr>
                                    </p:animEffect>
                                    <p:set>
                                      <p:cBhvr>
                                        <p:cTn id="17" dur="1" fill="hold">
                                          <p:stCondLst>
                                            <p:cond delay="999"/>
                                          </p:stCondLst>
                                        </p:cTn>
                                        <p:tgtEl>
                                          <p:spTgt spid="8"/>
                                        </p:tgtEl>
                                        <p:attrNameLst>
                                          <p:attrName>style.visibility</p:attrName>
                                        </p:attrNameLst>
                                      </p:cBhvr>
                                      <p:to>
                                        <p:strVal val="hidden"/>
                                      </p:to>
                                    </p:set>
                                  </p:childTnLst>
                                </p:cTn>
                              </p:par>
                            </p:childTnLst>
                          </p:cTn>
                        </p:par>
                        <p:par>
                          <p:cTn id="18" fill="hold">
                            <p:stCondLst>
                              <p:cond delay="3000"/>
                            </p:stCondLst>
                            <p:childTnLst>
                              <p:par>
                                <p:cTn id="19" presetID="10" presetClass="entr" presetSubtype="0" fill="hold" nodeType="afterEffect">
                                  <p:stCondLst>
                                    <p:cond delay="10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childTnLst>
                                </p:cTn>
                              </p:par>
                              <p:par>
                                <p:cTn id="22" presetID="10" presetClass="entr" presetSubtype="0" fill="hold"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pole vaulter and a barn</a:t>
            </a:r>
          </a:p>
        </p:txBody>
      </p:sp>
      <p:sp>
        <p:nvSpPr>
          <p:cNvPr id="3" name="Rectangle 2"/>
          <p:cNvSpPr/>
          <p:nvPr/>
        </p:nvSpPr>
        <p:spPr>
          <a:xfrm>
            <a:off x="6997960" y="3610947"/>
            <a:ext cx="3237722" cy="158620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937311" y="2789853"/>
            <a:ext cx="3359020" cy="951731"/>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Image result for stick fig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154373" y="3797560"/>
            <a:ext cx="1700895" cy="139959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206427" y="5174382"/>
            <a:ext cx="11242234" cy="2277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06427" y="3577189"/>
            <a:ext cx="6400800" cy="0"/>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433059" y="3182896"/>
            <a:ext cx="1125949" cy="369332"/>
          </a:xfrm>
          <a:prstGeom prst="rect">
            <a:avLst/>
          </a:prstGeom>
          <a:noFill/>
        </p:spPr>
        <p:txBody>
          <a:bodyPr wrap="none" rtlCol="0">
            <a:spAutoFit/>
          </a:bodyPr>
          <a:lstStyle/>
          <a:p>
            <a:r>
              <a:rPr lang="en-US" dirty="0"/>
              <a:t>10 meters</a:t>
            </a:r>
          </a:p>
        </p:txBody>
      </p:sp>
      <p:cxnSp>
        <p:nvCxnSpPr>
          <p:cNvPr id="12" name="Straight Arrow Connector 11"/>
          <p:cNvCxnSpPr/>
          <p:nvPr/>
        </p:nvCxnSpPr>
        <p:spPr>
          <a:xfrm>
            <a:off x="6989562" y="2406217"/>
            <a:ext cx="3246120" cy="0"/>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108156" y="2034894"/>
            <a:ext cx="1008931" cy="369332"/>
          </a:xfrm>
          <a:prstGeom prst="rect">
            <a:avLst/>
          </a:prstGeom>
          <a:noFill/>
        </p:spPr>
        <p:txBody>
          <a:bodyPr wrap="none" rtlCol="0">
            <a:spAutoFit/>
          </a:bodyPr>
          <a:lstStyle/>
          <a:p>
            <a:r>
              <a:rPr lang="en-US" dirty="0"/>
              <a:t>5 meters</a:t>
            </a:r>
          </a:p>
        </p:txBody>
      </p:sp>
      <p:pic>
        <p:nvPicPr>
          <p:cNvPr id="20482" name="Picture 2" descr="https://img1.etsystatic.com/196/0/15494560/il_570xN.1303297951_h3x8.jpg"/>
          <p:cNvPicPr>
            <a:picLocks noChangeAspect="1" noChangeArrowheads="1"/>
          </p:cNvPicPr>
          <p:nvPr/>
        </p:nvPicPr>
        <p:blipFill rotWithShape="1">
          <a:blip r:embed="rId3">
            <a:extLst>
              <a:ext uri="{28A0092B-C50C-407E-A947-70E740481C1C}">
                <a14:useLocalDpi xmlns:a14="http://schemas.microsoft.com/office/drawing/2010/main" val="0"/>
              </a:ext>
            </a:extLst>
          </a:blip>
          <a:srcRect l="64448" t="58918" r="24622" b="3816"/>
          <a:stretch/>
        </p:blipFill>
        <p:spPr bwMode="auto">
          <a:xfrm>
            <a:off x="6340151" y="3741584"/>
            <a:ext cx="644746" cy="14193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img1.etsystatic.com/196/0/15494560/il_570xN.1303297951_h3x8.jpg"/>
          <p:cNvPicPr>
            <a:picLocks noChangeAspect="1" noChangeArrowheads="1"/>
          </p:cNvPicPr>
          <p:nvPr/>
        </p:nvPicPr>
        <p:blipFill rotWithShape="1">
          <a:blip r:embed="rId3">
            <a:extLst>
              <a:ext uri="{28A0092B-C50C-407E-A947-70E740481C1C}">
                <a14:useLocalDpi xmlns:a14="http://schemas.microsoft.com/office/drawing/2010/main" val="0"/>
              </a:ext>
            </a:extLst>
          </a:blip>
          <a:srcRect l="64448" t="58918" r="24622" b="3816"/>
          <a:stretch/>
        </p:blipFill>
        <p:spPr bwMode="auto">
          <a:xfrm flipH="1">
            <a:off x="10273334" y="3748328"/>
            <a:ext cx="644746" cy="141931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7433811" y="4120059"/>
            <a:ext cx="31515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127386" y="4120059"/>
            <a:ext cx="31515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820961" y="4120059"/>
            <a:ext cx="31515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514537" y="4120059"/>
            <a:ext cx="31515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149883" y="4288225"/>
            <a:ext cx="6400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Date Placeholder 7"/>
          <p:cNvSpPr>
            <a:spLocks noGrp="1"/>
          </p:cNvSpPr>
          <p:nvPr>
            <p:ph type="dt" sz="half" idx="4294967295"/>
          </p:nvPr>
        </p:nvSpPr>
        <p:spPr>
          <a:xfrm>
            <a:off x="838200" y="6356350"/>
            <a:ext cx="2743200" cy="365125"/>
          </a:xfrm>
        </p:spPr>
        <p:txBody>
          <a:bodyPr/>
          <a:lstStyle/>
          <a:p>
            <a:r>
              <a:rPr lang="en-US" dirty="0"/>
              <a:t>7 October 2017</a:t>
            </a:r>
          </a:p>
        </p:txBody>
      </p:sp>
      <p:sp>
        <p:nvSpPr>
          <p:cNvPr id="9" name="Footer Placeholder 8"/>
          <p:cNvSpPr>
            <a:spLocks noGrp="1"/>
          </p:cNvSpPr>
          <p:nvPr>
            <p:ph type="ftr" sz="quarter" idx="4294967295"/>
          </p:nvPr>
        </p:nvSpPr>
        <p:spPr>
          <a:xfrm>
            <a:off x="4038600" y="6356350"/>
            <a:ext cx="4114800" cy="365125"/>
          </a:xfrm>
        </p:spPr>
        <p:txBody>
          <a:bodyPr/>
          <a:lstStyle/>
          <a:p>
            <a:r>
              <a:rPr lang="en-US"/>
              <a:t>McCrory: Einstein's 1905 Revolution</a:t>
            </a:r>
          </a:p>
        </p:txBody>
      </p:sp>
      <p:sp>
        <p:nvSpPr>
          <p:cNvPr id="16" name="Slide Number Placeholder 15"/>
          <p:cNvSpPr>
            <a:spLocks noGrp="1"/>
          </p:cNvSpPr>
          <p:nvPr>
            <p:ph type="sldNum" sz="quarter" idx="4294967295"/>
          </p:nvPr>
        </p:nvSpPr>
        <p:spPr>
          <a:xfrm>
            <a:off x="8610600" y="6356350"/>
            <a:ext cx="2743200" cy="365125"/>
          </a:xfrm>
        </p:spPr>
        <p:txBody>
          <a:bodyPr/>
          <a:lstStyle/>
          <a:p>
            <a:fld id="{AFF25C80-3B7E-43E1-A5B7-0224D5A95EE8}" type="slidenum">
              <a:rPr lang="en-US" smtClean="0"/>
              <a:t>112</a:t>
            </a:fld>
            <a:endParaRPr lang="en-US"/>
          </a:p>
        </p:txBody>
      </p:sp>
    </p:spTree>
    <p:extLst>
      <p:ext uri="{BB962C8B-B14F-4D97-AF65-F5344CB8AC3E}">
        <p14:creationId xmlns:p14="http://schemas.microsoft.com/office/powerpoint/2010/main" val="40356579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 the speed of vaulter be 0.866c (</a:t>
            </a:r>
            <a:r>
              <a:rPr lang="el-GR" i="1" dirty="0">
                <a:latin typeface="Times New Roman" panose="02020603050405020304" pitchFamily="18" charset="0"/>
                <a:cs typeface="Times New Roman" panose="02020603050405020304" pitchFamily="18" charset="0"/>
              </a:rPr>
              <a:t>γ</a:t>
            </a:r>
            <a:r>
              <a:rPr lang="en-US" i="1" dirty="0">
                <a:latin typeface="Times New Roman" panose="02020603050405020304" pitchFamily="18" charset="0"/>
                <a:cs typeface="Times New Roman" panose="02020603050405020304" pitchFamily="18" charset="0"/>
              </a:rPr>
              <a:t> </a:t>
            </a:r>
            <a:r>
              <a:rPr lang="en-US" dirty="0"/>
              <a:t>= 2)</a:t>
            </a:r>
          </a:p>
        </p:txBody>
      </p:sp>
      <p:sp>
        <p:nvSpPr>
          <p:cNvPr id="3" name="Rectangle 2"/>
          <p:cNvSpPr/>
          <p:nvPr/>
        </p:nvSpPr>
        <p:spPr>
          <a:xfrm>
            <a:off x="6427805" y="3610947"/>
            <a:ext cx="3237722" cy="158620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367156" y="2789853"/>
            <a:ext cx="3359020" cy="951731"/>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1266616" y="5167638"/>
            <a:ext cx="9611890" cy="2951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2" descr="Image result for stick 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792385" y="3790902"/>
            <a:ext cx="850626" cy="139959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V="1">
            <a:off x="2382855" y="4141598"/>
            <a:ext cx="3200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382855" y="3430682"/>
            <a:ext cx="3200400" cy="0"/>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271704" y="3070094"/>
            <a:ext cx="1008931" cy="369332"/>
          </a:xfrm>
          <a:prstGeom prst="rect">
            <a:avLst/>
          </a:prstGeom>
          <a:noFill/>
        </p:spPr>
        <p:txBody>
          <a:bodyPr wrap="none" rtlCol="0">
            <a:spAutoFit/>
          </a:bodyPr>
          <a:lstStyle/>
          <a:p>
            <a:r>
              <a:rPr lang="en-US" dirty="0"/>
              <a:t>5 meters</a:t>
            </a:r>
          </a:p>
        </p:txBody>
      </p:sp>
      <p:cxnSp>
        <p:nvCxnSpPr>
          <p:cNvPr id="10" name="Straight Arrow Connector 9"/>
          <p:cNvCxnSpPr/>
          <p:nvPr/>
        </p:nvCxnSpPr>
        <p:spPr>
          <a:xfrm>
            <a:off x="6419407" y="2406217"/>
            <a:ext cx="3246120" cy="0"/>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538001" y="2034894"/>
            <a:ext cx="1008931" cy="369332"/>
          </a:xfrm>
          <a:prstGeom prst="rect">
            <a:avLst/>
          </a:prstGeom>
          <a:noFill/>
        </p:spPr>
        <p:txBody>
          <a:bodyPr wrap="none" rtlCol="0">
            <a:spAutoFit/>
          </a:bodyPr>
          <a:lstStyle/>
          <a:p>
            <a:r>
              <a:rPr lang="en-US" dirty="0"/>
              <a:t>5 meters</a:t>
            </a:r>
          </a:p>
        </p:txBody>
      </p:sp>
      <p:pic>
        <p:nvPicPr>
          <p:cNvPr id="12" name="Picture 2" descr="https://img1.etsystatic.com/196/0/15494560/il_570xN.1303297951_h3x8.jpg"/>
          <p:cNvPicPr>
            <a:picLocks noChangeAspect="1" noChangeArrowheads="1"/>
          </p:cNvPicPr>
          <p:nvPr/>
        </p:nvPicPr>
        <p:blipFill rotWithShape="1">
          <a:blip r:embed="rId4">
            <a:extLst>
              <a:ext uri="{28A0092B-C50C-407E-A947-70E740481C1C}">
                <a14:useLocalDpi xmlns:a14="http://schemas.microsoft.com/office/drawing/2010/main" val="0"/>
              </a:ext>
            </a:extLst>
          </a:blip>
          <a:srcRect l="64448" t="58918" r="24622" b="3816"/>
          <a:stretch/>
        </p:blipFill>
        <p:spPr bwMode="auto">
          <a:xfrm>
            <a:off x="5769996" y="3741584"/>
            <a:ext cx="644746" cy="14193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img1.etsystatic.com/196/0/15494560/il_570xN.1303297951_h3x8.jpg"/>
          <p:cNvPicPr>
            <a:picLocks noChangeAspect="1" noChangeArrowheads="1"/>
          </p:cNvPicPr>
          <p:nvPr/>
        </p:nvPicPr>
        <p:blipFill rotWithShape="1">
          <a:blip r:embed="rId4">
            <a:extLst>
              <a:ext uri="{28A0092B-C50C-407E-A947-70E740481C1C}">
                <a14:useLocalDpi xmlns:a14="http://schemas.microsoft.com/office/drawing/2010/main" val="0"/>
              </a:ext>
            </a:extLst>
          </a:blip>
          <a:srcRect l="64448" t="58918" r="24622" b="3816"/>
          <a:stretch/>
        </p:blipFill>
        <p:spPr bwMode="auto">
          <a:xfrm flipH="1">
            <a:off x="9703179" y="3748328"/>
            <a:ext cx="644746" cy="141931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863656" y="4120059"/>
            <a:ext cx="31515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557231" y="4120059"/>
            <a:ext cx="31515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250806" y="4120059"/>
            <a:ext cx="31515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944382" y="4120059"/>
            <a:ext cx="31515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flipH="1">
            <a:off x="1922182" y="3428691"/>
            <a:ext cx="1878023" cy="2229175"/>
            <a:chOff x="8702318" y="2112462"/>
            <a:chExt cx="1878023" cy="3370222"/>
          </a:xfrm>
        </p:grpSpPr>
        <p:sp>
          <p:nvSpPr>
            <p:cNvPr id="20" name="Arc 19"/>
            <p:cNvSpPr/>
            <p:nvPr/>
          </p:nvSpPr>
          <p:spPr>
            <a:xfrm flipV="1">
              <a:off x="8702318" y="2112462"/>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p:cNvSpPr/>
            <p:nvPr/>
          </p:nvSpPr>
          <p:spPr>
            <a:xfrm>
              <a:off x="8923664" y="4683997"/>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a:off x="8923663" y="4071848"/>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p:cNvSpPr/>
            <p:nvPr/>
          </p:nvSpPr>
          <p:spPr>
            <a:xfrm flipV="1">
              <a:off x="8903940" y="3116207"/>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aphicFrame>
        <p:nvGraphicFramePr>
          <p:cNvPr id="25" name="Object 24"/>
          <p:cNvGraphicFramePr>
            <a:graphicFrameLocks noChangeAspect="1"/>
          </p:cNvGraphicFramePr>
          <p:nvPr>
            <p:extLst>
              <p:ext uri="{D42A27DB-BD31-4B8C-83A1-F6EECF244321}">
                <p14:modId xmlns:p14="http://schemas.microsoft.com/office/powerpoint/2010/main" val="73684638"/>
              </p:ext>
            </p:extLst>
          </p:nvPr>
        </p:nvGraphicFramePr>
        <p:xfrm>
          <a:off x="854075" y="1708150"/>
          <a:ext cx="2767013" cy="1038225"/>
        </p:xfrm>
        <a:graphic>
          <a:graphicData uri="http://schemas.openxmlformats.org/presentationml/2006/ole">
            <mc:AlternateContent xmlns:mc="http://schemas.openxmlformats.org/markup-compatibility/2006">
              <mc:Choice xmlns:v="urn:schemas-microsoft-com:vml" Requires="v">
                <p:oleObj spid="_x0000_s26771" name="Equation" r:id="rId5" imgW="609480" imgH="228600" progId="Equation.3">
                  <p:embed/>
                </p:oleObj>
              </mc:Choice>
              <mc:Fallback>
                <p:oleObj name="Equation" r:id="rId5" imgW="609480" imgH="228600" progId="Equation.3">
                  <p:embed/>
                  <p:pic>
                    <p:nvPicPr>
                      <p:cNvPr id="4" name="Object 3"/>
                      <p:cNvPicPr/>
                      <p:nvPr/>
                    </p:nvPicPr>
                    <p:blipFill>
                      <a:blip r:embed="rId6"/>
                      <a:stretch>
                        <a:fillRect/>
                      </a:stretch>
                    </p:blipFill>
                    <p:spPr>
                      <a:xfrm>
                        <a:off x="854075" y="1708150"/>
                        <a:ext cx="2767013" cy="1038225"/>
                      </a:xfrm>
                      <a:prstGeom prst="rect">
                        <a:avLst/>
                      </a:prstGeom>
                    </p:spPr>
                  </p:pic>
                </p:oleObj>
              </mc:Fallback>
            </mc:AlternateContent>
          </a:graphicData>
        </a:graphic>
      </p:graphicFrame>
      <p:sp>
        <p:nvSpPr>
          <p:cNvPr id="18" name="Date Placeholder 17"/>
          <p:cNvSpPr>
            <a:spLocks noGrp="1"/>
          </p:cNvSpPr>
          <p:nvPr>
            <p:ph type="dt" sz="half" idx="4294967295"/>
          </p:nvPr>
        </p:nvSpPr>
        <p:spPr>
          <a:xfrm>
            <a:off x="838200" y="6356350"/>
            <a:ext cx="2743200" cy="365125"/>
          </a:xfrm>
        </p:spPr>
        <p:txBody>
          <a:bodyPr/>
          <a:lstStyle/>
          <a:p>
            <a:r>
              <a:rPr lang="en-US"/>
              <a:t>7 October 2017</a:t>
            </a:r>
          </a:p>
        </p:txBody>
      </p:sp>
      <p:sp>
        <p:nvSpPr>
          <p:cNvPr id="19" name="Footer Placeholder 18"/>
          <p:cNvSpPr>
            <a:spLocks noGrp="1"/>
          </p:cNvSpPr>
          <p:nvPr>
            <p:ph type="ftr" sz="quarter" idx="4294967295"/>
          </p:nvPr>
        </p:nvSpPr>
        <p:spPr>
          <a:xfrm>
            <a:off x="4038600" y="6356350"/>
            <a:ext cx="4114800" cy="365125"/>
          </a:xfrm>
        </p:spPr>
        <p:txBody>
          <a:bodyPr/>
          <a:lstStyle/>
          <a:p>
            <a:r>
              <a:rPr lang="en-US"/>
              <a:t>McCrory: Einstein's 1905 Revolution</a:t>
            </a:r>
          </a:p>
        </p:txBody>
      </p:sp>
      <p:sp>
        <p:nvSpPr>
          <p:cNvPr id="26" name="Slide Number Placeholder 25"/>
          <p:cNvSpPr>
            <a:spLocks noGrp="1"/>
          </p:cNvSpPr>
          <p:nvPr>
            <p:ph type="sldNum" sz="quarter" idx="4294967295"/>
          </p:nvPr>
        </p:nvSpPr>
        <p:spPr>
          <a:xfrm>
            <a:off x="8610600" y="6356350"/>
            <a:ext cx="2743200" cy="365125"/>
          </a:xfrm>
        </p:spPr>
        <p:txBody>
          <a:bodyPr/>
          <a:lstStyle/>
          <a:p>
            <a:fld id="{AFF25C80-3B7E-43E1-A5B7-0224D5A95EE8}" type="slidenum">
              <a:rPr lang="en-US" smtClean="0"/>
              <a:t>113</a:t>
            </a:fld>
            <a:endParaRPr lang="en-US"/>
          </a:p>
        </p:txBody>
      </p:sp>
    </p:spTree>
    <p:extLst>
      <p:ext uri="{BB962C8B-B14F-4D97-AF65-F5344CB8AC3E}">
        <p14:creationId xmlns:p14="http://schemas.microsoft.com/office/powerpoint/2010/main" val="354839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 is running very fast</a:t>
            </a:r>
          </a:p>
        </p:txBody>
      </p:sp>
      <p:sp>
        <p:nvSpPr>
          <p:cNvPr id="3" name="Rectangle 2"/>
          <p:cNvSpPr/>
          <p:nvPr/>
        </p:nvSpPr>
        <p:spPr>
          <a:xfrm>
            <a:off x="6427805" y="3610947"/>
            <a:ext cx="3237722" cy="158620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367156" y="2789853"/>
            <a:ext cx="3359020" cy="951731"/>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1266616" y="5167638"/>
            <a:ext cx="9611890" cy="2951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2" descr="Image result for stick fig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380154" y="3769363"/>
            <a:ext cx="850626" cy="1399593"/>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a:off x="6419407" y="2406217"/>
            <a:ext cx="3246120" cy="0"/>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538001" y="2034894"/>
            <a:ext cx="1008931" cy="369332"/>
          </a:xfrm>
          <a:prstGeom prst="rect">
            <a:avLst/>
          </a:prstGeom>
          <a:noFill/>
        </p:spPr>
        <p:txBody>
          <a:bodyPr wrap="none" rtlCol="0">
            <a:spAutoFit/>
          </a:bodyPr>
          <a:lstStyle/>
          <a:p>
            <a:r>
              <a:rPr lang="en-US" dirty="0"/>
              <a:t>5 meters</a:t>
            </a:r>
          </a:p>
        </p:txBody>
      </p:sp>
      <p:pic>
        <p:nvPicPr>
          <p:cNvPr id="12" name="Picture 2" descr="https://img1.etsystatic.com/196/0/15494560/il_570xN.1303297951_h3x8.jpg"/>
          <p:cNvPicPr>
            <a:picLocks noChangeAspect="1" noChangeArrowheads="1"/>
          </p:cNvPicPr>
          <p:nvPr/>
        </p:nvPicPr>
        <p:blipFill rotWithShape="1">
          <a:blip r:embed="rId3">
            <a:extLst>
              <a:ext uri="{28A0092B-C50C-407E-A947-70E740481C1C}">
                <a14:useLocalDpi xmlns:a14="http://schemas.microsoft.com/office/drawing/2010/main" val="0"/>
              </a:ext>
            </a:extLst>
          </a:blip>
          <a:srcRect l="64448" t="58918" r="24622" b="3816"/>
          <a:stretch/>
        </p:blipFill>
        <p:spPr bwMode="auto">
          <a:xfrm>
            <a:off x="5769996" y="3741584"/>
            <a:ext cx="644746" cy="14193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img1.etsystatic.com/196/0/15494560/il_570xN.1303297951_h3x8.jpg"/>
          <p:cNvPicPr>
            <a:picLocks noChangeAspect="1" noChangeArrowheads="1"/>
          </p:cNvPicPr>
          <p:nvPr/>
        </p:nvPicPr>
        <p:blipFill rotWithShape="1">
          <a:blip r:embed="rId3">
            <a:extLst>
              <a:ext uri="{28A0092B-C50C-407E-A947-70E740481C1C}">
                <a14:useLocalDpi xmlns:a14="http://schemas.microsoft.com/office/drawing/2010/main" val="0"/>
              </a:ext>
            </a:extLst>
          </a:blip>
          <a:srcRect l="64448" t="58918" r="24622" b="3816"/>
          <a:stretch/>
        </p:blipFill>
        <p:spPr bwMode="auto">
          <a:xfrm flipH="1">
            <a:off x="9703179" y="3748328"/>
            <a:ext cx="644746" cy="141931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863656" y="4120059"/>
            <a:ext cx="31515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557231" y="4120059"/>
            <a:ext cx="31515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250806" y="4120059"/>
            <a:ext cx="31515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944382" y="4120059"/>
            <a:ext cx="31515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flipH="1">
            <a:off x="2509951" y="3407152"/>
            <a:ext cx="1878023" cy="2229175"/>
            <a:chOff x="8702318" y="2112462"/>
            <a:chExt cx="1878023" cy="3370222"/>
          </a:xfrm>
        </p:grpSpPr>
        <p:sp>
          <p:nvSpPr>
            <p:cNvPr id="20" name="Arc 19"/>
            <p:cNvSpPr/>
            <p:nvPr/>
          </p:nvSpPr>
          <p:spPr>
            <a:xfrm flipV="1">
              <a:off x="8702318" y="2112462"/>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p:cNvSpPr/>
            <p:nvPr/>
          </p:nvSpPr>
          <p:spPr>
            <a:xfrm>
              <a:off x="8923664" y="4683997"/>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a:off x="8923663" y="4071848"/>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p:cNvSpPr/>
            <p:nvPr/>
          </p:nvSpPr>
          <p:spPr>
            <a:xfrm flipV="1">
              <a:off x="8903940" y="3116207"/>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8" name="Date Placeholder 17"/>
          <p:cNvSpPr>
            <a:spLocks noGrp="1"/>
          </p:cNvSpPr>
          <p:nvPr>
            <p:ph type="dt" sz="half" idx="4294967295"/>
          </p:nvPr>
        </p:nvSpPr>
        <p:spPr>
          <a:xfrm>
            <a:off x="838200" y="6356350"/>
            <a:ext cx="2743200" cy="365125"/>
          </a:xfrm>
        </p:spPr>
        <p:txBody>
          <a:bodyPr/>
          <a:lstStyle/>
          <a:p>
            <a:r>
              <a:rPr lang="en-US"/>
              <a:t>7 October 2017</a:t>
            </a:r>
          </a:p>
        </p:txBody>
      </p:sp>
      <p:sp>
        <p:nvSpPr>
          <p:cNvPr id="19" name="Footer Placeholder 18"/>
          <p:cNvSpPr>
            <a:spLocks noGrp="1"/>
          </p:cNvSpPr>
          <p:nvPr>
            <p:ph type="ftr" sz="quarter" idx="4294967295"/>
          </p:nvPr>
        </p:nvSpPr>
        <p:spPr>
          <a:xfrm>
            <a:off x="4038600" y="6356350"/>
            <a:ext cx="4114800" cy="365125"/>
          </a:xfrm>
        </p:spPr>
        <p:txBody>
          <a:bodyPr/>
          <a:lstStyle/>
          <a:p>
            <a:r>
              <a:rPr lang="en-US"/>
              <a:t>McCrory: Einstein's 1905 Revolution</a:t>
            </a:r>
          </a:p>
        </p:txBody>
      </p:sp>
      <p:sp>
        <p:nvSpPr>
          <p:cNvPr id="26" name="Slide Number Placeholder 25"/>
          <p:cNvSpPr>
            <a:spLocks noGrp="1"/>
          </p:cNvSpPr>
          <p:nvPr>
            <p:ph type="sldNum" sz="quarter" idx="4294967295"/>
          </p:nvPr>
        </p:nvSpPr>
        <p:spPr>
          <a:xfrm>
            <a:off x="8610600" y="6356350"/>
            <a:ext cx="2743200" cy="365125"/>
          </a:xfrm>
        </p:spPr>
        <p:txBody>
          <a:bodyPr/>
          <a:lstStyle/>
          <a:p>
            <a:fld id="{AFF25C80-3B7E-43E1-A5B7-0224D5A95EE8}" type="slidenum">
              <a:rPr lang="en-US" smtClean="0"/>
              <a:t>114</a:t>
            </a:fld>
            <a:endParaRPr lang="en-US"/>
          </a:p>
        </p:txBody>
      </p:sp>
      <p:sp>
        <p:nvSpPr>
          <p:cNvPr id="27" name="TextBox 26"/>
          <p:cNvSpPr txBox="1"/>
          <p:nvPr/>
        </p:nvSpPr>
        <p:spPr>
          <a:xfrm>
            <a:off x="1167504" y="4012503"/>
            <a:ext cx="1055097"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v=0.866c</a:t>
            </a:r>
          </a:p>
        </p:txBody>
      </p:sp>
      <p:cxnSp>
        <p:nvCxnSpPr>
          <p:cNvPr id="6" name="Straight Connector 5"/>
          <p:cNvCxnSpPr/>
          <p:nvPr/>
        </p:nvCxnSpPr>
        <p:spPr>
          <a:xfrm flipV="1">
            <a:off x="2970624" y="4120059"/>
            <a:ext cx="3200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777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Running …</a:t>
            </a:r>
          </a:p>
        </p:txBody>
      </p:sp>
      <p:sp>
        <p:nvSpPr>
          <p:cNvPr id="3" name="Rectangle 2"/>
          <p:cNvSpPr/>
          <p:nvPr/>
        </p:nvSpPr>
        <p:spPr>
          <a:xfrm>
            <a:off x="6427805" y="3610947"/>
            <a:ext cx="3237722" cy="158620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367156" y="2789853"/>
            <a:ext cx="3359020" cy="951731"/>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1266616" y="5167638"/>
            <a:ext cx="9611890" cy="2951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2" descr="https://img1.etsystatic.com/196/0/15494560/il_570xN.1303297951_h3x8.jpg"/>
          <p:cNvPicPr>
            <a:picLocks noChangeAspect="1" noChangeArrowheads="1"/>
          </p:cNvPicPr>
          <p:nvPr/>
        </p:nvPicPr>
        <p:blipFill rotWithShape="1">
          <a:blip r:embed="rId2">
            <a:extLst>
              <a:ext uri="{28A0092B-C50C-407E-A947-70E740481C1C}">
                <a14:useLocalDpi xmlns:a14="http://schemas.microsoft.com/office/drawing/2010/main" val="0"/>
              </a:ext>
            </a:extLst>
          </a:blip>
          <a:srcRect l="64448" t="58918" r="24622" b="3816"/>
          <a:stretch/>
        </p:blipFill>
        <p:spPr bwMode="auto">
          <a:xfrm>
            <a:off x="5769996" y="3741584"/>
            <a:ext cx="644746" cy="14193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stick 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53234" y="3790902"/>
            <a:ext cx="850626" cy="139959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863656" y="4120059"/>
            <a:ext cx="31515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4043704" y="4141598"/>
            <a:ext cx="3200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419407" y="2406217"/>
            <a:ext cx="3246120" cy="0"/>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538001" y="2034894"/>
            <a:ext cx="1008931" cy="369332"/>
          </a:xfrm>
          <a:prstGeom prst="rect">
            <a:avLst/>
          </a:prstGeom>
          <a:noFill/>
        </p:spPr>
        <p:txBody>
          <a:bodyPr wrap="none" rtlCol="0">
            <a:spAutoFit/>
          </a:bodyPr>
          <a:lstStyle/>
          <a:p>
            <a:r>
              <a:rPr lang="en-US" dirty="0"/>
              <a:t>5 meters</a:t>
            </a:r>
          </a:p>
        </p:txBody>
      </p:sp>
      <p:pic>
        <p:nvPicPr>
          <p:cNvPr id="13" name="Picture 2" descr="https://img1.etsystatic.com/196/0/15494560/il_570xN.1303297951_h3x8.jpg"/>
          <p:cNvPicPr>
            <a:picLocks noChangeAspect="1" noChangeArrowheads="1"/>
          </p:cNvPicPr>
          <p:nvPr/>
        </p:nvPicPr>
        <p:blipFill rotWithShape="1">
          <a:blip r:embed="rId2">
            <a:extLst>
              <a:ext uri="{28A0092B-C50C-407E-A947-70E740481C1C}">
                <a14:useLocalDpi xmlns:a14="http://schemas.microsoft.com/office/drawing/2010/main" val="0"/>
              </a:ext>
            </a:extLst>
          </a:blip>
          <a:srcRect l="64448" t="58918" r="24622" b="3816"/>
          <a:stretch/>
        </p:blipFill>
        <p:spPr bwMode="auto">
          <a:xfrm flipH="1">
            <a:off x="9703179" y="3748328"/>
            <a:ext cx="644746" cy="141931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7557231" y="4120059"/>
            <a:ext cx="31515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250806" y="4120059"/>
            <a:ext cx="31515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944382" y="4120059"/>
            <a:ext cx="31515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flipH="1">
            <a:off x="3583031" y="3428691"/>
            <a:ext cx="1878023" cy="2229175"/>
            <a:chOff x="8702318" y="2112462"/>
            <a:chExt cx="1878023" cy="3370222"/>
          </a:xfrm>
        </p:grpSpPr>
        <p:sp>
          <p:nvSpPr>
            <p:cNvPr id="20" name="Arc 19"/>
            <p:cNvSpPr/>
            <p:nvPr/>
          </p:nvSpPr>
          <p:spPr>
            <a:xfrm flipV="1">
              <a:off x="8702318" y="2112462"/>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p:cNvSpPr/>
            <p:nvPr/>
          </p:nvSpPr>
          <p:spPr>
            <a:xfrm>
              <a:off x="8923664" y="4683997"/>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a:off x="8923663" y="4071848"/>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p:cNvSpPr/>
            <p:nvPr/>
          </p:nvSpPr>
          <p:spPr>
            <a:xfrm flipV="1">
              <a:off x="8903940" y="3116207"/>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8" name="Date Placeholder 17"/>
          <p:cNvSpPr>
            <a:spLocks noGrp="1"/>
          </p:cNvSpPr>
          <p:nvPr>
            <p:ph type="dt" sz="half" idx="4294967295"/>
          </p:nvPr>
        </p:nvSpPr>
        <p:spPr>
          <a:xfrm>
            <a:off x="838200" y="6356350"/>
            <a:ext cx="2743200" cy="365125"/>
          </a:xfrm>
        </p:spPr>
        <p:txBody>
          <a:bodyPr/>
          <a:lstStyle/>
          <a:p>
            <a:r>
              <a:rPr lang="en-US"/>
              <a:t>7 October 2017</a:t>
            </a:r>
          </a:p>
        </p:txBody>
      </p:sp>
      <p:sp>
        <p:nvSpPr>
          <p:cNvPr id="19" name="Footer Placeholder 18"/>
          <p:cNvSpPr>
            <a:spLocks noGrp="1"/>
          </p:cNvSpPr>
          <p:nvPr>
            <p:ph type="ftr" sz="quarter" idx="4294967295"/>
          </p:nvPr>
        </p:nvSpPr>
        <p:spPr>
          <a:xfrm>
            <a:off x="4038600" y="6356350"/>
            <a:ext cx="4114800" cy="365125"/>
          </a:xfrm>
        </p:spPr>
        <p:txBody>
          <a:bodyPr/>
          <a:lstStyle/>
          <a:p>
            <a:r>
              <a:rPr lang="en-US"/>
              <a:t>McCrory: Einstein's 1905 Revolution</a:t>
            </a:r>
          </a:p>
        </p:txBody>
      </p:sp>
      <p:sp>
        <p:nvSpPr>
          <p:cNvPr id="26" name="Slide Number Placeholder 25"/>
          <p:cNvSpPr>
            <a:spLocks noGrp="1"/>
          </p:cNvSpPr>
          <p:nvPr>
            <p:ph type="sldNum" sz="quarter" idx="4294967295"/>
          </p:nvPr>
        </p:nvSpPr>
        <p:spPr>
          <a:xfrm>
            <a:off x="8610600" y="6356350"/>
            <a:ext cx="2743200" cy="365125"/>
          </a:xfrm>
        </p:spPr>
        <p:txBody>
          <a:bodyPr/>
          <a:lstStyle/>
          <a:p>
            <a:fld id="{AFF25C80-3B7E-43E1-A5B7-0224D5A95EE8}" type="slidenum">
              <a:rPr lang="en-US" smtClean="0"/>
              <a:t>115</a:t>
            </a:fld>
            <a:endParaRPr lang="en-US"/>
          </a:p>
        </p:txBody>
      </p:sp>
      <p:sp>
        <p:nvSpPr>
          <p:cNvPr id="27" name="TextBox 26"/>
          <p:cNvSpPr txBox="1"/>
          <p:nvPr/>
        </p:nvSpPr>
        <p:spPr>
          <a:xfrm>
            <a:off x="2582613" y="4017622"/>
            <a:ext cx="1055097"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v=0.866c</a:t>
            </a:r>
          </a:p>
        </p:txBody>
      </p:sp>
    </p:spTree>
    <p:extLst>
      <p:ext uri="{BB962C8B-B14F-4D97-AF65-F5344CB8AC3E}">
        <p14:creationId xmlns:p14="http://schemas.microsoft.com/office/powerpoint/2010/main" val="373014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Running …</a:t>
            </a:r>
          </a:p>
        </p:txBody>
      </p:sp>
      <p:sp>
        <p:nvSpPr>
          <p:cNvPr id="3" name="Rectangle 2"/>
          <p:cNvSpPr/>
          <p:nvPr/>
        </p:nvSpPr>
        <p:spPr>
          <a:xfrm>
            <a:off x="6427805" y="3610947"/>
            <a:ext cx="3237722" cy="158620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367156" y="2789853"/>
            <a:ext cx="3359020" cy="951731"/>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1266616" y="5167638"/>
            <a:ext cx="9611890" cy="2951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2" descr="https://img1.etsystatic.com/196/0/15494560/il_570xN.1303297951_h3x8.jpg"/>
          <p:cNvPicPr>
            <a:picLocks noChangeAspect="1" noChangeArrowheads="1"/>
          </p:cNvPicPr>
          <p:nvPr/>
        </p:nvPicPr>
        <p:blipFill rotWithShape="1">
          <a:blip r:embed="rId2">
            <a:extLst>
              <a:ext uri="{28A0092B-C50C-407E-A947-70E740481C1C}">
                <a14:useLocalDpi xmlns:a14="http://schemas.microsoft.com/office/drawing/2010/main" val="0"/>
              </a:ext>
            </a:extLst>
          </a:blip>
          <a:srcRect l="64448" t="58918" r="24622" b="3816"/>
          <a:stretch/>
        </p:blipFill>
        <p:spPr bwMode="auto">
          <a:xfrm>
            <a:off x="5769996" y="3741584"/>
            <a:ext cx="644746" cy="14193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stick 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837534" y="3790902"/>
            <a:ext cx="850626" cy="139959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863656" y="4120059"/>
            <a:ext cx="31515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6419407" y="2406217"/>
            <a:ext cx="3246120" cy="0"/>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538001" y="2034894"/>
            <a:ext cx="1008931" cy="369332"/>
          </a:xfrm>
          <a:prstGeom prst="rect">
            <a:avLst/>
          </a:prstGeom>
          <a:noFill/>
        </p:spPr>
        <p:txBody>
          <a:bodyPr wrap="none" rtlCol="0">
            <a:spAutoFit/>
          </a:bodyPr>
          <a:lstStyle/>
          <a:p>
            <a:r>
              <a:rPr lang="en-US" dirty="0"/>
              <a:t>5 meters</a:t>
            </a:r>
          </a:p>
        </p:txBody>
      </p:sp>
      <p:pic>
        <p:nvPicPr>
          <p:cNvPr id="13" name="Picture 2" descr="https://img1.etsystatic.com/196/0/15494560/il_570xN.1303297951_h3x8.jpg"/>
          <p:cNvPicPr>
            <a:picLocks noChangeAspect="1" noChangeArrowheads="1"/>
          </p:cNvPicPr>
          <p:nvPr/>
        </p:nvPicPr>
        <p:blipFill rotWithShape="1">
          <a:blip r:embed="rId2">
            <a:extLst>
              <a:ext uri="{28A0092B-C50C-407E-A947-70E740481C1C}">
                <a14:useLocalDpi xmlns:a14="http://schemas.microsoft.com/office/drawing/2010/main" val="0"/>
              </a:ext>
            </a:extLst>
          </a:blip>
          <a:srcRect l="64448" t="58918" r="24622" b="3816"/>
          <a:stretch/>
        </p:blipFill>
        <p:spPr bwMode="auto">
          <a:xfrm flipH="1">
            <a:off x="9703179" y="3748328"/>
            <a:ext cx="644746" cy="141931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7557231" y="4120059"/>
            <a:ext cx="31515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250806" y="4120059"/>
            <a:ext cx="31515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944382" y="4120059"/>
            <a:ext cx="31515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flipH="1">
            <a:off x="4967331" y="3428691"/>
            <a:ext cx="1878023" cy="2229175"/>
            <a:chOff x="8702318" y="2112462"/>
            <a:chExt cx="1878023" cy="3370222"/>
          </a:xfrm>
        </p:grpSpPr>
        <p:sp>
          <p:nvSpPr>
            <p:cNvPr id="20" name="Arc 19"/>
            <p:cNvSpPr/>
            <p:nvPr/>
          </p:nvSpPr>
          <p:spPr>
            <a:xfrm flipV="1">
              <a:off x="8702318" y="2112462"/>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p:cNvSpPr/>
            <p:nvPr/>
          </p:nvSpPr>
          <p:spPr>
            <a:xfrm>
              <a:off x="8923664" y="4683997"/>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a:off x="8923663" y="4071848"/>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p:cNvSpPr/>
            <p:nvPr/>
          </p:nvSpPr>
          <p:spPr>
            <a:xfrm flipV="1">
              <a:off x="8903940" y="3116207"/>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8" name="Date Placeholder 17"/>
          <p:cNvSpPr>
            <a:spLocks noGrp="1"/>
          </p:cNvSpPr>
          <p:nvPr>
            <p:ph type="dt" sz="half" idx="4294967295"/>
          </p:nvPr>
        </p:nvSpPr>
        <p:spPr>
          <a:xfrm>
            <a:off x="838200" y="6356350"/>
            <a:ext cx="2743200" cy="365125"/>
          </a:xfrm>
        </p:spPr>
        <p:txBody>
          <a:bodyPr/>
          <a:lstStyle/>
          <a:p>
            <a:r>
              <a:rPr lang="en-US"/>
              <a:t>7 October 2017</a:t>
            </a:r>
          </a:p>
        </p:txBody>
      </p:sp>
      <p:sp>
        <p:nvSpPr>
          <p:cNvPr id="19" name="Footer Placeholder 18"/>
          <p:cNvSpPr>
            <a:spLocks noGrp="1"/>
          </p:cNvSpPr>
          <p:nvPr>
            <p:ph type="ftr" sz="quarter" idx="4294967295"/>
          </p:nvPr>
        </p:nvSpPr>
        <p:spPr>
          <a:xfrm>
            <a:off x="4038600" y="6356350"/>
            <a:ext cx="4114800" cy="365125"/>
          </a:xfrm>
        </p:spPr>
        <p:txBody>
          <a:bodyPr/>
          <a:lstStyle/>
          <a:p>
            <a:r>
              <a:rPr lang="en-US"/>
              <a:t>McCrory: Einstein's 1905 Revolution</a:t>
            </a:r>
          </a:p>
        </p:txBody>
      </p:sp>
      <p:sp>
        <p:nvSpPr>
          <p:cNvPr id="26" name="Slide Number Placeholder 25"/>
          <p:cNvSpPr>
            <a:spLocks noGrp="1"/>
          </p:cNvSpPr>
          <p:nvPr>
            <p:ph type="sldNum" sz="quarter" idx="4294967295"/>
          </p:nvPr>
        </p:nvSpPr>
        <p:spPr>
          <a:xfrm>
            <a:off x="8610600" y="6356350"/>
            <a:ext cx="2743200" cy="365125"/>
          </a:xfrm>
        </p:spPr>
        <p:txBody>
          <a:bodyPr/>
          <a:lstStyle/>
          <a:p>
            <a:fld id="{AFF25C80-3B7E-43E1-A5B7-0224D5A95EE8}" type="slidenum">
              <a:rPr lang="en-US" smtClean="0"/>
              <a:t>116</a:t>
            </a:fld>
            <a:endParaRPr lang="en-US"/>
          </a:p>
        </p:txBody>
      </p:sp>
      <p:cxnSp>
        <p:nvCxnSpPr>
          <p:cNvPr id="6" name="Straight Connector 5"/>
          <p:cNvCxnSpPr/>
          <p:nvPr/>
        </p:nvCxnSpPr>
        <p:spPr>
          <a:xfrm flipV="1">
            <a:off x="5428004" y="4141598"/>
            <a:ext cx="3200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80969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6427805" y="3610947"/>
            <a:ext cx="3237722" cy="158620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367156" y="2789853"/>
            <a:ext cx="3359020" cy="951731"/>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a:off x="6419407" y="2406217"/>
            <a:ext cx="3246120" cy="0"/>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538001" y="2034894"/>
            <a:ext cx="1008931" cy="369332"/>
          </a:xfrm>
          <a:prstGeom prst="rect">
            <a:avLst/>
          </a:prstGeom>
          <a:noFill/>
        </p:spPr>
        <p:txBody>
          <a:bodyPr wrap="none" rtlCol="0">
            <a:spAutoFit/>
          </a:bodyPr>
          <a:lstStyle/>
          <a:p>
            <a:r>
              <a:rPr lang="en-US" dirty="0"/>
              <a:t>5 meters</a:t>
            </a:r>
          </a:p>
        </p:txBody>
      </p:sp>
      <p:sp>
        <p:nvSpPr>
          <p:cNvPr id="26" name="Rectangle 25"/>
          <p:cNvSpPr/>
          <p:nvPr/>
        </p:nvSpPr>
        <p:spPr>
          <a:xfrm>
            <a:off x="6863656" y="4120059"/>
            <a:ext cx="31515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557231" y="4120059"/>
            <a:ext cx="31515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250806" y="4120059"/>
            <a:ext cx="31515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8944382" y="4120059"/>
            <a:ext cx="31515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Barn, with doors shut, fully contains vaulter</a:t>
            </a:r>
          </a:p>
        </p:txBody>
      </p:sp>
      <p:pic>
        <p:nvPicPr>
          <p:cNvPr id="5" name="Picture 2" descr="Image result for stick figur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799791" y="3807555"/>
            <a:ext cx="850392" cy="139959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V="1">
            <a:off x="6436735" y="4167710"/>
            <a:ext cx="32457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836771" y="5167638"/>
            <a:ext cx="9611890" cy="2951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20482" name="Picture 2" descr="https://img1.etsystatic.com/196/0/15494560/il_570xN.1303297951_h3x8.jpg"/>
          <p:cNvPicPr>
            <a:picLocks noChangeAspect="1" noChangeArrowheads="1"/>
          </p:cNvPicPr>
          <p:nvPr/>
        </p:nvPicPr>
        <p:blipFill rotWithShape="1">
          <a:blip r:embed="rId3">
            <a:extLst>
              <a:ext uri="{28A0092B-C50C-407E-A947-70E740481C1C}">
                <a14:useLocalDpi xmlns:a14="http://schemas.microsoft.com/office/drawing/2010/main" val="0"/>
              </a:ext>
            </a:extLst>
          </a:blip>
          <a:srcRect l="64448" t="58918" r="24622" b="3816"/>
          <a:stretch/>
        </p:blipFill>
        <p:spPr bwMode="auto">
          <a:xfrm>
            <a:off x="6358262" y="3730826"/>
            <a:ext cx="45719" cy="14193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img1.etsystatic.com/196/0/15494560/il_570xN.1303297951_h3x8.jpg"/>
          <p:cNvPicPr>
            <a:picLocks noChangeAspect="1" noChangeArrowheads="1"/>
          </p:cNvPicPr>
          <p:nvPr/>
        </p:nvPicPr>
        <p:blipFill rotWithShape="1">
          <a:blip r:embed="rId3">
            <a:extLst>
              <a:ext uri="{28A0092B-C50C-407E-A947-70E740481C1C}">
                <a14:useLocalDpi xmlns:a14="http://schemas.microsoft.com/office/drawing/2010/main" val="0"/>
              </a:ext>
            </a:extLst>
          </a:blip>
          <a:srcRect l="64448" t="58918" r="24622" b="3816"/>
          <a:stretch/>
        </p:blipFill>
        <p:spPr bwMode="auto">
          <a:xfrm flipH="1">
            <a:off x="9692419" y="3737570"/>
            <a:ext cx="45719" cy="141931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flipH="1">
            <a:off x="5994358" y="3340024"/>
            <a:ext cx="1878023" cy="2229175"/>
            <a:chOff x="8702318" y="2112462"/>
            <a:chExt cx="1878023" cy="3370222"/>
          </a:xfrm>
        </p:grpSpPr>
        <p:sp>
          <p:nvSpPr>
            <p:cNvPr id="17" name="Arc 16"/>
            <p:cNvSpPr/>
            <p:nvPr/>
          </p:nvSpPr>
          <p:spPr>
            <a:xfrm flipV="1">
              <a:off x="8702318" y="2112462"/>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p:cNvSpPr/>
            <p:nvPr/>
          </p:nvSpPr>
          <p:spPr>
            <a:xfrm>
              <a:off x="8923664" y="4683997"/>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p:cNvSpPr/>
            <p:nvPr/>
          </p:nvSpPr>
          <p:spPr>
            <a:xfrm>
              <a:off x="8923663" y="4071848"/>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flipV="1">
              <a:off x="8903940" y="3116207"/>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 name="Date Placeholder 2"/>
          <p:cNvSpPr>
            <a:spLocks noGrp="1"/>
          </p:cNvSpPr>
          <p:nvPr>
            <p:ph type="dt" sz="half" idx="4294967295"/>
          </p:nvPr>
        </p:nvSpPr>
        <p:spPr>
          <a:xfrm>
            <a:off x="838200" y="6356350"/>
            <a:ext cx="2743200" cy="365125"/>
          </a:xfrm>
        </p:spPr>
        <p:txBody>
          <a:bodyPr/>
          <a:lstStyle/>
          <a:p>
            <a:r>
              <a:rPr lang="en-US"/>
              <a:t>7 October 2017</a:t>
            </a:r>
          </a:p>
        </p:txBody>
      </p:sp>
      <p:sp>
        <p:nvSpPr>
          <p:cNvPr id="4" name="Footer Placeholder 3"/>
          <p:cNvSpPr>
            <a:spLocks noGrp="1"/>
          </p:cNvSpPr>
          <p:nvPr>
            <p:ph type="ftr" sz="quarter" idx="4294967295"/>
          </p:nvPr>
        </p:nvSpPr>
        <p:spPr>
          <a:xfrm>
            <a:off x="4038600" y="6356350"/>
            <a:ext cx="4114800" cy="365125"/>
          </a:xfrm>
        </p:spPr>
        <p:txBody>
          <a:bodyPr/>
          <a:lstStyle/>
          <a:p>
            <a:r>
              <a:rPr lang="en-US"/>
              <a:t>McCrory: Einstein's 1905 Revolution</a:t>
            </a:r>
          </a:p>
        </p:txBody>
      </p:sp>
      <p:sp>
        <p:nvSpPr>
          <p:cNvPr id="8" name="Slide Number Placeholder 7"/>
          <p:cNvSpPr>
            <a:spLocks noGrp="1"/>
          </p:cNvSpPr>
          <p:nvPr>
            <p:ph type="sldNum" sz="quarter" idx="4294967295"/>
          </p:nvPr>
        </p:nvSpPr>
        <p:spPr>
          <a:xfrm>
            <a:off x="8610600" y="6356350"/>
            <a:ext cx="2743200" cy="365125"/>
          </a:xfrm>
        </p:spPr>
        <p:txBody>
          <a:bodyPr/>
          <a:lstStyle/>
          <a:p>
            <a:fld id="{AFF25C80-3B7E-43E1-A5B7-0224D5A95EE8}" type="slidenum">
              <a:rPr lang="en-US" smtClean="0"/>
              <a:t>117</a:t>
            </a:fld>
            <a:endParaRPr lang="en-US"/>
          </a:p>
        </p:txBody>
      </p:sp>
    </p:spTree>
    <p:extLst>
      <p:ext uri="{BB962C8B-B14F-4D97-AF65-F5344CB8AC3E}">
        <p14:creationId xmlns:p14="http://schemas.microsoft.com/office/powerpoint/2010/main" val="383184949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6427805" y="3610947"/>
            <a:ext cx="3237722" cy="158620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367156" y="2789853"/>
            <a:ext cx="3359020" cy="951731"/>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a:off x="6419407" y="2406217"/>
            <a:ext cx="3246120" cy="0"/>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538001" y="2034894"/>
            <a:ext cx="1008931" cy="369332"/>
          </a:xfrm>
          <a:prstGeom prst="rect">
            <a:avLst/>
          </a:prstGeom>
          <a:noFill/>
        </p:spPr>
        <p:txBody>
          <a:bodyPr wrap="none" rtlCol="0">
            <a:spAutoFit/>
          </a:bodyPr>
          <a:lstStyle/>
          <a:p>
            <a:r>
              <a:rPr lang="en-US" dirty="0"/>
              <a:t>5 meters</a:t>
            </a:r>
          </a:p>
        </p:txBody>
      </p:sp>
      <p:sp>
        <p:nvSpPr>
          <p:cNvPr id="26" name="Rectangle 25"/>
          <p:cNvSpPr/>
          <p:nvPr/>
        </p:nvSpPr>
        <p:spPr>
          <a:xfrm>
            <a:off x="6863656" y="4120059"/>
            <a:ext cx="31515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557231" y="4120059"/>
            <a:ext cx="31515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250806" y="4120059"/>
            <a:ext cx="31515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8944382" y="4120059"/>
            <a:ext cx="31515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And the vaulter keeps running, pole in tact</a:t>
            </a:r>
          </a:p>
        </p:txBody>
      </p:sp>
      <p:pic>
        <p:nvPicPr>
          <p:cNvPr id="15" name="Picture 2" descr="https://img1.etsystatic.com/196/0/15494560/il_570xN.1303297951_h3x8.jpg"/>
          <p:cNvPicPr>
            <a:picLocks noChangeAspect="1" noChangeArrowheads="1"/>
          </p:cNvPicPr>
          <p:nvPr/>
        </p:nvPicPr>
        <p:blipFill rotWithShape="1">
          <a:blip r:embed="rId2">
            <a:extLst>
              <a:ext uri="{28A0092B-C50C-407E-A947-70E740481C1C}">
                <a14:useLocalDpi xmlns:a14="http://schemas.microsoft.com/office/drawing/2010/main" val="0"/>
              </a:ext>
            </a:extLst>
          </a:blip>
          <a:srcRect l="64448" t="58918" r="24622" b="3816"/>
          <a:stretch/>
        </p:blipFill>
        <p:spPr bwMode="auto">
          <a:xfrm flipH="1">
            <a:off x="9692418" y="3737570"/>
            <a:ext cx="412181" cy="14193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stick figure"/>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561681" y="3807555"/>
            <a:ext cx="850392" cy="139959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V="1">
            <a:off x="8198625" y="4167710"/>
            <a:ext cx="32457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836771" y="5167638"/>
            <a:ext cx="9611890" cy="2951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20482" name="Picture 2" descr="https://img1.etsystatic.com/196/0/15494560/il_570xN.1303297951_h3x8.jpg"/>
          <p:cNvPicPr>
            <a:picLocks noChangeAspect="1" noChangeArrowheads="1"/>
          </p:cNvPicPr>
          <p:nvPr/>
        </p:nvPicPr>
        <p:blipFill rotWithShape="1">
          <a:blip r:embed="rId2">
            <a:extLst>
              <a:ext uri="{28A0092B-C50C-407E-A947-70E740481C1C}">
                <a14:useLocalDpi xmlns:a14="http://schemas.microsoft.com/office/drawing/2010/main" val="0"/>
              </a:ext>
            </a:extLst>
          </a:blip>
          <a:srcRect l="64448" t="58918" r="24622" b="3816"/>
          <a:stretch/>
        </p:blipFill>
        <p:spPr bwMode="auto">
          <a:xfrm>
            <a:off x="6035858" y="3730826"/>
            <a:ext cx="368123" cy="141931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flipH="1">
            <a:off x="7756248" y="3340024"/>
            <a:ext cx="1878023" cy="2229175"/>
            <a:chOff x="8702318" y="2112462"/>
            <a:chExt cx="1878023" cy="3370222"/>
          </a:xfrm>
        </p:grpSpPr>
        <p:sp>
          <p:nvSpPr>
            <p:cNvPr id="17" name="Arc 16"/>
            <p:cNvSpPr/>
            <p:nvPr/>
          </p:nvSpPr>
          <p:spPr>
            <a:xfrm flipV="1">
              <a:off x="8702318" y="2112462"/>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p:cNvSpPr/>
            <p:nvPr/>
          </p:nvSpPr>
          <p:spPr>
            <a:xfrm>
              <a:off x="8923664" y="4683997"/>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p:cNvSpPr/>
            <p:nvPr/>
          </p:nvSpPr>
          <p:spPr>
            <a:xfrm>
              <a:off x="8923663" y="4071848"/>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flipV="1">
              <a:off x="8903940" y="3116207"/>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 name="Date Placeholder 2"/>
          <p:cNvSpPr>
            <a:spLocks noGrp="1"/>
          </p:cNvSpPr>
          <p:nvPr>
            <p:ph type="dt" sz="half" idx="4294967295"/>
          </p:nvPr>
        </p:nvSpPr>
        <p:spPr>
          <a:xfrm>
            <a:off x="838200" y="6356350"/>
            <a:ext cx="2743200" cy="365125"/>
          </a:xfrm>
        </p:spPr>
        <p:txBody>
          <a:bodyPr/>
          <a:lstStyle/>
          <a:p>
            <a:r>
              <a:rPr lang="en-US"/>
              <a:t>7 October 2017</a:t>
            </a:r>
          </a:p>
        </p:txBody>
      </p:sp>
      <p:sp>
        <p:nvSpPr>
          <p:cNvPr id="4" name="Footer Placeholder 3"/>
          <p:cNvSpPr>
            <a:spLocks noGrp="1"/>
          </p:cNvSpPr>
          <p:nvPr>
            <p:ph type="ftr" sz="quarter" idx="4294967295"/>
          </p:nvPr>
        </p:nvSpPr>
        <p:spPr>
          <a:xfrm>
            <a:off x="4038600" y="6356350"/>
            <a:ext cx="4114800" cy="365125"/>
          </a:xfrm>
        </p:spPr>
        <p:txBody>
          <a:bodyPr/>
          <a:lstStyle/>
          <a:p>
            <a:r>
              <a:rPr lang="en-US"/>
              <a:t>McCrory: Einstein's 1905 Revolution</a:t>
            </a:r>
          </a:p>
        </p:txBody>
      </p:sp>
      <p:sp>
        <p:nvSpPr>
          <p:cNvPr id="8" name="Slide Number Placeholder 7"/>
          <p:cNvSpPr>
            <a:spLocks noGrp="1"/>
          </p:cNvSpPr>
          <p:nvPr>
            <p:ph type="sldNum" sz="quarter" idx="4294967295"/>
          </p:nvPr>
        </p:nvSpPr>
        <p:spPr>
          <a:xfrm>
            <a:off x="8610600" y="6356350"/>
            <a:ext cx="2743200" cy="365125"/>
          </a:xfrm>
        </p:spPr>
        <p:txBody>
          <a:bodyPr/>
          <a:lstStyle/>
          <a:p>
            <a:fld id="{AFF25C80-3B7E-43E1-A5B7-0224D5A95EE8}" type="slidenum">
              <a:rPr lang="en-US" smtClean="0"/>
              <a:t>118</a:t>
            </a:fld>
            <a:endParaRPr lang="en-US"/>
          </a:p>
        </p:txBody>
      </p:sp>
    </p:spTree>
    <p:extLst>
      <p:ext uri="{BB962C8B-B14F-4D97-AF65-F5344CB8AC3E}">
        <p14:creationId xmlns:p14="http://schemas.microsoft.com/office/powerpoint/2010/main" val="218793344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Who sees the problem?</a:t>
            </a:r>
          </a:p>
        </p:txBody>
      </p:sp>
      <p:sp>
        <p:nvSpPr>
          <p:cNvPr id="6" name="Subtitle 5"/>
          <p:cNvSpPr>
            <a:spLocks noGrp="1"/>
          </p:cNvSpPr>
          <p:nvPr>
            <p:ph type="subTitle" idx="1"/>
          </p:nvPr>
        </p:nvSpPr>
        <p:spPr/>
        <p:txBody>
          <a:bodyPr/>
          <a:lstStyle/>
          <a:p>
            <a:endParaRPr lang="en-US"/>
          </a:p>
        </p:txBody>
      </p:sp>
      <mc:AlternateContent xmlns:mc="http://schemas.openxmlformats.org/markup-compatibility/2006" xmlns:pslz="http://schemas.microsoft.com/office/powerpoint/2016/slidezoom">
        <mc:Choice Requires="pslz">
          <p:graphicFrame>
            <p:nvGraphicFramePr>
              <p:cNvPr id="7" name="Slide Zoom 6"/>
              <p:cNvGraphicFramePr>
                <a:graphicFrameLocks noChangeAspect="1"/>
              </p:cNvGraphicFramePr>
              <p:nvPr>
                <p:extLst>
                  <p:ext uri="{D42A27DB-BD31-4B8C-83A1-F6EECF244321}">
                    <p14:modId xmlns:p14="http://schemas.microsoft.com/office/powerpoint/2010/main" val="318413514"/>
                  </p:ext>
                </p:extLst>
              </p:nvPr>
            </p:nvGraphicFramePr>
            <p:xfrm>
              <a:off x="156949" y="5558762"/>
              <a:ext cx="1862693" cy="1047765"/>
            </p:xfrm>
            <a:graphic>
              <a:graphicData uri="http://schemas.microsoft.com/office/powerpoint/2016/slidezoom">
                <pslz:sldZm>
                  <pslz:sldZmObj sldId="300" cId="3548390520">
                    <pslz:zmPr id="{8985BF35-C6C4-42C4-907F-E63F6D44D1C6}" returnToParent="0" transitionDur="1000">
                      <p166:blipFill xmlns:p166="http://schemas.microsoft.com/office/powerpoint/2016/6/main">
                        <a:blip r:embed="rId2"/>
                        <a:stretch>
                          <a:fillRect/>
                        </a:stretch>
                      </p166:blipFill>
                      <p166:spPr xmlns:p166="http://schemas.microsoft.com/office/powerpoint/2016/6/main">
                        <a:xfrm>
                          <a:off x="0" y="0"/>
                          <a:ext cx="1862693" cy="1047765"/>
                        </a:xfrm>
                        <a:prstGeom prst="rect">
                          <a:avLst/>
                        </a:prstGeom>
                        <a:ln w="3175">
                          <a:solidFill>
                            <a:prstClr val="ltGray"/>
                          </a:solidFill>
                        </a:ln>
                      </p166:spPr>
                    </pslz:zmPr>
                  </pslz:sldZmObj>
                </pslz:sldZm>
              </a:graphicData>
            </a:graphic>
          </p:graphicFrame>
        </mc:Choice>
        <mc:Fallback xmlns="">
          <p:pic>
            <p:nvPicPr>
              <p:cNvPr id="7" name="Slide Zoom 6">
                <a:hlinkClick r:id="rId3" action="ppaction://hlinksldjump"/>
              </p:cNvPr>
              <p:cNvPicPr>
                <a:picLocks noGrp="1" noRot="1" noChangeAspect="1" noMove="1" noResize="1" noEditPoints="1" noAdjustHandles="1" noChangeArrowheads="1" noChangeShapeType="1"/>
              </p:cNvPicPr>
              <p:nvPr/>
            </p:nvPicPr>
            <p:blipFill>
              <a:blip r:embed="rId4"/>
              <a:stretch>
                <a:fillRect/>
              </a:stretch>
            </p:blipFill>
            <p:spPr>
              <a:xfrm>
                <a:off x="156949" y="5558762"/>
                <a:ext cx="1862693" cy="1047765"/>
              </a:xfrm>
              <a:prstGeom prst="rect">
                <a:avLst/>
              </a:prstGeom>
              <a:ln w="3175">
                <a:solidFill>
                  <a:prstClr val="ltGray"/>
                </a:solidFill>
              </a:ln>
            </p:spPr>
          </p:pic>
        </mc:Fallback>
      </mc:AlternateContent>
      <p:sp>
        <p:nvSpPr>
          <p:cNvPr id="8" name="TextBox 7"/>
          <p:cNvSpPr txBox="1"/>
          <p:nvPr/>
        </p:nvSpPr>
        <p:spPr>
          <a:xfrm>
            <a:off x="2019642" y="5897978"/>
            <a:ext cx="1439818" cy="261610"/>
          </a:xfrm>
          <a:prstGeom prst="rect">
            <a:avLst/>
          </a:prstGeom>
          <a:noFill/>
        </p:spPr>
        <p:txBody>
          <a:bodyPr wrap="none" rtlCol="0">
            <a:spAutoFit/>
          </a:bodyPr>
          <a:lstStyle/>
          <a:p>
            <a:r>
              <a:rPr lang="en-US" sz="1100" i="1" dirty="0"/>
              <a:t>Repeat this animation</a:t>
            </a:r>
          </a:p>
        </p:txBody>
      </p:sp>
      <p:pic>
        <p:nvPicPr>
          <p:cNvPr id="9" name="Picture 8">
            <a:extLst>
              <a:ext uri="{FF2B5EF4-FFF2-40B4-BE49-F238E27FC236}">
                <a16:creationId xmlns:a16="http://schemas.microsoft.com/office/drawing/2014/main" id="{D9A213E0-673E-4BBD-ADCA-D8BD53E6DDC4}"/>
              </a:ext>
            </a:extLst>
          </p:cNvPr>
          <p:cNvPicPr>
            <a:picLocks noChangeAspect="1"/>
          </p:cNvPicPr>
          <p:nvPr/>
        </p:nvPicPr>
        <p:blipFill rotWithShape="1">
          <a:blip r:embed="rId5"/>
          <a:srcRect l="7826" t="7761" r="9811" b="9503"/>
          <a:stretch/>
        </p:blipFill>
        <p:spPr>
          <a:xfrm>
            <a:off x="10014298" y="4966799"/>
            <a:ext cx="1853968" cy="1862357"/>
          </a:xfrm>
          <a:prstGeom prst="rect">
            <a:avLst/>
          </a:prstGeom>
        </p:spPr>
      </p:pic>
      <p:sp>
        <p:nvSpPr>
          <p:cNvPr id="10" name="TextBox 9">
            <a:extLst>
              <a:ext uri="{FF2B5EF4-FFF2-40B4-BE49-F238E27FC236}">
                <a16:creationId xmlns:a16="http://schemas.microsoft.com/office/drawing/2014/main" id="{3A21A85C-5CFE-49CF-9C6A-1FC6F7192FC1}"/>
              </a:ext>
            </a:extLst>
          </p:cNvPr>
          <p:cNvSpPr txBox="1"/>
          <p:nvPr/>
        </p:nvSpPr>
        <p:spPr>
          <a:xfrm rot="5400000" flipH="1">
            <a:off x="11438924" y="5713311"/>
            <a:ext cx="1136820" cy="369332"/>
          </a:xfrm>
          <a:prstGeom prst="rect">
            <a:avLst/>
          </a:prstGeom>
          <a:noFill/>
        </p:spPr>
        <p:txBody>
          <a:bodyPr wrap="square" rtlCol="0">
            <a:spAutoFit/>
          </a:bodyPr>
          <a:lstStyle/>
          <a:p>
            <a:pPr algn="ctr"/>
            <a:r>
              <a:rPr lang="en-US" dirty="0"/>
              <a:t>Feedback</a:t>
            </a:r>
          </a:p>
        </p:txBody>
      </p:sp>
    </p:spTree>
    <p:extLst>
      <p:ext uri="{BB962C8B-B14F-4D97-AF65-F5344CB8AC3E}">
        <p14:creationId xmlns:p14="http://schemas.microsoft.com/office/powerpoint/2010/main" val="752083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1BAFE-6FC2-401E-83ED-830CAA3A99D7}"/>
              </a:ext>
            </a:extLst>
          </p:cNvPr>
          <p:cNvSpPr>
            <a:spLocks noGrp="1"/>
          </p:cNvSpPr>
          <p:nvPr>
            <p:ph type="title"/>
          </p:nvPr>
        </p:nvSpPr>
        <p:spPr/>
        <p:txBody>
          <a:bodyPr/>
          <a:lstStyle/>
          <a:p>
            <a:r>
              <a:rPr lang="en-US" dirty="0"/>
              <a:t>We are guided by our intuition</a:t>
            </a:r>
          </a:p>
        </p:txBody>
      </p:sp>
      <p:sp>
        <p:nvSpPr>
          <p:cNvPr id="3" name="Content Placeholder 2">
            <a:extLst>
              <a:ext uri="{FF2B5EF4-FFF2-40B4-BE49-F238E27FC236}">
                <a16:creationId xmlns:a16="http://schemas.microsoft.com/office/drawing/2014/main" id="{381BE41E-A86A-469F-BC6E-8FA3C0D8752C}"/>
              </a:ext>
            </a:extLst>
          </p:cNvPr>
          <p:cNvSpPr>
            <a:spLocks noGrp="1"/>
          </p:cNvSpPr>
          <p:nvPr>
            <p:ph idx="1"/>
          </p:nvPr>
        </p:nvSpPr>
        <p:spPr>
          <a:xfrm>
            <a:off x="838200" y="1825625"/>
            <a:ext cx="6599548" cy="4351338"/>
          </a:xfrm>
        </p:spPr>
        <p:txBody>
          <a:bodyPr/>
          <a:lstStyle/>
          <a:p>
            <a:r>
              <a:rPr lang="en-US" dirty="0"/>
              <a:t>Must be careful!</a:t>
            </a:r>
          </a:p>
          <a:p>
            <a:pPr lvl="1"/>
            <a:r>
              <a:rPr lang="en-US" dirty="0" err="1"/>
              <a:t>Ptolemeic</a:t>
            </a:r>
            <a:r>
              <a:rPr lang="en-US" dirty="0"/>
              <a:t> view of the “universe” based on beliefs and on intuition</a:t>
            </a:r>
          </a:p>
          <a:p>
            <a:endParaRPr lang="en-US" dirty="0"/>
          </a:p>
          <a:p>
            <a:r>
              <a:rPr lang="en-US" dirty="0"/>
              <a:t>Experience, observation and intuition are linked</a:t>
            </a:r>
          </a:p>
          <a:p>
            <a:endParaRPr lang="en-US" dirty="0"/>
          </a:p>
          <a:p>
            <a:r>
              <a:rPr lang="en-US" dirty="0"/>
              <a:t>Intuition grows as we gain experience and make observations</a:t>
            </a:r>
          </a:p>
          <a:p>
            <a:endParaRPr lang="en-US" dirty="0"/>
          </a:p>
        </p:txBody>
      </p:sp>
      <p:sp>
        <p:nvSpPr>
          <p:cNvPr id="4" name="Date Placeholder 3">
            <a:extLst>
              <a:ext uri="{FF2B5EF4-FFF2-40B4-BE49-F238E27FC236}">
                <a16:creationId xmlns:a16="http://schemas.microsoft.com/office/drawing/2014/main" id="{3C11F43E-7E0B-4B2F-AC69-3AF59D86E5AA}"/>
              </a:ext>
            </a:extLst>
          </p:cNvPr>
          <p:cNvSpPr>
            <a:spLocks noGrp="1"/>
          </p:cNvSpPr>
          <p:nvPr>
            <p:ph type="dt" sz="half" idx="10"/>
          </p:nvPr>
        </p:nvSpPr>
        <p:spPr/>
        <p:txBody>
          <a:bodyPr/>
          <a:lstStyle/>
          <a:p>
            <a:r>
              <a:rPr lang="en-US"/>
              <a:t>7 October 2017</a:t>
            </a:r>
          </a:p>
        </p:txBody>
      </p:sp>
      <p:sp>
        <p:nvSpPr>
          <p:cNvPr id="5" name="Footer Placeholder 4">
            <a:extLst>
              <a:ext uri="{FF2B5EF4-FFF2-40B4-BE49-F238E27FC236}">
                <a16:creationId xmlns:a16="http://schemas.microsoft.com/office/drawing/2014/main" id="{97A12990-E768-4EDA-8B8B-6BA04CA98189}"/>
              </a:ext>
            </a:extLst>
          </p:cNvPr>
          <p:cNvSpPr>
            <a:spLocks noGrp="1"/>
          </p:cNvSpPr>
          <p:nvPr>
            <p:ph type="ftr" sz="quarter" idx="11"/>
          </p:nvPr>
        </p:nvSpPr>
        <p:spPr/>
        <p:txBody>
          <a:bodyPr/>
          <a:lstStyle/>
          <a:p>
            <a:r>
              <a:rPr lang="en-US"/>
              <a:t>McCrory: Einstein's 1905 Revolution</a:t>
            </a:r>
          </a:p>
        </p:txBody>
      </p:sp>
      <p:sp>
        <p:nvSpPr>
          <p:cNvPr id="6" name="Slide Number Placeholder 5">
            <a:extLst>
              <a:ext uri="{FF2B5EF4-FFF2-40B4-BE49-F238E27FC236}">
                <a16:creationId xmlns:a16="http://schemas.microsoft.com/office/drawing/2014/main" id="{E4317C2D-3C4B-4C75-AA56-DAE1FFB09983}"/>
              </a:ext>
            </a:extLst>
          </p:cNvPr>
          <p:cNvSpPr>
            <a:spLocks noGrp="1"/>
          </p:cNvSpPr>
          <p:nvPr>
            <p:ph type="sldNum" sz="quarter" idx="12"/>
          </p:nvPr>
        </p:nvSpPr>
        <p:spPr/>
        <p:txBody>
          <a:bodyPr/>
          <a:lstStyle/>
          <a:p>
            <a:fld id="{AFF25C80-3B7E-43E1-A5B7-0224D5A95EE8}" type="slidenum">
              <a:rPr lang="en-US" smtClean="0"/>
              <a:t>12</a:t>
            </a:fld>
            <a:endParaRPr lang="en-US" dirty="0"/>
          </a:p>
        </p:txBody>
      </p:sp>
      <p:pic>
        <p:nvPicPr>
          <p:cNvPr id="7" name="Picture 2" descr="https://carriegooch.files.wordpress.com/2008/11/the-thinker.jpg">
            <a:extLst>
              <a:ext uri="{FF2B5EF4-FFF2-40B4-BE49-F238E27FC236}">
                <a16:creationId xmlns:a16="http://schemas.microsoft.com/office/drawing/2014/main" id="{8C9D96D1-8971-4A13-9019-0E003FF42F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005" r="11718"/>
          <a:stretch/>
        </p:blipFill>
        <p:spPr bwMode="auto">
          <a:xfrm>
            <a:off x="7678929" y="1825625"/>
            <a:ext cx="4147474" cy="424499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DDE61B7B-8C5A-4ED7-B112-932D6A049959}"/>
                  </a:ext>
                </a:extLst>
              </p:cNvPr>
              <p:cNvGraphicFramePr>
                <a:graphicFrameLocks noChangeAspect="1"/>
              </p:cNvGraphicFramePr>
              <p:nvPr>
                <p:extLst>
                  <p:ext uri="{D42A27DB-BD31-4B8C-83A1-F6EECF244321}">
                    <p14:modId xmlns:p14="http://schemas.microsoft.com/office/powerpoint/2010/main" val="3271064729"/>
                  </p:ext>
                </p:extLst>
              </p:nvPr>
            </p:nvGraphicFramePr>
            <p:xfrm>
              <a:off x="9708309" y="230188"/>
              <a:ext cx="2118094" cy="1191428"/>
            </p:xfrm>
            <a:graphic>
              <a:graphicData uri="http://schemas.microsoft.com/office/powerpoint/2016/slidezoom">
                <pslz:sldZm>
                  <pslz:sldZmObj sldId="509" cId="2607641260">
                    <pslz:zmPr id="{1A0AE0A0-5393-4395-92DE-263FCE709BF7}" returnToParent="0" transitionDur="1000">
                      <p166:blipFill xmlns:p166="http://schemas.microsoft.com/office/powerpoint/2016/6/main">
                        <a:blip r:embed="rId3"/>
                        <a:stretch>
                          <a:fillRect/>
                        </a:stretch>
                      </p166:blipFill>
                      <p166:spPr xmlns:p166="http://schemas.microsoft.com/office/powerpoint/2016/6/main">
                        <a:xfrm>
                          <a:off x="0" y="0"/>
                          <a:ext cx="2118094" cy="1191428"/>
                        </a:xfrm>
                        <a:prstGeom prst="rect">
                          <a:avLst/>
                        </a:prstGeom>
                        <a:ln w="3175">
                          <a:solidFill>
                            <a:prstClr val="ltGray"/>
                          </a:solidFill>
                        </a:ln>
                      </p166:spPr>
                    </pslz:zmPr>
                  </pslz:sldZmObj>
                </pslz:sldZm>
              </a:graphicData>
            </a:graphic>
          </p:graphicFrame>
        </mc:Choice>
        <mc:Fallback xmlns="">
          <p:pic>
            <p:nvPicPr>
              <p:cNvPr id="9" name="Slide Zoom 8">
                <a:hlinkClick r:id="rId4" action="ppaction://hlinksldjump"/>
                <a:extLst>
                  <a:ext uri="{FF2B5EF4-FFF2-40B4-BE49-F238E27FC236}">
                    <a16:creationId xmlns:a16="http://schemas.microsoft.com/office/drawing/2014/main" id="{DDE61B7B-8C5A-4ED7-B112-932D6A049959}"/>
                  </a:ext>
                </a:extLst>
              </p:cNvPr>
              <p:cNvPicPr>
                <a:picLocks noGrp="1" noRot="1" noChangeAspect="1" noMove="1" noResize="1" noEditPoints="1" noAdjustHandles="1" noChangeArrowheads="1" noChangeShapeType="1"/>
              </p:cNvPicPr>
              <p:nvPr/>
            </p:nvPicPr>
            <p:blipFill>
              <a:blip r:embed="rId5"/>
              <a:stretch>
                <a:fillRect/>
              </a:stretch>
            </p:blipFill>
            <p:spPr>
              <a:xfrm>
                <a:off x="9708309" y="230188"/>
                <a:ext cx="2118094" cy="1191428"/>
              </a:xfrm>
              <a:prstGeom prst="rect">
                <a:avLst/>
              </a:prstGeom>
              <a:ln w="3175">
                <a:solidFill>
                  <a:prstClr val="ltGray"/>
                </a:solidFill>
              </a:ln>
            </p:spPr>
          </p:pic>
        </mc:Fallback>
      </mc:AlternateContent>
    </p:spTree>
    <p:extLst>
      <p:ext uri="{BB962C8B-B14F-4D97-AF65-F5344CB8AC3E}">
        <p14:creationId xmlns:p14="http://schemas.microsoft.com/office/powerpoint/2010/main" val="148424902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the point of view of the vaulter</a:t>
            </a:r>
          </a:p>
        </p:txBody>
      </p:sp>
      <p:pic>
        <p:nvPicPr>
          <p:cNvPr id="6" name="Picture 2" descr="Image result for stick fig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173803" y="3976269"/>
            <a:ext cx="1700895" cy="139959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flipV="1">
            <a:off x="653244" y="4337843"/>
            <a:ext cx="6400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387275" y="5335589"/>
            <a:ext cx="9885729" cy="2951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709788" y="3626807"/>
            <a:ext cx="6400800" cy="0"/>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347213" y="3255975"/>
            <a:ext cx="1125949" cy="369332"/>
          </a:xfrm>
          <a:prstGeom prst="rect">
            <a:avLst/>
          </a:prstGeom>
          <a:noFill/>
        </p:spPr>
        <p:txBody>
          <a:bodyPr wrap="none" rtlCol="0">
            <a:spAutoFit/>
          </a:bodyPr>
          <a:lstStyle/>
          <a:p>
            <a:r>
              <a:rPr lang="en-US" dirty="0"/>
              <a:t>10 meters</a:t>
            </a:r>
          </a:p>
        </p:txBody>
      </p:sp>
      <p:grpSp>
        <p:nvGrpSpPr>
          <p:cNvPr id="19" name="Group 18"/>
          <p:cNvGrpSpPr/>
          <p:nvPr/>
        </p:nvGrpSpPr>
        <p:grpSpPr>
          <a:xfrm>
            <a:off x="7338527" y="2158181"/>
            <a:ext cx="2286000" cy="3160268"/>
            <a:chOff x="6340151" y="2036885"/>
            <a:chExt cx="4577929" cy="3160268"/>
          </a:xfrm>
        </p:grpSpPr>
        <p:sp>
          <p:nvSpPr>
            <p:cNvPr id="4" name="Rectangle 3"/>
            <p:cNvSpPr/>
            <p:nvPr/>
          </p:nvSpPr>
          <p:spPr>
            <a:xfrm>
              <a:off x="6997960" y="3610947"/>
              <a:ext cx="3237722" cy="158620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937311" y="2789853"/>
              <a:ext cx="3359020" cy="951731"/>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6989562" y="2406217"/>
              <a:ext cx="3246120" cy="0"/>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483976" y="2036885"/>
              <a:ext cx="2370384" cy="369332"/>
            </a:xfrm>
            <a:prstGeom prst="rect">
              <a:avLst/>
            </a:prstGeom>
            <a:noFill/>
          </p:spPr>
          <p:txBody>
            <a:bodyPr wrap="none" rtlCol="0">
              <a:spAutoFit/>
            </a:bodyPr>
            <a:lstStyle/>
            <a:p>
              <a:r>
                <a:rPr lang="en-US" dirty="0"/>
                <a:t>2.5 meters</a:t>
              </a:r>
            </a:p>
          </p:txBody>
        </p:sp>
        <p:pic>
          <p:nvPicPr>
            <p:cNvPr id="13" name="Picture 2" descr="https://img1.etsystatic.com/196/0/15494560/il_570xN.1303297951_h3x8.jpg"/>
            <p:cNvPicPr>
              <a:picLocks noChangeAspect="1" noChangeArrowheads="1"/>
            </p:cNvPicPr>
            <p:nvPr/>
          </p:nvPicPr>
          <p:blipFill rotWithShape="1">
            <a:blip r:embed="rId3">
              <a:extLst>
                <a:ext uri="{28A0092B-C50C-407E-A947-70E740481C1C}">
                  <a14:useLocalDpi xmlns:a14="http://schemas.microsoft.com/office/drawing/2010/main" val="0"/>
                </a:ext>
              </a:extLst>
            </a:blip>
            <a:srcRect l="64448" t="58918" r="24622" b="3816"/>
            <a:stretch/>
          </p:blipFill>
          <p:spPr bwMode="auto">
            <a:xfrm>
              <a:off x="6340151" y="3741584"/>
              <a:ext cx="644746" cy="14193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img1.etsystatic.com/196/0/15494560/il_570xN.1303297951_h3x8.jpg"/>
            <p:cNvPicPr>
              <a:picLocks noChangeAspect="1" noChangeArrowheads="1"/>
            </p:cNvPicPr>
            <p:nvPr/>
          </p:nvPicPr>
          <p:blipFill rotWithShape="1">
            <a:blip r:embed="rId3">
              <a:extLst>
                <a:ext uri="{28A0092B-C50C-407E-A947-70E740481C1C}">
                  <a14:useLocalDpi xmlns:a14="http://schemas.microsoft.com/office/drawing/2010/main" val="0"/>
                </a:ext>
              </a:extLst>
            </a:blip>
            <a:srcRect l="64448" t="58918" r="24622" b="3816"/>
            <a:stretch/>
          </p:blipFill>
          <p:spPr bwMode="auto">
            <a:xfrm flipH="1">
              <a:off x="10273334" y="3748328"/>
              <a:ext cx="644746" cy="141931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7433811" y="4120059"/>
              <a:ext cx="31515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127386" y="4120059"/>
              <a:ext cx="31515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820961" y="4120059"/>
              <a:ext cx="31515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9514537" y="4120059"/>
              <a:ext cx="31515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Arc 20"/>
          <p:cNvSpPr/>
          <p:nvPr/>
        </p:nvSpPr>
        <p:spPr>
          <a:xfrm flipV="1">
            <a:off x="8702318" y="2112462"/>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a:off x="8923664" y="4683997"/>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p:cNvSpPr/>
          <p:nvPr/>
        </p:nvSpPr>
        <p:spPr>
          <a:xfrm>
            <a:off x="8923663" y="4071848"/>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flipV="1">
            <a:off x="8903940" y="3116207"/>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Date Placeholder 2"/>
          <p:cNvSpPr>
            <a:spLocks noGrp="1"/>
          </p:cNvSpPr>
          <p:nvPr>
            <p:ph type="dt" sz="half" idx="10"/>
          </p:nvPr>
        </p:nvSpPr>
        <p:spPr/>
        <p:txBody>
          <a:bodyPr/>
          <a:lstStyle/>
          <a:p>
            <a:r>
              <a:rPr lang="en-US"/>
              <a:t>7 October 2017</a:t>
            </a:r>
          </a:p>
        </p:txBody>
      </p:sp>
      <p:sp>
        <p:nvSpPr>
          <p:cNvPr id="20" name="Footer Placeholder 19"/>
          <p:cNvSpPr>
            <a:spLocks noGrp="1"/>
          </p:cNvSpPr>
          <p:nvPr>
            <p:ph type="ftr" sz="quarter" idx="11"/>
          </p:nvPr>
        </p:nvSpPr>
        <p:spPr/>
        <p:txBody>
          <a:bodyPr/>
          <a:lstStyle/>
          <a:p>
            <a:r>
              <a:rPr lang="en-US"/>
              <a:t>McCrory: Einstein's 1905 Revolution</a:t>
            </a:r>
          </a:p>
        </p:txBody>
      </p:sp>
      <p:sp>
        <p:nvSpPr>
          <p:cNvPr id="25" name="Slide Number Placeholder 24"/>
          <p:cNvSpPr>
            <a:spLocks noGrp="1"/>
          </p:cNvSpPr>
          <p:nvPr>
            <p:ph type="sldNum" sz="quarter" idx="12"/>
          </p:nvPr>
        </p:nvSpPr>
        <p:spPr/>
        <p:txBody>
          <a:bodyPr/>
          <a:lstStyle/>
          <a:p>
            <a:fld id="{AFF25C80-3B7E-43E1-A5B7-0224D5A95EE8}" type="slidenum">
              <a:rPr lang="en-US" smtClean="0"/>
              <a:t>120</a:t>
            </a:fld>
            <a:endParaRPr lang="en-US" dirty="0"/>
          </a:p>
        </p:txBody>
      </p:sp>
      <p:sp>
        <p:nvSpPr>
          <p:cNvPr id="26" name="TextBox 25"/>
          <p:cNvSpPr txBox="1"/>
          <p:nvPr/>
        </p:nvSpPr>
        <p:spPr>
          <a:xfrm>
            <a:off x="10769306" y="3862880"/>
            <a:ext cx="1055097"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v=0.866c</a:t>
            </a:r>
          </a:p>
        </p:txBody>
      </p:sp>
    </p:spTree>
    <p:extLst>
      <p:ext uri="{BB962C8B-B14F-4D97-AF65-F5344CB8AC3E}">
        <p14:creationId xmlns:p14="http://schemas.microsoft.com/office/powerpoint/2010/main" val="261594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6"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Wait!  Tis Faulty!</a:t>
            </a:r>
          </a:p>
        </p:txBody>
      </p:sp>
      <p:sp>
        <p:nvSpPr>
          <p:cNvPr id="6" name="Subtitle 5"/>
          <p:cNvSpPr>
            <a:spLocks noGrp="1"/>
          </p:cNvSpPr>
          <p:nvPr>
            <p:ph type="subTitle" idx="1"/>
          </p:nvPr>
        </p:nvSpPr>
        <p:spPr/>
        <p:txBody>
          <a:bodyPr/>
          <a:lstStyle/>
          <a:p>
            <a:endParaRPr lang="en-US"/>
          </a:p>
        </p:txBody>
      </p:sp>
      <mc:AlternateContent xmlns:mc="http://schemas.openxmlformats.org/markup-compatibility/2006" xmlns:pslz="http://schemas.microsoft.com/office/powerpoint/2016/slidezoom">
        <mc:Choice Requires="pslz">
          <p:graphicFrame>
            <p:nvGraphicFramePr>
              <p:cNvPr id="7" name="Slide Zoom 6"/>
              <p:cNvGraphicFramePr>
                <a:graphicFrameLocks noChangeAspect="1"/>
              </p:cNvGraphicFramePr>
              <p:nvPr/>
            </p:nvGraphicFramePr>
            <p:xfrm>
              <a:off x="156949" y="5558762"/>
              <a:ext cx="1862693" cy="1047765"/>
            </p:xfrm>
            <a:graphic>
              <a:graphicData uri="http://schemas.microsoft.com/office/powerpoint/2016/slidezoom">
                <pslz:sldZm>
                  <pslz:sldZmObj sldId="300" cId="3548390520">
                    <pslz:zmPr id="{8985BF35-C6C4-42C4-907F-E63F6D44D1C6}" returnToParent="0" transitionDur="1000">
                      <p166:blipFill xmlns:p166="http://schemas.microsoft.com/office/powerpoint/2016/6/main">
                        <a:blip r:embed="rId2"/>
                        <a:stretch>
                          <a:fillRect/>
                        </a:stretch>
                      </p166:blipFill>
                      <p166:spPr xmlns:p166="http://schemas.microsoft.com/office/powerpoint/2016/6/main">
                        <a:xfrm>
                          <a:off x="0" y="0"/>
                          <a:ext cx="1862693" cy="1047765"/>
                        </a:xfrm>
                        <a:prstGeom prst="rect">
                          <a:avLst/>
                        </a:prstGeom>
                        <a:ln w="3175">
                          <a:solidFill>
                            <a:prstClr val="ltGray"/>
                          </a:solidFill>
                        </a:ln>
                      </p166:spPr>
                    </pslz:zmPr>
                  </pslz:sldZmObj>
                </pslz:sldZm>
              </a:graphicData>
            </a:graphic>
          </p:graphicFrame>
        </mc:Choice>
        <mc:Fallback xmlns="">
          <p:pic>
            <p:nvPicPr>
              <p:cNvPr id="7" name="Slide Zoom 6">
                <a:hlinkClick r:id="rId3" action="ppaction://hlinksldjump"/>
              </p:cNvPr>
              <p:cNvPicPr>
                <a:picLocks noGrp="1" noRot="1" noChangeAspect="1" noMove="1" noResize="1" noEditPoints="1" noAdjustHandles="1" noChangeArrowheads="1" noChangeShapeType="1"/>
              </p:cNvPicPr>
              <p:nvPr/>
            </p:nvPicPr>
            <p:blipFill>
              <a:blip r:embed="rId4"/>
              <a:stretch>
                <a:fillRect/>
              </a:stretch>
            </p:blipFill>
            <p:spPr>
              <a:xfrm>
                <a:off x="156949" y="5558762"/>
                <a:ext cx="1862693" cy="1047765"/>
              </a:xfrm>
              <a:prstGeom prst="rect">
                <a:avLst/>
              </a:prstGeom>
              <a:ln w="3175">
                <a:solidFill>
                  <a:prstClr val="ltGray"/>
                </a:solidFill>
              </a:ln>
            </p:spPr>
          </p:pic>
        </mc:Fallback>
      </mc:AlternateContent>
      <p:sp>
        <p:nvSpPr>
          <p:cNvPr id="8" name="TextBox 7"/>
          <p:cNvSpPr txBox="1"/>
          <p:nvPr/>
        </p:nvSpPr>
        <p:spPr>
          <a:xfrm>
            <a:off x="2019642" y="5897978"/>
            <a:ext cx="1439818" cy="261610"/>
          </a:xfrm>
          <a:prstGeom prst="rect">
            <a:avLst/>
          </a:prstGeom>
          <a:noFill/>
        </p:spPr>
        <p:txBody>
          <a:bodyPr wrap="none" rtlCol="0">
            <a:spAutoFit/>
          </a:bodyPr>
          <a:lstStyle/>
          <a:p>
            <a:r>
              <a:rPr lang="en-US" sz="1100" i="1" dirty="0"/>
              <a:t>Repeat this animation</a:t>
            </a:r>
          </a:p>
        </p:txBody>
      </p:sp>
    </p:spTree>
    <p:extLst>
      <p:ext uri="{BB962C8B-B14F-4D97-AF65-F5344CB8AC3E}">
        <p14:creationId xmlns:p14="http://schemas.microsoft.com/office/powerpoint/2010/main" val="60817647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chor="ctr" anchorCtr="0"/>
          <a:lstStyle/>
          <a:p>
            <a:r>
              <a:rPr lang="en-US" dirty="0"/>
              <a:t>A Paradox?</a:t>
            </a:r>
          </a:p>
        </p:txBody>
      </p:sp>
      <p:sp>
        <p:nvSpPr>
          <p:cNvPr id="5" name="Subtitle 4"/>
          <p:cNvSpPr>
            <a:spLocks noGrp="1"/>
          </p:cNvSpPr>
          <p:nvPr>
            <p:ph type="subTitle" idx="1"/>
          </p:nvPr>
        </p:nvSpPr>
        <p:spPr>
          <a:xfrm>
            <a:off x="1524000" y="4189444"/>
            <a:ext cx="9144000" cy="2179084"/>
          </a:xfrm>
        </p:spPr>
        <p:txBody>
          <a:bodyPr>
            <a:normAutofit/>
          </a:bodyPr>
          <a:lstStyle/>
          <a:p>
            <a:r>
              <a:rPr lang="en-US" dirty="0"/>
              <a:t>Either the pole gets smashed by the doors or it does not!</a:t>
            </a:r>
          </a:p>
          <a:p>
            <a:r>
              <a:rPr lang="en-US" dirty="0"/>
              <a:t>It cannot be both whole and broken.</a:t>
            </a:r>
          </a:p>
          <a:p>
            <a:endParaRPr lang="en-US" dirty="0"/>
          </a:p>
          <a:p>
            <a:r>
              <a:rPr lang="en-US" dirty="0"/>
              <a:t>Resolving this is a little tricky.</a:t>
            </a:r>
          </a:p>
        </p:txBody>
      </p:sp>
      <p:sp>
        <p:nvSpPr>
          <p:cNvPr id="6" name="TextBox 5"/>
          <p:cNvSpPr txBox="1"/>
          <p:nvPr/>
        </p:nvSpPr>
        <p:spPr>
          <a:xfrm>
            <a:off x="10859906" y="6368528"/>
            <a:ext cx="1235275" cy="369332"/>
          </a:xfrm>
          <a:prstGeom prst="rect">
            <a:avLst/>
          </a:prstGeom>
          <a:noFill/>
        </p:spPr>
        <p:txBody>
          <a:bodyPr wrap="none" rtlCol="0">
            <a:spAutoFit/>
          </a:bodyPr>
          <a:lstStyle/>
          <a:p>
            <a:pPr algn="r"/>
            <a:r>
              <a:rPr lang="en-US" dirty="0"/>
              <a:t>Questions?</a:t>
            </a:r>
          </a:p>
        </p:txBody>
      </p:sp>
    </p:spTree>
    <p:extLst>
      <p:ext uri="{BB962C8B-B14F-4D97-AF65-F5344CB8AC3E}">
        <p14:creationId xmlns:p14="http://schemas.microsoft.com/office/powerpoint/2010/main" val="317260837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causes the doors to close?</a:t>
            </a:r>
          </a:p>
        </p:txBody>
      </p:sp>
      <p:sp>
        <p:nvSpPr>
          <p:cNvPr id="4" name="Rectangle 3"/>
          <p:cNvSpPr/>
          <p:nvPr/>
        </p:nvSpPr>
        <p:spPr>
          <a:xfrm>
            <a:off x="3799836" y="3255512"/>
            <a:ext cx="4594756" cy="225103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713767" y="2090271"/>
            <a:ext cx="4766894" cy="1350632"/>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3787917" y="1866465"/>
            <a:ext cx="4606674" cy="0"/>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586788" y="1453045"/>
            <a:ext cx="1008930" cy="369332"/>
          </a:xfrm>
          <a:prstGeom prst="rect">
            <a:avLst/>
          </a:prstGeom>
          <a:noFill/>
        </p:spPr>
        <p:txBody>
          <a:bodyPr wrap="none" rtlCol="0">
            <a:spAutoFit/>
          </a:bodyPr>
          <a:lstStyle/>
          <a:p>
            <a:pPr algn="ctr"/>
            <a:r>
              <a:rPr lang="en-US" dirty="0"/>
              <a:t>5 meters</a:t>
            </a:r>
          </a:p>
        </p:txBody>
      </p:sp>
      <p:pic>
        <p:nvPicPr>
          <p:cNvPr id="8" name="Picture 2" descr="https://img1.etsystatic.com/196/0/15494560/il_570xN.1303297951_h3x8.jpg"/>
          <p:cNvPicPr>
            <a:picLocks noChangeAspect="1" noChangeArrowheads="1"/>
          </p:cNvPicPr>
          <p:nvPr/>
        </p:nvPicPr>
        <p:blipFill rotWithShape="1">
          <a:blip r:embed="rId2">
            <a:extLst>
              <a:ext uri="{28A0092B-C50C-407E-A947-70E740481C1C}">
                <a14:useLocalDpi xmlns:a14="http://schemas.microsoft.com/office/drawing/2010/main" val="0"/>
              </a:ext>
            </a:extLst>
          </a:blip>
          <a:srcRect l="64448" t="58918" r="24622" b="3816"/>
          <a:stretch/>
        </p:blipFill>
        <p:spPr bwMode="auto">
          <a:xfrm>
            <a:off x="2834044" y="3440903"/>
            <a:ext cx="914980" cy="20141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img1.etsystatic.com/196/0/15494560/il_570xN.1303297951_h3x8.jpg"/>
          <p:cNvPicPr>
            <a:picLocks noChangeAspect="1" noChangeArrowheads="1"/>
          </p:cNvPicPr>
          <p:nvPr/>
        </p:nvPicPr>
        <p:blipFill rotWithShape="1">
          <a:blip r:embed="rId2">
            <a:extLst>
              <a:ext uri="{28A0092B-C50C-407E-A947-70E740481C1C}">
                <a14:useLocalDpi xmlns:a14="http://schemas.microsoft.com/office/drawing/2010/main" val="0"/>
              </a:ext>
            </a:extLst>
          </a:blip>
          <a:srcRect l="64448" t="58918" r="24622" b="3816"/>
          <a:stretch/>
        </p:blipFill>
        <p:spPr bwMode="auto">
          <a:xfrm flipH="1">
            <a:off x="8448025" y="3450474"/>
            <a:ext cx="914980" cy="201418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418366" y="3978009"/>
            <a:ext cx="447241" cy="46998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402641" y="3978009"/>
            <a:ext cx="447241" cy="46998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386916" y="3978009"/>
            <a:ext cx="447241" cy="46998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371192" y="3978009"/>
            <a:ext cx="447241" cy="46998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a:grpSpLocks noChangeAspect="1"/>
          </p:cNvGrpSpPr>
          <p:nvPr/>
        </p:nvGrpSpPr>
        <p:grpSpPr>
          <a:xfrm>
            <a:off x="1182073" y="3116190"/>
            <a:ext cx="5053887" cy="3077240"/>
            <a:chOff x="1922182" y="3428691"/>
            <a:chExt cx="3661073" cy="2229175"/>
          </a:xfrm>
        </p:grpSpPr>
        <p:pic>
          <p:nvPicPr>
            <p:cNvPr id="23" name="Picture 2" descr="Image result for stick 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792385" y="3790902"/>
              <a:ext cx="850626" cy="1399593"/>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Connector 23"/>
            <p:cNvCxnSpPr/>
            <p:nvPr/>
          </p:nvCxnSpPr>
          <p:spPr>
            <a:xfrm flipV="1">
              <a:off x="2382855" y="4141598"/>
              <a:ext cx="3200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flipH="1">
              <a:off x="1922182" y="3428691"/>
              <a:ext cx="1878023" cy="2229175"/>
              <a:chOff x="8702318" y="2112462"/>
              <a:chExt cx="1878023" cy="3370222"/>
            </a:xfrm>
          </p:grpSpPr>
          <p:sp>
            <p:nvSpPr>
              <p:cNvPr id="26" name="Arc 25"/>
              <p:cNvSpPr/>
              <p:nvPr/>
            </p:nvSpPr>
            <p:spPr>
              <a:xfrm flipV="1">
                <a:off x="8702318" y="2112462"/>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Arc 26"/>
              <p:cNvSpPr/>
              <p:nvPr/>
            </p:nvSpPr>
            <p:spPr>
              <a:xfrm>
                <a:off x="8923664" y="4683997"/>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p:cNvSpPr/>
              <p:nvPr/>
            </p:nvSpPr>
            <p:spPr>
              <a:xfrm>
                <a:off x="8923663" y="4071848"/>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p:cNvSpPr/>
              <p:nvPr/>
            </p:nvSpPr>
            <p:spPr>
              <a:xfrm flipV="1">
                <a:off x="8903940" y="3116207"/>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3" name="Date Placeholder 2"/>
          <p:cNvSpPr>
            <a:spLocks noGrp="1"/>
          </p:cNvSpPr>
          <p:nvPr>
            <p:ph type="dt" sz="half" idx="10"/>
          </p:nvPr>
        </p:nvSpPr>
        <p:spPr/>
        <p:txBody>
          <a:bodyPr/>
          <a:lstStyle/>
          <a:p>
            <a:r>
              <a:rPr lang="en-US"/>
              <a:t>7 October 2017</a:t>
            </a:r>
          </a:p>
        </p:txBody>
      </p:sp>
      <p:sp>
        <p:nvSpPr>
          <p:cNvPr id="14" name="Footer Placeholder 13"/>
          <p:cNvSpPr>
            <a:spLocks noGrp="1"/>
          </p:cNvSpPr>
          <p:nvPr>
            <p:ph type="ftr" sz="quarter" idx="11"/>
          </p:nvPr>
        </p:nvSpPr>
        <p:spPr/>
        <p:txBody>
          <a:bodyPr/>
          <a:lstStyle/>
          <a:p>
            <a:r>
              <a:rPr lang="en-US"/>
              <a:t>McCrory: Einstein's 1905 Revolution</a:t>
            </a:r>
          </a:p>
        </p:txBody>
      </p:sp>
      <p:sp>
        <p:nvSpPr>
          <p:cNvPr id="16" name="Slide Number Placeholder 15"/>
          <p:cNvSpPr>
            <a:spLocks noGrp="1"/>
          </p:cNvSpPr>
          <p:nvPr>
            <p:ph type="sldNum" sz="quarter" idx="12"/>
          </p:nvPr>
        </p:nvSpPr>
        <p:spPr/>
        <p:txBody>
          <a:bodyPr/>
          <a:lstStyle/>
          <a:p>
            <a:fld id="{AFF25C80-3B7E-43E1-A5B7-0224D5A95EE8}" type="slidenum">
              <a:rPr lang="en-US" smtClean="0"/>
              <a:t>123</a:t>
            </a:fld>
            <a:endParaRPr lang="en-US" dirty="0"/>
          </a:p>
        </p:txBody>
      </p:sp>
    </p:spTree>
    <p:extLst>
      <p:ext uri="{BB962C8B-B14F-4D97-AF65-F5344CB8AC3E}">
        <p14:creationId xmlns:p14="http://schemas.microsoft.com/office/powerpoint/2010/main" val="398310282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335594" y="954592"/>
            <a:ext cx="10018206" cy="2585323"/>
          </a:xfrm>
          <a:prstGeom prst="rect">
            <a:avLst/>
          </a:prstGeom>
        </p:spPr>
        <p:txBody>
          <a:bodyPr wrap="square">
            <a:spAutoFit/>
          </a:bodyPr>
          <a:lstStyle/>
          <a:p>
            <a:r>
              <a:rPr lang="en-US" sz="5400" b="1" dirty="0">
                <a:solidFill>
                  <a:srgbClr val="222222"/>
                </a:solidFill>
                <a:latin typeface="arial" panose="020B0604020202020204" pitchFamily="34" charset="0"/>
              </a:rPr>
              <a:t>causality</a:t>
            </a:r>
          </a:p>
          <a:p>
            <a:r>
              <a:rPr lang="en-US" sz="3600" i="1" dirty="0">
                <a:solidFill>
                  <a:srgbClr val="222222"/>
                </a:solidFill>
                <a:latin typeface="arial" panose="020B0604020202020204" pitchFamily="34" charset="0"/>
              </a:rPr>
              <a:t>noun</a:t>
            </a:r>
            <a:endParaRPr lang="en-US" sz="3600" dirty="0">
              <a:solidFill>
                <a:srgbClr val="222222"/>
              </a:solidFill>
              <a:latin typeface="arial" panose="020B0604020202020204" pitchFamily="34" charset="0"/>
            </a:endParaRPr>
          </a:p>
          <a:p>
            <a:endParaRPr lang="en-US" sz="3600" dirty="0">
              <a:solidFill>
                <a:srgbClr val="222222"/>
              </a:solidFill>
              <a:latin typeface="arial" panose="020B0604020202020204" pitchFamily="34" charset="0"/>
            </a:endParaRPr>
          </a:p>
          <a:p>
            <a:r>
              <a:rPr lang="en-US" sz="3600" dirty="0">
                <a:solidFill>
                  <a:srgbClr val="222222"/>
                </a:solidFill>
                <a:latin typeface="arial" panose="020B0604020202020204" pitchFamily="34" charset="0"/>
              </a:rPr>
              <a:t>The relationship between cause and effect.</a:t>
            </a:r>
            <a:endParaRPr lang="en-US" sz="3600" b="0" i="0" dirty="0">
              <a:solidFill>
                <a:srgbClr val="222222"/>
              </a:solidFill>
              <a:effectLst/>
              <a:latin typeface="arial" panose="020B0604020202020204" pitchFamily="34" charset="0"/>
            </a:endParaRPr>
          </a:p>
        </p:txBody>
      </p:sp>
      <p:sp>
        <p:nvSpPr>
          <p:cNvPr id="8" name="Rectangle 7"/>
          <p:cNvSpPr/>
          <p:nvPr/>
        </p:nvSpPr>
        <p:spPr>
          <a:xfrm>
            <a:off x="7295104" y="4177491"/>
            <a:ext cx="4058696" cy="1508105"/>
          </a:xfrm>
          <a:prstGeom prst="rect">
            <a:avLst/>
          </a:prstGeom>
        </p:spPr>
        <p:txBody>
          <a:bodyPr wrap="square">
            <a:spAutoFit/>
          </a:bodyPr>
          <a:lstStyle/>
          <a:p>
            <a:r>
              <a:rPr lang="en-US" sz="3200" b="1" dirty="0">
                <a:solidFill>
                  <a:srgbClr val="222222"/>
                </a:solidFill>
                <a:latin typeface="arial" panose="020B0604020202020204" pitchFamily="34" charset="0"/>
              </a:rPr>
              <a:t>causal</a:t>
            </a:r>
          </a:p>
          <a:p>
            <a:r>
              <a:rPr lang="en-US" sz="2000" i="1" dirty="0">
                <a:solidFill>
                  <a:srgbClr val="222222"/>
                </a:solidFill>
                <a:latin typeface="arial" panose="020B0604020202020204" pitchFamily="34" charset="0"/>
              </a:rPr>
              <a:t>adjective</a:t>
            </a:r>
            <a:endParaRPr lang="en-US" sz="2000" dirty="0">
              <a:solidFill>
                <a:srgbClr val="222222"/>
              </a:solidFill>
              <a:latin typeface="arial" panose="020B0604020202020204" pitchFamily="34" charset="0"/>
            </a:endParaRPr>
          </a:p>
          <a:p>
            <a:endParaRPr lang="en-US" sz="2000" dirty="0">
              <a:solidFill>
                <a:srgbClr val="878787"/>
              </a:solidFill>
              <a:latin typeface="arial" panose="020B0604020202020204" pitchFamily="34" charset="0"/>
            </a:endParaRPr>
          </a:p>
          <a:p>
            <a:r>
              <a:rPr lang="en-US" sz="2000" dirty="0">
                <a:solidFill>
                  <a:srgbClr val="222222"/>
                </a:solidFill>
                <a:latin typeface="arial" panose="020B0604020202020204" pitchFamily="34" charset="0"/>
              </a:rPr>
              <a:t>Relating to or acting as a cause.</a:t>
            </a:r>
            <a:endParaRPr lang="en-US" sz="2000" b="0" i="0" dirty="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156436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Nothing can travel faster than the speed of light</a:t>
            </a:r>
          </a:p>
        </p:txBody>
      </p:sp>
      <p:sp>
        <p:nvSpPr>
          <p:cNvPr id="6" name="Subtitle 5"/>
          <p:cNvSpPr>
            <a:spLocks noGrp="1"/>
          </p:cNvSpPr>
          <p:nvPr>
            <p:ph type="subTitle" idx="1"/>
          </p:nvPr>
        </p:nvSpPr>
        <p:spPr>
          <a:xfrm>
            <a:off x="1524000" y="3959050"/>
            <a:ext cx="9144000" cy="1298749"/>
          </a:xfrm>
        </p:spPr>
        <p:txBody>
          <a:bodyPr>
            <a:normAutofit lnSpcReduction="10000"/>
          </a:bodyPr>
          <a:lstStyle/>
          <a:p>
            <a:r>
              <a:rPr lang="en-US" dirty="0"/>
              <a:t>Even the connection between cause and effect (causality)</a:t>
            </a:r>
          </a:p>
          <a:p>
            <a:endParaRPr lang="en-US" dirty="0"/>
          </a:p>
          <a:p>
            <a:r>
              <a:rPr lang="en-US" dirty="0"/>
              <a:t>So, let’s use a light-based signal to cause the doors to close</a:t>
            </a:r>
          </a:p>
        </p:txBody>
      </p:sp>
    </p:spTree>
    <p:extLst>
      <p:ext uri="{BB962C8B-B14F-4D97-AF65-F5344CB8AC3E}">
        <p14:creationId xmlns:p14="http://schemas.microsoft.com/office/powerpoint/2010/main" val="24396559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causes the doors to close?</a:t>
            </a:r>
          </a:p>
        </p:txBody>
      </p:sp>
      <p:sp>
        <p:nvSpPr>
          <p:cNvPr id="4" name="Rectangle 3"/>
          <p:cNvSpPr/>
          <p:nvPr/>
        </p:nvSpPr>
        <p:spPr>
          <a:xfrm>
            <a:off x="3799836" y="3255512"/>
            <a:ext cx="4594756" cy="225103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713767" y="2090271"/>
            <a:ext cx="4766894" cy="1350632"/>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3787917" y="1866465"/>
            <a:ext cx="4606674" cy="0"/>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586788" y="1453045"/>
            <a:ext cx="1008930" cy="369332"/>
          </a:xfrm>
          <a:prstGeom prst="rect">
            <a:avLst/>
          </a:prstGeom>
          <a:noFill/>
        </p:spPr>
        <p:txBody>
          <a:bodyPr wrap="none" rtlCol="0">
            <a:spAutoFit/>
          </a:bodyPr>
          <a:lstStyle/>
          <a:p>
            <a:pPr algn="ctr"/>
            <a:r>
              <a:rPr lang="en-US" dirty="0"/>
              <a:t>5 meters</a:t>
            </a:r>
          </a:p>
        </p:txBody>
      </p:sp>
      <p:pic>
        <p:nvPicPr>
          <p:cNvPr id="8" name="Picture 2" descr="https://img1.etsystatic.com/196/0/15494560/il_570xN.1303297951_h3x8.jpg"/>
          <p:cNvPicPr>
            <a:picLocks noChangeAspect="1" noChangeArrowheads="1"/>
          </p:cNvPicPr>
          <p:nvPr/>
        </p:nvPicPr>
        <p:blipFill rotWithShape="1">
          <a:blip r:embed="rId2">
            <a:extLst>
              <a:ext uri="{28A0092B-C50C-407E-A947-70E740481C1C}">
                <a14:useLocalDpi xmlns:a14="http://schemas.microsoft.com/office/drawing/2010/main" val="0"/>
              </a:ext>
            </a:extLst>
          </a:blip>
          <a:srcRect l="64448" t="58918" r="24622" b="3816"/>
          <a:stretch/>
        </p:blipFill>
        <p:spPr bwMode="auto">
          <a:xfrm>
            <a:off x="2834044" y="3440903"/>
            <a:ext cx="914980" cy="20141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img1.etsystatic.com/196/0/15494560/il_570xN.1303297951_h3x8.jpg"/>
          <p:cNvPicPr>
            <a:picLocks noChangeAspect="1" noChangeArrowheads="1"/>
          </p:cNvPicPr>
          <p:nvPr/>
        </p:nvPicPr>
        <p:blipFill rotWithShape="1">
          <a:blip r:embed="rId2">
            <a:extLst>
              <a:ext uri="{28A0092B-C50C-407E-A947-70E740481C1C}">
                <a14:useLocalDpi xmlns:a14="http://schemas.microsoft.com/office/drawing/2010/main" val="0"/>
              </a:ext>
            </a:extLst>
          </a:blip>
          <a:srcRect l="64448" t="58918" r="24622" b="3816"/>
          <a:stretch/>
        </p:blipFill>
        <p:spPr bwMode="auto">
          <a:xfrm flipH="1">
            <a:off x="8448025" y="3450474"/>
            <a:ext cx="914980" cy="201418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418366" y="3978009"/>
            <a:ext cx="447241" cy="46998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402641" y="3978009"/>
            <a:ext cx="447241" cy="46998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386916" y="3978009"/>
            <a:ext cx="447241" cy="46998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371192" y="3978009"/>
            <a:ext cx="447241" cy="46998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p:cNvSpPr/>
          <p:nvPr/>
        </p:nvSpPr>
        <p:spPr>
          <a:xfrm rot="5400000">
            <a:off x="5448263" y="2165424"/>
            <a:ext cx="1285981" cy="1993186"/>
          </a:xfrm>
          <a:prstGeom prst="rightArrow">
            <a:avLst>
              <a:gd name="adj1" fmla="val 50000"/>
              <a:gd name="adj2" fmla="val 51299"/>
            </a:avLst>
          </a:prstGeom>
          <a:ln w="38100">
            <a:solidFill>
              <a:schemeClr val="accent4">
                <a:lumMod val="20000"/>
                <a:lumOff val="80000"/>
              </a:schemeClr>
            </a:solidFill>
          </a:ln>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en-US" b="1" dirty="0"/>
              <a:t>Sensor</a:t>
            </a:r>
          </a:p>
        </p:txBody>
      </p:sp>
      <p:grpSp>
        <p:nvGrpSpPr>
          <p:cNvPr id="20" name="Group 19"/>
          <p:cNvGrpSpPr>
            <a:grpSpLocks noChangeAspect="1"/>
          </p:cNvGrpSpPr>
          <p:nvPr/>
        </p:nvGrpSpPr>
        <p:grpSpPr>
          <a:xfrm>
            <a:off x="1182073" y="3116190"/>
            <a:ext cx="5053887" cy="3077240"/>
            <a:chOff x="1922182" y="3428691"/>
            <a:chExt cx="3661073" cy="2229175"/>
          </a:xfrm>
        </p:grpSpPr>
        <p:pic>
          <p:nvPicPr>
            <p:cNvPr id="23" name="Picture 2" descr="Image result for stick 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792385" y="3790902"/>
              <a:ext cx="850626" cy="1399593"/>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Connector 23"/>
            <p:cNvCxnSpPr/>
            <p:nvPr/>
          </p:nvCxnSpPr>
          <p:spPr>
            <a:xfrm flipV="1">
              <a:off x="2382855" y="4141598"/>
              <a:ext cx="3200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flipH="1">
              <a:off x="1922182" y="3428691"/>
              <a:ext cx="1878023" cy="2229175"/>
              <a:chOff x="8702318" y="2112462"/>
              <a:chExt cx="1878023" cy="3370222"/>
            </a:xfrm>
          </p:grpSpPr>
          <p:sp>
            <p:nvSpPr>
              <p:cNvPr id="26" name="Arc 25"/>
              <p:cNvSpPr/>
              <p:nvPr/>
            </p:nvSpPr>
            <p:spPr>
              <a:xfrm flipV="1">
                <a:off x="8702318" y="2112462"/>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Arc 26"/>
              <p:cNvSpPr/>
              <p:nvPr/>
            </p:nvSpPr>
            <p:spPr>
              <a:xfrm>
                <a:off x="8923664" y="4683997"/>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p:cNvSpPr/>
              <p:nvPr/>
            </p:nvSpPr>
            <p:spPr>
              <a:xfrm>
                <a:off x="8923663" y="4071848"/>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p:cNvSpPr/>
              <p:nvPr/>
            </p:nvSpPr>
            <p:spPr>
              <a:xfrm flipV="1">
                <a:off x="8903940" y="3116207"/>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22" name="Straight Arrow Connector 21"/>
          <p:cNvCxnSpPr/>
          <p:nvPr/>
        </p:nvCxnSpPr>
        <p:spPr>
          <a:xfrm>
            <a:off x="6091254" y="3805008"/>
            <a:ext cx="95234"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6005513" y="3805008"/>
            <a:ext cx="85741"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r>
              <a:rPr lang="en-US"/>
              <a:t>7 October 2017</a:t>
            </a:r>
          </a:p>
        </p:txBody>
      </p:sp>
      <p:sp>
        <p:nvSpPr>
          <p:cNvPr id="14" name="Footer Placeholder 13"/>
          <p:cNvSpPr>
            <a:spLocks noGrp="1"/>
          </p:cNvSpPr>
          <p:nvPr>
            <p:ph type="ftr" sz="quarter" idx="11"/>
          </p:nvPr>
        </p:nvSpPr>
        <p:spPr/>
        <p:txBody>
          <a:bodyPr/>
          <a:lstStyle/>
          <a:p>
            <a:r>
              <a:rPr lang="en-US"/>
              <a:t>McCrory: Einstein's 1905 Revolution</a:t>
            </a:r>
          </a:p>
        </p:txBody>
      </p:sp>
      <p:sp>
        <p:nvSpPr>
          <p:cNvPr id="16" name="Slide Number Placeholder 15"/>
          <p:cNvSpPr>
            <a:spLocks noGrp="1"/>
          </p:cNvSpPr>
          <p:nvPr>
            <p:ph type="sldNum" sz="quarter" idx="12"/>
          </p:nvPr>
        </p:nvSpPr>
        <p:spPr/>
        <p:txBody>
          <a:bodyPr/>
          <a:lstStyle/>
          <a:p>
            <a:fld id="{AFF25C80-3B7E-43E1-A5B7-0224D5A95EE8}" type="slidenum">
              <a:rPr lang="en-US" smtClean="0"/>
              <a:t>126</a:t>
            </a:fld>
            <a:endParaRPr lang="en-US" dirty="0"/>
          </a:p>
        </p:txBody>
      </p:sp>
    </p:spTree>
    <p:extLst>
      <p:ext uri="{BB962C8B-B14F-4D97-AF65-F5344CB8AC3E}">
        <p14:creationId xmlns:p14="http://schemas.microsoft.com/office/powerpoint/2010/main" val="305328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signal propagates to the doors …</a:t>
            </a:r>
          </a:p>
        </p:txBody>
      </p:sp>
      <p:sp>
        <p:nvSpPr>
          <p:cNvPr id="4" name="Rectangle 3"/>
          <p:cNvSpPr/>
          <p:nvPr/>
        </p:nvSpPr>
        <p:spPr>
          <a:xfrm>
            <a:off x="3799836" y="3255512"/>
            <a:ext cx="4594756" cy="225103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713767" y="2090271"/>
            <a:ext cx="4766894" cy="1350632"/>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3787917" y="1866465"/>
            <a:ext cx="4606674" cy="0"/>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586788" y="1453045"/>
            <a:ext cx="1008930" cy="369332"/>
          </a:xfrm>
          <a:prstGeom prst="rect">
            <a:avLst/>
          </a:prstGeom>
          <a:noFill/>
        </p:spPr>
        <p:txBody>
          <a:bodyPr wrap="none" rtlCol="0">
            <a:spAutoFit/>
          </a:bodyPr>
          <a:lstStyle/>
          <a:p>
            <a:pPr algn="ctr"/>
            <a:r>
              <a:rPr lang="en-US" dirty="0"/>
              <a:t>5 meters</a:t>
            </a:r>
          </a:p>
        </p:txBody>
      </p:sp>
      <p:pic>
        <p:nvPicPr>
          <p:cNvPr id="8" name="Picture 2" descr="https://img1.etsystatic.com/196/0/15494560/il_570xN.1303297951_h3x8.jpg"/>
          <p:cNvPicPr>
            <a:picLocks noChangeAspect="1" noChangeArrowheads="1"/>
          </p:cNvPicPr>
          <p:nvPr/>
        </p:nvPicPr>
        <p:blipFill rotWithShape="1">
          <a:blip r:embed="rId2">
            <a:extLst>
              <a:ext uri="{28A0092B-C50C-407E-A947-70E740481C1C}">
                <a14:useLocalDpi xmlns:a14="http://schemas.microsoft.com/office/drawing/2010/main" val="0"/>
              </a:ext>
            </a:extLst>
          </a:blip>
          <a:srcRect l="64448" t="58918" r="24622" b="3816"/>
          <a:stretch/>
        </p:blipFill>
        <p:spPr bwMode="auto">
          <a:xfrm>
            <a:off x="2834044" y="3440903"/>
            <a:ext cx="914980" cy="20141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img1.etsystatic.com/196/0/15494560/il_570xN.1303297951_h3x8.jpg"/>
          <p:cNvPicPr>
            <a:picLocks noChangeAspect="1" noChangeArrowheads="1"/>
          </p:cNvPicPr>
          <p:nvPr/>
        </p:nvPicPr>
        <p:blipFill rotWithShape="1">
          <a:blip r:embed="rId2">
            <a:extLst>
              <a:ext uri="{28A0092B-C50C-407E-A947-70E740481C1C}">
                <a14:useLocalDpi xmlns:a14="http://schemas.microsoft.com/office/drawing/2010/main" val="0"/>
              </a:ext>
            </a:extLst>
          </a:blip>
          <a:srcRect l="64448" t="58918" r="24622" b="3816"/>
          <a:stretch/>
        </p:blipFill>
        <p:spPr bwMode="auto">
          <a:xfrm flipH="1">
            <a:off x="8448025" y="3450474"/>
            <a:ext cx="914980" cy="201418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418366" y="3978009"/>
            <a:ext cx="447241" cy="46998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402641" y="3978009"/>
            <a:ext cx="447241" cy="46998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386916" y="3978009"/>
            <a:ext cx="447241" cy="46998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371192" y="3978009"/>
            <a:ext cx="447241" cy="46998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p:cNvSpPr/>
          <p:nvPr/>
        </p:nvSpPr>
        <p:spPr>
          <a:xfrm rot="5400000">
            <a:off x="5448263" y="2165424"/>
            <a:ext cx="1285981" cy="1993186"/>
          </a:xfrm>
          <a:prstGeom prst="rightArrow">
            <a:avLst>
              <a:gd name="adj1" fmla="val 50000"/>
              <a:gd name="adj2" fmla="val 51299"/>
            </a:avLst>
          </a:prstGeom>
          <a:ln w="38100">
            <a:solidFill>
              <a:schemeClr val="accent4">
                <a:lumMod val="20000"/>
                <a:lumOff val="80000"/>
              </a:schemeClr>
            </a:solidFill>
          </a:ln>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en-US" b="1" dirty="0"/>
              <a:t>Sensor</a:t>
            </a:r>
          </a:p>
        </p:txBody>
      </p:sp>
      <p:cxnSp>
        <p:nvCxnSpPr>
          <p:cNvPr id="17" name="Straight Arrow Connector 16"/>
          <p:cNvCxnSpPr>
            <a:stCxn id="15" idx="3"/>
          </p:cNvCxnSpPr>
          <p:nvPr/>
        </p:nvCxnSpPr>
        <p:spPr>
          <a:xfrm>
            <a:off x="6091254" y="3805008"/>
            <a:ext cx="659590"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5424029" y="3805008"/>
            <a:ext cx="658368"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p:cNvGrpSpPr>
            <a:grpSpLocks noChangeAspect="1"/>
          </p:cNvGrpSpPr>
          <p:nvPr/>
        </p:nvGrpSpPr>
        <p:grpSpPr>
          <a:xfrm>
            <a:off x="1728180" y="3116190"/>
            <a:ext cx="5053887" cy="3077240"/>
            <a:chOff x="1922182" y="3428691"/>
            <a:chExt cx="3661073" cy="2229175"/>
          </a:xfrm>
        </p:grpSpPr>
        <p:pic>
          <p:nvPicPr>
            <p:cNvPr id="24" name="Picture 2" descr="Image result for stick 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792385" y="3790902"/>
              <a:ext cx="850626" cy="1399593"/>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Connector 24"/>
            <p:cNvCxnSpPr/>
            <p:nvPr/>
          </p:nvCxnSpPr>
          <p:spPr>
            <a:xfrm flipV="1">
              <a:off x="2382855" y="4141598"/>
              <a:ext cx="3200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flipH="1">
              <a:off x="1922182" y="3428691"/>
              <a:ext cx="1878023" cy="2229175"/>
              <a:chOff x="8702318" y="2112462"/>
              <a:chExt cx="1878023" cy="3370222"/>
            </a:xfrm>
          </p:grpSpPr>
          <p:sp>
            <p:nvSpPr>
              <p:cNvPr id="27" name="Arc 26"/>
              <p:cNvSpPr/>
              <p:nvPr/>
            </p:nvSpPr>
            <p:spPr>
              <a:xfrm flipV="1">
                <a:off x="8702318" y="2112462"/>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p:cNvSpPr/>
              <p:nvPr/>
            </p:nvSpPr>
            <p:spPr>
              <a:xfrm>
                <a:off x="8923664" y="4683997"/>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p:cNvSpPr/>
              <p:nvPr/>
            </p:nvSpPr>
            <p:spPr>
              <a:xfrm>
                <a:off x="8923663" y="4071848"/>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p:cNvSpPr/>
              <p:nvPr/>
            </p:nvSpPr>
            <p:spPr>
              <a:xfrm flipV="1">
                <a:off x="8903940" y="3116207"/>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3" name="Date Placeholder 2"/>
          <p:cNvSpPr>
            <a:spLocks noGrp="1"/>
          </p:cNvSpPr>
          <p:nvPr>
            <p:ph type="dt" sz="half" idx="10"/>
          </p:nvPr>
        </p:nvSpPr>
        <p:spPr/>
        <p:txBody>
          <a:bodyPr/>
          <a:lstStyle/>
          <a:p>
            <a:r>
              <a:rPr lang="en-US"/>
              <a:t>7 October 2017</a:t>
            </a:r>
          </a:p>
        </p:txBody>
      </p:sp>
      <p:sp>
        <p:nvSpPr>
          <p:cNvPr id="14" name="Footer Placeholder 13"/>
          <p:cNvSpPr>
            <a:spLocks noGrp="1"/>
          </p:cNvSpPr>
          <p:nvPr>
            <p:ph type="ftr" sz="quarter" idx="11"/>
          </p:nvPr>
        </p:nvSpPr>
        <p:spPr/>
        <p:txBody>
          <a:bodyPr/>
          <a:lstStyle/>
          <a:p>
            <a:r>
              <a:rPr lang="en-US"/>
              <a:t>McCrory: Einstein's 1905 Revolution</a:t>
            </a:r>
          </a:p>
        </p:txBody>
      </p:sp>
      <p:sp>
        <p:nvSpPr>
          <p:cNvPr id="16" name="Slide Number Placeholder 15"/>
          <p:cNvSpPr>
            <a:spLocks noGrp="1"/>
          </p:cNvSpPr>
          <p:nvPr>
            <p:ph type="sldNum" sz="quarter" idx="12"/>
          </p:nvPr>
        </p:nvSpPr>
        <p:spPr/>
        <p:txBody>
          <a:bodyPr/>
          <a:lstStyle/>
          <a:p>
            <a:fld id="{AFF25C80-3B7E-43E1-A5B7-0224D5A95EE8}" type="slidenum">
              <a:rPr lang="en-US" smtClean="0"/>
              <a:t>127</a:t>
            </a:fld>
            <a:endParaRPr lang="en-US" dirty="0"/>
          </a:p>
        </p:txBody>
      </p:sp>
    </p:spTree>
    <p:extLst>
      <p:ext uri="{BB962C8B-B14F-4D97-AF65-F5344CB8AC3E}">
        <p14:creationId xmlns:p14="http://schemas.microsoft.com/office/powerpoint/2010/main" val="14823654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signal propagates to the doors …</a:t>
            </a:r>
          </a:p>
        </p:txBody>
      </p:sp>
      <p:sp>
        <p:nvSpPr>
          <p:cNvPr id="4" name="Rectangle 3"/>
          <p:cNvSpPr/>
          <p:nvPr/>
        </p:nvSpPr>
        <p:spPr>
          <a:xfrm>
            <a:off x="3799836" y="3255512"/>
            <a:ext cx="4594756" cy="225103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713767" y="2090271"/>
            <a:ext cx="4766894" cy="1350632"/>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3787917" y="1866465"/>
            <a:ext cx="4606674" cy="0"/>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586788" y="1453045"/>
            <a:ext cx="1008930" cy="369332"/>
          </a:xfrm>
          <a:prstGeom prst="rect">
            <a:avLst/>
          </a:prstGeom>
          <a:noFill/>
        </p:spPr>
        <p:txBody>
          <a:bodyPr wrap="none" rtlCol="0">
            <a:spAutoFit/>
          </a:bodyPr>
          <a:lstStyle/>
          <a:p>
            <a:pPr algn="ctr"/>
            <a:r>
              <a:rPr lang="en-US" dirty="0"/>
              <a:t>5 meters</a:t>
            </a:r>
          </a:p>
        </p:txBody>
      </p:sp>
      <p:pic>
        <p:nvPicPr>
          <p:cNvPr id="8" name="Picture 2" descr="https://img1.etsystatic.com/196/0/15494560/il_570xN.1303297951_h3x8.jpg"/>
          <p:cNvPicPr>
            <a:picLocks noChangeAspect="1" noChangeArrowheads="1"/>
          </p:cNvPicPr>
          <p:nvPr/>
        </p:nvPicPr>
        <p:blipFill rotWithShape="1">
          <a:blip r:embed="rId2">
            <a:extLst>
              <a:ext uri="{28A0092B-C50C-407E-A947-70E740481C1C}">
                <a14:useLocalDpi xmlns:a14="http://schemas.microsoft.com/office/drawing/2010/main" val="0"/>
              </a:ext>
            </a:extLst>
          </a:blip>
          <a:srcRect l="64448" t="58918" r="24622" b="3816"/>
          <a:stretch/>
        </p:blipFill>
        <p:spPr bwMode="auto">
          <a:xfrm>
            <a:off x="2834044" y="3440903"/>
            <a:ext cx="914980" cy="20141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img1.etsystatic.com/196/0/15494560/il_570xN.1303297951_h3x8.jpg"/>
          <p:cNvPicPr>
            <a:picLocks noChangeAspect="1" noChangeArrowheads="1"/>
          </p:cNvPicPr>
          <p:nvPr/>
        </p:nvPicPr>
        <p:blipFill rotWithShape="1">
          <a:blip r:embed="rId2">
            <a:extLst>
              <a:ext uri="{28A0092B-C50C-407E-A947-70E740481C1C}">
                <a14:useLocalDpi xmlns:a14="http://schemas.microsoft.com/office/drawing/2010/main" val="0"/>
              </a:ext>
            </a:extLst>
          </a:blip>
          <a:srcRect l="64448" t="58918" r="24622" b="3816"/>
          <a:stretch/>
        </p:blipFill>
        <p:spPr bwMode="auto">
          <a:xfrm flipH="1">
            <a:off x="8448025" y="3450474"/>
            <a:ext cx="914980" cy="201418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418366" y="3978009"/>
            <a:ext cx="447241" cy="46998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402641" y="3978009"/>
            <a:ext cx="447241" cy="46998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386916" y="3978009"/>
            <a:ext cx="447241" cy="46998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371192" y="3978009"/>
            <a:ext cx="447241" cy="46998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p:cNvSpPr/>
          <p:nvPr/>
        </p:nvSpPr>
        <p:spPr>
          <a:xfrm rot="5400000">
            <a:off x="5448263" y="2165424"/>
            <a:ext cx="1285981" cy="1993186"/>
          </a:xfrm>
          <a:prstGeom prst="rightArrow">
            <a:avLst>
              <a:gd name="adj1" fmla="val 50000"/>
              <a:gd name="adj2" fmla="val 51299"/>
            </a:avLst>
          </a:prstGeom>
          <a:ln w="38100">
            <a:solidFill>
              <a:schemeClr val="accent4">
                <a:lumMod val="20000"/>
                <a:lumOff val="80000"/>
              </a:schemeClr>
            </a:solidFill>
          </a:ln>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en-US" b="1" dirty="0"/>
              <a:t>Sensor</a:t>
            </a:r>
          </a:p>
        </p:txBody>
      </p:sp>
      <p:cxnSp>
        <p:nvCxnSpPr>
          <p:cNvPr id="17" name="Straight Arrow Connector 16"/>
          <p:cNvCxnSpPr>
            <a:stCxn id="15" idx="3"/>
          </p:cNvCxnSpPr>
          <p:nvPr/>
        </p:nvCxnSpPr>
        <p:spPr>
          <a:xfrm>
            <a:off x="6091254" y="3805008"/>
            <a:ext cx="1188720"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902534" y="3805008"/>
            <a:ext cx="1188720"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p:cNvGrpSpPr>
            <a:grpSpLocks noChangeAspect="1"/>
          </p:cNvGrpSpPr>
          <p:nvPr/>
        </p:nvGrpSpPr>
        <p:grpSpPr>
          <a:xfrm>
            <a:off x="2274270" y="3116190"/>
            <a:ext cx="5053887" cy="3077240"/>
            <a:chOff x="1922182" y="3428691"/>
            <a:chExt cx="3661073" cy="2229175"/>
          </a:xfrm>
        </p:grpSpPr>
        <p:pic>
          <p:nvPicPr>
            <p:cNvPr id="24" name="Picture 2" descr="Image result for stick 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792385" y="3790902"/>
              <a:ext cx="850626" cy="1399593"/>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Connector 24"/>
            <p:cNvCxnSpPr/>
            <p:nvPr/>
          </p:nvCxnSpPr>
          <p:spPr>
            <a:xfrm flipV="1">
              <a:off x="2382855" y="4141598"/>
              <a:ext cx="3200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flipH="1">
              <a:off x="1922182" y="3428691"/>
              <a:ext cx="1878023" cy="2229175"/>
              <a:chOff x="8702318" y="2112462"/>
              <a:chExt cx="1878023" cy="3370222"/>
            </a:xfrm>
          </p:grpSpPr>
          <p:sp>
            <p:nvSpPr>
              <p:cNvPr id="27" name="Arc 26"/>
              <p:cNvSpPr/>
              <p:nvPr/>
            </p:nvSpPr>
            <p:spPr>
              <a:xfrm flipV="1">
                <a:off x="8702318" y="2112462"/>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p:cNvSpPr/>
              <p:nvPr/>
            </p:nvSpPr>
            <p:spPr>
              <a:xfrm>
                <a:off x="8923664" y="4683997"/>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p:cNvSpPr/>
              <p:nvPr/>
            </p:nvSpPr>
            <p:spPr>
              <a:xfrm>
                <a:off x="8923663" y="4071848"/>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p:cNvSpPr/>
              <p:nvPr/>
            </p:nvSpPr>
            <p:spPr>
              <a:xfrm flipV="1">
                <a:off x="8903940" y="3116207"/>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3" name="Date Placeholder 2"/>
          <p:cNvSpPr>
            <a:spLocks noGrp="1"/>
          </p:cNvSpPr>
          <p:nvPr>
            <p:ph type="dt" sz="half" idx="10"/>
          </p:nvPr>
        </p:nvSpPr>
        <p:spPr/>
        <p:txBody>
          <a:bodyPr/>
          <a:lstStyle/>
          <a:p>
            <a:r>
              <a:rPr lang="en-US"/>
              <a:t>7 October 2017</a:t>
            </a:r>
          </a:p>
        </p:txBody>
      </p:sp>
      <p:sp>
        <p:nvSpPr>
          <p:cNvPr id="14" name="Footer Placeholder 13"/>
          <p:cNvSpPr>
            <a:spLocks noGrp="1"/>
          </p:cNvSpPr>
          <p:nvPr>
            <p:ph type="ftr" sz="quarter" idx="11"/>
          </p:nvPr>
        </p:nvSpPr>
        <p:spPr/>
        <p:txBody>
          <a:bodyPr/>
          <a:lstStyle/>
          <a:p>
            <a:r>
              <a:rPr lang="en-US"/>
              <a:t>McCrory: Einstein's 1905 Revolution</a:t>
            </a:r>
          </a:p>
        </p:txBody>
      </p:sp>
      <p:sp>
        <p:nvSpPr>
          <p:cNvPr id="16" name="Slide Number Placeholder 15"/>
          <p:cNvSpPr>
            <a:spLocks noGrp="1"/>
          </p:cNvSpPr>
          <p:nvPr>
            <p:ph type="sldNum" sz="quarter" idx="12"/>
          </p:nvPr>
        </p:nvSpPr>
        <p:spPr/>
        <p:txBody>
          <a:bodyPr/>
          <a:lstStyle/>
          <a:p>
            <a:fld id="{AFF25C80-3B7E-43E1-A5B7-0224D5A95EE8}" type="slidenum">
              <a:rPr lang="en-US" smtClean="0"/>
              <a:t>128</a:t>
            </a:fld>
            <a:endParaRPr lang="en-US" dirty="0"/>
          </a:p>
        </p:txBody>
      </p:sp>
    </p:spTree>
    <p:extLst>
      <p:ext uri="{BB962C8B-B14F-4D97-AF65-F5344CB8AC3E}">
        <p14:creationId xmlns:p14="http://schemas.microsoft.com/office/powerpoint/2010/main" val="302482521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signal propagates to the doors …</a:t>
            </a:r>
          </a:p>
        </p:txBody>
      </p:sp>
      <p:sp>
        <p:nvSpPr>
          <p:cNvPr id="4" name="Rectangle 3"/>
          <p:cNvSpPr/>
          <p:nvPr/>
        </p:nvSpPr>
        <p:spPr>
          <a:xfrm>
            <a:off x="3799836" y="3255512"/>
            <a:ext cx="4594756" cy="225103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713767" y="2090271"/>
            <a:ext cx="4766894" cy="1350632"/>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3787917" y="1866465"/>
            <a:ext cx="4606674" cy="0"/>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586788" y="1453045"/>
            <a:ext cx="1008930" cy="369332"/>
          </a:xfrm>
          <a:prstGeom prst="rect">
            <a:avLst/>
          </a:prstGeom>
          <a:noFill/>
        </p:spPr>
        <p:txBody>
          <a:bodyPr wrap="none" rtlCol="0">
            <a:spAutoFit/>
          </a:bodyPr>
          <a:lstStyle/>
          <a:p>
            <a:pPr algn="ctr"/>
            <a:r>
              <a:rPr lang="en-US" dirty="0"/>
              <a:t>5 meters</a:t>
            </a:r>
          </a:p>
        </p:txBody>
      </p:sp>
      <p:pic>
        <p:nvPicPr>
          <p:cNvPr id="8" name="Picture 2" descr="https://img1.etsystatic.com/196/0/15494560/il_570xN.1303297951_h3x8.jpg"/>
          <p:cNvPicPr>
            <a:picLocks noChangeAspect="1" noChangeArrowheads="1"/>
          </p:cNvPicPr>
          <p:nvPr/>
        </p:nvPicPr>
        <p:blipFill rotWithShape="1">
          <a:blip r:embed="rId2">
            <a:extLst>
              <a:ext uri="{28A0092B-C50C-407E-A947-70E740481C1C}">
                <a14:useLocalDpi xmlns:a14="http://schemas.microsoft.com/office/drawing/2010/main" val="0"/>
              </a:ext>
            </a:extLst>
          </a:blip>
          <a:srcRect l="64448" t="58918" r="24622" b="3816"/>
          <a:stretch/>
        </p:blipFill>
        <p:spPr bwMode="auto">
          <a:xfrm>
            <a:off x="2834044" y="3440903"/>
            <a:ext cx="914980" cy="20141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img1.etsystatic.com/196/0/15494560/il_570xN.1303297951_h3x8.jpg"/>
          <p:cNvPicPr>
            <a:picLocks noChangeAspect="1" noChangeArrowheads="1"/>
          </p:cNvPicPr>
          <p:nvPr/>
        </p:nvPicPr>
        <p:blipFill rotWithShape="1">
          <a:blip r:embed="rId2">
            <a:extLst>
              <a:ext uri="{28A0092B-C50C-407E-A947-70E740481C1C}">
                <a14:useLocalDpi xmlns:a14="http://schemas.microsoft.com/office/drawing/2010/main" val="0"/>
              </a:ext>
            </a:extLst>
          </a:blip>
          <a:srcRect l="64448" t="58918" r="24622" b="3816"/>
          <a:stretch/>
        </p:blipFill>
        <p:spPr bwMode="auto">
          <a:xfrm flipH="1">
            <a:off x="8448025" y="3450474"/>
            <a:ext cx="914980" cy="201418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418366" y="3978009"/>
            <a:ext cx="447241" cy="46998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402641" y="3978009"/>
            <a:ext cx="447241" cy="46998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386916" y="3978009"/>
            <a:ext cx="447241" cy="46998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371192" y="3978009"/>
            <a:ext cx="447241" cy="46998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p:cNvSpPr/>
          <p:nvPr/>
        </p:nvSpPr>
        <p:spPr>
          <a:xfrm rot="5400000">
            <a:off x="5448263" y="2165424"/>
            <a:ext cx="1285981" cy="1993186"/>
          </a:xfrm>
          <a:prstGeom prst="rightArrow">
            <a:avLst>
              <a:gd name="adj1" fmla="val 50000"/>
              <a:gd name="adj2" fmla="val 51299"/>
            </a:avLst>
          </a:prstGeom>
          <a:ln w="38100">
            <a:solidFill>
              <a:schemeClr val="accent4">
                <a:lumMod val="20000"/>
                <a:lumOff val="80000"/>
              </a:schemeClr>
            </a:solidFill>
          </a:ln>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en-US" b="1" dirty="0"/>
              <a:t>Sensor</a:t>
            </a:r>
          </a:p>
        </p:txBody>
      </p:sp>
      <p:cxnSp>
        <p:nvCxnSpPr>
          <p:cNvPr id="17" name="Straight Arrow Connector 16"/>
          <p:cNvCxnSpPr>
            <a:stCxn id="15" idx="3"/>
          </p:cNvCxnSpPr>
          <p:nvPr/>
        </p:nvCxnSpPr>
        <p:spPr>
          <a:xfrm>
            <a:off x="6091254" y="3805008"/>
            <a:ext cx="1861899"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179053" y="3805008"/>
            <a:ext cx="1865376"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p:cNvGrpSpPr>
            <a:grpSpLocks noChangeAspect="1"/>
          </p:cNvGrpSpPr>
          <p:nvPr/>
        </p:nvGrpSpPr>
        <p:grpSpPr>
          <a:xfrm>
            <a:off x="2803577" y="3116190"/>
            <a:ext cx="5053887" cy="3077240"/>
            <a:chOff x="1922182" y="3428691"/>
            <a:chExt cx="3661073" cy="2229175"/>
          </a:xfrm>
        </p:grpSpPr>
        <p:pic>
          <p:nvPicPr>
            <p:cNvPr id="24" name="Picture 2" descr="Image result for stick 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792385" y="3790902"/>
              <a:ext cx="850626" cy="1399593"/>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Connector 24"/>
            <p:cNvCxnSpPr/>
            <p:nvPr/>
          </p:nvCxnSpPr>
          <p:spPr>
            <a:xfrm flipV="1">
              <a:off x="2382855" y="4141598"/>
              <a:ext cx="3200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flipH="1">
              <a:off x="1922182" y="3428691"/>
              <a:ext cx="1878023" cy="2229175"/>
              <a:chOff x="8702318" y="2112462"/>
              <a:chExt cx="1878023" cy="3370222"/>
            </a:xfrm>
          </p:grpSpPr>
          <p:sp>
            <p:nvSpPr>
              <p:cNvPr id="27" name="Arc 26"/>
              <p:cNvSpPr/>
              <p:nvPr/>
            </p:nvSpPr>
            <p:spPr>
              <a:xfrm flipV="1">
                <a:off x="8702318" y="2112462"/>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p:cNvSpPr/>
              <p:nvPr/>
            </p:nvSpPr>
            <p:spPr>
              <a:xfrm>
                <a:off x="8923664" y="4683997"/>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p:cNvSpPr/>
              <p:nvPr/>
            </p:nvSpPr>
            <p:spPr>
              <a:xfrm>
                <a:off x="8923663" y="4071848"/>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p:cNvSpPr/>
              <p:nvPr/>
            </p:nvSpPr>
            <p:spPr>
              <a:xfrm flipV="1">
                <a:off x="8903940" y="3116207"/>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3" name="Date Placeholder 2"/>
          <p:cNvSpPr>
            <a:spLocks noGrp="1"/>
          </p:cNvSpPr>
          <p:nvPr>
            <p:ph type="dt" sz="half" idx="10"/>
          </p:nvPr>
        </p:nvSpPr>
        <p:spPr/>
        <p:txBody>
          <a:bodyPr/>
          <a:lstStyle/>
          <a:p>
            <a:r>
              <a:rPr lang="en-US"/>
              <a:t>7 October 2017</a:t>
            </a:r>
          </a:p>
        </p:txBody>
      </p:sp>
      <p:sp>
        <p:nvSpPr>
          <p:cNvPr id="14" name="Footer Placeholder 13"/>
          <p:cNvSpPr>
            <a:spLocks noGrp="1"/>
          </p:cNvSpPr>
          <p:nvPr>
            <p:ph type="ftr" sz="quarter" idx="11"/>
          </p:nvPr>
        </p:nvSpPr>
        <p:spPr/>
        <p:txBody>
          <a:bodyPr/>
          <a:lstStyle/>
          <a:p>
            <a:r>
              <a:rPr lang="en-US"/>
              <a:t>McCrory: Einstein's 1905 Revolution</a:t>
            </a:r>
          </a:p>
        </p:txBody>
      </p:sp>
      <p:sp>
        <p:nvSpPr>
          <p:cNvPr id="16" name="Slide Number Placeholder 15"/>
          <p:cNvSpPr>
            <a:spLocks noGrp="1"/>
          </p:cNvSpPr>
          <p:nvPr>
            <p:ph type="sldNum" sz="quarter" idx="12"/>
          </p:nvPr>
        </p:nvSpPr>
        <p:spPr/>
        <p:txBody>
          <a:bodyPr/>
          <a:lstStyle/>
          <a:p>
            <a:fld id="{AFF25C80-3B7E-43E1-A5B7-0224D5A95EE8}" type="slidenum">
              <a:rPr lang="en-US" smtClean="0"/>
              <a:t>129</a:t>
            </a:fld>
            <a:endParaRPr lang="en-US" dirty="0"/>
          </a:p>
        </p:txBody>
      </p:sp>
    </p:spTree>
    <p:extLst>
      <p:ext uri="{BB962C8B-B14F-4D97-AF65-F5344CB8AC3E}">
        <p14:creationId xmlns:p14="http://schemas.microsoft.com/office/powerpoint/2010/main" val="711008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B48C4F3-F721-4E94-BF93-10C4B23DBB45}"/>
              </a:ext>
            </a:extLst>
          </p:cNvPr>
          <p:cNvSpPr>
            <a:spLocks noGrp="1"/>
          </p:cNvSpPr>
          <p:nvPr>
            <p:ph type="ctrTitle"/>
          </p:nvPr>
        </p:nvSpPr>
        <p:spPr/>
        <p:txBody>
          <a:bodyPr/>
          <a:lstStyle/>
          <a:p>
            <a:r>
              <a:rPr lang="en-US" dirty="0"/>
              <a:t>Counter-intuitive</a:t>
            </a:r>
          </a:p>
        </p:txBody>
      </p:sp>
      <p:sp>
        <p:nvSpPr>
          <p:cNvPr id="8" name="Subtitle 7">
            <a:extLst>
              <a:ext uri="{FF2B5EF4-FFF2-40B4-BE49-F238E27FC236}">
                <a16:creationId xmlns:a16="http://schemas.microsoft.com/office/drawing/2014/main" id="{8245514C-4300-4890-BF62-325D5DEE87A4}"/>
              </a:ext>
            </a:extLst>
          </p:cNvPr>
          <p:cNvSpPr>
            <a:spLocks noGrp="1"/>
          </p:cNvSpPr>
          <p:nvPr>
            <p:ph type="subTitle" idx="1"/>
          </p:nvPr>
        </p:nvSpPr>
        <p:spPr>
          <a:xfrm>
            <a:off x="1524000" y="3917658"/>
            <a:ext cx="9144000" cy="1340141"/>
          </a:xfrm>
        </p:spPr>
        <p:txBody>
          <a:bodyPr/>
          <a:lstStyle/>
          <a:p>
            <a:r>
              <a:rPr lang="en-US" dirty="0"/>
              <a:t>Define?</a:t>
            </a:r>
          </a:p>
          <a:p>
            <a:endParaRPr lang="en-US" dirty="0"/>
          </a:p>
          <a:p>
            <a:r>
              <a:rPr lang="en-US" dirty="0"/>
              <a:t>Examples?</a:t>
            </a:r>
          </a:p>
        </p:txBody>
      </p:sp>
      <p:sp>
        <p:nvSpPr>
          <p:cNvPr id="2" name="TextBox 1">
            <a:extLst>
              <a:ext uri="{FF2B5EF4-FFF2-40B4-BE49-F238E27FC236}">
                <a16:creationId xmlns:a16="http://schemas.microsoft.com/office/drawing/2014/main" id="{24E499A9-4FE5-4371-BA25-3D01132E6A9A}"/>
              </a:ext>
            </a:extLst>
          </p:cNvPr>
          <p:cNvSpPr txBox="1"/>
          <p:nvPr/>
        </p:nvSpPr>
        <p:spPr>
          <a:xfrm>
            <a:off x="4386205" y="475129"/>
            <a:ext cx="3419590" cy="523220"/>
          </a:xfrm>
          <a:prstGeom prst="rect">
            <a:avLst/>
          </a:prstGeom>
          <a:noFill/>
        </p:spPr>
        <p:txBody>
          <a:bodyPr wrap="none" rtlCol="0">
            <a:spAutoFit/>
          </a:bodyPr>
          <a:lstStyle/>
          <a:p>
            <a:pPr algn="ctr"/>
            <a:r>
              <a:rPr lang="en-US" sz="2800" i="1" dirty="0"/>
              <a:t>But some things are …</a:t>
            </a:r>
          </a:p>
        </p:txBody>
      </p:sp>
    </p:spTree>
    <p:extLst>
      <p:ext uri="{BB962C8B-B14F-4D97-AF65-F5344CB8AC3E}">
        <p14:creationId xmlns:p14="http://schemas.microsoft.com/office/powerpoint/2010/main" val="16481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fade">
                                      <p:cBhvr>
                                        <p:cTn id="16"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uiExpand="1"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And causes doors to close</a:t>
            </a:r>
          </a:p>
        </p:txBody>
      </p:sp>
      <p:sp>
        <p:nvSpPr>
          <p:cNvPr id="3" name="Content Placeholder 2"/>
          <p:cNvSpPr>
            <a:spLocks noGrp="1"/>
          </p:cNvSpPr>
          <p:nvPr>
            <p:ph idx="1"/>
          </p:nvPr>
        </p:nvSpPr>
        <p:spPr>
          <a:xfrm>
            <a:off x="827516" y="5782716"/>
            <a:ext cx="10515600" cy="548872"/>
          </a:xfrm>
        </p:spPr>
        <p:txBody>
          <a:bodyPr>
            <a:normAutofit/>
          </a:bodyPr>
          <a:lstStyle/>
          <a:p>
            <a:pPr marL="0" indent="0">
              <a:buNone/>
            </a:pPr>
            <a:r>
              <a:rPr lang="en-US" sz="2400" i="1" dirty="0"/>
              <a:t>Just like the train car, previously!</a:t>
            </a:r>
          </a:p>
        </p:txBody>
      </p:sp>
      <p:sp>
        <p:nvSpPr>
          <p:cNvPr id="4" name="Rectangle 3"/>
          <p:cNvSpPr/>
          <p:nvPr/>
        </p:nvSpPr>
        <p:spPr>
          <a:xfrm>
            <a:off x="3799836" y="3255512"/>
            <a:ext cx="4594756" cy="225103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713767" y="2090271"/>
            <a:ext cx="4766894" cy="1350632"/>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3787917" y="1866465"/>
            <a:ext cx="4606674" cy="0"/>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586788" y="1453045"/>
            <a:ext cx="1008930" cy="369332"/>
          </a:xfrm>
          <a:prstGeom prst="rect">
            <a:avLst/>
          </a:prstGeom>
          <a:noFill/>
        </p:spPr>
        <p:txBody>
          <a:bodyPr wrap="none" rtlCol="0">
            <a:spAutoFit/>
          </a:bodyPr>
          <a:lstStyle/>
          <a:p>
            <a:pPr algn="ctr"/>
            <a:r>
              <a:rPr lang="en-US" dirty="0"/>
              <a:t>5 meters</a:t>
            </a:r>
          </a:p>
        </p:txBody>
      </p:sp>
      <p:sp>
        <p:nvSpPr>
          <p:cNvPr id="10" name="Rectangle 9"/>
          <p:cNvSpPr/>
          <p:nvPr/>
        </p:nvSpPr>
        <p:spPr>
          <a:xfrm>
            <a:off x="4418366" y="3978009"/>
            <a:ext cx="447241" cy="46998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402641" y="3978009"/>
            <a:ext cx="447241" cy="46998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386916" y="3978009"/>
            <a:ext cx="447241" cy="46998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371192" y="3978009"/>
            <a:ext cx="447241" cy="46998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p:cNvSpPr/>
          <p:nvPr/>
        </p:nvSpPr>
        <p:spPr>
          <a:xfrm rot="5400000">
            <a:off x="5448263" y="2165424"/>
            <a:ext cx="1285981" cy="1993186"/>
          </a:xfrm>
          <a:prstGeom prst="rightArrow">
            <a:avLst>
              <a:gd name="adj1" fmla="val 50000"/>
              <a:gd name="adj2" fmla="val 51299"/>
            </a:avLst>
          </a:prstGeom>
          <a:ln w="38100">
            <a:solidFill>
              <a:schemeClr val="accent4">
                <a:lumMod val="20000"/>
                <a:lumOff val="80000"/>
              </a:schemeClr>
            </a:solidFill>
          </a:ln>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en-US" b="1" dirty="0"/>
              <a:t>Sensor</a:t>
            </a:r>
          </a:p>
        </p:txBody>
      </p:sp>
      <p:cxnSp>
        <p:nvCxnSpPr>
          <p:cNvPr id="17" name="Straight Arrow Connector 16"/>
          <p:cNvCxnSpPr>
            <a:stCxn id="15" idx="3"/>
          </p:cNvCxnSpPr>
          <p:nvPr/>
        </p:nvCxnSpPr>
        <p:spPr>
          <a:xfrm>
            <a:off x="6091254" y="3805008"/>
            <a:ext cx="2389407"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5" idx="3"/>
          </p:cNvCxnSpPr>
          <p:nvPr/>
        </p:nvCxnSpPr>
        <p:spPr>
          <a:xfrm flipH="1">
            <a:off x="3799836" y="3805008"/>
            <a:ext cx="2291418"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 descr="https://img1.etsystatic.com/196/0/15494560/il_570xN.1303297951_h3x8.jpg"/>
          <p:cNvPicPr>
            <a:picLocks noChangeAspect="1" noChangeArrowheads="1"/>
          </p:cNvPicPr>
          <p:nvPr/>
        </p:nvPicPr>
        <p:blipFill rotWithShape="1">
          <a:blip r:embed="rId2">
            <a:extLst>
              <a:ext uri="{28A0092B-C50C-407E-A947-70E740481C1C}">
                <a14:useLocalDpi xmlns:a14="http://schemas.microsoft.com/office/drawing/2010/main" val="0"/>
              </a:ext>
            </a:extLst>
          </a:blip>
          <a:srcRect l="64448" t="58918" r="24622" b="3816"/>
          <a:stretch/>
        </p:blipFill>
        <p:spPr bwMode="auto">
          <a:xfrm>
            <a:off x="3669572" y="3450474"/>
            <a:ext cx="86072" cy="201418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s://img1.etsystatic.com/196/0/15494560/il_570xN.1303297951_h3x8.jpg"/>
          <p:cNvPicPr>
            <a:picLocks noChangeAspect="1" noChangeArrowheads="1"/>
          </p:cNvPicPr>
          <p:nvPr/>
        </p:nvPicPr>
        <p:blipFill rotWithShape="1">
          <a:blip r:embed="rId2">
            <a:extLst>
              <a:ext uri="{28A0092B-C50C-407E-A947-70E740481C1C}">
                <a14:useLocalDpi xmlns:a14="http://schemas.microsoft.com/office/drawing/2010/main" val="0"/>
              </a:ext>
            </a:extLst>
          </a:blip>
          <a:srcRect l="64448" t="58918" r="24622" b="3816"/>
          <a:stretch/>
        </p:blipFill>
        <p:spPr bwMode="auto">
          <a:xfrm flipH="1">
            <a:off x="8456163" y="3440901"/>
            <a:ext cx="86072" cy="2014189"/>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a:grpSpLocks noChangeAspect="1"/>
          </p:cNvGrpSpPr>
          <p:nvPr/>
        </p:nvGrpSpPr>
        <p:grpSpPr>
          <a:xfrm>
            <a:off x="3240407" y="3067136"/>
            <a:ext cx="5053887" cy="3077240"/>
            <a:chOff x="1922182" y="3428691"/>
            <a:chExt cx="3661073" cy="2229175"/>
          </a:xfrm>
        </p:grpSpPr>
        <p:pic>
          <p:nvPicPr>
            <p:cNvPr id="20" name="Picture 2" descr="Image result for stick 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792385" y="3790902"/>
              <a:ext cx="850626" cy="1399593"/>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p:cNvCxnSpPr/>
            <p:nvPr/>
          </p:nvCxnSpPr>
          <p:spPr>
            <a:xfrm flipV="1">
              <a:off x="2382855" y="4141598"/>
              <a:ext cx="3200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flipH="1">
              <a:off x="1922182" y="3428691"/>
              <a:ext cx="1878023" cy="2229175"/>
              <a:chOff x="8702318" y="2112462"/>
              <a:chExt cx="1878023" cy="3370222"/>
            </a:xfrm>
          </p:grpSpPr>
          <p:sp>
            <p:nvSpPr>
              <p:cNvPr id="25" name="Arc 24"/>
              <p:cNvSpPr/>
              <p:nvPr/>
            </p:nvSpPr>
            <p:spPr>
              <a:xfrm flipV="1">
                <a:off x="8702318" y="2112462"/>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Arc 25"/>
              <p:cNvSpPr/>
              <p:nvPr/>
            </p:nvSpPr>
            <p:spPr>
              <a:xfrm>
                <a:off x="8923664" y="4683997"/>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Arc 26"/>
              <p:cNvSpPr/>
              <p:nvPr/>
            </p:nvSpPr>
            <p:spPr>
              <a:xfrm>
                <a:off x="8923663" y="4071848"/>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p:cNvSpPr/>
              <p:nvPr/>
            </p:nvSpPr>
            <p:spPr>
              <a:xfrm flipV="1">
                <a:off x="8903940" y="3116207"/>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8" name="Date Placeholder 7"/>
          <p:cNvSpPr>
            <a:spLocks noGrp="1"/>
          </p:cNvSpPr>
          <p:nvPr>
            <p:ph type="dt" sz="half" idx="10"/>
          </p:nvPr>
        </p:nvSpPr>
        <p:spPr/>
        <p:txBody>
          <a:bodyPr/>
          <a:lstStyle/>
          <a:p>
            <a:r>
              <a:rPr lang="en-US"/>
              <a:t>7 October 2017</a:t>
            </a:r>
          </a:p>
        </p:txBody>
      </p:sp>
      <p:sp>
        <p:nvSpPr>
          <p:cNvPr id="9" name="Footer Placeholder 8"/>
          <p:cNvSpPr>
            <a:spLocks noGrp="1"/>
          </p:cNvSpPr>
          <p:nvPr>
            <p:ph type="ftr" sz="quarter" idx="11"/>
          </p:nvPr>
        </p:nvSpPr>
        <p:spPr/>
        <p:txBody>
          <a:bodyPr/>
          <a:lstStyle/>
          <a:p>
            <a:r>
              <a:rPr lang="en-US"/>
              <a:t>McCrory: Einstein's 1905 Revolution</a:t>
            </a:r>
          </a:p>
        </p:txBody>
      </p:sp>
      <p:sp>
        <p:nvSpPr>
          <p:cNvPr id="14" name="Slide Number Placeholder 13"/>
          <p:cNvSpPr>
            <a:spLocks noGrp="1"/>
          </p:cNvSpPr>
          <p:nvPr>
            <p:ph type="sldNum" sz="quarter" idx="12"/>
          </p:nvPr>
        </p:nvSpPr>
        <p:spPr/>
        <p:txBody>
          <a:bodyPr/>
          <a:lstStyle/>
          <a:p>
            <a:fld id="{AFF25C80-3B7E-43E1-A5B7-0224D5A95EE8}" type="slidenum">
              <a:rPr lang="en-US" smtClean="0"/>
              <a:t>130</a:t>
            </a:fld>
            <a:endParaRPr lang="en-US" dirty="0"/>
          </a:p>
        </p:txBody>
      </p:sp>
    </p:spTree>
    <p:extLst>
      <p:ext uri="{BB962C8B-B14F-4D97-AF65-F5344CB8AC3E}">
        <p14:creationId xmlns:p14="http://schemas.microsoft.com/office/powerpoint/2010/main" val="303486574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vaulter continues with an unbroken pole</a:t>
            </a:r>
          </a:p>
        </p:txBody>
      </p:sp>
      <p:sp>
        <p:nvSpPr>
          <p:cNvPr id="4" name="Rectangle 3"/>
          <p:cNvSpPr/>
          <p:nvPr/>
        </p:nvSpPr>
        <p:spPr>
          <a:xfrm>
            <a:off x="3799836" y="3255512"/>
            <a:ext cx="4594756" cy="225103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713767" y="2090271"/>
            <a:ext cx="4766894" cy="1350632"/>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3787917" y="1866465"/>
            <a:ext cx="4606674" cy="0"/>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586788" y="1453045"/>
            <a:ext cx="1008930" cy="369332"/>
          </a:xfrm>
          <a:prstGeom prst="rect">
            <a:avLst/>
          </a:prstGeom>
          <a:noFill/>
        </p:spPr>
        <p:txBody>
          <a:bodyPr wrap="none" rtlCol="0">
            <a:spAutoFit/>
          </a:bodyPr>
          <a:lstStyle/>
          <a:p>
            <a:pPr algn="ctr"/>
            <a:r>
              <a:rPr lang="en-US" dirty="0"/>
              <a:t>5 meters</a:t>
            </a:r>
          </a:p>
        </p:txBody>
      </p:sp>
      <p:sp>
        <p:nvSpPr>
          <p:cNvPr id="10" name="Rectangle 9"/>
          <p:cNvSpPr/>
          <p:nvPr/>
        </p:nvSpPr>
        <p:spPr>
          <a:xfrm>
            <a:off x="4418366" y="3978009"/>
            <a:ext cx="447241" cy="46998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402641" y="3978009"/>
            <a:ext cx="447241" cy="46998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386916" y="3978009"/>
            <a:ext cx="447241" cy="46998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371192" y="3978009"/>
            <a:ext cx="447241" cy="46998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p:cNvSpPr/>
          <p:nvPr/>
        </p:nvSpPr>
        <p:spPr>
          <a:xfrm rot="5400000">
            <a:off x="5448263" y="2165424"/>
            <a:ext cx="1285981" cy="1993186"/>
          </a:xfrm>
          <a:prstGeom prst="rightArrow">
            <a:avLst>
              <a:gd name="adj1" fmla="val 50000"/>
              <a:gd name="adj2" fmla="val 51299"/>
            </a:avLst>
          </a:prstGeom>
          <a:ln w="38100">
            <a:solidFill>
              <a:schemeClr val="accent4">
                <a:lumMod val="20000"/>
                <a:lumOff val="80000"/>
              </a:schemeClr>
            </a:solidFill>
          </a:ln>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en-US" b="1" dirty="0"/>
              <a:t>Sensor</a:t>
            </a:r>
          </a:p>
        </p:txBody>
      </p:sp>
      <p:pic>
        <p:nvPicPr>
          <p:cNvPr id="21" name="Picture 2" descr="https://img1.etsystatic.com/196/0/15494560/il_570xN.1303297951_h3x8.jpg"/>
          <p:cNvPicPr>
            <a:picLocks noChangeAspect="1" noChangeArrowheads="1"/>
          </p:cNvPicPr>
          <p:nvPr/>
        </p:nvPicPr>
        <p:blipFill rotWithShape="1">
          <a:blip r:embed="rId2">
            <a:extLst>
              <a:ext uri="{28A0092B-C50C-407E-A947-70E740481C1C}">
                <a14:useLocalDpi xmlns:a14="http://schemas.microsoft.com/office/drawing/2010/main" val="0"/>
              </a:ext>
            </a:extLst>
          </a:blip>
          <a:srcRect l="64448" t="58918" r="24622" b="3816"/>
          <a:stretch/>
        </p:blipFill>
        <p:spPr bwMode="auto">
          <a:xfrm>
            <a:off x="3134594" y="3450474"/>
            <a:ext cx="621050" cy="201418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s://img1.etsystatic.com/196/0/15494560/il_570xN.1303297951_h3x8.jpg"/>
          <p:cNvPicPr>
            <a:picLocks noChangeAspect="1" noChangeArrowheads="1"/>
          </p:cNvPicPr>
          <p:nvPr/>
        </p:nvPicPr>
        <p:blipFill rotWithShape="1">
          <a:blip r:embed="rId2">
            <a:extLst>
              <a:ext uri="{28A0092B-C50C-407E-A947-70E740481C1C}">
                <a14:useLocalDpi xmlns:a14="http://schemas.microsoft.com/office/drawing/2010/main" val="0"/>
              </a:ext>
            </a:extLst>
          </a:blip>
          <a:srcRect l="64448" t="58918" r="24622" b="3816"/>
          <a:stretch/>
        </p:blipFill>
        <p:spPr bwMode="auto">
          <a:xfrm flipH="1">
            <a:off x="8456163" y="3440901"/>
            <a:ext cx="643028" cy="2014189"/>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a:grpSpLocks noChangeAspect="1"/>
          </p:cNvGrpSpPr>
          <p:nvPr/>
        </p:nvGrpSpPr>
        <p:grpSpPr>
          <a:xfrm>
            <a:off x="4823879" y="3067136"/>
            <a:ext cx="5053887" cy="3077240"/>
            <a:chOff x="1922182" y="3428691"/>
            <a:chExt cx="3661073" cy="2229175"/>
          </a:xfrm>
        </p:grpSpPr>
        <p:pic>
          <p:nvPicPr>
            <p:cNvPr id="20" name="Picture 2" descr="Image result for stick 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792385" y="3790902"/>
              <a:ext cx="850626" cy="1399593"/>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p:cNvCxnSpPr/>
            <p:nvPr/>
          </p:nvCxnSpPr>
          <p:spPr>
            <a:xfrm flipV="1">
              <a:off x="2382855" y="4141598"/>
              <a:ext cx="3200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flipH="1">
              <a:off x="1922182" y="3428691"/>
              <a:ext cx="1878023" cy="2229175"/>
              <a:chOff x="8702318" y="2112462"/>
              <a:chExt cx="1878023" cy="3370222"/>
            </a:xfrm>
          </p:grpSpPr>
          <p:sp>
            <p:nvSpPr>
              <p:cNvPr id="25" name="Arc 24"/>
              <p:cNvSpPr/>
              <p:nvPr/>
            </p:nvSpPr>
            <p:spPr>
              <a:xfrm flipV="1">
                <a:off x="8702318" y="2112462"/>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Arc 25"/>
              <p:cNvSpPr/>
              <p:nvPr/>
            </p:nvSpPr>
            <p:spPr>
              <a:xfrm>
                <a:off x="8923664" y="4683997"/>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Arc 26"/>
              <p:cNvSpPr/>
              <p:nvPr/>
            </p:nvSpPr>
            <p:spPr>
              <a:xfrm>
                <a:off x="8923663" y="4071848"/>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p:cNvSpPr/>
              <p:nvPr/>
            </p:nvSpPr>
            <p:spPr>
              <a:xfrm flipV="1">
                <a:off x="8903940" y="3116207"/>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9" name="TextBox 28"/>
          <p:cNvSpPr txBox="1"/>
          <p:nvPr/>
        </p:nvSpPr>
        <p:spPr>
          <a:xfrm>
            <a:off x="10859906" y="6368528"/>
            <a:ext cx="1235275" cy="369332"/>
          </a:xfrm>
          <a:prstGeom prst="rect">
            <a:avLst/>
          </a:prstGeom>
          <a:noFill/>
        </p:spPr>
        <p:txBody>
          <a:bodyPr wrap="none" rtlCol="0">
            <a:spAutoFit/>
          </a:bodyPr>
          <a:lstStyle/>
          <a:p>
            <a:pPr algn="r"/>
            <a:r>
              <a:rPr lang="en-US" dirty="0"/>
              <a:t>Questions?</a:t>
            </a:r>
          </a:p>
        </p:txBody>
      </p:sp>
      <p:sp>
        <p:nvSpPr>
          <p:cNvPr id="3" name="Date Placeholder 2"/>
          <p:cNvSpPr>
            <a:spLocks noGrp="1"/>
          </p:cNvSpPr>
          <p:nvPr>
            <p:ph type="dt" sz="half" idx="10"/>
          </p:nvPr>
        </p:nvSpPr>
        <p:spPr/>
        <p:txBody>
          <a:bodyPr/>
          <a:lstStyle/>
          <a:p>
            <a:r>
              <a:rPr lang="en-US"/>
              <a:t>7 October 2017</a:t>
            </a:r>
          </a:p>
        </p:txBody>
      </p:sp>
      <p:sp>
        <p:nvSpPr>
          <p:cNvPr id="8" name="Footer Placeholder 7"/>
          <p:cNvSpPr>
            <a:spLocks noGrp="1"/>
          </p:cNvSpPr>
          <p:nvPr>
            <p:ph type="ftr" sz="quarter" idx="11"/>
          </p:nvPr>
        </p:nvSpPr>
        <p:spPr/>
        <p:txBody>
          <a:bodyPr/>
          <a:lstStyle/>
          <a:p>
            <a:r>
              <a:rPr lang="en-US"/>
              <a:t>McCrory: Einstein's 1905 Revolution</a:t>
            </a:r>
          </a:p>
        </p:txBody>
      </p:sp>
      <p:sp>
        <p:nvSpPr>
          <p:cNvPr id="9" name="Slide Number Placeholder 8"/>
          <p:cNvSpPr>
            <a:spLocks noGrp="1"/>
          </p:cNvSpPr>
          <p:nvPr>
            <p:ph type="sldNum" sz="quarter" idx="12"/>
          </p:nvPr>
        </p:nvSpPr>
        <p:spPr/>
        <p:txBody>
          <a:bodyPr/>
          <a:lstStyle/>
          <a:p>
            <a:fld id="{AFF25C80-3B7E-43E1-A5B7-0224D5A95EE8}" type="slidenum">
              <a:rPr lang="en-US" smtClean="0"/>
              <a:t>131</a:t>
            </a:fld>
            <a:endParaRPr lang="en-US" dirty="0"/>
          </a:p>
        </p:txBody>
      </p:sp>
      <mc:AlternateContent xmlns:mc="http://schemas.openxmlformats.org/markup-compatibility/2006" xmlns:pslz="http://schemas.microsoft.com/office/powerpoint/2016/slidezoom">
        <mc:Choice Requires="pslz">
          <p:graphicFrame>
            <p:nvGraphicFramePr>
              <p:cNvPr id="16" name="Slide Zoom 15"/>
              <p:cNvGraphicFramePr>
                <a:graphicFrameLocks noChangeAspect="1"/>
              </p:cNvGraphicFramePr>
              <p:nvPr>
                <p:extLst>
                  <p:ext uri="{D42A27DB-BD31-4B8C-83A1-F6EECF244321}">
                    <p14:modId xmlns:p14="http://schemas.microsoft.com/office/powerpoint/2010/main" val="3067040628"/>
                  </p:ext>
                </p:extLst>
              </p:nvPr>
            </p:nvGraphicFramePr>
            <p:xfrm>
              <a:off x="106342" y="5337727"/>
              <a:ext cx="1618414" cy="910358"/>
            </p:xfrm>
            <a:graphic>
              <a:graphicData uri="http://schemas.microsoft.com/office/powerpoint/2016/slidezoom">
                <pslz:sldZm>
                  <pslz:sldZmObj sldId="515" cId="3053281823">
                    <pslz:zmPr id="{086517F5-2FC4-4B80-B79A-E0D32F8C794F}" returnToParent="0" transitionDur="1000">
                      <p166:blipFill xmlns:p166="http://schemas.microsoft.com/office/powerpoint/2016/6/main">
                        <a:blip r:embed="rId4"/>
                        <a:stretch>
                          <a:fillRect/>
                        </a:stretch>
                      </p166:blipFill>
                      <p166:spPr xmlns:p166="http://schemas.microsoft.com/office/powerpoint/2016/6/main">
                        <a:xfrm>
                          <a:off x="0" y="0"/>
                          <a:ext cx="1618414" cy="910358"/>
                        </a:xfrm>
                        <a:prstGeom prst="rect">
                          <a:avLst/>
                        </a:prstGeom>
                        <a:ln w="3175">
                          <a:solidFill>
                            <a:prstClr val="ltGray"/>
                          </a:solidFill>
                        </a:ln>
                      </p166:spPr>
                    </pslz:zmPr>
                  </pslz:sldZmObj>
                </pslz:sldZm>
              </a:graphicData>
            </a:graphic>
          </p:graphicFrame>
        </mc:Choice>
        <mc:Fallback xmlns="">
          <p:pic>
            <p:nvPicPr>
              <p:cNvPr id="16" name="Slide Zoom 15">
                <a:hlinkClick r:id="rId5" action="ppaction://hlinksldjump"/>
              </p:cNvPr>
              <p:cNvPicPr>
                <a:picLocks noGrp="1" noRot="1" noChangeAspect="1" noMove="1" noResize="1" noEditPoints="1" noAdjustHandles="1" noChangeArrowheads="1" noChangeShapeType="1"/>
              </p:cNvPicPr>
              <p:nvPr/>
            </p:nvPicPr>
            <p:blipFill>
              <a:blip r:embed="rId6"/>
              <a:stretch>
                <a:fillRect/>
              </a:stretch>
            </p:blipFill>
            <p:spPr>
              <a:xfrm>
                <a:off x="106342" y="5337727"/>
                <a:ext cx="1618414" cy="910358"/>
              </a:xfrm>
              <a:prstGeom prst="rect">
                <a:avLst/>
              </a:prstGeom>
              <a:ln w="3175">
                <a:solidFill>
                  <a:prstClr val="ltGray"/>
                </a:solidFill>
              </a:ln>
            </p:spPr>
          </p:pic>
        </mc:Fallback>
      </mc:AlternateContent>
      <p:sp>
        <p:nvSpPr>
          <p:cNvPr id="17" name="TextBox 16"/>
          <p:cNvSpPr txBox="1"/>
          <p:nvPr/>
        </p:nvSpPr>
        <p:spPr>
          <a:xfrm>
            <a:off x="1795935" y="5636895"/>
            <a:ext cx="1554528" cy="276999"/>
          </a:xfrm>
          <a:prstGeom prst="rect">
            <a:avLst/>
          </a:prstGeom>
          <a:noFill/>
        </p:spPr>
        <p:txBody>
          <a:bodyPr wrap="none" rtlCol="0">
            <a:spAutoFit/>
          </a:bodyPr>
          <a:lstStyle/>
          <a:p>
            <a:r>
              <a:rPr lang="en-US" sz="1200" dirty="0"/>
              <a:t>Repeat this animation</a:t>
            </a:r>
          </a:p>
        </p:txBody>
      </p:sp>
    </p:spTree>
    <p:extLst>
      <p:ext uri="{BB962C8B-B14F-4D97-AF65-F5344CB8AC3E}">
        <p14:creationId xmlns:p14="http://schemas.microsoft.com/office/powerpoint/2010/main" val="340240314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the point of view of the vaulter</a:t>
            </a:r>
          </a:p>
        </p:txBody>
      </p:sp>
      <p:cxnSp>
        <p:nvCxnSpPr>
          <p:cNvPr id="8" name="Straight Connector 7"/>
          <p:cNvCxnSpPr/>
          <p:nvPr/>
        </p:nvCxnSpPr>
        <p:spPr>
          <a:xfrm flipV="1">
            <a:off x="387275" y="5335589"/>
            <a:ext cx="9885729" cy="2951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7338527" y="2158181"/>
            <a:ext cx="2286000" cy="3160268"/>
            <a:chOff x="6340151" y="2036885"/>
            <a:chExt cx="4577929" cy="3160268"/>
          </a:xfrm>
        </p:grpSpPr>
        <p:sp>
          <p:nvSpPr>
            <p:cNvPr id="4" name="Rectangle 3"/>
            <p:cNvSpPr/>
            <p:nvPr/>
          </p:nvSpPr>
          <p:spPr>
            <a:xfrm>
              <a:off x="6997960" y="3610947"/>
              <a:ext cx="3237722" cy="158620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937311" y="2789853"/>
              <a:ext cx="3359020" cy="951731"/>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6989562" y="2406217"/>
              <a:ext cx="3246120" cy="0"/>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483976" y="2036885"/>
              <a:ext cx="2370384" cy="369332"/>
            </a:xfrm>
            <a:prstGeom prst="rect">
              <a:avLst/>
            </a:prstGeom>
            <a:noFill/>
          </p:spPr>
          <p:txBody>
            <a:bodyPr wrap="none" rtlCol="0">
              <a:spAutoFit/>
            </a:bodyPr>
            <a:lstStyle/>
            <a:p>
              <a:r>
                <a:rPr lang="en-US" dirty="0"/>
                <a:t>2.5 meters</a:t>
              </a:r>
            </a:p>
          </p:txBody>
        </p:sp>
        <p:pic>
          <p:nvPicPr>
            <p:cNvPr id="13" name="Picture 2" descr="https://img1.etsystatic.com/196/0/15494560/il_570xN.1303297951_h3x8.jpg"/>
            <p:cNvPicPr>
              <a:picLocks noChangeAspect="1" noChangeArrowheads="1"/>
            </p:cNvPicPr>
            <p:nvPr/>
          </p:nvPicPr>
          <p:blipFill rotWithShape="1">
            <a:blip r:embed="rId2">
              <a:extLst>
                <a:ext uri="{28A0092B-C50C-407E-A947-70E740481C1C}">
                  <a14:useLocalDpi xmlns:a14="http://schemas.microsoft.com/office/drawing/2010/main" val="0"/>
                </a:ext>
              </a:extLst>
            </a:blip>
            <a:srcRect l="64448" t="58918" r="24622" b="3816"/>
            <a:stretch/>
          </p:blipFill>
          <p:spPr bwMode="auto">
            <a:xfrm>
              <a:off x="6340151" y="3741584"/>
              <a:ext cx="644746" cy="14193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img1.etsystatic.com/196/0/15494560/il_570xN.1303297951_h3x8.jpg"/>
            <p:cNvPicPr>
              <a:picLocks noChangeAspect="1" noChangeArrowheads="1"/>
            </p:cNvPicPr>
            <p:nvPr/>
          </p:nvPicPr>
          <p:blipFill rotWithShape="1">
            <a:blip r:embed="rId2">
              <a:extLst>
                <a:ext uri="{28A0092B-C50C-407E-A947-70E740481C1C}">
                  <a14:useLocalDpi xmlns:a14="http://schemas.microsoft.com/office/drawing/2010/main" val="0"/>
                </a:ext>
              </a:extLst>
            </a:blip>
            <a:srcRect l="64448" t="58918" r="24622" b="3816"/>
            <a:stretch/>
          </p:blipFill>
          <p:spPr bwMode="auto">
            <a:xfrm flipH="1">
              <a:off x="10273334" y="3748328"/>
              <a:ext cx="644746" cy="141931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7433811" y="4120059"/>
              <a:ext cx="31515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127386" y="4120059"/>
              <a:ext cx="31515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820961" y="4120059"/>
              <a:ext cx="31515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9514537" y="4120059"/>
              <a:ext cx="31515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Arc 20"/>
          <p:cNvSpPr/>
          <p:nvPr/>
        </p:nvSpPr>
        <p:spPr>
          <a:xfrm flipV="1">
            <a:off x="8702318" y="2112462"/>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a:off x="8923664" y="4683997"/>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p:cNvSpPr/>
          <p:nvPr/>
        </p:nvSpPr>
        <p:spPr>
          <a:xfrm>
            <a:off x="8923663" y="4071848"/>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flipV="1">
            <a:off x="8903940" y="3116207"/>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 name="Picture 2" descr="Image result for stick 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927966" y="3976269"/>
            <a:ext cx="1700895" cy="139959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flipV="1">
            <a:off x="2407407" y="4337843"/>
            <a:ext cx="6400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9" idx="6"/>
          </p:cNvCxnSpPr>
          <p:nvPr/>
        </p:nvCxnSpPr>
        <p:spPr>
          <a:xfrm flipV="1">
            <a:off x="8501527" y="4043390"/>
            <a:ext cx="91440"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8449459" y="4029258"/>
            <a:ext cx="52068"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3" name="Straight Arrow Connector 32"/>
          <p:cNvCxnSpPr/>
          <p:nvPr/>
        </p:nvCxnSpPr>
        <p:spPr>
          <a:xfrm flipV="1">
            <a:off x="8358019" y="4050561"/>
            <a:ext cx="91440" cy="0"/>
          </a:xfrm>
          <a:prstGeom prst="straightConnector1">
            <a:avLst/>
          </a:prstGeom>
          <a:ln w="28575">
            <a:solidFill>
              <a:srgbClr val="92D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478919" y="1871831"/>
            <a:ext cx="0" cy="4625788"/>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a:stretch>
            <a:fillRect/>
          </a:stretch>
        </p:blipFill>
        <p:spPr>
          <a:xfrm>
            <a:off x="8100734" y="3094644"/>
            <a:ext cx="745114" cy="938364"/>
          </a:xfrm>
          <a:prstGeom prst="rect">
            <a:avLst/>
          </a:prstGeom>
        </p:spPr>
      </p:pic>
      <p:sp>
        <p:nvSpPr>
          <p:cNvPr id="3" name="Date Placeholder 2"/>
          <p:cNvSpPr>
            <a:spLocks noGrp="1"/>
          </p:cNvSpPr>
          <p:nvPr>
            <p:ph type="dt" sz="half" idx="10"/>
          </p:nvPr>
        </p:nvSpPr>
        <p:spPr/>
        <p:txBody>
          <a:bodyPr/>
          <a:lstStyle/>
          <a:p>
            <a:r>
              <a:rPr lang="en-US"/>
              <a:t>7 October 2017</a:t>
            </a:r>
          </a:p>
        </p:txBody>
      </p:sp>
      <p:sp>
        <p:nvSpPr>
          <p:cNvPr id="9" name="Footer Placeholder 8"/>
          <p:cNvSpPr>
            <a:spLocks noGrp="1"/>
          </p:cNvSpPr>
          <p:nvPr>
            <p:ph type="ftr" sz="quarter" idx="11"/>
          </p:nvPr>
        </p:nvSpPr>
        <p:spPr/>
        <p:txBody>
          <a:bodyPr/>
          <a:lstStyle/>
          <a:p>
            <a:r>
              <a:rPr lang="en-US"/>
              <a:t>McCrory: Einstein's 1905 Revolution</a:t>
            </a:r>
          </a:p>
        </p:txBody>
      </p:sp>
      <p:sp>
        <p:nvSpPr>
          <p:cNvPr id="20" name="Slide Number Placeholder 19"/>
          <p:cNvSpPr>
            <a:spLocks noGrp="1"/>
          </p:cNvSpPr>
          <p:nvPr>
            <p:ph type="sldNum" sz="quarter" idx="12"/>
          </p:nvPr>
        </p:nvSpPr>
        <p:spPr/>
        <p:txBody>
          <a:bodyPr/>
          <a:lstStyle/>
          <a:p>
            <a:fld id="{AFF25C80-3B7E-43E1-A5B7-0224D5A95EE8}" type="slidenum">
              <a:rPr lang="en-US" smtClean="0"/>
              <a:t>132</a:t>
            </a:fld>
            <a:endParaRPr lang="en-US" dirty="0"/>
          </a:p>
        </p:txBody>
      </p:sp>
    </p:spTree>
    <p:extLst>
      <p:ext uri="{BB962C8B-B14F-4D97-AF65-F5344CB8AC3E}">
        <p14:creationId xmlns:p14="http://schemas.microsoft.com/office/powerpoint/2010/main" val="254611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front door closes (quickly)</a:t>
            </a:r>
          </a:p>
        </p:txBody>
      </p:sp>
      <p:cxnSp>
        <p:nvCxnSpPr>
          <p:cNvPr id="8" name="Straight Connector 7"/>
          <p:cNvCxnSpPr/>
          <p:nvPr/>
        </p:nvCxnSpPr>
        <p:spPr>
          <a:xfrm flipV="1">
            <a:off x="387275" y="5335589"/>
            <a:ext cx="9885729" cy="2951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356887" y="3732243"/>
            <a:ext cx="1616764" cy="158620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326601" y="2911149"/>
            <a:ext cx="1677335" cy="951731"/>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https://img1.etsystatic.com/196/0/15494560/il_570xN.1303297951_h3x8.jpg"/>
          <p:cNvPicPr>
            <a:picLocks noChangeAspect="1" noChangeArrowheads="1"/>
          </p:cNvPicPr>
          <p:nvPr/>
        </p:nvPicPr>
        <p:blipFill rotWithShape="1">
          <a:blip r:embed="rId2">
            <a:extLst>
              <a:ext uri="{28A0092B-C50C-407E-A947-70E740481C1C}">
                <a14:useLocalDpi xmlns:a14="http://schemas.microsoft.com/office/drawing/2010/main" val="0"/>
              </a:ext>
            </a:extLst>
          </a:blip>
          <a:srcRect l="64448" t="58918" r="24622" b="3816"/>
          <a:stretch/>
        </p:blipFill>
        <p:spPr bwMode="auto">
          <a:xfrm>
            <a:off x="7028408" y="3862880"/>
            <a:ext cx="321955" cy="14193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img1.etsystatic.com/196/0/15494560/il_570xN.1303297951_h3x8.jpg"/>
          <p:cNvPicPr>
            <a:picLocks noChangeAspect="1" noChangeArrowheads="1"/>
          </p:cNvPicPr>
          <p:nvPr/>
        </p:nvPicPr>
        <p:blipFill rotWithShape="1">
          <a:blip r:embed="rId2">
            <a:extLst>
              <a:ext uri="{28A0092B-C50C-407E-A947-70E740481C1C}">
                <a14:useLocalDpi xmlns:a14="http://schemas.microsoft.com/office/drawing/2010/main" val="0"/>
              </a:ext>
            </a:extLst>
          </a:blip>
          <a:srcRect l="64448" t="58918" r="24622" b="3816"/>
          <a:stretch/>
        </p:blipFill>
        <p:spPr bwMode="auto">
          <a:xfrm flipH="1">
            <a:off x="8992453" y="3869624"/>
            <a:ext cx="58510" cy="141931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7574530" y="4241355"/>
            <a:ext cx="15737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920868" y="4241355"/>
            <a:ext cx="15737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267207" y="4241355"/>
            <a:ext cx="15737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613545" y="4241355"/>
            <a:ext cx="15737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c 20"/>
          <p:cNvSpPr/>
          <p:nvPr/>
        </p:nvSpPr>
        <p:spPr>
          <a:xfrm flipV="1">
            <a:off x="8338409" y="2112462"/>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a:off x="8559755" y="4683997"/>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p:cNvSpPr/>
          <p:nvPr/>
        </p:nvSpPr>
        <p:spPr>
          <a:xfrm>
            <a:off x="8559754" y="4071848"/>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flipV="1">
            <a:off x="8540031" y="3116207"/>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 name="Picture 2" descr="Image result for stick 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927966" y="3976269"/>
            <a:ext cx="1700895" cy="139959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flipV="1">
            <a:off x="2407407" y="4337843"/>
            <a:ext cx="6400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8502935" y="4052117"/>
            <a:ext cx="457200" cy="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8045090" y="4052117"/>
            <a:ext cx="457200" cy="0"/>
          </a:xfrm>
          <a:prstGeom prst="straightConnector1">
            <a:avLst/>
          </a:prstGeom>
          <a:ln w="28575">
            <a:solidFill>
              <a:srgbClr val="92D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8455629" y="4029258"/>
            <a:ext cx="52068"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7" name="Straight Connector 36"/>
          <p:cNvCxnSpPr/>
          <p:nvPr/>
        </p:nvCxnSpPr>
        <p:spPr>
          <a:xfrm>
            <a:off x="8478919" y="1871831"/>
            <a:ext cx="0" cy="4625788"/>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4"/>
          <a:stretch>
            <a:fillRect/>
          </a:stretch>
        </p:blipFill>
        <p:spPr>
          <a:xfrm>
            <a:off x="7810203" y="3121817"/>
            <a:ext cx="745114" cy="938364"/>
          </a:xfrm>
          <a:prstGeom prst="rect">
            <a:avLst/>
          </a:prstGeom>
        </p:spPr>
      </p:pic>
      <p:sp>
        <p:nvSpPr>
          <p:cNvPr id="3" name="Date Placeholder 2"/>
          <p:cNvSpPr>
            <a:spLocks noGrp="1"/>
          </p:cNvSpPr>
          <p:nvPr>
            <p:ph type="dt" sz="half" idx="10"/>
          </p:nvPr>
        </p:nvSpPr>
        <p:spPr/>
        <p:txBody>
          <a:bodyPr/>
          <a:lstStyle/>
          <a:p>
            <a:r>
              <a:rPr lang="en-US"/>
              <a:t>7 October 2017</a:t>
            </a:r>
          </a:p>
        </p:txBody>
      </p:sp>
      <p:sp>
        <p:nvSpPr>
          <p:cNvPr id="9" name="Footer Placeholder 8"/>
          <p:cNvSpPr>
            <a:spLocks noGrp="1"/>
          </p:cNvSpPr>
          <p:nvPr>
            <p:ph type="ftr" sz="quarter" idx="11"/>
          </p:nvPr>
        </p:nvSpPr>
        <p:spPr/>
        <p:txBody>
          <a:bodyPr/>
          <a:lstStyle/>
          <a:p>
            <a:r>
              <a:rPr lang="en-US"/>
              <a:t>McCrory: Einstein's 1905 Revolution</a:t>
            </a:r>
          </a:p>
        </p:txBody>
      </p:sp>
      <p:sp>
        <p:nvSpPr>
          <p:cNvPr id="10" name="Slide Number Placeholder 9"/>
          <p:cNvSpPr>
            <a:spLocks noGrp="1"/>
          </p:cNvSpPr>
          <p:nvPr>
            <p:ph type="sldNum" sz="quarter" idx="12"/>
          </p:nvPr>
        </p:nvSpPr>
        <p:spPr/>
        <p:txBody>
          <a:bodyPr/>
          <a:lstStyle/>
          <a:p>
            <a:fld id="{AFF25C80-3B7E-43E1-A5B7-0224D5A95EE8}" type="slidenum">
              <a:rPr lang="en-US" smtClean="0"/>
              <a:t>133</a:t>
            </a:fld>
            <a:endParaRPr lang="en-US" dirty="0"/>
          </a:p>
        </p:txBody>
      </p:sp>
      <p:cxnSp>
        <p:nvCxnSpPr>
          <p:cNvPr id="12" name="Straight Connector 11"/>
          <p:cNvCxnSpPr>
            <a:stCxn id="4" idx="3"/>
          </p:cNvCxnSpPr>
          <p:nvPr/>
        </p:nvCxnSpPr>
        <p:spPr>
          <a:xfrm>
            <a:off x="8973651" y="4525346"/>
            <a:ext cx="337037" cy="141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08275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front door opens</a:t>
            </a:r>
          </a:p>
        </p:txBody>
      </p:sp>
      <p:cxnSp>
        <p:nvCxnSpPr>
          <p:cNvPr id="8" name="Straight Connector 7"/>
          <p:cNvCxnSpPr/>
          <p:nvPr/>
        </p:nvCxnSpPr>
        <p:spPr>
          <a:xfrm flipV="1">
            <a:off x="387275" y="5335589"/>
            <a:ext cx="9885729" cy="2951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6950877" y="3732243"/>
            <a:ext cx="1616764" cy="158620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920591" y="2911149"/>
            <a:ext cx="1677335" cy="951731"/>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https://img1.etsystatic.com/196/0/15494560/il_570xN.1303297951_h3x8.jpg"/>
          <p:cNvPicPr>
            <a:picLocks noChangeAspect="1" noChangeArrowheads="1"/>
          </p:cNvPicPr>
          <p:nvPr/>
        </p:nvPicPr>
        <p:blipFill rotWithShape="1">
          <a:blip r:embed="rId2">
            <a:extLst>
              <a:ext uri="{28A0092B-C50C-407E-A947-70E740481C1C}">
                <a14:useLocalDpi xmlns:a14="http://schemas.microsoft.com/office/drawing/2010/main" val="0"/>
              </a:ext>
            </a:extLst>
          </a:blip>
          <a:srcRect l="64448" t="58918" r="24622" b="3816"/>
          <a:stretch/>
        </p:blipFill>
        <p:spPr bwMode="auto">
          <a:xfrm>
            <a:off x="6622398" y="3862880"/>
            <a:ext cx="321955" cy="14193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img1.etsystatic.com/196/0/15494560/il_570xN.1303297951_h3x8.jpg"/>
          <p:cNvPicPr>
            <a:picLocks noChangeAspect="1" noChangeArrowheads="1"/>
          </p:cNvPicPr>
          <p:nvPr/>
        </p:nvPicPr>
        <p:blipFill rotWithShape="1">
          <a:blip r:embed="rId2">
            <a:extLst>
              <a:ext uri="{28A0092B-C50C-407E-A947-70E740481C1C}">
                <a14:useLocalDpi xmlns:a14="http://schemas.microsoft.com/office/drawing/2010/main" val="0"/>
              </a:ext>
            </a:extLst>
          </a:blip>
          <a:srcRect l="64448" t="58918" r="24622" b="3816"/>
          <a:stretch/>
        </p:blipFill>
        <p:spPr bwMode="auto">
          <a:xfrm flipH="1">
            <a:off x="8586441" y="3869624"/>
            <a:ext cx="371595" cy="141931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7168520" y="4241355"/>
            <a:ext cx="15737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514858" y="4241355"/>
            <a:ext cx="15737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861197" y="4241355"/>
            <a:ext cx="15737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207535" y="4241355"/>
            <a:ext cx="15737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c 20"/>
          <p:cNvSpPr/>
          <p:nvPr/>
        </p:nvSpPr>
        <p:spPr>
          <a:xfrm flipV="1">
            <a:off x="8256063" y="2112462"/>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a:off x="8207535" y="4683997"/>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p:cNvSpPr/>
          <p:nvPr/>
        </p:nvSpPr>
        <p:spPr>
          <a:xfrm>
            <a:off x="8207534" y="4071848"/>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flipV="1">
            <a:off x="8187811" y="3116207"/>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 name="Picture 2" descr="Image result for stick 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927966" y="3976269"/>
            <a:ext cx="1700895" cy="139959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flipV="1">
            <a:off x="2407407" y="4337843"/>
            <a:ext cx="6400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8452885" y="4018559"/>
            <a:ext cx="52068"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0" name="Straight Arrow Connector 29"/>
          <p:cNvCxnSpPr>
            <a:endCxn id="29" idx="3"/>
          </p:cNvCxnSpPr>
          <p:nvPr/>
        </p:nvCxnSpPr>
        <p:spPr>
          <a:xfrm>
            <a:off x="7514858" y="4049439"/>
            <a:ext cx="945652" cy="8144"/>
          </a:xfrm>
          <a:prstGeom prst="straightConnector1">
            <a:avLst/>
          </a:prstGeom>
          <a:ln w="28575">
            <a:solidFill>
              <a:srgbClr val="92D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478919" y="1871831"/>
            <a:ext cx="0" cy="4625788"/>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4"/>
          <a:stretch>
            <a:fillRect/>
          </a:stretch>
        </p:blipFill>
        <p:spPr>
          <a:xfrm>
            <a:off x="7392520" y="3094644"/>
            <a:ext cx="745114" cy="938364"/>
          </a:xfrm>
          <a:prstGeom prst="rect">
            <a:avLst/>
          </a:prstGeom>
        </p:spPr>
      </p:pic>
      <p:sp>
        <p:nvSpPr>
          <p:cNvPr id="3" name="Date Placeholder 2"/>
          <p:cNvSpPr>
            <a:spLocks noGrp="1"/>
          </p:cNvSpPr>
          <p:nvPr>
            <p:ph type="dt" sz="half" idx="10"/>
          </p:nvPr>
        </p:nvSpPr>
        <p:spPr/>
        <p:txBody>
          <a:bodyPr/>
          <a:lstStyle/>
          <a:p>
            <a:r>
              <a:rPr lang="en-US"/>
              <a:t>7 October 2017</a:t>
            </a:r>
          </a:p>
        </p:txBody>
      </p:sp>
      <p:sp>
        <p:nvSpPr>
          <p:cNvPr id="9" name="Footer Placeholder 8"/>
          <p:cNvSpPr>
            <a:spLocks noGrp="1"/>
          </p:cNvSpPr>
          <p:nvPr>
            <p:ph type="ftr" sz="quarter" idx="11"/>
          </p:nvPr>
        </p:nvSpPr>
        <p:spPr/>
        <p:txBody>
          <a:bodyPr/>
          <a:lstStyle/>
          <a:p>
            <a:r>
              <a:rPr lang="en-US"/>
              <a:t>McCrory: Einstein's 1905 Revolution</a:t>
            </a:r>
          </a:p>
        </p:txBody>
      </p:sp>
      <p:sp>
        <p:nvSpPr>
          <p:cNvPr id="10" name="Slide Number Placeholder 9"/>
          <p:cNvSpPr>
            <a:spLocks noGrp="1"/>
          </p:cNvSpPr>
          <p:nvPr>
            <p:ph type="sldNum" sz="quarter" idx="12"/>
          </p:nvPr>
        </p:nvSpPr>
        <p:spPr/>
        <p:txBody>
          <a:bodyPr/>
          <a:lstStyle/>
          <a:p>
            <a:fld id="{AFF25C80-3B7E-43E1-A5B7-0224D5A95EE8}" type="slidenum">
              <a:rPr lang="en-US" smtClean="0"/>
              <a:t>134</a:t>
            </a:fld>
            <a:endParaRPr lang="en-US" dirty="0"/>
          </a:p>
        </p:txBody>
      </p:sp>
    </p:spTree>
    <p:extLst>
      <p:ext uri="{BB962C8B-B14F-4D97-AF65-F5344CB8AC3E}">
        <p14:creationId xmlns:p14="http://schemas.microsoft.com/office/powerpoint/2010/main" val="271493035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front door opens</a:t>
            </a:r>
          </a:p>
        </p:txBody>
      </p:sp>
      <p:cxnSp>
        <p:nvCxnSpPr>
          <p:cNvPr id="8" name="Straight Connector 7"/>
          <p:cNvCxnSpPr/>
          <p:nvPr/>
        </p:nvCxnSpPr>
        <p:spPr>
          <a:xfrm flipV="1">
            <a:off x="387275" y="5335589"/>
            <a:ext cx="9885729" cy="2951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Arc 20"/>
          <p:cNvSpPr/>
          <p:nvPr/>
        </p:nvSpPr>
        <p:spPr>
          <a:xfrm flipV="1">
            <a:off x="7624412" y="2005640"/>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a:off x="7575884" y="4577175"/>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p:cNvSpPr/>
          <p:nvPr/>
        </p:nvSpPr>
        <p:spPr>
          <a:xfrm>
            <a:off x="7575883" y="3965026"/>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flipV="1">
            <a:off x="7556160" y="3009385"/>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Oval 28"/>
          <p:cNvSpPr/>
          <p:nvPr/>
        </p:nvSpPr>
        <p:spPr>
          <a:xfrm>
            <a:off x="8452885" y="4018559"/>
            <a:ext cx="52068"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1" name="Straight Connector 30"/>
          <p:cNvCxnSpPr/>
          <p:nvPr/>
        </p:nvCxnSpPr>
        <p:spPr>
          <a:xfrm>
            <a:off x="8478919" y="1871831"/>
            <a:ext cx="0" cy="462578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r>
              <a:rPr lang="en-US"/>
              <a:t>7 October 2017</a:t>
            </a:r>
          </a:p>
        </p:txBody>
      </p:sp>
      <p:sp>
        <p:nvSpPr>
          <p:cNvPr id="9" name="Footer Placeholder 8"/>
          <p:cNvSpPr>
            <a:spLocks noGrp="1"/>
          </p:cNvSpPr>
          <p:nvPr>
            <p:ph type="ftr" sz="quarter" idx="11"/>
          </p:nvPr>
        </p:nvSpPr>
        <p:spPr/>
        <p:txBody>
          <a:bodyPr/>
          <a:lstStyle/>
          <a:p>
            <a:r>
              <a:rPr lang="en-US"/>
              <a:t>McCrory: Einstein's 1905 Revolution</a:t>
            </a:r>
          </a:p>
        </p:txBody>
      </p:sp>
      <p:sp>
        <p:nvSpPr>
          <p:cNvPr id="10" name="Slide Number Placeholder 9"/>
          <p:cNvSpPr>
            <a:spLocks noGrp="1"/>
          </p:cNvSpPr>
          <p:nvPr>
            <p:ph type="sldNum" sz="quarter" idx="12"/>
          </p:nvPr>
        </p:nvSpPr>
        <p:spPr/>
        <p:txBody>
          <a:bodyPr/>
          <a:lstStyle/>
          <a:p>
            <a:fld id="{AFF25C80-3B7E-43E1-A5B7-0224D5A95EE8}" type="slidenum">
              <a:rPr lang="en-US" smtClean="0"/>
              <a:t>135</a:t>
            </a:fld>
            <a:endParaRPr lang="en-US" dirty="0"/>
          </a:p>
        </p:txBody>
      </p:sp>
      <p:sp>
        <p:nvSpPr>
          <p:cNvPr id="57" name="Rectangle 56"/>
          <p:cNvSpPr/>
          <p:nvPr/>
        </p:nvSpPr>
        <p:spPr>
          <a:xfrm>
            <a:off x="6285245" y="3732243"/>
            <a:ext cx="1616764" cy="158620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6254959" y="2911149"/>
            <a:ext cx="1677335" cy="951731"/>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2" descr="https://img1.etsystatic.com/196/0/15494560/il_570xN.1303297951_h3x8.jpg"/>
          <p:cNvPicPr>
            <a:picLocks noChangeAspect="1" noChangeArrowheads="1"/>
          </p:cNvPicPr>
          <p:nvPr/>
        </p:nvPicPr>
        <p:blipFill rotWithShape="1">
          <a:blip r:embed="rId2">
            <a:extLst>
              <a:ext uri="{28A0092B-C50C-407E-A947-70E740481C1C}">
                <a14:useLocalDpi xmlns:a14="http://schemas.microsoft.com/office/drawing/2010/main" val="0"/>
              </a:ext>
            </a:extLst>
          </a:blip>
          <a:srcRect l="64448" t="58918" r="24622" b="3816"/>
          <a:stretch/>
        </p:blipFill>
        <p:spPr bwMode="auto">
          <a:xfrm>
            <a:off x="5956766" y="3862880"/>
            <a:ext cx="321955" cy="141931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https://img1.etsystatic.com/196/0/15494560/il_570xN.1303297951_h3x8.jpg"/>
          <p:cNvPicPr>
            <a:picLocks noChangeAspect="1" noChangeArrowheads="1"/>
          </p:cNvPicPr>
          <p:nvPr/>
        </p:nvPicPr>
        <p:blipFill rotWithShape="1">
          <a:blip r:embed="rId2">
            <a:extLst>
              <a:ext uri="{28A0092B-C50C-407E-A947-70E740481C1C}">
                <a14:useLocalDpi xmlns:a14="http://schemas.microsoft.com/office/drawing/2010/main" val="0"/>
              </a:ext>
            </a:extLst>
          </a:blip>
          <a:srcRect l="64448" t="58918" r="24622" b="3816"/>
          <a:stretch/>
        </p:blipFill>
        <p:spPr bwMode="auto">
          <a:xfrm flipH="1">
            <a:off x="7920809" y="3869624"/>
            <a:ext cx="371595" cy="1419310"/>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60"/>
          <p:cNvSpPr/>
          <p:nvPr/>
        </p:nvSpPr>
        <p:spPr>
          <a:xfrm>
            <a:off x="6502888" y="4241355"/>
            <a:ext cx="15737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6849226" y="4241355"/>
            <a:ext cx="15737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7195565" y="4241355"/>
            <a:ext cx="15737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7541903" y="4241355"/>
            <a:ext cx="15737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p:cNvPicPr>
            <a:picLocks noChangeAspect="1"/>
          </p:cNvPicPr>
          <p:nvPr/>
        </p:nvPicPr>
        <p:blipFill>
          <a:blip r:embed="rId3"/>
          <a:stretch>
            <a:fillRect/>
          </a:stretch>
        </p:blipFill>
        <p:spPr>
          <a:xfrm>
            <a:off x="6726888" y="3094644"/>
            <a:ext cx="745114" cy="938364"/>
          </a:xfrm>
          <a:prstGeom prst="rect">
            <a:avLst/>
          </a:prstGeom>
        </p:spPr>
      </p:pic>
      <p:cxnSp>
        <p:nvCxnSpPr>
          <p:cNvPr id="30" name="Straight Arrow Connector 29"/>
          <p:cNvCxnSpPr>
            <a:endCxn id="29" idx="2"/>
          </p:cNvCxnSpPr>
          <p:nvPr/>
        </p:nvCxnSpPr>
        <p:spPr>
          <a:xfrm flipV="1">
            <a:off x="6722344" y="4041419"/>
            <a:ext cx="1730541" cy="2214"/>
          </a:xfrm>
          <a:prstGeom prst="straightConnector1">
            <a:avLst/>
          </a:prstGeom>
          <a:ln w="28575">
            <a:solidFill>
              <a:srgbClr val="92D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68" name="Picture 2" descr="Image result for stick fig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927966" y="3976269"/>
            <a:ext cx="1700895" cy="1399593"/>
          </a:xfrm>
          <a:prstGeom prst="rect">
            <a:avLst/>
          </a:prstGeom>
          <a:noFill/>
          <a:extLst>
            <a:ext uri="{909E8E84-426E-40DD-AFC4-6F175D3DCCD1}">
              <a14:hiddenFill xmlns:a14="http://schemas.microsoft.com/office/drawing/2010/main">
                <a:solidFill>
                  <a:srgbClr val="FFFFFF"/>
                </a:solidFill>
              </a14:hiddenFill>
            </a:ext>
          </a:extLst>
        </p:spPr>
      </p:pic>
      <p:cxnSp>
        <p:nvCxnSpPr>
          <p:cNvPr id="69" name="Straight Connector 68"/>
          <p:cNvCxnSpPr/>
          <p:nvPr/>
        </p:nvCxnSpPr>
        <p:spPr>
          <a:xfrm flipV="1">
            <a:off x="2407407" y="4337843"/>
            <a:ext cx="6400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924594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Running…</a:t>
            </a:r>
          </a:p>
        </p:txBody>
      </p:sp>
      <p:cxnSp>
        <p:nvCxnSpPr>
          <p:cNvPr id="8" name="Straight Connector 7"/>
          <p:cNvCxnSpPr/>
          <p:nvPr/>
        </p:nvCxnSpPr>
        <p:spPr>
          <a:xfrm flipV="1">
            <a:off x="387275" y="5335589"/>
            <a:ext cx="9885729" cy="2951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5547766" y="3732243"/>
            <a:ext cx="1616764" cy="158620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517480" y="2911149"/>
            <a:ext cx="1677335" cy="951731"/>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https://img1.etsystatic.com/196/0/15494560/il_570xN.1303297951_h3x8.jpg"/>
          <p:cNvPicPr>
            <a:picLocks noChangeAspect="1" noChangeArrowheads="1"/>
          </p:cNvPicPr>
          <p:nvPr/>
        </p:nvPicPr>
        <p:blipFill rotWithShape="1">
          <a:blip r:embed="rId2">
            <a:extLst>
              <a:ext uri="{28A0092B-C50C-407E-A947-70E740481C1C}">
                <a14:useLocalDpi xmlns:a14="http://schemas.microsoft.com/office/drawing/2010/main" val="0"/>
              </a:ext>
            </a:extLst>
          </a:blip>
          <a:srcRect l="64448" t="58918" r="24622" b="3816"/>
          <a:stretch/>
        </p:blipFill>
        <p:spPr bwMode="auto">
          <a:xfrm>
            <a:off x="5219287" y="3862880"/>
            <a:ext cx="321955" cy="14193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img1.etsystatic.com/196/0/15494560/il_570xN.1303297951_h3x8.jpg"/>
          <p:cNvPicPr>
            <a:picLocks noChangeAspect="1" noChangeArrowheads="1"/>
          </p:cNvPicPr>
          <p:nvPr/>
        </p:nvPicPr>
        <p:blipFill rotWithShape="1">
          <a:blip r:embed="rId2">
            <a:extLst>
              <a:ext uri="{28A0092B-C50C-407E-A947-70E740481C1C}">
                <a14:useLocalDpi xmlns:a14="http://schemas.microsoft.com/office/drawing/2010/main" val="0"/>
              </a:ext>
            </a:extLst>
          </a:blip>
          <a:srcRect l="64448" t="58918" r="24622" b="3816"/>
          <a:stretch/>
        </p:blipFill>
        <p:spPr bwMode="auto">
          <a:xfrm flipH="1">
            <a:off x="7183330" y="3869624"/>
            <a:ext cx="371595" cy="141931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5765409" y="4241355"/>
            <a:ext cx="15737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111747" y="4241355"/>
            <a:ext cx="15737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458086" y="4241355"/>
            <a:ext cx="15737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804424" y="4241355"/>
            <a:ext cx="15737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c 20"/>
          <p:cNvSpPr/>
          <p:nvPr/>
        </p:nvSpPr>
        <p:spPr>
          <a:xfrm flipV="1">
            <a:off x="6949774" y="2112462"/>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a:off x="6804424" y="4683997"/>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p:cNvSpPr/>
          <p:nvPr/>
        </p:nvSpPr>
        <p:spPr>
          <a:xfrm>
            <a:off x="6804423" y="4071848"/>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flipV="1">
            <a:off x="6784700" y="3116207"/>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 name="Picture 2" descr="Image result for stick 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927966" y="3976269"/>
            <a:ext cx="1700895" cy="139959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flipV="1">
            <a:off x="2407407" y="4337843"/>
            <a:ext cx="6400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8452885" y="4026781"/>
            <a:ext cx="52068"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28" name="Straight Arrow Connector 27"/>
          <p:cNvCxnSpPr>
            <a:endCxn id="26" idx="2"/>
          </p:cNvCxnSpPr>
          <p:nvPr/>
        </p:nvCxnSpPr>
        <p:spPr>
          <a:xfrm>
            <a:off x="5877540" y="4049439"/>
            <a:ext cx="2575345" cy="202"/>
          </a:xfrm>
          <a:prstGeom prst="straightConnector1">
            <a:avLst/>
          </a:prstGeom>
          <a:ln w="28575">
            <a:solidFill>
              <a:srgbClr val="92D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478919" y="1871831"/>
            <a:ext cx="0" cy="4625788"/>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4"/>
          <a:stretch>
            <a:fillRect/>
          </a:stretch>
        </p:blipFill>
        <p:spPr>
          <a:xfrm>
            <a:off x="6020917" y="3094644"/>
            <a:ext cx="745114" cy="938364"/>
          </a:xfrm>
          <a:prstGeom prst="rect">
            <a:avLst/>
          </a:prstGeom>
        </p:spPr>
      </p:pic>
      <p:sp>
        <p:nvSpPr>
          <p:cNvPr id="3" name="Date Placeholder 2"/>
          <p:cNvSpPr>
            <a:spLocks noGrp="1"/>
          </p:cNvSpPr>
          <p:nvPr>
            <p:ph type="dt" sz="half" idx="10"/>
          </p:nvPr>
        </p:nvSpPr>
        <p:spPr/>
        <p:txBody>
          <a:bodyPr/>
          <a:lstStyle/>
          <a:p>
            <a:r>
              <a:rPr lang="en-US"/>
              <a:t>7 October 2017</a:t>
            </a:r>
          </a:p>
        </p:txBody>
      </p:sp>
      <p:sp>
        <p:nvSpPr>
          <p:cNvPr id="9" name="Footer Placeholder 8"/>
          <p:cNvSpPr>
            <a:spLocks noGrp="1"/>
          </p:cNvSpPr>
          <p:nvPr>
            <p:ph type="ftr" sz="quarter" idx="11"/>
          </p:nvPr>
        </p:nvSpPr>
        <p:spPr/>
        <p:txBody>
          <a:bodyPr/>
          <a:lstStyle/>
          <a:p>
            <a:r>
              <a:rPr lang="en-US"/>
              <a:t>McCrory: Einstein's 1905 Revolution</a:t>
            </a:r>
          </a:p>
        </p:txBody>
      </p:sp>
      <p:sp>
        <p:nvSpPr>
          <p:cNvPr id="10" name="Slide Number Placeholder 9"/>
          <p:cNvSpPr>
            <a:spLocks noGrp="1"/>
          </p:cNvSpPr>
          <p:nvPr>
            <p:ph type="sldNum" sz="quarter" idx="12"/>
          </p:nvPr>
        </p:nvSpPr>
        <p:spPr/>
        <p:txBody>
          <a:bodyPr/>
          <a:lstStyle/>
          <a:p>
            <a:fld id="{AFF25C80-3B7E-43E1-A5B7-0224D5A95EE8}" type="slidenum">
              <a:rPr lang="en-US" smtClean="0"/>
              <a:t>136</a:t>
            </a:fld>
            <a:endParaRPr lang="en-US" dirty="0"/>
          </a:p>
        </p:txBody>
      </p:sp>
    </p:spTree>
    <p:extLst>
      <p:ext uri="{BB962C8B-B14F-4D97-AF65-F5344CB8AC3E}">
        <p14:creationId xmlns:p14="http://schemas.microsoft.com/office/powerpoint/2010/main" val="275407398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Running… </a:t>
            </a:r>
          </a:p>
        </p:txBody>
      </p:sp>
      <p:cxnSp>
        <p:nvCxnSpPr>
          <p:cNvPr id="8" name="Straight Connector 7"/>
          <p:cNvCxnSpPr/>
          <p:nvPr/>
        </p:nvCxnSpPr>
        <p:spPr>
          <a:xfrm flipV="1">
            <a:off x="387275" y="5335589"/>
            <a:ext cx="9885729" cy="2951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048947" y="3732243"/>
            <a:ext cx="1616764" cy="158620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018661" y="2911149"/>
            <a:ext cx="1677335" cy="951731"/>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https://img1.etsystatic.com/196/0/15494560/il_570xN.1303297951_h3x8.jpg"/>
          <p:cNvPicPr>
            <a:picLocks noChangeAspect="1" noChangeArrowheads="1"/>
          </p:cNvPicPr>
          <p:nvPr/>
        </p:nvPicPr>
        <p:blipFill rotWithShape="1">
          <a:blip r:embed="rId2">
            <a:extLst>
              <a:ext uri="{28A0092B-C50C-407E-A947-70E740481C1C}">
                <a14:useLocalDpi xmlns:a14="http://schemas.microsoft.com/office/drawing/2010/main" val="0"/>
              </a:ext>
            </a:extLst>
          </a:blip>
          <a:srcRect l="64448" t="58918" r="24622" b="3816"/>
          <a:stretch/>
        </p:blipFill>
        <p:spPr bwMode="auto">
          <a:xfrm>
            <a:off x="3720468" y="3862880"/>
            <a:ext cx="321955" cy="14193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img1.etsystatic.com/196/0/15494560/il_570xN.1303297951_h3x8.jpg"/>
          <p:cNvPicPr>
            <a:picLocks noChangeAspect="1" noChangeArrowheads="1"/>
          </p:cNvPicPr>
          <p:nvPr/>
        </p:nvPicPr>
        <p:blipFill rotWithShape="1">
          <a:blip r:embed="rId2">
            <a:extLst>
              <a:ext uri="{28A0092B-C50C-407E-A947-70E740481C1C}">
                <a14:useLocalDpi xmlns:a14="http://schemas.microsoft.com/office/drawing/2010/main" val="0"/>
              </a:ext>
            </a:extLst>
          </a:blip>
          <a:srcRect l="64448" t="58918" r="24622" b="3816"/>
          <a:stretch/>
        </p:blipFill>
        <p:spPr bwMode="auto">
          <a:xfrm flipH="1">
            <a:off x="5684511" y="3869624"/>
            <a:ext cx="371595" cy="141931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4266590" y="4241355"/>
            <a:ext cx="15737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12928" y="4241355"/>
            <a:ext cx="15737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959267" y="4241355"/>
            <a:ext cx="15737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305605" y="4241355"/>
            <a:ext cx="15737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c 20"/>
          <p:cNvSpPr/>
          <p:nvPr/>
        </p:nvSpPr>
        <p:spPr>
          <a:xfrm flipV="1">
            <a:off x="5214279" y="2112462"/>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a:off x="5305605" y="4683997"/>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p:cNvSpPr/>
          <p:nvPr/>
        </p:nvSpPr>
        <p:spPr>
          <a:xfrm>
            <a:off x="5305604" y="4071848"/>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flipV="1">
            <a:off x="5285881" y="3116207"/>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 name="Picture 2" descr="Image result for stick 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927966" y="3976269"/>
            <a:ext cx="1700895" cy="139959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flipV="1">
            <a:off x="2407407" y="4337843"/>
            <a:ext cx="6400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8449459" y="4029258"/>
            <a:ext cx="52068"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28" name="Straight Arrow Connector 27"/>
          <p:cNvCxnSpPr>
            <a:endCxn id="26" idx="2"/>
          </p:cNvCxnSpPr>
          <p:nvPr/>
        </p:nvCxnSpPr>
        <p:spPr>
          <a:xfrm>
            <a:off x="4229108" y="4048125"/>
            <a:ext cx="4220351" cy="3993"/>
          </a:xfrm>
          <a:prstGeom prst="straightConnector1">
            <a:avLst/>
          </a:prstGeom>
          <a:ln w="28575">
            <a:solidFill>
              <a:srgbClr val="92D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478919" y="1871831"/>
            <a:ext cx="0" cy="4625788"/>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4"/>
          <a:stretch>
            <a:fillRect/>
          </a:stretch>
        </p:blipFill>
        <p:spPr>
          <a:xfrm>
            <a:off x="4496918" y="3094644"/>
            <a:ext cx="745114" cy="938364"/>
          </a:xfrm>
          <a:prstGeom prst="rect">
            <a:avLst/>
          </a:prstGeom>
        </p:spPr>
      </p:pic>
      <p:sp>
        <p:nvSpPr>
          <p:cNvPr id="3" name="Date Placeholder 2"/>
          <p:cNvSpPr>
            <a:spLocks noGrp="1"/>
          </p:cNvSpPr>
          <p:nvPr>
            <p:ph type="dt" sz="half" idx="10"/>
          </p:nvPr>
        </p:nvSpPr>
        <p:spPr/>
        <p:txBody>
          <a:bodyPr/>
          <a:lstStyle/>
          <a:p>
            <a:r>
              <a:rPr lang="en-US"/>
              <a:t>7 October 2017</a:t>
            </a:r>
          </a:p>
        </p:txBody>
      </p:sp>
      <p:sp>
        <p:nvSpPr>
          <p:cNvPr id="9" name="Footer Placeholder 8"/>
          <p:cNvSpPr>
            <a:spLocks noGrp="1"/>
          </p:cNvSpPr>
          <p:nvPr>
            <p:ph type="ftr" sz="quarter" idx="11"/>
          </p:nvPr>
        </p:nvSpPr>
        <p:spPr/>
        <p:txBody>
          <a:bodyPr/>
          <a:lstStyle/>
          <a:p>
            <a:r>
              <a:rPr lang="en-US"/>
              <a:t>McCrory: Einstein's 1905 Revolution</a:t>
            </a:r>
          </a:p>
        </p:txBody>
      </p:sp>
      <p:sp>
        <p:nvSpPr>
          <p:cNvPr id="10" name="Slide Number Placeholder 9"/>
          <p:cNvSpPr>
            <a:spLocks noGrp="1"/>
          </p:cNvSpPr>
          <p:nvPr>
            <p:ph type="sldNum" sz="quarter" idx="12"/>
          </p:nvPr>
        </p:nvSpPr>
        <p:spPr/>
        <p:txBody>
          <a:bodyPr/>
          <a:lstStyle/>
          <a:p>
            <a:fld id="{AFF25C80-3B7E-43E1-A5B7-0224D5A95EE8}" type="slidenum">
              <a:rPr lang="en-US" smtClean="0"/>
              <a:t>137</a:t>
            </a:fld>
            <a:endParaRPr lang="en-US" dirty="0"/>
          </a:p>
        </p:txBody>
      </p:sp>
    </p:spTree>
    <p:extLst>
      <p:ext uri="{BB962C8B-B14F-4D97-AF65-F5344CB8AC3E}">
        <p14:creationId xmlns:p14="http://schemas.microsoft.com/office/powerpoint/2010/main" val="425175532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door closes when the signal reaches it</a:t>
            </a:r>
          </a:p>
        </p:txBody>
      </p:sp>
      <p:cxnSp>
        <p:nvCxnSpPr>
          <p:cNvPr id="8" name="Straight Connector 7"/>
          <p:cNvCxnSpPr/>
          <p:nvPr/>
        </p:nvCxnSpPr>
        <p:spPr>
          <a:xfrm flipV="1">
            <a:off x="387275" y="5335589"/>
            <a:ext cx="9885729" cy="2951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350764" y="3732243"/>
            <a:ext cx="1616764" cy="158620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320478" y="2911149"/>
            <a:ext cx="1677335" cy="951731"/>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https://img1.etsystatic.com/196/0/15494560/il_570xN.1303297951_h3x8.jpg"/>
          <p:cNvPicPr>
            <a:picLocks noChangeAspect="1" noChangeArrowheads="1"/>
          </p:cNvPicPr>
          <p:nvPr/>
        </p:nvPicPr>
        <p:blipFill rotWithShape="1">
          <a:blip r:embed="rId2">
            <a:extLst>
              <a:ext uri="{28A0092B-C50C-407E-A947-70E740481C1C}">
                <a14:useLocalDpi xmlns:a14="http://schemas.microsoft.com/office/drawing/2010/main" val="0"/>
              </a:ext>
            </a:extLst>
          </a:blip>
          <a:srcRect l="64448" t="58918" r="24622" b="3816"/>
          <a:stretch/>
        </p:blipFill>
        <p:spPr bwMode="auto">
          <a:xfrm>
            <a:off x="2278037" y="3862880"/>
            <a:ext cx="66203" cy="14193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img1.etsystatic.com/196/0/15494560/il_570xN.1303297951_h3x8.jpg"/>
          <p:cNvPicPr>
            <a:picLocks noChangeAspect="1" noChangeArrowheads="1"/>
          </p:cNvPicPr>
          <p:nvPr/>
        </p:nvPicPr>
        <p:blipFill rotWithShape="1">
          <a:blip r:embed="rId2">
            <a:extLst>
              <a:ext uri="{28A0092B-C50C-407E-A947-70E740481C1C}">
                <a14:useLocalDpi xmlns:a14="http://schemas.microsoft.com/office/drawing/2010/main" val="0"/>
              </a:ext>
            </a:extLst>
          </a:blip>
          <a:srcRect l="64448" t="58918" r="24622" b="3816"/>
          <a:stretch/>
        </p:blipFill>
        <p:spPr bwMode="auto">
          <a:xfrm flipH="1">
            <a:off x="3986328" y="3869624"/>
            <a:ext cx="371595" cy="141931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2568407" y="4241355"/>
            <a:ext cx="15737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914745" y="4241355"/>
            <a:ext cx="15737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261084" y="4241355"/>
            <a:ext cx="15737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607422" y="4241355"/>
            <a:ext cx="15737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c 20"/>
          <p:cNvSpPr/>
          <p:nvPr/>
        </p:nvSpPr>
        <p:spPr>
          <a:xfrm flipV="1">
            <a:off x="3516096" y="2112462"/>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a:off x="3607422" y="4683997"/>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p:cNvSpPr/>
          <p:nvPr/>
        </p:nvSpPr>
        <p:spPr>
          <a:xfrm>
            <a:off x="3607421" y="4071848"/>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flipV="1">
            <a:off x="3587698" y="3116207"/>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 name="Picture 2" descr="Image result for stick 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927966" y="3976269"/>
            <a:ext cx="1700895" cy="139959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flipV="1">
            <a:off x="2407407" y="4337843"/>
            <a:ext cx="6400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8449459" y="4029258"/>
            <a:ext cx="52068"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28" name="Straight Arrow Connector 27"/>
          <p:cNvCxnSpPr/>
          <p:nvPr/>
        </p:nvCxnSpPr>
        <p:spPr>
          <a:xfrm>
            <a:off x="2350764" y="4053068"/>
            <a:ext cx="6094692" cy="0"/>
          </a:xfrm>
          <a:prstGeom prst="straightConnector1">
            <a:avLst/>
          </a:prstGeom>
          <a:ln w="28575">
            <a:solidFill>
              <a:srgbClr val="92D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478919" y="1871831"/>
            <a:ext cx="0" cy="4625788"/>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4"/>
          <a:stretch>
            <a:fillRect/>
          </a:stretch>
        </p:blipFill>
        <p:spPr>
          <a:xfrm>
            <a:off x="2811557" y="3094644"/>
            <a:ext cx="745114" cy="938364"/>
          </a:xfrm>
          <a:prstGeom prst="rect">
            <a:avLst/>
          </a:prstGeom>
        </p:spPr>
      </p:pic>
      <p:sp>
        <p:nvSpPr>
          <p:cNvPr id="3" name="Date Placeholder 2"/>
          <p:cNvSpPr>
            <a:spLocks noGrp="1"/>
          </p:cNvSpPr>
          <p:nvPr>
            <p:ph type="dt" sz="half" idx="10"/>
          </p:nvPr>
        </p:nvSpPr>
        <p:spPr/>
        <p:txBody>
          <a:bodyPr/>
          <a:lstStyle/>
          <a:p>
            <a:r>
              <a:rPr lang="en-US"/>
              <a:t>7 October 2017</a:t>
            </a:r>
          </a:p>
        </p:txBody>
      </p:sp>
      <p:sp>
        <p:nvSpPr>
          <p:cNvPr id="9" name="Footer Placeholder 8"/>
          <p:cNvSpPr>
            <a:spLocks noGrp="1"/>
          </p:cNvSpPr>
          <p:nvPr>
            <p:ph type="ftr" sz="quarter" idx="11"/>
          </p:nvPr>
        </p:nvSpPr>
        <p:spPr/>
        <p:txBody>
          <a:bodyPr/>
          <a:lstStyle/>
          <a:p>
            <a:r>
              <a:rPr lang="en-US"/>
              <a:t>McCrory: Einstein's 1905 Revolution</a:t>
            </a:r>
          </a:p>
        </p:txBody>
      </p:sp>
      <p:sp>
        <p:nvSpPr>
          <p:cNvPr id="10" name="Slide Number Placeholder 9"/>
          <p:cNvSpPr>
            <a:spLocks noGrp="1"/>
          </p:cNvSpPr>
          <p:nvPr>
            <p:ph type="sldNum" sz="quarter" idx="12"/>
          </p:nvPr>
        </p:nvSpPr>
        <p:spPr/>
        <p:txBody>
          <a:bodyPr/>
          <a:lstStyle/>
          <a:p>
            <a:fld id="{AFF25C80-3B7E-43E1-A5B7-0224D5A95EE8}" type="slidenum">
              <a:rPr lang="en-US" smtClean="0"/>
              <a:t>138</a:t>
            </a:fld>
            <a:endParaRPr lang="en-US" dirty="0"/>
          </a:p>
        </p:txBody>
      </p:sp>
    </p:spTree>
    <p:extLst>
      <p:ext uri="{BB962C8B-B14F-4D97-AF65-F5344CB8AC3E}">
        <p14:creationId xmlns:p14="http://schemas.microsoft.com/office/powerpoint/2010/main" val="165387684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vaulter continues with an unbroken pole</a:t>
            </a:r>
          </a:p>
        </p:txBody>
      </p:sp>
      <p:cxnSp>
        <p:nvCxnSpPr>
          <p:cNvPr id="8" name="Straight Connector 7"/>
          <p:cNvCxnSpPr/>
          <p:nvPr/>
        </p:nvCxnSpPr>
        <p:spPr>
          <a:xfrm flipV="1">
            <a:off x="387275" y="5335589"/>
            <a:ext cx="9885729" cy="2951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447519" y="3732243"/>
            <a:ext cx="1616764" cy="158620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417233" y="2911149"/>
            <a:ext cx="1677335" cy="951731"/>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https://img1.etsystatic.com/196/0/15494560/il_570xN.1303297951_h3x8.jpg"/>
          <p:cNvPicPr>
            <a:picLocks noChangeAspect="1" noChangeArrowheads="1"/>
          </p:cNvPicPr>
          <p:nvPr/>
        </p:nvPicPr>
        <p:blipFill rotWithShape="1">
          <a:blip r:embed="rId2">
            <a:extLst>
              <a:ext uri="{28A0092B-C50C-407E-A947-70E740481C1C}">
                <a14:useLocalDpi xmlns:a14="http://schemas.microsoft.com/office/drawing/2010/main" val="0"/>
              </a:ext>
            </a:extLst>
          </a:blip>
          <a:srcRect l="64448" t="58918" r="24622" b="3816"/>
          <a:stretch/>
        </p:blipFill>
        <p:spPr bwMode="auto">
          <a:xfrm>
            <a:off x="1105324" y="3862880"/>
            <a:ext cx="335671" cy="14193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img1.etsystatic.com/196/0/15494560/il_570xN.1303297951_h3x8.jpg"/>
          <p:cNvPicPr>
            <a:picLocks noChangeAspect="1" noChangeArrowheads="1"/>
          </p:cNvPicPr>
          <p:nvPr/>
        </p:nvPicPr>
        <p:blipFill rotWithShape="1">
          <a:blip r:embed="rId2">
            <a:extLst>
              <a:ext uri="{28A0092B-C50C-407E-A947-70E740481C1C}">
                <a14:useLocalDpi xmlns:a14="http://schemas.microsoft.com/office/drawing/2010/main" val="0"/>
              </a:ext>
            </a:extLst>
          </a:blip>
          <a:srcRect l="64448" t="58918" r="24622" b="3816"/>
          <a:stretch/>
        </p:blipFill>
        <p:spPr bwMode="auto">
          <a:xfrm flipH="1">
            <a:off x="3083083" y="3869624"/>
            <a:ext cx="371595" cy="141931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1665162" y="4241355"/>
            <a:ext cx="15737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011500" y="4241355"/>
            <a:ext cx="15737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357839" y="4241355"/>
            <a:ext cx="15737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704177" y="4241355"/>
            <a:ext cx="15737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c 20"/>
          <p:cNvSpPr/>
          <p:nvPr/>
        </p:nvSpPr>
        <p:spPr>
          <a:xfrm flipV="1">
            <a:off x="2612851" y="2112462"/>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a:off x="2704177" y="4683997"/>
            <a:ext cx="1656677" cy="798687"/>
          </a:xfrm>
          <a:prstGeom prst="arc">
            <a:avLst>
              <a:gd name="adj1" fmla="val 16337098"/>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p:cNvSpPr/>
          <p:nvPr/>
        </p:nvSpPr>
        <p:spPr>
          <a:xfrm>
            <a:off x="2704176" y="4071848"/>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flipV="1">
            <a:off x="2684453" y="3116207"/>
            <a:ext cx="1656677" cy="527386"/>
          </a:xfrm>
          <a:prstGeom prst="arc">
            <a:avLst>
              <a:gd name="adj1" fmla="val 16662370"/>
              <a:gd name="adj2" fmla="val 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 name="Picture 2" descr="Image result for stick 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927966" y="3976269"/>
            <a:ext cx="1700895" cy="139959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flipV="1">
            <a:off x="2407407" y="4337843"/>
            <a:ext cx="6400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p:cNvPicPr>
          <p:nvPr/>
        </p:nvPicPr>
        <p:blipFill>
          <a:blip r:embed="rId4"/>
          <a:stretch>
            <a:fillRect/>
          </a:stretch>
        </p:blipFill>
        <p:spPr>
          <a:xfrm>
            <a:off x="1768681" y="2712185"/>
            <a:ext cx="1051560" cy="1321270"/>
          </a:xfrm>
          <a:prstGeom prst="rect">
            <a:avLst/>
          </a:prstGeom>
        </p:spPr>
      </p:pic>
      <p:sp>
        <p:nvSpPr>
          <p:cNvPr id="3" name="Date Placeholder 2"/>
          <p:cNvSpPr>
            <a:spLocks noGrp="1"/>
          </p:cNvSpPr>
          <p:nvPr>
            <p:ph type="dt" sz="half" idx="10"/>
          </p:nvPr>
        </p:nvSpPr>
        <p:spPr/>
        <p:txBody>
          <a:bodyPr/>
          <a:lstStyle/>
          <a:p>
            <a:r>
              <a:rPr lang="en-US"/>
              <a:t>7 October 2017</a:t>
            </a:r>
          </a:p>
        </p:txBody>
      </p:sp>
      <p:sp>
        <p:nvSpPr>
          <p:cNvPr id="9" name="Footer Placeholder 8"/>
          <p:cNvSpPr>
            <a:spLocks noGrp="1"/>
          </p:cNvSpPr>
          <p:nvPr>
            <p:ph type="ftr" sz="quarter" idx="11"/>
          </p:nvPr>
        </p:nvSpPr>
        <p:spPr/>
        <p:txBody>
          <a:bodyPr/>
          <a:lstStyle/>
          <a:p>
            <a:r>
              <a:rPr lang="en-US"/>
              <a:t>McCrory: Einstein's 1905 Revolution</a:t>
            </a:r>
          </a:p>
        </p:txBody>
      </p:sp>
      <p:sp>
        <p:nvSpPr>
          <p:cNvPr id="10" name="Slide Number Placeholder 9"/>
          <p:cNvSpPr>
            <a:spLocks noGrp="1"/>
          </p:cNvSpPr>
          <p:nvPr>
            <p:ph type="sldNum" sz="quarter" idx="12"/>
          </p:nvPr>
        </p:nvSpPr>
        <p:spPr/>
        <p:txBody>
          <a:bodyPr/>
          <a:lstStyle/>
          <a:p>
            <a:fld id="{AFF25C80-3B7E-43E1-A5B7-0224D5A95EE8}" type="slidenum">
              <a:rPr lang="en-US" smtClean="0"/>
              <a:t>139</a:t>
            </a:fld>
            <a:endParaRPr lang="en-US" dirty="0"/>
          </a:p>
        </p:txBody>
      </p:sp>
      <mc:AlternateContent xmlns:mc="http://schemas.openxmlformats.org/markup-compatibility/2006" xmlns:pslz="http://schemas.microsoft.com/office/powerpoint/2016/slidezoom">
        <mc:Choice Requires="pslz">
          <p:graphicFrame>
            <p:nvGraphicFramePr>
              <p:cNvPr id="12" name="Slide Zoom 11"/>
              <p:cNvGraphicFramePr>
                <a:graphicFrameLocks noChangeAspect="1"/>
              </p:cNvGraphicFramePr>
              <p:nvPr>
                <p:extLst>
                  <p:ext uri="{D42A27DB-BD31-4B8C-83A1-F6EECF244321}">
                    <p14:modId xmlns:p14="http://schemas.microsoft.com/office/powerpoint/2010/main" val="659314160"/>
                  </p:ext>
                </p:extLst>
              </p:nvPr>
            </p:nvGraphicFramePr>
            <p:xfrm>
              <a:off x="159403" y="5537694"/>
              <a:ext cx="1357593" cy="763646"/>
            </p:xfrm>
            <a:graphic>
              <a:graphicData uri="http://schemas.microsoft.com/office/powerpoint/2016/slidezoom">
                <pslz:sldZm>
                  <pslz:sldZmObj sldId="348" cId="2546111619">
                    <pslz:zmPr id="{B83B4BCC-EDED-410C-AAA0-953943A254E2}" returnToParent="0" transitionDur="1000">
                      <p166:blipFill xmlns:p166="http://schemas.microsoft.com/office/powerpoint/2016/6/main">
                        <a:blip r:embed="rId5"/>
                        <a:stretch>
                          <a:fillRect/>
                        </a:stretch>
                      </p166:blipFill>
                      <p166:spPr xmlns:p166="http://schemas.microsoft.com/office/powerpoint/2016/6/main">
                        <a:xfrm>
                          <a:off x="0" y="0"/>
                          <a:ext cx="1357593" cy="763646"/>
                        </a:xfrm>
                        <a:prstGeom prst="rect">
                          <a:avLst/>
                        </a:prstGeom>
                        <a:ln w="3175">
                          <a:solidFill>
                            <a:prstClr val="ltGray"/>
                          </a:solidFill>
                        </a:ln>
                      </p166:spPr>
                    </pslz:zmPr>
                  </pslz:sldZmObj>
                </pslz:sldZm>
              </a:graphicData>
            </a:graphic>
          </p:graphicFrame>
        </mc:Choice>
        <mc:Fallback xmlns="">
          <p:pic>
            <p:nvPicPr>
              <p:cNvPr id="12" name="Slide Zoom 11">
                <a:hlinkClick r:id="rId6" action="ppaction://hlinksldjump"/>
              </p:cNvPr>
              <p:cNvPicPr>
                <a:picLocks noGrp="1" noRot="1" noChangeAspect="1" noMove="1" noResize="1" noEditPoints="1" noAdjustHandles="1" noChangeArrowheads="1" noChangeShapeType="1"/>
              </p:cNvPicPr>
              <p:nvPr/>
            </p:nvPicPr>
            <p:blipFill>
              <a:blip r:embed="rId7"/>
              <a:stretch>
                <a:fillRect/>
              </a:stretch>
            </p:blipFill>
            <p:spPr>
              <a:xfrm>
                <a:off x="159403" y="5537694"/>
                <a:ext cx="1357593" cy="763646"/>
              </a:xfrm>
              <a:prstGeom prst="rect">
                <a:avLst/>
              </a:prstGeom>
              <a:ln w="3175">
                <a:solidFill>
                  <a:prstClr val="ltGray"/>
                </a:solidFill>
              </a:ln>
            </p:spPr>
          </p:pic>
        </mc:Fallback>
      </mc:AlternateContent>
      <p:sp>
        <p:nvSpPr>
          <p:cNvPr id="19" name="TextBox 18"/>
          <p:cNvSpPr txBox="1"/>
          <p:nvPr/>
        </p:nvSpPr>
        <p:spPr>
          <a:xfrm>
            <a:off x="1574552" y="5810553"/>
            <a:ext cx="1439818" cy="261610"/>
          </a:xfrm>
          <a:prstGeom prst="rect">
            <a:avLst/>
          </a:prstGeom>
          <a:noFill/>
        </p:spPr>
        <p:txBody>
          <a:bodyPr wrap="none" rtlCol="0">
            <a:spAutoFit/>
          </a:bodyPr>
          <a:lstStyle/>
          <a:p>
            <a:r>
              <a:rPr lang="en-US" sz="1100" i="1" dirty="0"/>
              <a:t>Repeat this animation</a:t>
            </a:r>
          </a:p>
        </p:txBody>
      </p:sp>
    </p:spTree>
    <p:extLst>
      <p:ext uri="{BB962C8B-B14F-4D97-AF65-F5344CB8AC3E}">
        <p14:creationId xmlns:p14="http://schemas.microsoft.com/office/powerpoint/2010/main" val="2821746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a:bodyPr>
          <a:lstStyle/>
          <a:p>
            <a:r>
              <a:rPr lang="en-US" dirty="0"/>
              <a:t>Modern Physics: </a:t>
            </a:r>
            <a:br>
              <a:rPr lang="en-US" dirty="0"/>
            </a:br>
            <a:r>
              <a:rPr lang="en-US" dirty="0"/>
              <a:t>Our intuition is incomplete</a:t>
            </a:r>
          </a:p>
        </p:txBody>
      </p:sp>
      <p:sp>
        <p:nvSpPr>
          <p:cNvPr id="8" name="Subtitle 7"/>
          <p:cNvSpPr>
            <a:spLocks noGrp="1"/>
          </p:cNvSpPr>
          <p:nvPr>
            <p:ph type="subTitle" idx="1"/>
          </p:nvPr>
        </p:nvSpPr>
        <p:spPr>
          <a:xfrm>
            <a:off x="1524000" y="4110606"/>
            <a:ext cx="9144000" cy="1526796"/>
          </a:xfrm>
        </p:spPr>
        <p:txBody>
          <a:bodyPr>
            <a:normAutofit/>
          </a:bodyPr>
          <a:lstStyle/>
          <a:p>
            <a:r>
              <a:rPr lang="en-US" dirty="0"/>
              <a:t>Much is, at first, counter-intuitive</a:t>
            </a:r>
          </a:p>
          <a:p>
            <a:endParaRPr lang="en-US" dirty="0"/>
          </a:p>
          <a:p>
            <a:r>
              <a:rPr lang="en-US" dirty="0"/>
              <a:t>We must develop </a:t>
            </a:r>
            <a:r>
              <a:rPr lang="en-US" i="1" dirty="0"/>
              <a:t>new</a:t>
            </a:r>
            <a:r>
              <a:rPr lang="en-US" dirty="0"/>
              <a:t> intuition</a:t>
            </a:r>
          </a:p>
        </p:txBody>
      </p:sp>
    </p:spTree>
    <p:extLst>
      <p:ext uri="{BB962C8B-B14F-4D97-AF65-F5344CB8AC3E}">
        <p14:creationId xmlns:p14="http://schemas.microsoft.com/office/powerpoint/2010/main" val="424080289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032500"/>
          </a:xfrm>
        </p:spPr>
        <p:txBody>
          <a:bodyPr>
            <a:noAutofit/>
          </a:bodyPr>
          <a:lstStyle/>
          <a:p>
            <a:r>
              <a:rPr lang="en-US" sz="5400" dirty="0"/>
              <a:t>The paradox is resolved through careful application of cause-and-effect in Special Relativity</a:t>
            </a:r>
          </a:p>
        </p:txBody>
      </p:sp>
      <p:sp>
        <p:nvSpPr>
          <p:cNvPr id="4" name="Rectangle 3"/>
          <p:cNvSpPr/>
          <p:nvPr/>
        </p:nvSpPr>
        <p:spPr>
          <a:xfrm>
            <a:off x="7288416" y="4138072"/>
            <a:ext cx="3237722" cy="158620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227767" y="3316978"/>
            <a:ext cx="3359020" cy="951731"/>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Image result for stick fig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444829" y="4324685"/>
            <a:ext cx="1700895" cy="139959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496883" y="5701507"/>
            <a:ext cx="11242234" cy="2277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96883" y="4104314"/>
            <a:ext cx="6400800" cy="0"/>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723515" y="3710021"/>
            <a:ext cx="1125949" cy="369332"/>
          </a:xfrm>
          <a:prstGeom prst="rect">
            <a:avLst/>
          </a:prstGeom>
          <a:noFill/>
        </p:spPr>
        <p:txBody>
          <a:bodyPr wrap="none" rtlCol="0">
            <a:spAutoFit/>
          </a:bodyPr>
          <a:lstStyle/>
          <a:p>
            <a:r>
              <a:rPr lang="en-US" dirty="0"/>
              <a:t>10 meters</a:t>
            </a:r>
          </a:p>
        </p:txBody>
      </p:sp>
      <p:cxnSp>
        <p:nvCxnSpPr>
          <p:cNvPr id="10" name="Straight Arrow Connector 9"/>
          <p:cNvCxnSpPr/>
          <p:nvPr/>
        </p:nvCxnSpPr>
        <p:spPr>
          <a:xfrm>
            <a:off x="7280018" y="2933342"/>
            <a:ext cx="3246120" cy="0"/>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398612" y="2562019"/>
            <a:ext cx="1008931" cy="369332"/>
          </a:xfrm>
          <a:prstGeom prst="rect">
            <a:avLst/>
          </a:prstGeom>
          <a:noFill/>
        </p:spPr>
        <p:txBody>
          <a:bodyPr wrap="none" rtlCol="0">
            <a:spAutoFit/>
          </a:bodyPr>
          <a:lstStyle/>
          <a:p>
            <a:r>
              <a:rPr lang="en-US" dirty="0"/>
              <a:t>5 meters</a:t>
            </a:r>
          </a:p>
        </p:txBody>
      </p:sp>
      <p:pic>
        <p:nvPicPr>
          <p:cNvPr id="12" name="Picture 2" descr="https://img1.etsystatic.com/196/0/15494560/il_570xN.1303297951_h3x8.jpg"/>
          <p:cNvPicPr>
            <a:picLocks noChangeAspect="1" noChangeArrowheads="1"/>
          </p:cNvPicPr>
          <p:nvPr/>
        </p:nvPicPr>
        <p:blipFill rotWithShape="1">
          <a:blip r:embed="rId3">
            <a:extLst>
              <a:ext uri="{28A0092B-C50C-407E-A947-70E740481C1C}">
                <a14:useLocalDpi xmlns:a14="http://schemas.microsoft.com/office/drawing/2010/main" val="0"/>
              </a:ext>
            </a:extLst>
          </a:blip>
          <a:srcRect l="64448" t="58918" r="24622" b="3816"/>
          <a:stretch/>
        </p:blipFill>
        <p:spPr bwMode="auto">
          <a:xfrm>
            <a:off x="6630607" y="4268709"/>
            <a:ext cx="644746" cy="14193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img1.etsystatic.com/196/0/15494560/il_570xN.1303297951_h3x8.jpg"/>
          <p:cNvPicPr>
            <a:picLocks noChangeAspect="1" noChangeArrowheads="1"/>
          </p:cNvPicPr>
          <p:nvPr/>
        </p:nvPicPr>
        <p:blipFill rotWithShape="1">
          <a:blip r:embed="rId3">
            <a:extLst>
              <a:ext uri="{28A0092B-C50C-407E-A947-70E740481C1C}">
                <a14:useLocalDpi xmlns:a14="http://schemas.microsoft.com/office/drawing/2010/main" val="0"/>
              </a:ext>
            </a:extLst>
          </a:blip>
          <a:srcRect l="64448" t="58918" r="24622" b="3816"/>
          <a:stretch/>
        </p:blipFill>
        <p:spPr bwMode="auto">
          <a:xfrm flipH="1">
            <a:off x="10563790" y="4275453"/>
            <a:ext cx="644746" cy="141931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7724267" y="4647184"/>
            <a:ext cx="31515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417842" y="4647184"/>
            <a:ext cx="31515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111417" y="4647184"/>
            <a:ext cx="31515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804993" y="4647184"/>
            <a:ext cx="315151" cy="33117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V="1">
            <a:off x="440339" y="4815350"/>
            <a:ext cx="6400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r>
              <a:rPr lang="en-US"/>
              <a:t>7 October 2017</a:t>
            </a:r>
          </a:p>
        </p:txBody>
      </p:sp>
      <p:sp>
        <p:nvSpPr>
          <p:cNvPr id="19" name="Footer Placeholder 18"/>
          <p:cNvSpPr>
            <a:spLocks noGrp="1"/>
          </p:cNvSpPr>
          <p:nvPr>
            <p:ph type="ftr" sz="quarter" idx="11"/>
          </p:nvPr>
        </p:nvSpPr>
        <p:spPr/>
        <p:txBody>
          <a:bodyPr/>
          <a:lstStyle/>
          <a:p>
            <a:r>
              <a:rPr lang="en-US"/>
              <a:t>McCrory: Einstein's 1905 Revolution</a:t>
            </a:r>
          </a:p>
        </p:txBody>
      </p:sp>
      <p:sp>
        <p:nvSpPr>
          <p:cNvPr id="20" name="Slide Number Placeholder 19"/>
          <p:cNvSpPr>
            <a:spLocks noGrp="1"/>
          </p:cNvSpPr>
          <p:nvPr>
            <p:ph type="sldNum" sz="quarter" idx="12"/>
          </p:nvPr>
        </p:nvSpPr>
        <p:spPr/>
        <p:txBody>
          <a:bodyPr/>
          <a:lstStyle/>
          <a:p>
            <a:fld id="{AFF25C80-3B7E-43E1-A5B7-0224D5A95EE8}" type="slidenum">
              <a:rPr lang="en-US" smtClean="0"/>
              <a:t>140</a:t>
            </a:fld>
            <a:endParaRPr lang="en-US" dirty="0"/>
          </a:p>
        </p:txBody>
      </p:sp>
    </p:spTree>
    <p:extLst>
      <p:ext uri="{BB962C8B-B14F-4D97-AF65-F5344CB8AC3E}">
        <p14:creationId xmlns:p14="http://schemas.microsoft.com/office/powerpoint/2010/main" val="44823144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this apparent paradox …</a:t>
            </a:r>
          </a:p>
        </p:txBody>
      </p:sp>
      <p:sp>
        <p:nvSpPr>
          <p:cNvPr id="3" name="Content Placeholder 2"/>
          <p:cNvSpPr>
            <a:spLocks noGrp="1"/>
          </p:cNvSpPr>
          <p:nvPr>
            <p:ph idx="1"/>
          </p:nvPr>
        </p:nvSpPr>
        <p:spPr/>
        <p:txBody>
          <a:bodyPr/>
          <a:lstStyle/>
          <a:p>
            <a:r>
              <a:rPr lang="en-US" dirty="0">
                <a:hlinkClick r:id="rId2"/>
              </a:rPr>
              <a:t>https://en.wikipedia.org/wiki/Ladder_paradox</a:t>
            </a:r>
            <a:endParaRPr lang="en-US" dirty="0"/>
          </a:p>
          <a:p>
            <a:endParaRPr lang="en-US" dirty="0"/>
          </a:p>
          <a:p>
            <a:r>
              <a:rPr lang="en-US" dirty="0"/>
              <a:t>YouTube: “Relativity 5b - pole and barn paradox”, by </a:t>
            </a:r>
            <a:r>
              <a:rPr lang="en-US" dirty="0" err="1"/>
              <a:t>viascience</a:t>
            </a:r>
            <a:r>
              <a:rPr lang="en-US" dirty="0"/>
              <a:t>.</a:t>
            </a:r>
          </a:p>
          <a:p>
            <a:pPr lvl="1"/>
            <a:r>
              <a:rPr lang="en-US" dirty="0">
                <a:hlinkClick r:id="rId3"/>
              </a:rPr>
              <a:t>https://www.youtube.com/watch?v=0TU1tKTOIj4</a:t>
            </a:r>
            <a:endParaRPr lang="en-US" dirty="0"/>
          </a:p>
          <a:p>
            <a:endParaRPr lang="en-US" dirty="0"/>
          </a:p>
          <a:p>
            <a:pPr marL="0" indent="0" algn="ctr">
              <a:buNone/>
            </a:pPr>
            <a:r>
              <a:rPr lang="en-US" sz="3600" i="1" dirty="0"/>
              <a:t>At first, this seemed counter-intuitive</a:t>
            </a:r>
          </a:p>
          <a:p>
            <a:pPr marL="0" indent="0" algn="ctr">
              <a:buNone/>
            </a:pPr>
            <a:r>
              <a:rPr lang="en-US" sz="3600" b="1" dirty="0"/>
              <a:t>We have improved our intuition</a:t>
            </a:r>
          </a:p>
          <a:p>
            <a:endParaRPr lang="en-US" dirty="0"/>
          </a:p>
        </p:txBody>
      </p:sp>
      <p:sp>
        <p:nvSpPr>
          <p:cNvPr id="5" name="Date Placeholder 4"/>
          <p:cNvSpPr>
            <a:spLocks noGrp="1"/>
          </p:cNvSpPr>
          <p:nvPr>
            <p:ph type="dt" sz="half" idx="10"/>
          </p:nvPr>
        </p:nvSpPr>
        <p:spPr/>
        <p:txBody>
          <a:bodyPr/>
          <a:lstStyle/>
          <a:p>
            <a:r>
              <a:rPr lang="en-US"/>
              <a:t>7 October 2017</a:t>
            </a:r>
          </a:p>
        </p:txBody>
      </p:sp>
      <p:sp>
        <p:nvSpPr>
          <p:cNvPr id="6" name="Footer Placeholder 5"/>
          <p:cNvSpPr>
            <a:spLocks noGrp="1"/>
          </p:cNvSpPr>
          <p:nvPr>
            <p:ph type="ftr" sz="quarter" idx="11"/>
          </p:nvPr>
        </p:nvSpPr>
        <p:spPr/>
        <p:txBody>
          <a:bodyPr/>
          <a:lstStyle/>
          <a:p>
            <a:r>
              <a:rPr lang="en-US" dirty="0"/>
              <a:t>McCrory: Einstein's 1905 Revolution</a:t>
            </a:r>
          </a:p>
        </p:txBody>
      </p:sp>
    </p:spTree>
    <p:extLst>
      <p:ext uri="{BB962C8B-B14F-4D97-AF65-F5344CB8AC3E}">
        <p14:creationId xmlns:p14="http://schemas.microsoft.com/office/powerpoint/2010/main" val="205462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2235200"/>
            <a:ext cx="9144000" cy="2387600"/>
          </a:xfrm>
        </p:spPr>
        <p:txBody>
          <a:bodyPr anchor="ctr" anchorCtr="0">
            <a:normAutofit/>
          </a:bodyPr>
          <a:lstStyle/>
          <a:p>
            <a:r>
              <a:rPr lang="en-US" sz="13800" dirty="0"/>
              <a:t>Questions?</a:t>
            </a:r>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E7810895-D2A4-496F-B6D9-3A11E64A6B7E}"/>
                  </a:ext>
                </a:extLst>
              </p:cNvPr>
              <p:cNvGraphicFramePr>
                <a:graphicFrameLocks noChangeAspect="1"/>
              </p:cNvGraphicFramePr>
              <p:nvPr>
                <p:extLst>
                  <p:ext uri="{D42A27DB-BD31-4B8C-83A1-F6EECF244321}">
                    <p14:modId xmlns:p14="http://schemas.microsoft.com/office/powerpoint/2010/main" val="2221055954"/>
                  </p:ext>
                </p:extLst>
              </p:nvPr>
            </p:nvGraphicFramePr>
            <p:xfrm>
              <a:off x="143436" y="5413001"/>
              <a:ext cx="2339788" cy="1316131"/>
            </p:xfrm>
            <a:graphic>
              <a:graphicData uri="http://schemas.microsoft.com/office/powerpoint/2016/slidezoom">
                <pslz:sldZm>
                  <pslz:sldZmObj sldId="316" cId="813307824">
                    <pslz:zmPr id="{CDE25A9B-1701-472B-989F-DA2BA917BFA7}" returnToParent="0" transitionDur="1000">
                      <p166:blipFill xmlns:p166="http://schemas.microsoft.com/office/powerpoint/2016/6/main">
                        <a:blip r:embed="rId2"/>
                        <a:stretch>
                          <a:fillRect/>
                        </a:stretch>
                      </p166:blipFill>
                      <p166:spPr xmlns:p166="http://schemas.microsoft.com/office/powerpoint/2016/6/main">
                        <a:xfrm>
                          <a:off x="0" y="0"/>
                          <a:ext cx="2339788" cy="1316131"/>
                        </a:xfrm>
                        <a:prstGeom prst="rect">
                          <a:avLst/>
                        </a:prstGeom>
                        <a:ln w="3175">
                          <a:solidFill>
                            <a:prstClr val="ltGray"/>
                          </a:solidFill>
                        </a:ln>
                      </p166:spPr>
                    </pslz:zmPr>
                  </pslz:sldZmObj>
                </pslz:sldZm>
              </a:graphicData>
            </a:graphic>
          </p:graphicFrame>
        </mc:Choice>
        <mc:Fallback xmlns="">
          <p:pic>
            <p:nvPicPr>
              <p:cNvPr id="3" name="Slide Zoom 2">
                <a:hlinkClick r:id="rId3" action="ppaction://hlinksldjump"/>
                <a:extLst>
                  <a:ext uri="{FF2B5EF4-FFF2-40B4-BE49-F238E27FC236}">
                    <a16:creationId xmlns:a16="http://schemas.microsoft.com/office/drawing/2014/main" id="{E7810895-D2A4-496F-B6D9-3A11E64A6B7E}"/>
                  </a:ext>
                </a:extLst>
              </p:cNvPr>
              <p:cNvPicPr>
                <a:picLocks noGrp="1" noRot="1" noChangeAspect="1" noMove="1" noResize="1" noEditPoints="1" noAdjustHandles="1" noChangeArrowheads="1" noChangeShapeType="1"/>
              </p:cNvPicPr>
              <p:nvPr/>
            </p:nvPicPr>
            <p:blipFill>
              <a:blip r:embed="rId4"/>
              <a:stretch>
                <a:fillRect/>
              </a:stretch>
            </p:blipFill>
            <p:spPr>
              <a:xfrm>
                <a:off x="143436" y="5413001"/>
                <a:ext cx="2339788" cy="1316131"/>
              </a:xfrm>
              <a:prstGeom prst="rect">
                <a:avLst/>
              </a:prstGeom>
              <a:ln w="3175">
                <a:solidFill>
                  <a:prstClr val="ltGray"/>
                </a:solidFill>
              </a:ln>
            </p:spPr>
          </p:pic>
        </mc:Fallback>
      </mc:AlternateContent>
      <p:sp>
        <p:nvSpPr>
          <p:cNvPr id="2" name="TextBox 1">
            <a:extLst>
              <a:ext uri="{FF2B5EF4-FFF2-40B4-BE49-F238E27FC236}">
                <a16:creationId xmlns:a16="http://schemas.microsoft.com/office/drawing/2014/main" id="{9A10FA25-D14F-4BCC-9784-338915A02E5A}"/>
              </a:ext>
            </a:extLst>
          </p:cNvPr>
          <p:cNvSpPr txBox="1"/>
          <p:nvPr/>
        </p:nvSpPr>
        <p:spPr>
          <a:xfrm>
            <a:off x="554949" y="5043669"/>
            <a:ext cx="1516762" cy="369332"/>
          </a:xfrm>
          <a:prstGeom prst="rect">
            <a:avLst/>
          </a:prstGeom>
          <a:noFill/>
        </p:spPr>
        <p:txBody>
          <a:bodyPr wrap="none" rtlCol="0">
            <a:spAutoFit/>
          </a:bodyPr>
          <a:lstStyle/>
          <a:p>
            <a:r>
              <a:rPr lang="en-US" i="1" dirty="0"/>
              <a:t>Skip E=mc</a:t>
            </a:r>
            <a:r>
              <a:rPr lang="en-US" i="1" baseline="30000" dirty="0"/>
              <a:t>2</a:t>
            </a:r>
            <a:r>
              <a:rPr lang="en-US" i="1" dirty="0"/>
              <a:t> ??</a:t>
            </a:r>
          </a:p>
        </p:txBody>
      </p:sp>
    </p:spTree>
    <p:extLst>
      <p:ext uri="{BB962C8B-B14F-4D97-AF65-F5344CB8AC3E}">
        <p14:creationId xmlns:p14="http://schemas.microsoft.com/office/powerpoint/2010/main" val="156795460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09601" y="2235200"/>
            <a:ext cx="10972799" cy="2387600"/>
          </a:xfrm>
        </p:spPr>
        <p:txBody>
          <a:bodyPr anchor="ctr" anchorCtr="0">
            <a:normAutofit/>
          </a:bodyPr>
          <a:lstStyle/>
          <a:p>
            <a:r>
              <a:rPr lang="en-US" sz="8000" dirty="0"/>
              <a:t>Equivalence of </a:t>
            </a:r>
            <a:br>
              <a:rPr lang="en-US" sz="8000" dirty="0"/>
            </a:br>
            <a:r>
              <a:rPr lang="en-US" sz="8000" dirty="0"/>
              <a:t>mass and energy</a:t>
            </a:r>
          </a:p>
        </p:txBody>
      </p:sp>
    </p:spTree>
    <p:extLst>
      <p:ext uri="{BB962C8B-B14F-4D97-AF65-F5344CB8AC3E}">
        <p14:creationId xmlns:p14="http://schemas.microsoft.com/office/powerpoint/2010/main" val="311716334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0"/>
            <a:ext cx="10759751" cy="961054"/>
          </a:xfrm>
        </p:spPr>
        <p:txBody>
          <a:bodyPr>
            <a:normAutofit/>
          </a:bodyPr>
          <a:lstStyle/>
          <a:p>
            <a:pPr algn="ctr"/>
            <a:r>
              <a:rPr lang="en-US" sz="2400" dirty="0"/>
              <a:t>“Does the Inertia of a Body Depend Upon Its Energy Content?”</a:t>
            </a:r>
          </a:p>
        </p:txBody>
      </p:sp>
      <p:pic>
        <p:nvPicPr>
          <p:cNvPr id="4" name="Picture 3"/>
          <p:cNvPicPr>
            <a:picLocks noChangeAspect="1"/>
          </p:cNvPicPr>
          <p:nvPr/>
        </p:nvPicPr>
        <p:blipFill>
          <a:blip r:embed="rId2"/>
          <a:stretch>
            <a:fillRect/>
          </a:stretch>
        </p:blipFill>
        <p:spPr>
          <a:xfrm>
            <a:off x="1646074" y="961054"/>
            <a:ext cx="9144000" cy="5550929"/>
          </a:xfrm>
          <a:prstGeom prst="rect">
            <a:avLst/>
          </a:prstGeom>
        </p:spPr>
      </p:pic>
      <p:sp>
        <p:nvSpPr>
          <p:cNvPr id="5" name="TextBox 4"/>
          <p:cNvSpPr txBox="1"/>
          <p:nvPr/>
        </p:nvSpPr>
        <p:spPr>
          <a:xfrm rot="16200000">
            <a:off x="-216985" y="2975361"/>
            <a:ext cx="1840568" cy="707886"/>
          </a:xfrm>
          <a:prstGeom prst="rect">
            <a:avLst/>
          </a:prstGeom>
          <a:noFill/>
        </p:spPr>
        <p:txBody>
          <a:bodyPr wrap="none" rtlCol="0">
            <a:spAutoFit/>
          </a:bodyPr>
          <a:lstStyle/>
          <a:p>
            <a:pPr algn="ctr"/>
            <a:r>
              <a:rPr lang="en-US" sz="4000" dirty="0">
                <a:latin typeface="Times New Roman" panose="02020603050405020304" pitchFamily="18" charset="0"/>
                <a:cs typeface="Times New Roman" panose="02020603050405020304" pitchFamily="18" charset="0"/>
              </a:rPr>
              <a:t>E = mc</a:t>
            </a:r>
            <a:r>
              <a:rPr lang="en-US" sz="4000" baseline="30000" dirty="0">
                <a:latin typeface="Times New Roman" panose="02020603050405020304" pitchFamily="18" charset="0"/>
                <a:cs typeface="Times New Roman" panose="02020603050405020304" pitchFamily="18" charset="0"/>
              </a:rPr>
              <a:t>2</a:t>
            </a:r>
            <a:endParaRPr lang="en-US" sz="4000" dirty="0">
              <a:latin typeface="Times New Roman" panose="02020603050405020304" pitchFamily="18" charset="0"/>
              <a:cs typeface="Times New Roman" panose="02020603050405020304" pitchFamily="18" charset="0"/>
            </a:endParaRPr>
          </a:p>
        </p:txBody>
      </p:sp>
      <p:sp>
        <p:nvSpPr>
          <p:cNvPr id="7" name="Slide Number Placeholder 6"/>
          <p:cNvSpPr>
            <a:spLocks noGrp="1"/>
          </p:cNvSpPr>
          <p:nvPr>
            <p:ph type="sldNum" sz="quarter" idx="4294967295"/>
          </p:nvPr>
        </p:nvSpPr>
        <p:spPr>
          <a:xfrm>
            <a:off x="8610600" y="6356350"/>
            <a:ext cx="2743200" cy="365125"/>
          </a:xfrm>
        </p:spPr>
        <p:txBody>
          <a:bodyPr/>
          <a:lstStyle/>
          <a:p>
            <a:fld id="{AFF25C80-3B7E-43E1-A5B7-0224D5A95EE8}" type="slidenum">
              <a:rPr lang="en-US" smtClean="0"/>
              <a:t>144</a:t>
            </a:fld>
            <a:endParaRPr lang="en-US"/>
          </a:p>
        </p:txBody>
      </p:sp>
    </p:spTree>
    <p:extLst>
      <p:ext uri="{BB962C8B-B14F-4D97-AF65-F5344CB8AC3E}">
        <p14:creationId xmlns:p14="http://schemas.microsoft.com/office/powerpoint/2010/main" val="266640266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Relativity: </a:t>
            </a:r>
            <a:r>
              <a:rPr lang="en-US" i="1" dirty="0">
                <a:latin typeface="Times New Roman" panose="02020603050405020304" pitchFamily="18" charset="0"/>
                <a:cs typeface="Times New Roman" panose="02020603050405020304" pitchFamily="18" charset="0"/>
              </a:rPr>
              <a:t>E = mc</a:t>
            </a:r>
            <a:r>
              <a:rPr lang="en-US" i="1" baseline="30000" dirty="0">
                <a:latin typeface="Times New Roman" panose="02020603050405020304" pitchFamily="18" charset="0"/>
                <a:cs typeface="Times New Roman" panose="02020603050405020304" pitchFamily="18" charset="0"/>
              </a:rPr>
              <a:t>2</a:t>
            </a:r>
          </a:p>
        </p:txBody>
      </p:sp>
      <p:sp>
        <p:nvSpPr>
          <p:cNvPr id="3" name="Content Placeholder 2"/>
          <p:cNvSpPr>
            <a:spLocks noGrp="1"/>
          </p:cNvSpPr>
          <p:nvPr>
            <p:ph idx="1"/>
          </p:nvPr>
        </p:nvSpPr>
        <p:spPr>
          <a:xfrm>
            <a:off x="838200" y="1825625"/>
            <a:ext cx="7531249" cy="4351338"/>
          </a:xfrm>
        </p:spPr>
        <p:txBody>
          <a:bodyPr>
            <a:normAutofit/>
          </a:bodyPr>
          <a:lstStyle/>
          <a:p>
            <a:r>
              <a:rPr lang="en-US" dirty="0"/>
              <a:t>It is possible to derive this formula using algebra</a:t>
            </a:r>
          </a:p>
          <a:p>
            <a:pPr lvl="1"/>
            <a:r>
              <a:rPr lang="en-US" dirty="0"/>
              <a:t>Energy = force </a:t>
            </a:r>
            <a:r>
              <a:rPr lang="en-US" dirty="0">
                <a:sym typeface="Wingdings 2" panose="05020102010507070707" pitchFamily="18" charset="2"/>
              </a:rPr>
              <a:t></a:t>
            </a:r>
            <a:r>
              <a:rPr lang="en-US" dirty="0"/>
              <a:t> distance</a:t>
            </a:r>
          </a:p>
          <a:p>
            <a:pPr lvl="1"/>
            <a:r>
              <a:rPr lang="en-US" dirty="0"/>
              <a:t>Force = the change in the momentum of an object </a:t>
            </a:r>
          </a:p>
          <a:p>
            <a:pPr lvl="1"/>
            <a:r>
              <a:rPr lang="en-US" dirty="0"/>
              <a:t>Lorentz transformations of time (that is, the velocity)</a:t>
            </a:r>
          </a:p>
          <a:p>
            <a:r>
              <a:rPr lang="en-US" dirty="0"/>
              <a:t>But it is easier (and cleaner) to use calculus</a:t>
            </a:r>
          </a:p>
          <a:p>
            <a:pPr lvl="1"/>
            <a:r>
              <a:rPr lang="en-US" sz="2000" dirty="0">
                <a:hlinkClick r:id="rId2"/>
              </a:rPr>
              <a:t>http://www.emc2-explained.info/Emc2/Deriving.htm</a:t>
            </a:r>
            <a:r>
              <a:rPr lang="en-US" sz="2000" dirty="0"/>
              <a:t> </a:t>
            </a:r>
          </a:p>
          <a:p>
            <a:endParaRPr lang="en-US" dirty="0"/>
          </a:p>
        </p:txBody>
      </p:sp>
      <p:sp>
        <p:nvSpPr>
          <p:cNvPr id="5" name="Date Placeholder 4"/>
          <p:cNvSpPr>
            <a:spLocks noGrp="1"/>
          </p:cNvSpPr>
          <p:nvPr>
            <p:ph type="dt" sz="half" idx="10"/>
          </p:nvPr>
        </p:nvSpPr>
        <p:spPr/>
        <p:txBody>
          <a:bodyPr/>
          <a:lstStyle/>
          <a:p>
            <a:r>
              <a:rPr lang="en-US"/>
              <a:t>7 October 2017</a:t>
            </a:r>
          </a:p>
        </p:txBody>
      </p:sp>
      <p:sp>
        <p:nvSpPr>
          <p:cNvPr id="7" name="Footer Placeholder 6"/>
          <p:cNvSpPr>
            <a:spLocks noGrp="1"/>
          </p:cNvSpPr>
          <p:nvPr>
            <p:ph type="ftr" sz="quarter" idx="11"/>
          </p:nvPr>
        </p:nvSpPr>
        <p:spPr/>
        <p:txBody>
          <a:bodyPr/>
          <a:lstStyle/>
          <a:p>
            <a:r>
              <a:rPr lang="en-US"/>
              <a:t>McCrory: Einstein's 1905 Revolution</a:t>
            </a:r>
          </a:p>
        </p:txBody>
      </p:sp>
      <p:sp>
        <p:nvSpPr>
          <p:cNvPr id="8" name="Slide Number Placeholder 7"/>
          <p:cNvSpPr>
            <a:spLocks noGrp="1"/>
          </p:cNvSpPr>
          <p:nvPr>
            <p:ph type="sldNum" sz="quarter" idx="12"/>
          </p:nvPr>
        </p:nvSpPr>
        <p:spPr/>
        <p:txBody>
          <a:bodyPr/>
          <a:lstStyle/>
          <a:p>
            <a:fld id="{AFF25C80-3B7E-43E1-A5B7-0224D5A95EE8}" type="slidenum">
              <a:rPr lang="en-US" smtClean="0"/>
              <a:t>145</a:t>
            </a:fld>
            <a:endParaRPr lang="en-US" dirty="0"/>
          </a:p>
        </p:txBody>
      </p:sp>
    </p:spTree>
    <p:extLst>
      <p:ext uri="{BB962C8B-B14F-4D97-AF65-F5344CB8AC3E}">
        <p14:creationId xmlns:p14="http://schemas.microsoft.com/office/powerpoint/2010/main" val="183230192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480969" y="1191709"/>
            <a:ext cx="9144000" cy="1605279"/>
          </a:xfrm>
        </p:spPr>
        <p:txBody>
          <a:bodyPr anchor="ctr" anchorCtr="0">
            <a:normAutofit/>
          </a:bodyPr>
          <a:lstStyle/>
          <a:p>
            <a:r>
              <a:rPr lang="en-US" i="1" dirty="0">
                <a:latin typeface="Times New Roman" panose="02020603050405020304" pitchFamily="18" charset="0"/>
                <a:cs typeface="Times New Roman" panose="02020603050405020304" pitchFamily="18" charset="0"/>
              </a:rPr>
              <a:t>E = mc</a:t>
            </a:r>
            <a:r>
              <a:rPr lang="en-US" i="1" baseline="30000" dirty="0">
                <a:latin typeface="Times New Roman" panose="02020603050405020304" pitchFamily="18" charset="0"/>
                <a:cs typeface="Times New Roman" panose="02020603050405020304" pitchFamily="18" charset="0"/>
              </a:rPr>
              <a:t>2</a:t>
            </a:r>
            <a:endParaRPr lang="en-US" dirty="0"/>
          </a:p>
        </p:txBody>
      </p:sp>
      <p:sp>
        <p:nvSpPr>
          <p:cNvPr id="2" name="TextBox 1"/>
          <p:cNvSpPr txBox="1"/>
          <p:nvPr/>
        </p:nvSpPr>
        <p:spPr>
          <a:xfrm>
            <a:off x="617058" y="3328897"/>
            <a:ext cx="10871822" cy="1631216"/>
          </a:xfrm>
          <a:prstGeom prst="rect">
            <a:avLst/>
          </a:prstGeom>
          <a:noFill/>
        </p:spPr>
        <p:txBody>
          <a:bodyPr wrap="none" rtlCol="0">
            <a:spAutoFit/>
          </a:bodyPr>
          <a:lstStyle/>
          <a:p>
            <a:r>
              <a:rPr lang="en-US" sz="2800" dirty="0"/>
              <a:t>Derived using only math (mostly algebra) and the two conjectures:</a:t>
            </a:r>
          </a:p>
          <a:p>
            <a:endParaRPr lang="en-US" sz="2400" dirty="0"/>
          </a:p>
          <a:p>
            <a:pPr marL="914400" lvl="1" indent="-457200">
              <a:buFont typeface="+mj-lt"/>
              <a:buAutoNum type="arabicPeriod"/>
            </a:pPr>
            <a:r>
              <a:rPr lang="en-US" altLang="en-US" sz="2400" dirty="0"/>
              <a:t>The laws of nature are the same in all inertial frames of reference.</a:t>
            </a:r>
          </a:p>
          <a:p>
            <a:pPr marL="914400" lvl="1" indent="-457200">
              <a:buFont typeface="+mj-lt"/>
              <a:buAutoNum type="arabicPeriod"/>
            </a:pPr>
            <a:r>
              <a:rPr lang="en-US" altLang="en-US" sz="2400" dirty="0"/>
              <a:t>The speed of light in the vacuum is the same in all inertial frames of reference.</a:t>
            </a:r>
          </a:p>
        </p:txBody>
      </p:sp>
      <p:sp>
        <p:nvSpPr>
          <p:cNvPr id="3" name="TextBox 2"/>
          <p:cNvSpPr txBox="1"/>
          <p:nvPr/>
        </p:nvSpPr>
        <p:spPr>
          <a:xfrm>
            <a:off x="4686665" y="5658522"/>
            <a:ext cx="2732608" cy="646331"/>
          </a:xfrm>
          <a:prstGeom prst="rect">
            <a:avLst/>
          </a:prstGeom>
          <a:noFill/>
        </p:spPr>
        <p:txBody>
          <a:bodyPr wrap="none" rtlCol="0">
            <a:spAutoFit/>
          </a:bodyPr>
          <a:lstStyle/>
          <a:p>
            <a:pPr algn="ctr"/>
            <a:r>
              <a:rPr lang="en-US" i="1" dirty="0"/>
              <a:t>Mind: Blown!</a:t>
            </a:r>
          </a:p>
          <a:p>
            <a:pPr algn="ctr"/>
            <a:r>
              <a:rPr lang="en-US" i="1" dirty="0"/>
              <a:t>Wonderful Theoretical Fun!</a:t>
            </a:r>
          </a:p>
        </p:txBody>
      </p:sp>
    </p:spTree>
    <p:extLst>
      <p:ext uri="{BB962C8B-B14F-4D97-AF65-F5344CB8AC3E}">
        <p14:creationId xmlns:p14="http://schemas.microsoft.com/office/powerpoint/2010/main" val="252015483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504336" y="1561937"/>
            <a:ext cx="9144000" cy="2387600"/>
          </a:xfrm>
        </p:spPr>
        <p:txBody>
          <a:bodyPr anchor="ctr" anchorCtr="0">
            <a:noAutofit/>
          </a:bodyPr>
          <a:lstStyle/>
          <a:p>
            <a:r>
              <a:rPr lang="en-US" sz="8800" dirty="0"/>
              <a:t>Energy and mass</a:t>
            </a:r>
            <a:br>
              <a:rPr lang="en-US" sz="8800" dirty="0"/>
            </a:br>
            <a:r>
              <a:rPr lang="en-US" sz="8800" dirty="0"/>
              <a:t>are the same thing</a:t>
            </a:r>
          </a:p>
        </p:txBody>
      </p:sp>
      <mc:AlternateContent xmlns:mc="http://schemas.openxmlformats.org/markup-compatibility/2006" xmlns:pslz="http://schemas.microsoft.com/office/powerpoint/2016/slidezoom">
        <mc:Choice Requires="pslz">
          <p:graphicFrame>
            <p:nvGraphicFramePr>
              <p:cNvPr id="3" name="Slide Zoom 2"/>
              <p:cNvGraphicFramePr>
                <a:graphicFrameLocks noChangeAspect="1"/>
              </p:cNvGraphicFramePr>
              <p:nvPr>
                <p:extLst>
                  <p:ext uri="{D42A27DB-BD31-4B8C-83A1-F6EECF244321}">
                    <p14:modId xmlns:p14="http://schemas.microsoft.com/office/powerpoint/2010/main" val="1877291525"/>
                  </p:ext>
                </p:extLst>
              </p:nvPr>
            </p:nvGraphicFramePr>
            <p:xfrm>
              <a:off x="9642786" y="5328003"/>
              <a:ext cx="2286000" cy="1285875"/>
            </p:xfrm>
            <a:graphic>
              <a:graphicData uri="http://schemas.microsoft.com/office/powerpoint/2016/slidezoom">
                <pslz:sldZm>
                  <pslz:sldZmObj sldId="435" cId="4040677287">
                    <pslz:zmPr id="{4C2EE704-1D87-4237-94C6-2AFE7FA786FD}" returnToParent="0" transitionDur="1000">
                      <p166:blipFill xmlns:p166="http://schemas.microsoft.com/office/powerpoint/2016/6/main">
                        <a:blip r:embed="rId2"/>
                        <a:stretch>
                          <a:fillRect/>
                        </a:stretch>
                      </p166:blipFill>
                      <p166:spPr xmlns:p166="http://schemas.microsoft.com/office/powerpoint/2016/6/main">
                        <a:xfrm>
                          <a:off x="0" y="0"/>
                          <a:ext cx="2286000" cy="1285875"/>
                        </a:xfrm>
                        <a:prstGeom prst="rect">
                          <a:avLst/>
                        </a:prstGeom>
                        <a:ln w="3175">
                          <a:solidFill>
                            <a:prstClr val="ltGray"/>
                          </a:solidFill>
                        </a:ln>
                      </p166:spPr>
                    </pslz:zmPr>
                  </pslz:sldZmObj>
                </pslz:sldZm>
              </a:graphicData>
            </a:graphic>
          </p:graphicFrame>
        </mc:Choice>
        <mc:Fallback xmlns="">
          <p:pic>
            <p:nvPicPr>
              <p:cNvPr id="3" name="Slide Zoom 2">
                <a:hlinkClick r:id="rId3" action="ppaction://hlinksldjump"/>
              </p:cNvPr>
              <p:cNvPicPr>
                <a:picLocks noGrp="1" noRot="1" noChangeAspect="1" noMove="1" noResize="1" noEditPoints="1" noAdjustHandles="1" noChangeArrowheads="1" noChangeShapeType="1"/>
              </p:cNvPicPr>
              <p:nvPr/>
            </p:nvPicPr>
            <p:blipFill>
              <a:blip r:embed="rId4"/>
              <a:stretch>
                <a:fillRect/>
              </a:stretch>
            </p:blipFill>
            <p:spPr>
              <a:xfrm>
                <a:off x="9642786" y="5328003"/>
                <a:ext cx="2286000" cy="1285875"/>
              </a:xfrm>
              <a:prstGeom prst="rect">
                <a:avLst/>
              </a:prstGeom>
              <a:ln w="3175">
                <a:solidFill>
                  <a:prstClr val="ltGray"/>
                </a:solidFill>
              </a:ln>
            </p:spPr>
          </p:pic>
        </mc:Fallback>
      </mc:AlternateContent>
      <p:sp>
        <p:nvSpPr>
          <p:cNvPr id="2" name="TextBox 1">
            <a:extLst>
              <a:ext uri="{FF2B5EF4-FFF2-40B4-BE49-F238E27FC236}">
                <a16:creationId xmlns:a16="http://schemas.microsoft.com/office/drawing/2014/main" id="{88622F78-70B3-4430-BF1B-F3BA13970D24}"/>
              </a:ext>
            </a:extLst>
          </p:cNvPr>
          <p:cNvSpPr txBox="1"/>
          <p:nvPr/>
        </p:nvSpPr>
        <p:spPr>
          <a:xfrm>
            <a:off x="9560386" y="4743425"/>
            <a:ext cx="2450799" cy="646331"/>
          </a:xfrm>
          <a:prstGeom prst="rect">
            <a:avLst/>
          </a:prstGeom>
          <a:noFill/>
        </p:spPr>
        <p:txBody>
          <a:bodyPr wrap="none" rtlCol="0">
            <a:spAutoFit/>
          </a:bodyPr>
          <a:lstStyle/>
          <a:p>
            <a:pPr algn="ctr"/>
            <a:r>
              <a:rPr lang="en-US" i="1" dirty="0"/>
              <a:t>In depth:</a:t>
            </a:r>
          </a:p>
          <a:p>
            <a:pPr algn="ctr"/>
            <a:r>
              <a:rPr lang="en-US" i="1" dirty="0"/>
              <a:t>E, momentum and mass</a:t>
            </a: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A39BF1B8-1D19-4C42-AD7A-015CC9FF7A83}"/>
                  </a:ext>
                </a:extLst>
              </p:cNvPr>
              <p:cNvGraphicFramePr>
                <a:graphicFrameLocks noChangeAspect="1"/>
              </p:cNvGraphicFramePr>
              <p:nvPr>
                <p:extLst>
                  <p:ext uri="{D42A27DB-BD31-4B8C-83A1-F6EECF244321}">
                    <p14:modId xmlns:p14="http://schemas.microsoft.com/office/powerpoint/2010/main" val="1610221442"/>
                  </p:ext>
                </p:extLst>
              </p:nvPr>
            </p:nvGraphicFramePr>
            <p:xfrm>
              <a:off x="117987" y="5389756"/>
              <a:ext cx="2286000" cy="1285875"/>
            </p:xfrm>
            <a:graphic>
              <a:graphicData uri="http://schemas.microsoft.com/office/powerpoint/2016/slidezoom">
                <pslz:sldZm>
                  <pslz:sldZmObj sldId="316" cId="813307824">
                    <pslz:zmPr id="{EF3DDEE2-0564-425E-B2CE-9E1AB998F58C}" returnToParent="0" transitionDur="1000">
                      <p166:blipFill xmlns:p166="http://schemas.microsoft.com/office/powerpoint/2016/6/main">
                        <a:blip r:embed="rId5"/>
                        <a:stretch>
                          <a:fillRect/>
                        </a:stretch>
                      </p166:blipFill>
                      <p166:spPr xmlns:p166="http://schemas.microsoft.com/office/powerpoint/2016/6/main">
                        <a:xfrm>
                          <a:off x="0" y="0"/>
                          <a:ext cx="2286000" cy="1285875"/>
                        </a:xfrm>
                        <a:prstGeom prst="rect">
                          <a:avLst/>
                        </a:prstGeom>
                        <a:ln w="3175">
                          <a:solidFill>
                            <a:prstClr val="ltGray"/>
                          </a:solidFill>
                        </a:ln>
                      </p166:spPr>
                    </pslz:zmPr>
                  </pslz:sldZmObj>
                </pslz:sldZm>
              </a:graphicData>
            </a:graphic>
          </p:graphicFrame>
        </mc:Choice>
        <mc:Fallback xmlns="">
          <p:pic>
            <p:nvPicPr>
              <p:cNvPr id="5" name="Slide Zoom 4">
                <a:hlinkClick r:id="rId6" action="ppaction://hlinksldjump"/>
                <a:extLst>
                  <a:ext uri="{FF2B5EF4-FFF2-40B4-BE49-F238E27FC236}">
                    <a16:creationId xmlns:a16="http://schemas.microsoft.com/office/drawing/2014/main" id="{A39BF1B8-1D19-4C42-AD7A-015CC9FF7A83}"/>
                  </a:ext>
                </a:extLst>
              </p:cNvPr>
              <p:cNvPicPr>
                <a:picLocks noGrp="1" noRot="1" noChangeAspect="1" noMove="1" noResize="1" noEditPoints="1" noAdjustHandles="1" noChangeArrowheads="1" noChangeShapeType="1"/>
              </p:cNvPicPr>
              <p:nvPr/>
            </p:nvPicPr>
            <p:blipFill>
              <a:blip r:embed="rId7"/>
              <a:stretch>
                <a:fillRect/>
              </a:stretch>
            </p:blipFill>
            <p:spPr>
              <a:xfrm>
                <a:off x="117987" y="5389756"/>
                <a:ext cx="2286000" cy="1285875"/>
              </a:xfrm>
              <a:prstGeom prst="rect">
                <a:avLst/>
              </a:prstGeom>
              <a:ln w="3175">
                <a:solidFill>
                  <a:prstClr val="ltGray"/>
                </a:solidFill>
              </a:ln>
            </p:spPr>
          </p:pic>
        </mc:Fallback>
      </mc:AlternateContent>
      <p:sp>
        <p:nvSpPr>
          <p:cNvPr id="6" name="TextBox 5">
            <a:extLst>
              <a:ext uri="{FF2B5EF4-FFF2-40B4-BE49-F238E27FC236}">
                <a16:creationId xmlns:a16="http://schemas.microsoft.com/office/drawing/2014/main" id="{B25A42D3-5CC2-4675-8FAF-BA99C28EE150}"/>
              </a:ext>
            </a:extLst>
          </p:cNvPr>
          <p:cNvSpPr txBox="1"/>
          <p:nvPr/>
        </p:nvSpPr>
        <p:spPr>
          <a:xfrm>
            <a:off x="75983" y="5020226"/>
            <a:ext cx="2370008" cy="307777"/>
          </a:xfrm>
          <a:prstGeom prst="rect">
            <a:avLst/>
          </a:prstGeom>
          <a:noFill/>
        </p:spPr>
        <p:txBody>
          <a:bodyPr wrap="none" rtlCol="0">
            <a:spAutoFit/>
          </a:bodyPr>
          <a:lstStyle/>
          <a:p>
            <a:pPr algn="ctr"/>
            <a:r>
              <a:rPr lang="en-US" sz="1400" i="1" dirty="0"/>
              <a:t>Skip the implications of E=mc</a:t>
            </a:r>
            <a:r>
              <a:rPr lang="en-US" sz="1400" i="1" baseline="30000" dirty="0"/>
              <a:t>2</a:t>
            </a:r>
            <a:endParaRPr lang="en-US" sz="1400" i="1" dirty="0"/>
          </a:p>
        </p:txBody>
      </p:sp>
    </p:spTree>
    <p:extLst>
      <p:ext uri="{BB962C8B-B14F-4D97-AF65-F5344CB8AC3E}">
        <p14:creationId xmlns:p14="http://schemas.microsoft.com/office/powerpoint/2010/main" val="293244864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aside: Our nomenclature at Fermilab</a:t>
            </a:r>
          </a:p>
        </p:txBody>
      </p:sp>
      <p:sp>
        <p:nvSpPr>
          <p:cNvPr id="3" name="Content Placeholder 2"/>
          <p:cNvSpPr>
            <a:spLocks noGrp="1"/>
          </p:cNvSpPr>
          <p:nvPr>
            <p:ph idx="1"/>
          </p:nvPr>
        </p:nvSpPr>
        <p:spPr/>
        <p:txBody>
          <a:bodyPr>
            <a:normAutofit/>
          </a:bodyPr>
          <a:lstStyle/>
          <a:p>
            <a:r>
              <a:rPr lang="en-US" dirty="0"/>
              <a:t>Physicists at Fermilab set the speed of light equal to one</a:t>
            </a:r>
          </a:p>
          <a:p>
            <a:endParaRPr lang="en-US" dirty="0"/>
          </a:p>
          <a:p>
            <a:pPr marL="0" indent="0" algn="ctr">
              <a:buNone/>
            </a:pPr>
            <a:r>
              <a:rPr lang="en-US" sz="4000" i="1" dirty="0">
                <a:latin typeface="Times New Roman" panose="02020603050405020304" pitchFamily="18" charset="0"/>
                <a:cs typeface="Times New Roman" panose="02020603050405020304" pitchFamily="18" charset="0"/>
              </a:rPr>
              <a:t>E = m</a:t>
            </a:r>
          </a:p>
          <a:p>
            <a:pPr marL="0" indent="0" algn="ctr">
              <a:buNone/>
            </a:pPr>
            <a:endParaRPr lang="en-US" sz="4000" i="1" dirty="0">
              <a:latin typeface="Times New Roman" panose="02020603050405020304" pitchFamily="18" charset="0"/>
              <a:cs typeface="Times New Roman" panose="02020603050405020304" pitchFamily="18" charset="0"/>
            </a:endParaRPr>
          </a:p>
          <a:p>
            <a:r>
              <a:rPr lang="en-US" dirty="0"/>
              <a:t>This is </a:t>
            </a:r>
            <a:r>
              <a:rPr lang="en-US" i="1" dirty="0"/>
              <a:t>only</a:t>
            </a:r>
            <a:r>
              <a:rPr lang="en-US" dirty="0"/>
              <a:t> a change in units</a:t>
            </a:r>
          </a:p>
          <a:p>
            <a:r>
              <a:rPr lang="en-US" dirty="0"/>
              <a:t>Emphasizing even more clearly that energy is the same thing as mass</a:t>
            </a:r>
          </a:p>
          <a:p>
            <a:pPr marL="0" indent="0" algn="ctr">
              <a:buNone/>
            </a:pPr>
            <a:endParaRPr lang="en-US" sz="4000" i="1"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148</a:t>
            </a:fld>
            <a:endParaRPr lang="en-US" dirty="0"/>
          </a:p>
        </p:txBody>
      </p:sp>
    </p:spTree>
    <p:extLst>
      <p:ext uri="{BB962C8B-B14F-4D97-AF65-F5344CB8AC3E}">
        <p14:creationId xmlns:p14="http://schemas.microsoft.com/office/powerpoint/2010/main" val="213411611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this </a:t>
            </a:r>
            <a:r>
              <a:rPr lang="en-US" u="sng" dirty="0"/>
              <a:t>mean</a:t>
            </a:r>
            <a:r>
              <a:rPr lang="en-US" dirty="0"/>
              <a:t>?  </a:t>
            </a:r>
            <a:r>
              <a:rPr lang="en-US" i="1" dirty="0">
                <a:latin typeface="Times New Roman" panose="02020603050405020304" pitchFamily="18" charset="0"/>
                <a:cs typeface="Times New Roman" panose="02020603050405020304" pitchFamily="18" charset="0"/>
              </a:rPr>
              <a:t>E = mc</a:t>
            </a:r>
            <a:r>
              <a:rPr lang="en-US" i="1" baseline="30000" dirty="0">
                <a:latin typeface="Times New Roman" panose="02020603050405020304" pitchFamily="18" charset="0"/>
                <a:cs typeface="Times New Roman" panose="02020603050405020304" pitchFamily="18" charset="0"/>
              </a:rPr>
              <a:t>2</a:t>
            </a:r>
          </a:p>
        </p:txBody>
      </p:sp>
      <p:sp>
        <p:nvSpPr>
          <p:cNvPr id="3" name="Content Placeholder 2"/>
          <p:cNvSpPr>
            <a:spLocks noGrp="1"/>
          </p:cNvSpPr>
          <p:nvPr>
            <p:ph idx="1"/>
          </p:nvPr>
        </p:nvSpPr>
        <p:spPr/>
        <p:txBody>
          <a:bodyPr>
            <a:normAutofit/>
          </a:bodyPr>
          <a:lstStyle/>
          <a:p>
            <a:r>
              <a:rPr lang="en-US" dirty="0"/>
              <a:t>What is the energy of 1 gram of matter?</a:t>
            </a:r>
          </a:p>
          <a:p>
            <a:endParaRPr lang="en-US" dirty="0"/>
          </a:p>
          <a:p>
            <a:pPr marL="914400" lvl="2" indent="0">
              <a:buNone/>
            </a:pPr>
            <a:r>
              <a:rPr lang="en-US" sz="2400" i="1" dirty="0">
                <a:latin typeface="Times New Roman" panose="02020603050405020304" pitchFamily="18" charset="0"/>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 = 0.001 [kg]</a:t>
            </a:r>
            <a:r>
              <a:rPr lang="en-US" sz="2400" dirty="0">
                <a:latin typeface="Times New Roman" panose="02020603050405020304" pitchFamily="18" charset="0"/>
                <a:cs typeface="Times New Roman" panose="02020603050405020304" pitchFamily="18" charset="0"/>
                <a:sym typeface="Wingdings 2" panose="05020102010507070707" pitchFamily="18" charset="2"/>
              </a:rPr>
              <a:t></a:t>
            </a:r>
            <a:r>
              <a:rPr lang="en-US" sz="2400" dirty="0">
                <a:latin typeface="Times New Roman" panose="02020603050405020304" pitchFamily="18" charset="0"/>
                <a:cs typeface="Times New Roman" panose="02020603050405020304" pitchFamily="18" charset="0"/>
              </a:rPr>
              <a:t>(2.998</a:t>
            </a:r>
            <a:r>
              <a:rPr lang="en-US" sz="2400" dirty="0">
                <a:latin typeface="Times New Roman" panose="02020603050405020304" pitchFamily="18" charset="0"/>
                <a:cs typeface="Times New Roman" panose="02020603050405020304" pitchFamily="18" charset="0"/>
                <a:sym typeface="Wingdings 2" panose="05020102010507070707" pitchFamily="18" charset="2"/>
              </a:rPr>
              <a:t>  </a:t>
            </a:r>
            <a:r>
              <a:rPr lang="en-US" sz="2400" dirty="0">
                <a:latin typeface="Times New Roman" panose="02020603050405020304" pitchFamily="18" charset="0"/>
                <a:cs typeface="Times New Roman" panose="02020603050405020304" pitchFamily="18" charset="0"/>
              </a:rPr>
              <a:t>10</a:t>
            </a:r>
            <a:r>
              <a:rPr lang="en-US" sz="2400" baseline="30000" dirty="0">
                <a:latin typeface="Times New Roman" panose="02020603050405020304" pitchFamily="18" charset="0"/>
                <a:cs typeface="Times New Roman" panose="02020603050405020304" pitchFamily="18" charset="0"/>
              </a:rPr>
              <a:t>8 </a:t>
            </a:r>
            <a:r>
              <a:rPr lang="en-US" sz="2400" dirty="0">
                <a:latin typeface="Times New Roman" panose="02020603050405020304" pitchFamily="18" charset="0"/>
                <a:cs typeface="Times New Roman" panose="02020603050405020304" pitchFamily="18" charset="0"/>
              </a:rPr>
              <a:t>[m/s])</a:t>
            </a:r>
            <a:r>
              <a:rPr lang="en-US" sz="2400" baseline="30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t>
            </a:r>
          </a:p>
          <a:p>
            <a:pPr marL="914400" lvl="2" indent="0">
              <a:buNone/>
            </a:pPr>
            <a:r>
              <a:rPr lang="en-US" sz="2400" i="1" dirty="0">
                <a:latin typeface="Times New Roman" panose="02020603050405020304" pitchFamily="18" charset="0"/>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 = 1</a:t>
            </a:r>
            <a:r>
              <a:rPr lang="en-US" sz="2400" dirty="0">
                <a:latin typeface="Times New Roman" panose="02020603050405020304" pitchFamily="18" charset="0"/>
                <a:cs typeface="Times New Roman" panose="02020603050405020304" pitchFamily="18" charset="0"/>
                <a:sym typeface="Wingdings 2" panose="05020102010507070707" pitchFamily="18" charset="2"/>
              </a:rPr>
              <a:t>  </a:t>
            </a:r>
            <a:r>
              <a:rPr lang="en-US" sz="2400" dirty="0">
                <a:latin typeface="Times New Roman" panose="02020603050405020304" pitchFamily="18" charset="0"/>
                <a:cs typeface="Times New Roman" panose="02020603050405020304" pitchFamily="18" charset="0"/>
              </a:rPr>
              <a:t>10</a:t>
            </a:r>
            <a:r>
              <a:rPr lang="en-US" sz="2400" baseline="30000" dirty="0">
                <a:latin typeface="Times New Roman" panose="02020603050405020304" pitchFamily="18" charset="0"/>
                <a:cs typeface="Times New Roman" panose="02020603050405020304" pitchFamily="18" charset="0"/>
              </a:rPr>
              <a:t>-3</a:t>
            </a:r>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sym typeface="Wingdings 2" panose="05020102010507070707" pitchFamily="18" charset="2"/>
              </a:rPr>
              <a:t>8.988004  </a:t>
            </a:r>
            <a:r>
              <a:rPr lang="en-US" sz="2400" dirty="0">
                <a:latin typeface="Times New Roman" panose="02020603050405020304" pitchFamily="18" charset="0"/>
                <a:cs typeface="Times New Roman" panose="02020603050405020304" pitchFamily="18" charset="0"/>
              </a:rPr>
              <a:t>10</a:t>
            </a:r>
            <a:r>
              <a:rPr lang="en-US" sz="2400" baseline="30000" dirty="0">
                <a:latin typeface="Times New Roman" panose="02020603050405020304" pitchFamily="18" charset="0"/>
                <a:cs typeface="Times New Roman" panose="02020603050405020304" pitchFamily="18" charset="0"/>
              </a:rPr>
              <a:t>16</a:t>
            </a:r>
            <a:r>
              <a:rPr lang="en-US" sz="2400" dirty="0">
                <a:latin typeface="Times New Roman" panose="02020603050405020304" pitchFamily="18" charset="0"/>
                <a:cs typeface="Times New Roman" panose="02020603050405020304" pitchFamily="18" charset="0"/>
              </a:rPr>
              <a:t> [kg m</a:t>
            </a:r>
            <a:r>
              <a:rPr lang="en-US" sz="2400" baseline="30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/sec</a:t>
            </a:r>
            <a:r>
              <a:rPr lang="en-US" sz="2400" baseline="30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a:t>
            </a:r>
          </a:p>
          <a:p>
            <a:pPr marL="914400" lvl="2" indent="0">
              <a:buNone/>
            </a:pPr>
            <a:r>
              <a:rPr lang="en-US" sz="2400" i="1" dirty="0">
                <a:latin typeface="Times New Roman" panose="02020603050405020304" pitchFamily="18" charset="0"/>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 = 8.988004</a:t>
            </a:r>
            <a:r>
              <a:rPr lang="en-US" sz="2400" dirty="0">
                <a:latin typeface="Times New Roman" panose="02020603050405020304" pitchFamily="18" charset="0"/>
                <a:cs typeface="Times New Roman" panose="02020603050405020304" pitchFamily="18" charset="0"/>
                <a:sym typeface="Wingdings 2" panose="05020102010507070707" pitchFamily="18" charset="2"/>
              </a:rPr>
              <a:t>  </a:t>
            </a:r>
            <a:r>
              <a:rPr lang="en-US" sz="2400" dirty="0">
                <a:latin typeface="Times New Roman" panose="02020603050405020304" pitchFamily="18" charset="0"/>
                <a:cs typeface="Times New Roman" panose="02020603050405020304" pitchFamily="18" charset="0"/>
              </a:rPr>
              <a:t>10</a:t>
            </a:r>
            <a:r>
              <a:rPr lang="en-US" sz="2400" baseline="30000" dirty="0">
                <a:latin typeface="Times New Roman" panose="02020603050405020304" pitchFamily="18" charset="0"/>
                <a:cs typeface="Times New Roman" panose="02020603050405020304" pitchFamily="18" charset="0"/>
              </a:rPr>
              <a:t>13</a:t>
            </a:r>
            <a:r>
              <a:rPr lang="en-US" sz="2400" dirty="0">
                <a:latin typeface="Times New Roman" panose="02020603050405020304" pitchFamily="18" charset="0"/>
                <a:cs typeface="Times New Roman" panose="02020603050405020304" pitchFamily="18" charset="0"/>
              </a:rPr>
              <a:t>  [Joules]</a:t>
            </a:r>
          </a:p>
          <a:p>
            <a:pPr marL="914400" lvl="2" indent="0">
              <a:buNone/>
            </a:pPr>
            <a:r>
              <a:rPr lang="en-US" sz="2400" i="1" dirty="0">
                <a:latin typeface="Times New Roman" panose="02020603050405020304" pitchFamily="18" charset="0"/>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 ≈ 90 Terajoules</a:t>
            </a:r>
          </a:p>
          <a:p>
            <a:pPr lvl="1"/>
            <a:endParaRPr lang="en-US" dirty="0"/>
          </a:p>
          <a:p>
            <a:pPr marL="457200" lvl="1" indent="0">
              <a:buNone/>
            </a:pPr>
            <a:r>
              <a:rPr lang="en-US" dirty="0">
                <a:sym typeface="Wingdings" panose="05000000000000000000" pitchFamily="2" charset="2"/>
              </a:rPr>
              <a:t> Burning 691,538 gallons of gasoline</a:t>
            </a:r>
          </a:p>
          <a:p>
            <a:pPr marL="457200" lvl="1" indent="0">
              <a:buNone/>
            </a:pPr>
            <a:r>
              <a:rPr lang="en-US" dirty="0">
                <a:sym typeface="Wingdings" panose="05000000000000000000" pitchFamily="2" charset="2"/>
              </a:rPr>
              <a:t> Exploding 42,964,554 pounds (21.5 kilo-tons (</a:t>
            </a:r>
            <a:r>
              <a:rPr lang="en-US" dirty="0" err="1">
                <a:sym typeface="Wingdings" panose="05000000000000000000" pitchFamily="2" charset="2"/>
              </a:rPr>
              <a:t>kT</a:t>
            </a:r>
            <a:r>
              <a:rPr lang="en-US" dirty="0">
                <a:sym typeface="Wingdings" panose="05000000000000000000" pitchFamily="2" charset="2"/>
              </a:rPr>
              <a:t>)) of TNT</a:t>
            </a:r>
            <a:endParaRPr lang="en-US" dirty="0"/>
          </a:p>
        </p:txBody>
      </p: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149</a:t>
            </a:fld>
            <a:endParaRPr lang="en-US" dirty="0"/>
          </a:p>
        </p:txBody>
      </p:sp>
    </p:spTree>
    <p:extLst>
      <p:ext uri="{BB962C8B-B14F-4D97-AF65-F5344CB8AC3E}">
        <p14:creationId xmlns:p14="http://schemas.microsoft.com/office/powerpoint/2010/main" val="368121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Relativity Terminology: A quantity is said to be</a:t>
            </a:r>
          </a:p>
        </p:txBody>
      </p:sp>
      <p:sp>
        <p:nvSpPr>
          <p:cNvPr id="3" name="Content Placeholder 2"/>
          <p:cNvSpPr>
            <a:spLocks noGrp="1"/>
          </p:cNvSpPr>
          <p:nvPr>
            <p:ph sz="half" idx="1"/>
          </p:nvPr>
        </p:nvSpPr>
        <p:spPr>
          <a:xfrm>
            <a:off x="838200" y="1825625"/>
            <a:ext cx="10260106" cy="4351338"/>
          </a:xfrm>
        </p:spPr>
        <p:txBody>
          <a:bodyPr>
            <a:normAutofit/>
          </a:bodyPr>
          <a:lstStyle/>
          <a:p>
            <a:r>
              <a:rPr lang="en-US" altLang="en-US" sz="3200" b="1" dirty="0">
                <a:solidFill>
                  <a:srgbClr val="CC0000"/>
                </a:solidFill>
              </a:rPr>
              <a:t>Invariant</a:t>
            </a:r>
          </a:p>
          <a:p>
            <a:pPr lvl="1"/>
            <a:r>
              <a:rPr lang="en-US" altLang="en-US" sz="2800" dirty="0"/>
              <a:t>If different observers would obtain the same result from a measurement of this quantity. </a:t>
            </a:r>
          </a:p>
          <a:p>
            <a:pPr lvl="2"/>
            <a:r>
              <a:rPr lang="en-US" altLang="en-US" sz="2400" i="1" dirty="0"/>
              <a:t>The mass of an object. </a:t>
            </a:r>
          </a:p>
          <a:p>
            <a:pPr lvl="1"/>
            <a:endParaRPr lang="en-US" altLang="en-US" sz="2800" dirty="0"/>
          </a:p>
          <a:p>
            <a:r>
              <a:rPr lang="en-US" altLang="en-US" sz="3200" b="1" dirty="0">
                <a:solidFill>
                  <a:srgbClr val="CC0000"/>
                </a:solidFill>
              </a:rPr>
              <a:t>Relative</a:t>
            </a:r>
            <a:endParaRPr lang="en-US" altLang="en-US" sz="3200" dirty="0">
              <a:solidFill>
                <a:srgbClr val="CC0000"/>
              </a:solidFill>
            </a:endParaRPr>
          </a:p>
          <a:p>
            <a:pPr lvl="1"/>
            <a:r>
              <a:rPr lang="en-US" altLang="en-US" sz="2800" dirty="0"/>
              <a:t>If different observers would obtain different result from a measurement of this quantity. </a:t>
            </a:r>
          </a:p>
          <a:p>
            <a:pPr lvl="2"/>
            <a:r>
              <a:rPr lang="en-US" altLang="en-US" sz="2400" i="1" dirty="0"/>
              <a:t>The speed of an object. </a:t>
            </a:r>
          </a:p>
          <a:p>
            <a:endParaRPr lang="en-US" dirty="0"/>
          </a:p>
          <a:p>
            <a:endParaRPr lang="en-US" dirty="0"/>
          </a:p>
        </p:txBody>
      </p:sp>
      <p:sp>
        <p:nvSpPr>
          <p:cNvPr id="5" name="Date Placeholder 4"/>
          <p:cNvSpPr>
            <a:spLocks noGrp="1"/>
          </p:cNvSpPr>
          <p:nvPr>
            <p:ph type="dt" sz="half" idx="10"/>
          </p:nvPr>
        </p:nvSpPr>
        <p:spPr/>
        <p:txBody>
          <a:bodyPr/>
          <a:lstStyle/>
          <a:p>
            <a:r>
              <a:rPr lang="en-US"/>
              <a:t>7 October 2017</a:t>
            </a:r>
          </a:p>
        </p:txBody>
      </p:sp>
      <p:sp>
        <p:nvSpPr>
          <p:cNvPr id="6" name="Footer Placeholder 5"/>
          <p:cNvSpPr>
            <a:spLocks noGrp="1"/>
          </p:cNvSpPr>
          <p:nvPr>
            <p:ph type="ftr" sz="quarter" idx="11"/>
          </p:nvPr>
        </p:nvSpPr>
        <p:spPr/>
        <p:txBody>
          <a:bodyPr/>
          <a:lstStyle/>
          <a:p>
            <a:r>
              <a:rPr lang="en-US"/>
              <a:t>McCrory: Einstein's 1905 Revolution</a:t>
            </a:r>
          </a:p>
        </p:txBody>
      </p:sp>
      <p:sp>
        <p:nvSpPr>
          <p:cNvPr id="7" name="Slide Number Placeholder 6"/>
          <p:cNvSpPr>
            <a:spLocks noGrp="1"/>
          </p:cNvSpPr>
          <p:nvPr>
            <p:ph type="sldNum" sz="quarter" idx="12"/>
          </p:nvPr>
        </p:nvSpPr>
        <p:spPr/>
        <p:txBody>
          <a:bodyPr/>
          <a:lstStyle/>
          <a:p>
            <a:fld id="{AFF25C80-3B7E-43E1-A5B7-0224D5A95EE8}" type="slidenum">
              <a:rPr lang="en-US" smtClean="0"/>
              <a:t>15</a:t>
            </a:fld>
            <a:endParaRPr lang="en-US"/>
          </a:p>
        </p:txBody>
      </p:sp>
      <p:sp>
        <p:nvSpPr>
          <p:cNvPr id="4" name="TextBox 3">
            <a:extLst>
              <a:ext uri="{FF2B5EF4-FFF2-40B4-BE49-F238E27FC236}">
                <a16:creationId xmlns:a16="http://schemas.microsoft.com/office/drawing/2014/main" id="{865E375D-92BE-4046-863C-C8D2688E8D88}"/>
              </a:ext>
            </a:extLst>
          </p:cNvPr>
          <p:cNvSpPr txBox="1"/>
          <p:nvPr/>
        </p:nvSpPr>
        <p:spPr>
          <a:xfrm>
            <a:off x="10994310" y="5637229"/>
            <a:ext cx="718979" cy="369332"/>
          </a:xfrm>
          <a:prstGeom prst="rect">
            <a:avLst/>
          </a:prstGeom>
          <a:noFill/>
        </p:spPr>
        <p:txBody>
          <a:bodyPr wrap="none" rtlCol="0">
            <a:spAutoFit/>
          </a:bodyPr>
          <a:lstStyle/>
          <a:p>
            <a:r>
              <a:rPr lang="en-US" i="1" dirty="0"/>
              <a:t>Why?</a:t>
            </a:r>
          </a:p>
        </p:txBody>
      </p:sp>
    </p:spTree>
    <p:extLst>
      <p:ext uri="{BB962C8B-B14F-4D97-AF65-F5344CB8AC3E}">
        <p14:creationId xmlns:p14="http://schemas.microsoft.com/office/powerpoint/2010/main" val="347960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atomic bomb: Hiroshima (USA, fission)</a:t>
            </a:r>
          </a:p>
        </p:txBody>
      </p:sp>
      <p:sp>
        <p:nvSpPr>
          <p:cNvPr id="3" name="Content Placeholder 2"/>
          <p:cNvSpPr>
            <a:spLocks noGrp="1"/>
          </p:cNvSpPr>
          <p:nvPr>
            <p:ph idx="1"/>
          </p:nvPr>
        </p:nvSpPr>
        <p:spPr/>
        <p:txBody>
          <a:bodyPr/>
          <a:lstStyle/>
          <a:p>
            <a:r>
              <a:rPr lang="en-US" dirty="0"/>
              <a:t>Hiroshima bomb: 63 Terajoules [6.3</a:t>
            </a:r>
            <a:r>
              <a:rPr lang="en-US" dirty="0">
                <a:sym typeface="Wingdings 2" panose="05020102010507070707" pitchFamily="18" charset="2"/>
              </a:rPr>
              <a:t>  </a:t>
            </a:r>
            <a:r>
              <a:rPr lang="en-US" dirty="0"/>
              <a:t>10</a:t>
            </a:r>
            <a:r>
              <a:rPr lang="en-US" baseline="30000" dirty="0"/>
              <a:t>13</a:t>
            </a:r>
            <a:r>
              <a:rPr lang="en-US" dirty="0"/>
              <a:t> Joules] (15 </a:t>
            </a:r>
            <a:r>
              <a:rPr lang="en-US" dirty="0" err="1"/>
              <a:t>kT</a:t>
            </a:r>
            <a:r>
              <a:rPr lang="en-US" dirty="0"/>
              <a:t>)</a:t>
            </a:r>
          </a:p>
          <a:p>
            <a:r>
              <a:rPr lang="en-US" dirty="0"/>
              <a:t>Equivalent to about 0.7 grams of matter converted to energy</a:t>
            </a:r>
          </a:p>
        </p:txBody>
      </p:sp>
      <p:pic>
        <p:nvPicPr>
          <p:cNvPr id="46082" name="Picture 2" descr="http://i2.cdn.cnn.com/cnnnext/dam/assets/150717142505-11-hiroshima-70th-anniversary-photos-restricted-super-16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612" y="3045021"/>
            <a:ext cx="5941301" cy="3343332"/>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https://cdn.theatlantic.com/assets/media/img/photo/2016/05/hiroshima-before-and-after-the-atom/h23_AP450801053/main_900.jpg?14630720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2913" y="3045021"/>
            <a:ext cx="4595475" cy="3354697"/>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150</a:t>
            </a:fld>
            <a:endParaRPr lang="en-US" dirty="0"/>
          </a:p>
        </p:txBody>
      </p:sp>
    </p:spTree>
    <p:extLst>
      <p:ext uri="{BB962C8B-B14F-4D97-AF65-F5344CB8AC3E}">
        <p14:creationId xmlns:p14="http://schemas.microsoft.com/office/powerpoint/2010/main" val="158871690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Largest bomb: Tsar </a:t>
            </a:r>
            <a:r>
              <a:rPr lang="en-US" dirty="0" err="1"/>
              <a:t>Bomba</a:t>
            </a:r>
            <a:r>
              <a:rPr lang="en-US" dirty="0"/>
              <a:t> (USSR, fusion)</a:t>
            </a:r>
          </a:p>
        </p:txBody>
      </p:sp>
      <p:sp>
        <p:nvSpPr>
          <p:cNvPr id="3" name="Content Placeholder 2"/>
          <p:cNvSpPr>
            <a:spLocks noGrp="1"/>
          </p:cNvSpPr>
          <p:nvPr>
            <p:ph idx="1"/>
          </p:nvPr>
        </p:nvSpPr>
        <p:spPr/>
        <p:txBody>
          <a:bodyPr/>
          <a:lstStyle/>
          <a:p>
            <a:r>
              <a:rPr lang="en-US" dirty="0"/>
              <a:t>Tsar </a:t>
            </a:r>
            <a:r>
              <a:rPr lang="en-US" dirty="0" err="1"/>
              <a:t>Bomba</a:t>
            </a:r>
            <a:r>
              <a:rPr lang="en-US" dirty="0"/>
              <a:t>: 240 Petajoules [2.4</a:t>
            </a:r>
            <a:r>
              <a:rPr lang="en-US" dirty="0">
                <a:sym typeface="Wingdings 2" panose="05020102010507070707" pitchFamily="18" charset="2"/>
              </a:rPr>
              <a:t>  </a:t>
            </a:r>
            <a:r>
              <a:rPr lang="en-US" dirty="0"/>
              <a:t>10</a:t>
            </a:r>
            <a:r>
              <a:rPr lang="en-US" baseline="30000" dirty="0"/>
              <a:t>17</a:t>
            </a:r>
            <a:r>
              <a:rPr lang="en-US" dirty="0"/>
              <a:t> joules] (57 MT)</a:t>
            </a:r>
          </a:p>
          <a:p>
            <a:pPr lvl="1"/>
            <a:r>
              <a:rPr lang="en-US" dirty="0"/>
              <a:t>3800 times larger than Hiroshima bomb</a:t>
            </a:r>
          </a:p>
          <a:p>
            <a:pPr lvl="1"/>
            <a:r>
              <a:rPr lang="en-US" dirty="0"/>
              <a:t>Converted about 2.7 kg of matter into energy</a:t>
            </a:r>
          </a:p>
        </p:txBody>
      </p:sp>
      <p:pic>
        <p:nvPicPr>
          <p:cNvPr id="51202" name="Picture 2" descr="TX-21 shrimp bomb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713" y="3442994"/>
            <a:ext cx="4526280" cy="3017520"/>
          </a:xfrm>
          <a:prstGeom prst="rect">
            <a:avLst/>
          </a:prstGeom>
          <a:noFill/>
          <a:extLst>
            <a:ext uri="{909E8E84-426E-40DD-AFC4-6F175D3DCCD1}">
              <a14:hiddenFill xmlns:a14="http://schemas.microsoft.com/office/drawing/2010/main">
                <a:solidFill>
                  <a:srgbClr val="FFFFFF"/>
                </a:solidFill>
              </a14:hiddenFill>
            </a:ext>
          </a:extLst>
        </p:spPr>
      </p:pic>
      <p:pic>
        <p:nvPicPr>
          <p:cNvPr id="51204" name="Picture 4" descr="https://i.ytimg.com/vi/2wbpYyUMjXs/maxres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9320" y="3442994"/>
            <a:ext cx="5364480" cy="301752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151</a:t>
            </a:fld>
            <a:endParaRPr lang="en-US" dirty="0"/>
          </a:p>
        </p:txBody>
      </p:sp>
    </p:spTree>
    <p:extLst>
      <p:ext uri="{BB962C8B-B14F-4D97-AF65-F5344CB8AC3E}">
        <p14:creationId xmlns:p14="http://schemas.microsoft.com/office/powerpoint/2010/main" val="102443363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2235200"/>
            <a:ext cx="9144000" cy="2387600"/>
          </a:xfrm>
        </p:spPr>
        <p:txBody>
          <a:bodyPr anchor="ctr" anchorCtr="0">
            <a:normAutofit/>
          </a:bodyPr>
          <a:lstStyle/>
          <a:p>
            <a:r>
              <a:rPr lang="en-US" sz="13800" dirty="0"/>
              <a:t>Questions?</a:t>
            </a:r>
          </a:p>
        </p:txBody>
      </p:sp>
    </p:spTree>
    <p:extLst>
      <p:ext uri="{BB962C8B-B14F-4D97-AF65-F5344CB8AC3E}">
        <p14:creationId xmlns:p14="http://schemas.microsoft.com/office/powerpoint/2010/main" val="346122874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1487693"/>
            <a:ext cx="9144000" cy="4009614"/>
          </a:xfrm>
        </p:spPr>
        <p:txBody>
          <a:bodyPr anchor="ctr" anchorCtr="0">
            <a:normAutofit/>
          </a:bodyPr>
          <a:lstStyle/>
          <a:p>
            <a:r>
              <a:rPr lang="en-US" sz="8800" dirty="0"/>
              <a:t>How do we know </a:t>
            </a:r>
            <a:br>
              <a:rPr lang="en-US" sz="8800" dirty="0"/>
            </a:br>
            <a:r>
              <a:rPr lang="en-US" sz="8800" dirty="0"/>
              <a:t>Special Relativity </a:t>
            </a:r>
            <a:br>
              <a:rPr lang="en-US" sz="8800" dirty="0"/>
            </a:br>
            <a:r>
              <a:rPr lang="en-US" sz="8800" dirty="0"/>
              <a:t>is accurate?</a:t>
            </a:r>
          </a:p>
        </p:txBody>
      </p:sp>
    </p:spTree>
    <p:extLst>
      <p:ext uri="{BB962C8B-B14F-4D97-AF65-F5344CB8AC3E}">
        <p14:creationId xmlns:p14="http://schemas.microsoft.com/office/powerpoint/2010/main" val="81330782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9100" y="339133"/>
            <a:ext cx="11353800" cy="6179735"/>
          </a:xfrm>
        </p:spPr>
        <p:txBody>
          <a:bodyPr anchor="ctr" anchorCtr="0">
            <a:normAutofit/>
          </a:bodyPr>
          <a:lstStyle/>
          <a:p>
            <a:r>
              <a:rPr lang="en-US" dirty="0"/>
              <a:t>No Lorentz violations could be measured thus far, and exceptions in which positive results were reported have been refuted or lack further confirmations.</a:t>
            </a:r>
          </a:p>
        </p:txBody>
      </p:sp>
      <p:sp>
        <p:nvSpPr>
          <p:cNvPr id="3" name="Content Placeholder 2"/>
          <p:cNvSpPr>
            <a:spLocks noGrp="1"/>
          </p:cNvSpPr>
          <p:nvPr>
            <p:ph type="subTitle" idx="1"/>
          </p:nvPr>
        </p:nvSpPr>
        <p:spPr/>
        <p:txBody>
          <a:bodyPr>
            <a:normAutofit/>
          </a:bodyPr>
          <a:lstStyle/>
          <a:p>
            <a:endParaRPr lang="en-US" sz="3600" dirty="0"/>
          </a:p>
          <a:p>
            <a:pPr lvl="1"/>
            <a:endParaRPr lang="en-US" sz="3200" dirty="0"/>
          </a:p>
        </p:txBody>
      </p:sp>
    </p:spTree>
    <p:extLst>
      <p:ext uri="{BB962C8B-B14F-4D97-AF65-F5344CB8AC3E}">
        <p14:creationId xmlns:p14="http://schemas.microsoft.com/office/powerpoint/2010/main" val="313749274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Everyday uses of Special Relativity</a:t>
            </a:r>
          </a:p>
        </p:txBody>
      </p:sp>
      <p:sp>
        <p:nvSpPr>
          <p:cNvPr id="3" name="Content Placeholder 2"/>
          <p:cNvSpPr>
            <a:spLocks noGrp="1"/>
          </p:cNvSpPr>
          <p:nvPr>
            <p:ph idx="1"/>
          </p:nvPr>
        </p:nvSpPr>
        <p:spPr/>
        <p:txBody>
          <a:bodyPr>
            <a:normAutofit/>
          </a:bodyPr>
          <a:lstStyle/>
          <a:p>
            <a:r>
              <a:rPr lang="en-US" dirty="0"/>
              <a:t>Global Positioning System (GPS)</a:t>
            </a:r>
          </a:p>
          <a:p>
            <a:endParaRPr lang="en-US" dirty="0"/>
          </a:p>
          <a:p>
            <a:r>
              <a:rPr lang="en-US" dirty="0"/>
              <a:t>Muon decay</a:t>
            </a:r>
          </a:p>
          <a:p>
            <a:pPr lvl="1"/>
            <a:endParaRPr lang="en-US" dirty="0"/>
          </a:p>
        </p:txBody>
      </p: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155</a:t>
            </a:fld>
            <a:endParaRPr lang="en-US" dirty="0"/>
          </a:p>
        </p:txBody>
      </p:sp>
    </p:spTree>
    <p:extLst>
      <p:ext uri="{BB962C8B-B14F-4D97-AF65-F5344CB8AC3E}">
        <p14:creationId xmlns:p14="http://schemas.microsoft.com/office/powerpoint/2010/main" val="393359517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GPS is based on </a:t>
            </a:r>
            <a:r>
              <a:rPr lang="en-US" i="1" dirty="0"/>
              <a:t>very</a:t>
            </a:r>
            <a:r>
              <a:rPr lang="en-US" dirty="0"/>
              <a:t> accurate clocks</a:t>
            </a:r>
          </a:p>
        </p:txBody>
      </p:sp>
      <p:sp>
        <p:nvSpPr>
          <p:cNvPr id="3" name="Content Placeholder 2"/>
          <p:cNvSpPr>
            <a:spLocks noGrp="1"/>
          </p:cNvSpPr>
          <p:nvPr>
            <p:ph idx="1"/>
          </p:nvPr>
        </p:nvSpPr>
        <p:spPr/>
        <p:txBody>
          <a:bodyPr>
            <a:normAutofit/>
          </a:bodyPr>
          <a:lstStyle/>
          <a:p>
            <a:r>
              <a:rPr lang="en-US" dirty="0"/>
              <a:t>GPS clock ticks must be known to an accuracy of </a:t>
            </a:r>
            <a:r>
              <a:rPr lang="en-US" b="1" dirty="0"/>
              <a:t>20-30 nanoseconds</a:t>
            </a:r>
            <a:endParaRPr lang="en-US" dirty="0"/>
          </a:p>
          <a:p>
            <a:pPr lvl="1"/>
            <a:r>
              <a:rPr lang="en-US" dirty="0"/>
              <a:t>~5 meters on the road.</a:t>
            </a:r>
          </a:p>
          <a:p>
            <a:r>
              <a:rPr lang="en-US" dirty="0"/>
              <a:t>GPS satellites are constantly moving relative to Earthly observers</a:t>
            </a:r>
          </a:p>
          <a:p>
            <a:pPr lvl="1"/>
            <a:r>
              <a:rPr lang="en-US" dirty="0"/>
              <a:t>These clocks move a little more slowly</a:t>
            </a:r>
          </a:p>
          <a:p>
            <a:r>
              <a:rPr lang="en-US" dirty="0"/>
              <a:t>Special Relativity predictions … next slide</a:t>
            </a:r>
          </a:p>
          <a:p>
            <a:endParaRPr lang="en-US" dirty="0"/>
          </a:p>
          <a:p>
            <a:r>
              <a:rPr lang="en-US" sz="2000" dirty="0"/>
              <a:t>GPS also gets substantial corrections from General Relativity</a:t>
            </a:r>
          </a:p>
        </p:txBody>
      </p:sp>
      <p:sp>
        <p:nvSpPr>
          <p:cNvPr id="4" name="Rectangle 3"/>
          <p:cNvSpPr/>
          <p:nvPr/>
        </p:nvSpPr>
        <p:spPr>
          <a:xfrm>
            <a:off x="536433" y="5999849"/>
            <a:ext cx="8772089" cy="307777"/>
          </a:xfrm>
          <a:prstGeom prst="rect">
            <a:avLst/>
          </a:prstGeom>
        </p:spPr>
        <p:txBody>
          <a:bodyPr wrap="square">
            <a:spAutoFit/>
          </a:bodyPr>
          <a:lstStyle/>
          <a:p>
            <a:r>
              <a:rPr lang="en-US" sz="1400" dirty="0"/>
              <a:t>http://www.astronomy.ohio-state.edu/~pogge/Ast162/Unit5/gps.html</a:t>
            </a:r>
          </a:p>
        </p:txBody>
      </p:sp>
      <p:sp>
        <p:nvSpPr>
          <p:cNvPr id="5" name="Date Placeholder 4"/>
          <p:cNvSpPr>
            <a:spLocks noGrp="1"/>
          </p:cNvSpPr>
          <p:nvPr>
            <p:ph type="dt" sz="half" idx="10"/>
          </p:nvPr>
        </p:nvSpPr>
        <p:spPr/>
        <p:txBody>
          <a:bodyPr/>
          <a:lstStyle/>
          <a:p>
            <a:r>
              <a:rPr lang="en-US"/>
              <a:t>7 October 2017</a:t>
            </a:r>
          </a:p>
        </p:txBody>
      </p:sp>
      <p:sp>
        <p:nvSpPr>
          <p:cNvPr id="6" name="Footer Placeholder 5"/>
          <p:cNvSpPr>
            <a:spLocks noGrp="1"/>
          </p:cNvSpPr>
          <p:nvPr>
            <p:ph type="ftr" sz="quarter" idx="11"/>
          </p:nvPr>
        </p:nvSpPr>
        <p:spPr/>
        <p:txBody>
          <a:bodyPr/>
          <a:lstStyle/>
          <a:p>
            <a:r>
              <a:rPr lang="en-US"/>
              <a:t>McCrory: Einstein's 1905 Revolution</a:t>
            </a:r>
          </a:p>
        </p:txBody>
      </p:sp>
      <p:sp>
        <p:nvSpPr>
          <p:cNvPr id="7" name="Slide Number Placeholder 6"/>
          <p:cNvSpPr>
            <a:spLocks noGrp="1"/>
          </p:cNvSpPr>
          <p:nvPr>
            <p:ph type="sldNum" sz="quarter" idx="12"/>
          </p:nvPr>
        </p:nvSpPr>
        <p:spPr/>
        <p:txBody>
          <a:bodyPr/>
          <a:lstStyle/>
          <a:p>
            <a:fld id="{AFF25C80-3B7E-43E1-A5B7-0224D5A95EE8}" type="slidenum">
              <a:rPr lang="en-US" smtClean="0"/>
              <a:t>156</a:t>
            </a:fld>
            <a:endParaRPr lang="en-US" dirty="0"/>
          </a:p>
        </p:txBody>
      </p:sp>
    </p:spTree>
    <p:extLst>
      <p:ext uri="{BB962C8B-B14F-4D97-AF65-F5344CB8AC3E}">
        <p14:creationId xmlns:p14="http://schemas.microsoft.com/office/powerpoint/2010/main" val="156496063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GPS: How big an effect is satellite motion?</a:t>
            </a:r>
          </a:p>
        </p:txBody>
      </p:sp>
      <p:sp>
        <p:nvSpPr>
          <p:cNvPr id="3" name="Content Placeholder 2"/>
          <p:cNvSpPr>
            <a:spLocks noGrp="1"/>
          </p:cNvSpPr>
          <p:nvPr>
            <p:ph idx="1"/>
          </p:nvPr>
        </p:nvSpPr>
        <p:spPr>
          <a:xfrm>
            <a:off x="1295475" y="1868711"/>
            <a:ext cx="8932962" cy="508784"/>
          </a:xfrm>
        </p:spPr>
        <p:txBody>
          <a:bodyPr>
            <a:normAutofit lnSpcReduction="10000"/>
          </a:bodyPr>
          <a:lstStyle/>
          <a:p>
            <a:pPr marL="0" indent="0">
              <a:buNone/>
            </a:pPr>
            <a:r>
              <a:rPr lang="en-US" sz="3200" dirty="0"/>
              <a:t>Speed of a GPS satellite is 14,000 KPH (3889 m/s)</a:t>
            </a:r>
          </a:p>
        </p:txBody>
      </p:sp>
      <p:sp>
        <p:nvSpPr>
          <p:cNvPr id="4" name="Rectangle 3"/>
          <p:cNvSpPr/>
          <p:nvPr/>
        </p:nvSpPr>
        <p:spPr>
          <a:xfrm>
            <a:off x="1295475" y="2555517"/>
            <a:ext cx="6580093" cy="1200329"/>
          </a:xfrm>
          <a:prstGeom prst="rect">
            <a:avLst/>
          </a:prstGeom>
        </p:spPr>
        <p:txBody>
          <a:bodyPr wrap="square">
            <a:spAutoFit/>
          </a:bodyPr>
          <a:lstStyle/>
          <a:p>
            <a:r>
              <a:rPr lang="el-GR" sz="2400" i="1" dirty="0">
                <a:solidFill>
                  <a:srgbClr val="000000"/>
                </a:solidFill>
                <a:latin typeface="Times New Roman" panose="02020603050405020304" pitchFamily="18" charset="0"/>
                <a:cs typeface="Times New Roman" panose="02020603050405020304" pitchFamily="18" charset="0"/>
              </a:rPr>
              <a:t>β</a:t>
            </a:r>
            <a:r>
              <a:rPr lang="en-US" sz="2400" i="1" baseline="-25000" dirty="0">
                <a:solidFill>
                  <a:srgbClr val="000000"/>
                </a:solidFill>
                <a:latin typeface="Times New Roman" panose="02020603050405020304" pitchFamily="18" charset="0"/>
                <a:cs typeface="Times New Roman" panose="02020603050405020304" pitchFamily="18" charset="0"/>
              </a:rPr>
              <a:t>satellite</a:t>
            </a:r>
            <a:r>
              <a:rPr lang="en-US" sz="2400" dirty="0">
                <a:solidFill>
                  <a:srgbClr val="000000"/>
                </a:solidFill>
                <a:latin typeface="Times New Roman" panose="02020603050405020304" pitchFamily="18" charset="0"/>
                <a:cs typeface="Times New Roman" panose="02020603050405020304" pitchFamily="18" charset="0"/>
              </a:rPr>
              <a:t>  = </a:t>
            </a:r>
            <a:r>
              <a:rPr lang="en-US" sz="2400" dirty="0">
                <a:solidFill>
                  <a:srgbClr val="000000"/>
                </a:solidFill>
                <a:latin typeface="Courier New" panose="02070309020205020404" pitchFamily="49" charset="0"/>
                <a:cs typeface="Courier New" panose="02070309020205020404" pitchFamily="49" charset="0"/>
              </a:rPr>
              <a:t>3889 / 299,792,458</a:t>
            </a:r>
          </a:p>
          <a:p>
            <a:r>
              <a:rPr lang="en-US" sz="2400" dirty="0">
                <a:solidFill>
                  <a:srgbClr val="000000"/>
                </a:solidFill>
                <a:latin typeface="Times New Roman" panose="02020603050405020304" pitchFamily="18" charset="0"/>
                <a:cs typeface="Times New Roman" panose="02020603050405020304" pitchFamily="18" charset="0"/>
              </a:rPr>
              <a:t>            = </a:t>
            </a:r>
            <a:r>
              <a:rPr lang="en-US" sz="2400" dirty="0">
                <a:solidFill>
                  <a:srgbClr val="000000"/>
                </a:solidFill>
                <a:latin typeface="Courier New" panose="02070309020205020404" pitchFamily="49" charset="0"/>
                <a:cs typeface="Courier New" panose="02070309020205020404" pitchFamily="49" charset="0"/>
              </a:rPr>
              <a:t>0.0000129633</a:t>
            </a:r>
            <a:endParaRPr lang="en-US" sz="2400" dirty="0">
              <a:latin typeface="Courier New" panose="02070309020205020404" pitchFamily="49" charset="0"/>
              <a:cs typeface="Courier New" panose="02070309020205020404" pitchFamily="49" charset="0"/>
            </a:endParaRPr>
          </a:p>
          <a:p>
            <a:r>
              <a:rPr lang="el-GR" sz="2400" i="1" dirty="0">
                <a:solidFill>
                  <a:srgbClr val="000000"/>
                </a:solidFill>
                <a:latin typeface="Times New Roman" panose="02020603050405020304" pitchFamily="18" charset="0"/>
                <a:cs typeface="Times New Roman" panose="02020603050405020304" pitchFamily="18" charset="0"/>
              </a:rPr>
              <a:t>γ</a:t>
            </a:r>
            <a:r>
              <a:rPr lang="en-US" sz="2400" i="1" baseline="-25000" dirty="0">
                <a:solidFill>
                  <a:srgbClr val="000000"/>
                </a:solidFill>
                <a:latin typeface="Times New Roman" panose="02020603050405020304" pitchFamily="18" charset="0"/>
                <a:cs typeface="Times New Roman" panose="02020603050405020304" pitchFamily="18" charset="0"/>
              </a:rPr>
              <a:t>satellite</a:t>
            </a:r>
            <a:r>
              <a:rPr lang="en-US" sz="2400" dirty="0">
                <a:solidFill>
                  <a:srgbClr val="000000"/>
                </a:solidFill>
                <a:latin typeface="Times New Roman" panose="02020603050405020304" pitchFamily="18" charset="0"/>
                <a:cs typeface="Times New Roman" panose="02020603050405020304" pitchFamily="18" charset="0"/>
              </a:rPr>
              <a:t>  = </a:t>
            </a:r>
            <a:r>
              <a:rPr lang="en-US" sz="2400" dirty="0">
                <a:solidFill>
                  <a:srgbClr val="000000"/>
                </a:solidFill>
                <a:latin typeface="Courier New" panose="02070309020205020404" pitchFamily="49" charset="0"/>
                <a:cs typeface="Courier New" panose="02070309020205020404" pitchFamily="49" charset="0"/>
              </a:rPr>
              <a:t>1.000000000084</a:t>
            </a:r>
            <a:r>
              <a:rPr lang="en-US" sz="2400" dirty="0">
                <a:latin typeface="Times New Roman" panose="02020603050405020304" pitchFamily="18" charset="0"/>
                <a:cs typeface="Times New Roman" panose="02020603050405020304" pitchFamily="18" charset="0"/>
              </a:rPr>
              <a:t> </a:t>
            </a:r>
          </a:p>
        </p:txBody>
      </p:sp>
      <p:sp>
        <p:nvSpPr>
          <p:cNvPr id="5" name="TextBox 4"/>
          <p:cNvSpPr txBox="1"/>
          <p:nvPr/>
        </p:nvSpPr>
        <p:spPr>
          <a:xfrm>
            <a:off x="1295475" y="3933868"/>
            <a:ext cx="6812827" cy="1200329"/>
          </a:xfrm>
          <a:prstGeom prst="rect">
            <a:avLst/>
          </a:prstGeom>
          <a:noFill/>
        </p:spPr>
        <p:txBody>
          <a:bodyPr wrap="none" rtlCol="0">
            <a:spAutoFit/>
          </a:bodyPr>
          <a:lstStyle/>
          <a:p>
            <a:r>
              <a:rPr lang="en-US" sz="2400" dirty="0"/>
              <a:t>One day = </a:t>
            </a:r>
            <a:r>
              <a:rPr lang="en-US" sz="2400" dirty="0">
                <a:latin typeface="Courier New" panose="02070309020205020404" pitchFamily="49" charset="0"/>
                <a:cs typeface="Courier New" panose="02070309020205020404" pitchFamily="49" charset="0"/>
              </a:rPr>
              <a:t>84600</a:t>
            </a:r>
            <a:r>
              <a:rPr lang="en-US" sz="2400" dirty="0"/>
              <a:t> seconds</a:t>
            </a:r>
          </a:p>
          <a:p>
            <a:r>
              <a:rPr lang="el-GR" sz="2400" i="1" dirty="0">
                <a:solidFill>
                  <a:srgbClr val="000000"/>
                </a:solidFill>
                <a:latin typeface="Times New Roman" panose="02020603050405020304" pitchFamily="18" charset="0"/>
                <a:cs typeface="Times New Roman" panose="02020603050405020304" pitchFamily="18" charset="0"/>
              </a:rPr>
              <a:t>γ</a:t>
            </a:r>
            <a:r>
              <a:rPr lang="en-US" sz="2400" i="1" baseline="-25000" dirty="0">
                <a:solidFill>
                  <a:srgbClr val="000000"/>
                </a:solidFill>
                <a:latin typeface="Times New Roman" panose="02020603050405020304" pitchFamily="18" charset="0"/>
                <a:cs typeface="Times New Roman" panose="02020603050405020304" pitchFamily="18" charset="0"/>
              </a:rPr>
              <a:t>satellite</a:t>
            </a:r>
            <a:r>
              <a:rPr lang="en-US" sz="2400" dirty="0">
                <a:solidFill>
                  <a:srgbClr val="000000"/>
                </a:solidFill>
                <a:latin typeface="Times New Roman" panose="02020603050405020304" pitchFamily="18" charset="0"/>
                <a:cs typeface="Times New Roman" panose="02020603050405020304" pitchFamily="18" charset="0"/>
                <a:sym typeface="Wingdings 2" panose="05020102010507070707" pitchFamily="18" charset="2"/>
              </a:rPr>
              <a:t></a:t>
            </a:r>
            <a:r>
              <a:rPr lang="en-US" sz="2400" dirty="0">
                <a:solidFill>
                  <a:srgbClr val="000000"/>
                </a:solidFill>
                <a:cs typeface="Times New Roman" panose="02020603050405020304" pitchFamily="18" charset="0"/>
              </a:rPr>
              <a:t>(one day) </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a:latin typeface="Courier New" panose="02070309020205020404" pitchFamily="49" charset="0"/>
                <a:cs typeface="Courier New" panose="02070309020205020404" pitchFamily="49" charset="0"/>
              </a:rPr>
              <a:t>84600.0000071084</a:t>
            </a:r>
            <a:r>
              <a:rPr lang="en-US" sz="2400" dirty="0"/>
              <a:t> seconds </a:t>
            </a:r>
          </a:p>
          <a:p>
            <a:pPr algn="ctr"/>
            <a:r>
              <a:rPr lang="en-US" sz="2400" dirty="0"/>
              <a:t>7.1 microseconds off</a:t>
            </a:r>
          </a:p>
        </p:txBody>
      </p:sp>
      <p:graphicFrame>
        <p:nvGraphicFramePr>
          <p:cNvPr id="6" name="Object 5"/>
          <p:cNvGraphicFramePr>
            <a:graphicFrameLocks noChangeAspect="1"/>
          </p:cNvGraphicFramePr>
          <p:nvPr>
            <p:extLst>
              <p:ext uri="{D42A27DB-BD31-4B8C-83A1-F6EECF244321}">
                <p14:modId xmlns:p14="http://schemas.microsoft.com/office/powerpoint/2010/main" val="1330787172"/>
              </p:ext>
            </p:extLst>
          </p:nvPr>
        </p:nvGraphicFramePr>
        <p:xfrm>
          <a:off x="8612188" y="2555517"/>
          <a:ext cx="2741612" cy="2168525"/>
        </p:xfrm>
        <a:graphic>
          <a:graphicData uri="http://schemas.openxmlformats.org/presentationml/2006/ole">
            <mc:AlternateContent xmlns:mc="http://schemas.openxmlformats.org/markup-compatibility/2006">
              <mc:Choice xmlns:v="urn:schemas-microsoft-com:vml" Requires="v">
                <p:oleObj spid="_x0000_s54405" name="Equation" r:id="rId3" imgW="914400" imgH="723600" progId="Equation.3">
                  <p:embed/>
                </p:oleObj>
              </mc:Choice>
              <mc:Fallback>
                <p:oleObj name="Equation" r:id="rId3" imgW="914400" imgH="723600" progId="Equation.3">
                  <p:embed/>
                  <p:pic>
                    <p:nvPicPr>
                      <p:cNvPr id="4" name="Object 3"/>
                      <p:cNvPicPr/>
                      <p:nvPr/>
                    </p:nvPicPr>
                    <p:blipFill>
                      <a:blip r:embed="rId4"/>
                      <a:stretch>
                        <a:fillRect/>
                      </a:stretch>
                    </p:blipFill>
                    <p:spPr>
                      <a:xfrm>
                        <a:off x="8612188" y="2555517"/>
                        <a:ext cx="2741612" cy="2168525"/>
                      </a:xfrm>
                      <a:prstGeom prst="rect">
                        <a:avLst/>
                      </a:prstGeom>
                      <a:solidFill>
                        <a:schemeClr val="bg2"/>
                      </a:solidFill>
                    </p:spPr>
                  </p:pic>
                </p:oleObj>
              </mc:Fallback>
            </mc:AlternateContent>
          </a:graphicData>
        </a:graphic>
      </p:graphicFrame>
      <p:sp>
        <p:nvSpPr>
          <p:cNvPr id="7" name="TextBox 6"/>
          <p:cNvSpPr txBox="1"/>
          <p:nvPr/>
        </p:nvSpPr>
        <p:spPr>
          <a:xfrm>
            <a:off x="990595" y="5484877"/>
            <a:ext cx="10210809" cy="369332"/>
          </a:xfrm>
          <a:prstGeom prst="rect">
            <a:avLst/>
          </a:prstGeom>
          <a:noFill/>
        </p:spPr>
        <p:txBody>
          <a:bodyPr wrap="none" rtlCol="0">
            <a:spAutoFit/>
          </a:bodyPr>
          <a:lstStyle/>
          <a:p>
            <a:pPr algn="ctr"/>
            <a:r>
              <a:rPr lang="en-US" i="1" dirty="0"/>
              <a:t>This means that over a day, your position inaccuracy would grow from about 5 meters to about 300 meters.</a:t>
            </a:r>
          </a:p>
        </p:txBody>
      </p:sp>
      <p:sp>
        <p:nvSpPr>
          <p:cNvPr id="8" name="Date Placeholder 7"/>
          <p:cNvSpPr>
            <a:spLocks noGrp="1"/>
          </p:cNvSpPr>
          <p:nvPr>
            <p:ph type="dt" sz="half" idx="10"/>
          </p:nvPr>
        </p:nvSpPr>
        <p:spPr/>
        <p:txBody>
          <a:bodyPr/>
          <a:lstStyle/>
          <a:p>
            <a:r>
              <a:rPr lang="en-US"/>
              <a:t>7 October 2017</a:t>
            </a:r>
          </a:p>
        </p:txBody>
      </p:sp>
      <p:sp>
        <p:nvSpPr>
          <p:cNvPr id="9" name="Footer Placeholder 8"/>
          <p:cNvSpPr>
            <a:spLocks noGrp="1"/>
          </p:cNvSpPr>
          <p:nvPr>
            <p:ph type="ftr" sz="quarter" idx="11"/>
          </p:nvPr>
        </p:nvSpPr>
        <p:spPr/>
        <p:txBody>
          <a:bodyPr/>
          <a:lstStyle/>
          <a:p>
            <a:r>
              <a:rPr lang="en-US"/>
              <a:t>McCrory: Einstein's 1905 Revolution</a:t>
            </a:r>
          </a:p>
        </p:txBody>
      </p:sp>
      <p:sp>
        <p:nvSpPr>
          <p:cNvPr id="10" name="Slide Number Placeholder 9"/>
          <p:cNvSpPr>
            <a:spLocks noGrp="1"/>
          </p:cNvSpPr>
          <p:nvPr>
            <p:ph type="sldNum" sz="quarter" idx="12"/>
          </p:nvPr>
        </p:nvSpPr>
        <p:spPr/>
        <p:txBody>
          <a:bodyPr/>
          <a:lstStyle/>
          <a:p>
            <a:fld id="{AFF25C80-3B7E-43E1-A5B7-0224D5A95EE8}" type="slidenum">
              <a:rPr lang="en-US" smtClean="0"/>
              <a:t>157</a:t>
            </a:fld>
            <a:endParaRPr lang="en-US" dirty="0"/>
          </a:p>
        </p:txBody>
      </p:sp>
    </p:spTree>
    <p:extLst>
      <p:ext uri="{BB962C8B-B14F-4D97-AF65-F5344CB8AC3E}">
        <p14:creationId xmlns:p14="http://schemas.microsoft.com/office/powerpoint/2010/main" val="333393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aside – GPS and General relativity</a:t>
            </a:r>
          </a:p>
        </p:txBody>
      </p:sp>
      <p:sp>
        <p:nvSpPr>
          <p:cNvPr id="3" name="Content Placeholder 2"/>
          <p:cNvSpPr>
            <a:spLocks noGrp="1"/>
          </p:cNvSpPr>
          <p:nvPr>
            <p:ph idx="1"/>
          </p:nvPr>
        </p:nvSpPr>
        <p:spPr/>
        <p:txBody>
          <a:bodyPr/>
          <a:lstStyle/>
          <a:p>
            <a:r>
              <a:rPr lang="en-US" dirty="0"/>
              <a:t>The satellite is in micro-gravity</a:t>
            </a:r>
          </a:p>
          <a:p>
            <a:r>
              <a:rPr lang="en-US" dirty="0"/>
              <a:t>The receiver is in Earth gravity</a:t>
            </a:r>
          </a:p>
          <a:p>
            <a:r>
              <a:rPr lang="en-US" dirty="0"/>
              <a:t>General Relativity: </a:t>
            </a:r>
          </a:p>
          <a:p>
            <a:pPr lvl="1"/>
            <a:r>
              <a:rPr lang="en-US" dirty="0"/>
              <a:t>Earth clock runs 38 microseconds slower per day </a:t>
            </a:r>
          </a:p>
          <a:p>
            <a:pPr lvl="1"/>
            <a:r>
              <a:rPr lang="en-US" dirty="0"/>
              <a:t>5.4X bigger effect than Special Relativity</a:t>
            </a:r>
          </a:p>
          <a:p>
            <a:pPr lvl="1"/>
            <a:r>
              <a:rPr lang="en-US" dirty="0"/>
              <a:t>About a mile of error per day</a:t>
            </a:r>
          </a:p>
        </p:txBody>
      </p: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158</a:t>
            </a:fld>
            <a:endParaRPr lang="en-US" dirty="0"/>
          </a:p>
        </p:txBody>
      </p:sp>
    </p:spTree>
    <p:extLst>
      <p:ext uri="{BB962C8B-B14F-4D97-AF65-F5344CB8AC3E}">
        <p14:creationId xmlns:p14="http://schemas.microsoft.com/office/powerpoint/2010/main" val="20036603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Muon Decay</a:t>
            </a:r>
          </a:p>
        </p:txBody>
      </p:sp>
      <p:sp>
        <p:nvSpPr>
          <p:cNvPr id="3" name="Content Placeholder 2"/>
          <p:cNvSpPr>
            <a:spLocks noGrp="1"/>
          </p:cNvSpPr>
          <p:nvPr>
            <p:ph idx="1"/>
          </p:nvPr>
        </p:nvSpPr>
        <p:spPr>
          <a:xfrm>
            <a:off x="6808192" y="1690688"/>
            <a:ext cx="4832758" cy="4351338"/>
          </a:xfrm>
        </p:spPr>
        <p:txBody>
          <a:bodyPr/>
          <a:lstStyle/>
          <a:p>
            <a:r>
              <a:rPr lang="en-US" dirty="0"/>
              <a:t>1941 experiment</a:t>
            </a:r>
          </a:p>
          <a:p>
            <a:r>
              <a:rPr lang="en-US" dirty="0"/>
              <a:t>Now a common experiment in a graduate physics laboratory</a:t>
            </a:r>
          </a:p>
        </p:txBody>
      </p:sp>
      <p:pic>
        <p:nvPicPr>
          <p:cNvPr id="4" name="Picture 3"/>
          <p:cNvPicPr>
            <a:picLocks noChangeAspect="1"/>
          </p:cNvPicPr>
          <p:nvPr/>
        </p:nvPicPr>
        <p:blipFill>
          <a:blip r:embed="rId2"/>
          <a:stretch>
            <a:fillRect/>
          </a:stretch>
        </p:blipFill>
        <p:spPr>
          <a:xfrm>
            <a:off x="219156" y="1690688"/>
            <a:ext cx="6257143" cy="4828571"/>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7230139" y="3298892"/>
            <a:ext cx="3988864" cy="3220367"/>
          </a:xfrm>
          <a:prstGeom prst="rect">
            <a:avLst/>
          </a:prstGeom>
          <a:ln>
            <a:solidFill>
              <a:schemeClr val="tx1"/>
            </a:solidFill>
          </a:ln>
        </p:spPr>
      </p:pic>
      <p:sp>
        <p:nvSpPr>
          <p:cNvPr id="8" name="Slide Number Placeholder 7"/>
          <p:cNvSpPr>
            <a:spLocks noGrp="1"/>
          </p:cNvSpPr>
          <p:nvPr>
            <p:ph type="sldNum" sz="quarter" idx="12"/>
          </p:nvPr>
        </p:nvSpPr>
        <p:spPr/>
        <p:txBody>
          <a:bodyPr/>
          <a:lstStyle/>
          <a:p>
            <a:fld id="{AFF25C80-3B7E-43E1-A5B7-0224D5A95EE8}" type="slidenum">
              <a:rPr lang="en-US" smtClean="0"/>
              <a:t>159</a:t>
            </a:fld>
            <a:endParaRPr lang="en-US" dirty="0"/>
          </a:p>
        </p:txBody>
      </p:sp>
    </p:spTree>
    <p:extLst>
      <p:ext uri="{BB962C8B-B14F-4D97-AF65-F5344CB8AC3E}">
        <p14:creationId xmlns:p14="http://schemas.microsoft.com/office/powerpoint/2010/main" val="39471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Terms: Frame of Reference</a:t>
            </a:r>
          </a:p>
        </p:txBody>
      </p:sp>
      <p:sp>
        <p:nvSpPr>
          <p:cNvPr id="4" name="Content Placeholder 3"/>
          <p:cNvSpPr>
            <a:spLocks noGrp="1"/>
          </p:cNvSpPr>
          <p:nvPr>
            <p:ph sz="half" idx="2"/>
          </p:nvPr>
        </p:nvSpPr>
        <p:spPr>
          <a:xfrm>
            <a:off x="1057835" y="1825625"/>
            <a:ext cx="7977107" cy="4351338"/>
          </a:xfrm>
        </p:spPr>
        <p:txBody>
          <a:bodyPr>
            <a:normAutofit/>
          </a:bodyPr>
          <a:lstStyle/>
          <a:p>
            <a:r>
              <a:rPr lang="en-US" dirty="0"/>
              <a:t>A coordinate system and some way to fix stuff into that coordinate system.</a:t>
            </a:r>
          </a:p>
          <a:p>
            <a:pPr lvl="2"/>
            <a:r>
              <a:rPr lang="en-US" i="1" dirty="0"/>
              <a:t>A football field</a:t>
            </a:r>
          </a:p>
          <a:p>
            <a:pPr lvl="2"/>
            <a:r>
              <a:rPr lang="en-US" i="1" dirty="0"/>
              <a:t>This room</a:t>
            </a:r>
          </a:p>
          <a:p>
            <a:endParaRPr lang="en-US" dirty="0"/>
          </a:p>
        </p:txBody>
      </p:sp>
      <p:sp>
        <p:nvSpPr>
          <p:cNvPr id="5" name="Date Placeholder 4"/>
          <p:cNvSpPr>
            <a:spLocks noGrp="1"/>
          </p:cNvSpPr>
          <p:nvPr>
            <p:ph type="dt" sz="half" idx="10"/>
          </p:nvPr>
        </p:nvSpPr>
        <p:spPr/>
        <p:txBody>
          <a:bodyPr/>
          <a:lstStyle/>
          <a:p>
            <a:r>
              <a:rPr lang="en-US"/>
              <a:t>7 October 2017</a:t>
            </a:r>
          </a:p>
        </p:txBody>
      </p:sp>
      <p:sp>
        <p:nvSpPr>
          <p:cNvPr id="6" name="Footer Placeholder 5"/>
          <p:cNvSpPr>
            <a:spLocks noGrp="1"/>
          </p:cNvSpPr>
          <p:nvPr>
            <p:ph type="ftr" sz="quarter" idx="11"/>
          </p:nvPr>
        </p:nvSpPr>
        <p:spPr/>
        <p:txBody>
          <a:bodyPr/>
          <a:lstStyle/>
          <a:p>
            <a:r>
              <a:rPr lang="en-US"/>
              <a:t>McCrory: Einstein's 1905 Revolution</a:t>
            </a:r>
          </a:p>
        </p:txBody>
      </p:sp>
      <p:sp>
        <p:nvSpPr>
          <p:cNvPr id="7" name="Slide Number Placeholder 6"/>
          <p:cNvSpPr>
            <a:spLocks noGrp="1"/>
          </p:cNvSpPr>
          <p:nvPr>
            <p:ph type="sldNum" sz="quarter" idx="12"/>
          </p:nvPr>
        </p:nvSpPr>
        <p:spPr/>
        <p:txBody>
          <a:bodyPr/>
          <a:lstStyle/>
          <a:p>
            <a:fld id="{AFF25C80-3B7E-43E1-A5B7-0224D5A95EE8}" type="slidenum">
              <a:rPr lang="en-US" smtClean="0"/>
              <a:t>16</a:t>
            </a:fld>
            <a:endParaRPr lang="en-US"/>
          </a:p>
        </p:txBody>
      </p:sp>
      <p:pic>
        <p:nvPicPr>
          <p:cNvPr id="56322" name="Picture 2" descr="https://upload.wikimedia.org/wikipedia/commons/thumb/f/fd/Rectangular_coordinates.svg/250px-Rectangular_coordinates.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0713" y="338716"/>
            <a:ext cx="3089983" cy="30652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C3C39B9-056D-4C27-9A58-6BA30EE874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66160"/>
            <a:ext cx="5852160" cy="3291840"/>
          </a:xfrm>
          <a:prstGeom prst="rect">
            <a:avLst/>
          </a:prstGeom>
        </p:spPr>
      </p:pic>
      <p:cxnSp>
        <p:nvCxnSpPr>
          <p:cNvPr id="10" name="Straight Connector 9">
            <a:extLst>
              <a:ext uri="{FF2B5EF4-FFF2-40B4-BE49-F238E27FC236}">
                <a16:creationId xmlns:a16="http://schemas.microsoft.com/office/drawing/2014/main" id="{E78DB866-0D6B-48EB-B84E-7032F224CE5E}"/>
              </a:ext>
            </a:extLst>
          </p:cNvPr>
          <p:cNvCxnSpPr>
            <a:cxnSpLocks/>
          </p:cNvCxnSpPr>
          <p:nvPr/>
        </p:nvCxnSpPr>
        <p:spPr>
          <a:xfrm>
            <a:off x="981341" y="3780148"/>
            <a:ext cx="0" cy="3077852"/>
          </a:xfrm>
          <a:prstGeom prst="line">
            <a:avLst/>
          </a:prstGeom>
          <a:ln w="38100">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BE040F8-4255-448E-BBF7-D0B87562C2CE}"/>
              </a:ext>
            </a:extLst>
          </p:cNvPr>
          <p:cNvCxnSpPr>
            <a:cxnSpLocks/>
          </p:cNvCxnSpPr>
          <p:nvPr/>
        </p:nvCxnSpPr>
        <p:spPr>
          <a:xfrm>
            <a:off x="225458" y="4407604"/>
            <a:ext cx="3355942" cy="1029944"/>
          </a:xfrm>
          <a:prstGeom prst="line">
            <a:avLst/>
          </a:prstGeom>
          <a:ln w="38100">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5929456-3183-48F2-B2BC-EB08ABEA2623}"/>
              </a:ext>
            </a:extLst>
          </p:cNvPr>
          <p:cNvCxnSpPr>
            <a:cxnSpLocks/>
          </p:cNvCxnSpPr>
          <p:nvPr/>
        </p:nvCxnSpPr>
        <p:spPr>
          <a:xfrm flipH="1">
            <a:off x="112336" y="4062864"/>
            <a:ext cx="3944332" cy="714153"/>
          </a:xfrm>
          <a:prstGeom prst="line">
            <a:avLst/>
          </a:prstGeom>
          <a:ln w="38100">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F214F8B-D99B-4DE8-99F8-4E9E8B88912E}"/>
              </a:ext>
            </a:extLst>
          </p:cNvPr>
          <p:cNvSpPr txBox="1"/>
          <p:nvPr/>
        </p:nvSpPr>
        <p:spPr>
          <a:xfrm>
            <a:off x="3198231" y="4973244"/>
            <a:ext cx="383169" cy="369332"/>
          </a:xfrm>
          <a:prstGeom prst="rect">
            <a:avLst/>
          </a:prstGeom>
          <a:noFill/>
        </p:spPr>
        <p:txBody>
          <a:bodyPr wrap="square" rtlCol="0">
            <a:spAutoFit/>
          </a:bodyPr>
          <a:lstStyle/>
          <a:p>
            <a:r>
              <a:rPr lang="en-US" b="1" i="1" dirty="0">
                <a:solidFill>
                  <a:schemeClr val="bg1"/>
                </a:solidFill>
                <a:latin typeface="Times New Roman" panose="02020603050405020304" pitchFamily="18" charset="0"/>
                <a:cs typeface="Times New Roman" panose="02020603050405020304" pitchFamily="18" charset="0"/>
              </a:rPr>
              <a:t>x</a:t>
            </a:r>
          </a:p>
        </p:txBody>
      </p:sp>
      <p:sp>
        <p:nvSpPr>
          <p:cNvPr id="27" name="TextBox 26">
            <a:extLst>
              <a:ext uri="{FF2B5EF4-FFF2-40B4-BE49-F238E27FC236}">
                <a16:creationId xmlns:a16="http://schemas.microsoft.com/office/drawing/2014/main" id="{AF2CFCE7-F960-458E-836D-F0E672C6AC29}"/>
              </a:ext>
            </a:extLst>
          </p:cNvPr>
          <p:cNvSpPr txBox="1"/>
          <p:nvPr/>
        </p:nvSpPr>
        <p:spPr>
          <a:xfrm>
            <a:off x="3520162" y="3758696"/>
            <a:ext cx="383169" cy="369332"/>
          </a:xfrm>
          <a:prstGeom prst="rect">
            <a:avLst/>
          </a:prstGeom>
          <a:noFill/>
        </p:spPr>
        <p:txBody>
          <a:bodyPr wrap="square" rtlCol="0">
            <a:spAutoFit/>
          </a:bodyPr>
          <a:lstStyle/>
          <a:p>
            <a:r>
              <a:rPr lang="en-US" b="1" i="1" dirty="0">
                <a:solidFill>
                  <a:schemeClr val="bg1"/>
                </a:solidFill>
                <a:latin typeface="Times New Roman" panose="02020603050405020304" pitchFamily="18" charset="0"/>
                <a:cs typeface="Times New Roman" panose="02020603050405020304" pitchFamily="18" charset="0"/>
              </a:rPr>
              <a:t>y</a:t>
            </a:r>
          </a:p>
        </p:txBody>
      </p:sp>
      <p:sp>
        <p:nvSpPr>
          <p:cNvPr id="28" name="TextBox 27">
            <a:extLst>
              <a:ext uri="{FF2B5EF4-FFF2-40B4-BE49-F238E27FC236}">
                <a16:creationId xmlns:a16="http://schemas.microsoft.com/office/drawing/2014/main" id="{A6008613-21FA-429B-AEF5-DDAAE2D128AA}"/>
              </a:ext>
            </a:extLst>
          </p:cNvPr>
          <p:cNvSpPr txBox="1"/>
          <p:nvPr/>
        </p:nvSpPr>
        <p:spPr>
          <a:xfrm>
            <a:off x="674667" y="4083150"/>
            <a:ext cx="383169" cy="369332"/>
          </a:xfrm>
          <a:prstGeom prst="rect">
            <a:avLst/>
          </a:prstGeom>
          <a:noFill/>
        </p:spPr>
        <p:txBody>
          <a:bodyPr wrap="square" rtlCol="0">
            <a:spAutoFit/>
          </a:bodyPr>
          <a:lstStyle/>
          <a:p>
            <a:r>
              <a:rPr lang="en-US" b="1" i="1" dirty="0">
                <a:solidFill>
                  <a:schemeClr val="bg1"/>
                </a:solidFill>
                <a:latin typeface="Times New Roman" panose="02020603050405020304" pitchFamily="18" charset="0"/>
                <a:cs typeface="Times New Roman" panose="02020603050405020304" pitchFamily="18" charset="0"/>
              </a:rPr>
              <a:t>z</a:t>
            </a:r>
          </a:p>
        </p:txBody>
      </p:sp>
      <p:pic>
        <p:nvPicPr>
          <p:cNvPr id="97282" name="Picture 2" descr="Image result for soldier field">
            <a:extLst>
              <a:ext uri="{FF2B5EF4-FFF2-40B4-BE49-F238E27FC236}">
                <a16:creationId xmlns:a16="http://schemas.microsoft.com/office/drawing/2014/main" id="{35166623-E00A-4655-9497-E80BC82EC0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5353" y="3566160"/>
            <a:ext cx="5856648" cy="3291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11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7282"/>
                                        </p:tgtEl>
                                        <p:attrNameLst>
                                          <p:attrName>style.visibility</p:attrName>
                                        </p:attrNameLst>
                                      </p:cBhvr>
                                      <p:to>
                                        <p:strVal val="visible"/>
                                      </p:to>
                                    </p:set>
                                    <p:animEffect transition="in" filter="fade">
                                      <p:cBhvr>
                                        <p:cTn id="11" dur="500"/>
                                        <p:tgtEl>
                                          <p:spTgt spid="9728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0"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P spid="28"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5226EF1-12B8-40EB-A35F-34C250C36AF3}"/>
              </a:ext>
            </a:extLst>
          </p:cNvPr>
          <p:cNvGrpSpPr/>
          <p:nvPr/>
        </p:nvGrpSpPr>
        <p:grpSpPr>
          <a:xfrm>
            <a:off x="250884" y="253377"/>
            <a:ext cx="5638188" cy="6290036"/>
            <a:chOff x="695500" y="1442904"/>
            <a:chExt cx="3591274" cy="3789816"/>
          </a:xfrm>
        </p:grpSpPr>
        <p:pic>
          <p:nvPicPr>
            <p:cNvPr id="101380" name="Picture 4" descr="http://hyperphysics.phy-astr.gsu.edu/hbase/Relativ/imgrel/mu1.gif">
              <a:extLst>
                <a:ext uri="{FF2B5EF4-FFF2-40B4-BE49-F238E27FC236}">
                  <a16:creationId xmlns:a16="http://schemas.microsoft.com/office/drawing/2014/main" id="{4959D6FE-4A17-418F-B208-A0943BC55C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127" r="37369"/>
            <a:stretch/>
          </p:blipFill>
          <p:spPr bwMode="auto">
            <a:xfrm>
              <a:off x="695500" y="1442905"/>
              <a:ext cx="3591274" cy="37898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77606D4-9969-4E21-9C01-00C8BFBF005A}"/>
                </a:ext>
              </a:extLst>
            </p:cNvPr>
            <p:cNvSpPr/>
            <p:nvPr/>
          </p:nvSpPr>
          <p:spPr>
            <a:xfrm>
              <a:off x="939567" y="2801924"/>
              <a:ext cx="1191237" cy="931178"/>
            </a:xfrm>
            <a:prstGeom prst="rect">
              <a:avLst/>
            </a:prstGeom>
            <a:solidFill>
              <a:srgbClr val="AA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B16D263-6B22-4138-B1BB-25C9826D1A75}"/>
                </a:ext>
              </a:extLst>
            </p:cNvPr>
            <p:cNvSpPr/>
            <p:nvPr/>
          </p:nvSpPr>
          <p:spPr>
            <a:xfrm>
              <a:off x="909506" y="1442904"/>
              <a:ext cx="1506524" cy="664131"/>
            </a:xfrm>
            <a:prstGeom prst="rect">
              <a:avLst/>
            </a:prstGeom>
            <a:solidFill>
              <a:srgbClr val="AA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AAEC209-9B38-4E15-8DEB-01ACAC00760F}"/>
                </a:ext>
              </a:extLst>
            </p:cNvPr>
            <p:cNvSpPr/>
            <p:nvPr/>
          </p:nvSpPr>
          <p:spPr>
            <a:xfrm>
              <a:off x="1047925" y="4630724"/>
              <a:ext cx="1191237" cy="560052"/>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6C706E2F-28D2-4A95-87D9-3E34F00887CD}"/>
              </a:ext>
            </a:extLst>
          </p:cNvPr>
          <p:cNvSpPr txBox="1"/>
          <p:nvPr/>
        </p:nvSpPr>
        <p:spPr>
          <a:xfrm>
            <a:off x="6775625" y="1828735"/>
            <a:ext cx="3817455" cy="3139321"/>
          </a:xfrm>
          <a:prstGeom prst="rect">
            <a:avLst/>
          </a:prstGeom>
          <a:noFill/>
        </p:spPr>
        <p:txBody>
          <a:bodyPr wrap="none" rtlCol="0">
            <a:spAutoFit/>
          </a:bodyPr>
          <a:lstStyle/>
          <a:p>
            <a:r>
              <a:rPr lang="en-US" dirty="0"/>
              <a:t>Distance: 10,000 meters</a:t>
            </a:r>
          </a:p>
          <a:p>
            <a:r>
              <a:rPr lang="en-US" dirty="0"/>
              <a:t>Time = distance / velocity</a:t>
            </a:r>
          </a:p>
          <a:p>
            <a:endParaRPr lang="en-US" dirty="0"/>
          </a:p>
          <a:p>
            <a:r>
              <a:rPr lang="en-US" dirty="0"/>
              <a:t>t = 1</a:t>
            </a:r>
            <a:r>
              <a:rPr lang="en-US" dirty="0">
                <a:sym typeface="Wingdings 2" panose="05020102010507070707" pitchFamily="18" charset="2"/>
              </a:rPr>
              <a:t>10</a:t>
            </a:r>
            <a:r>
              <a:rPr lang="en-US" baseline="30000" dirty="0">
                <a:sym typeface="Wingdings 2" panose="05020102010507070707" pitchFamily="18" charset="2"/>
              </a:rPr>
              <a:t>4</a:t>
            </a:r>
            <a:r>
              <a:rPr lang="en-US" dirty="0">
                <a:sym typeface="Wingdings 2" panose="05020102010507070707" pitchFamily="18" charset="2"/>
              </a:rPr>
              <a:t> [m]/( (0.98) (3 10</a:t>
            </a:r>
            <a:r>
              <a:rPr lang="en-US" baseline="30000" dirty="0">
                <a:sym typeface="Wingdings 2" panose="05020102010507070707" pitchFamily="18" charset="2"/>
              </a:rPr>
              <a:t>8</a:t>
            </a:r>
            <a:r>
              <a:rPr lang="en-US" dirty="0">
                <a:sym typeface="Wingdings 2" panose="05020102010507070707" pitchFamily="18" charset="2"/>
              </a:rPr>
              <a:t> [m/s] ))</a:t>
            </a:r>
          </a:p>
          <a:p>
            <a:endParaRPr lang="en-US" dirty="0">
              <a:sym typeface="Wingdings 2" panose="05020102010507070707" pitchFamily="18" charset="2"/>
            </a:endParaRPr>
          </a:p>
          <a:p>
            <a:r>
              <a:rPr lang="en-US" dirty="0">
                <a:sym typeface="Wingdings 2" panose="05020102010507070707" pitchFamily="18" charset="2"/>
              </a:rPr>
              <a:t>t = 34  10</a:t>
            </a:r>
            <a:r>
              <a:rPr lang="en-US" baseline="30000" dirty="0">
                <a:sym typeface="Wingdings 2" panose="05020102010507070707" pitchFamily="18" charset="2"/>
              </a:rPr>
              <a:t>-6</a:t>
            </a:r>
            <a:r>
              <a:rPr lang="en-US" dirty="0">
                <a:sym typeface="Wingdings 2" panose="05020102010507070707" pitchFamily="18" charset="2"/>
              </a:rPr>
              <a:t> [sec]</a:t>
            </a:r>
          </a:p>
          <a:p>
            <a:endParaRPr lang="en-US" dirty="0">
              <a:sym typeface="Wingdings 2" panose="05020102010507070707" pitchFamily="18" charset="2"/>
            </a:endParaRPr>
          </a:p>
          <a:p>
            <a:r>
              <a:rPr lang="en-US" dirty="0">
                <a:sym typeface="Wingdings 2" panose="05020102010507070707" pitchFamily="18" charset="2"/>
              </a:rPr>
              <a:t>Muon lifetime = 2.2  10</a:t>
            </a:r>
            <a:r>
              <a:rPr lang="en-US" baseline="30000" dirty="0">
                <a:sym typeface="Wingdings 2" panose="05020102010507070707" pitchFamily="18" charset="2"/>
              </a:rPr>
              <a:t>-6</a:t>
            </a:r>
            <a:r>
              <a:rPr lang="en-US" dirty="0">
                <a:sym typeface="Wingdings 2" panose="05020102010507070707" pitchFamily="18" charset="2"/>
              </a:rPr>
              <a:t> [sec]</a:t>
            </a:r>
          </a:p>
          <a:p>
            <a:r>
              <a:rPr lang="en-US" dirty="0"/>
              <a:t> 15.5X longer</a:t>
            </a:r>
          </a:p>
          <a:p>
            <a:endParaRPr lang="en-US" dirty="0"/>
          </a:p>
          <a:p>
            <a:r>
              <a:rPr lang="en-US" dirty="0"/>
              <a:t>Expect to see about 20 muons</a:t>
            </a:r>
          </a:p>
        </p:txBody>
      </p:sp>
      <p:sp>
        <p:nvSpPr>
          <p:cNvPr id="12" name="TextBox 11">
            <a:extLst>
              <a:ext uri="{FF2B5EF4-FFF2-40B4-BE49-F238E27FC236}">
                <a16:creationId xmlns:a16="http://schemas.microsoft.com/office/drawing/2014/main" id="{A692748A-8491-4ABB-88C6-AD396449DD18}"/>
              </a:ext>
            </a:extLst>
          </p:cNvPr>
          <p:cNvSpPr txBox="1"/>
          <p:nvPr/>
        </p:nvSpPr>
        <p:spPr>
          <a:xfrm>
            <a:off x="4072376" y="5824367"/>
            <a:ext cx="550151" cy="523220"/>
          </a:xfrm>
          <a:prstGeom prst="rect">
            <a:avLst/>
          </a:prstGeom>
          <a:solidFill>
            <a:srgbClr val="999999"/>
          </a:solidFill>
        </p:spPr>
        <p:txBody>
          <a:bodyPr wrap="none" rtlCol="0">
            <a:spAutoFit/>
          </a:bodyPr>
          <a:lstStyle/>
          <a:p>
            <a:r>
              <a:rPr lang="en-US" sz="2800" dirty="0">
                <a:solidFill>
                  <a:srgbClr val="FF0000"/>
                </a:solidFill>
              </a:rPr>
              <a:t>20</a:t>
            </a:r>
          </a:p>
        </p:txBody>
      </p:sp>
      <p:sp>
        <p:nvSpPr>
          <p:cNvPr id="13" name="Title 12">
            <a:extLst>
              <a:ext uri="{FF2B5EF4-FFF2-40B4-BE49-F238E27FC236}">
                <a16:creationId xmlns:a16="http://schemas.microsoft.com/office/drawing/2014/main" id="{FB9B71B5-4BE1-4F0F-8926-4EF22D34E3F2}"/>
              </a:ext>
            </a:extLst>
          </p:cNvPr>
          <p:cNvSpPr>
            <a:spLocks noGrp="1"/>
          </p:cNvSpPr>
          <p:nvPr>
            <p:ph type="title"/>
          </p:nvPr>
        </p:nvSpPr>
        <p:spPr>
          <a:xfrm>
            <a:off x="6014906" y="365125"/>
            <a:ext cx="5338894" cy="1325563"/>
          </a:xfrm>
        </p:spPr>
        <p:txBody>
          <a:bodyPr/>
          <a:lstStyle/>
          <a:p>
            <a:r>
              <a:rPr lang="en-US" dirty="0"/>
              <a:t>No relativity</a:t>
            </a:r>
          </a:p>
        </p:txBody>
      </p:sp>
    </p:spTree>
    <p:extLst>
      <p:ext uri="{BB962C8B-B14F-4D97-AF65-F5344CB8AC3E}">
        <p14:creationId xmlns:p14="http://schemas.microsoft.com/office/powerpoint/2010/main" val="332522327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5226EF1-12B8-40EB-A35F-34C250C36AF3}"/>
              </a:ext>
            </a:extLst>
          </p:cNvPr>
          <p:cNvGrpSpPr/>
          <p:nvPr/>
        </p:nvGrpSpPr>
        <p:grpSpPr>
          <a:xfrm>
            <a:off x="250884" y="253377"/>
            <a:ext cx="5638188" cy="6290036"/>
            <a:chOff x="695500" y="1442904"/>
            <a:chExt cx="3591274" cy="3789816"/>
          </a:xfrm>
        </p:grpSpPr>
        <p:pic>
          <p:nvPicPr>
            <p:cNvPr id="101380" name="Picture 4" descr="http://hyperphysics.phy-astr.gsu.edu/hbase/Relativ/imgrel/mu1.gif">
              <a:extLst>
                <a:ext uri="{FF2B5EF4-FFF2-40B4-BE49-F238E27FC236}">
                  <a16:creationId xmlns:a16="http://schemas.microsoft.com/office/drawing/2014/main" id="{4959D6FE-4A17-418F-B208-A0943BC55C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127" r="37369"/>
            <a:stretch/>
          </p:blipFill>
          <p:spPr bwMode="auto">
            <a:xfrm>
              <a:off x="695500" y="1442905"/>
              <a:ext cx="3591274" cy="37898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77606D4-9969-4E21-9C01-00C8BFBF005A}"/>
                </a:ext>
              </a:extLst>
            </p:cNvPr>
            <p:cNvSpPr/>
            <p:nvPr/>
          </p:nvSpPr>
          <p:spPr>
            <a:xfrm>
              <a:off x="939567" y="2801924"/>
              <a:ext cx="1191237" cy="931178"/>
            </a:xfrm>
            <a:prstGeom prst="rect">
              <a:avLst/>
            </a:prstGeom>
            <a:solidFill>
              <a:srgbClr val="AA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B16D263-6B22-4138-B1BB-25C9826D1A75}"/>
                </a:ext>
              </a:extLst>
            </p:cNvPr>
            <p:cNvSpPr/>
            <p:nvPr/>
          </p:nvSpPr>
          <p:spPr>
            <a:xfrm>
              <a:off x="909506" y="1442904"/>
              <a:ext cx="1506524" cy="664131"/>
            </a:xfrm>
            <a:prstGeom prst="rect">
              <a:avLst/>
            </a:prstGeom>
            <a:solidFill>
              <a:srgbClr val="AA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AAEC209-9B38-4E15-8DEB-01ACAC00760F}"/>
                </a:ext>
              </a:extLst>
            </p:cNvPr>
            <p:cNvSpPr/>
            <p:nvPr/>
          </p:nvSpPr>
          <p:spPr>
            <a:xfrm>
              <a:off x="1047925" y="4630724"/>
              <a:ext cx="1191237" cy="560052"/>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6C706E2F-28D2-4A95-87D9-3E34F00887CD}"/>
              </a:ext>
            </a:extLst>
          </p:cNvPr>
          <p:cNvSpPr txBox="1"/>
          <p:nvPr/>
        </p:nvSpPr>
        <p:spPr>
          <a:xfrm>
            <a:off x="6643273" y="1355649"/>
            <a:ext cx="4266296" cy="5355312"/>
          </a:xfrm>
          <a:prstGeom prst="rect">
            <a:avLst/>
          </a:prstGeom>
          <a:noFill/>
        </p:spPr>
        <p:txBody>
          <a:bodyPr wrap="none" rtlCol="0">
            <a:spAutoFit/>
          </a:bodyPr>
          <a:lstStyle/>
          <a:p>
            <a:r>
              <a:rPr lang="en-US" dirty="0"/>
              <a:t>Distance: 10,000 meters</a:t>
            </a:r>
          </a:p>
          <a:p>
            <a:r>
              <a:rPr lang="en-US" dirty="0"/>
              <a:t>Time = distance / velocity</a:t>
            </a:r>
          </a:p>
          <a:p>
            <a:r>
              <a:rPr lang="en-US" i="1" dirty="0" err="1"/>
              <a:t>t</a:t>
            </a:r>
            <a:r>
              <a:rPr lang="en-US" i="1" baseline="-25000" dirty="0" err="1"/>
              <a:t>Enterprise</a:t>
            </a:r>
            <a:r>
              <a:rPr lang="en-US" i="1" dirty="0"/>
              <a:t> = t</a:t>
            </a:r>
            <a:r>
              <a:rPr lang="en-US" i="1" baseline="-25000" dirty="0"/>
              <a:t>0</a:t>
            </a:r>
            <a:r>
              <a:rPr lang="en-US" i="1" dirty="0"/>
              <a:t> / </a:t>
            </a:r>
            <a:r>
              <a:rPr lang="el-GR" i="1" dirty="0">
                <a:latin typeface="Times New Roman" panose="02020603050405020304" pitchFamily="18" charset="0"/>
                <a:cs typeface="Times New Roman" panose="02020603050405020304" pitchFamily="18" charset="0"/>
              </a:rPr>
              <a:t>γ</a:t>
            </a:r>
            <a:endParaRPr lang="en-US" i="1" dirty="0"/>
          </a:p>
          <a:p>
            <a:endParaRPr lang="en-US" dirty="0"/>
          </a:p>
          <a:p>
            <a:r>
              <a:rPr lang="en-US" dirty="0"/>
              <a:t>t = (1</a:t>
            </a:r>
            <a:r>
              <a:rPr lang="en-US" dirty="0">
                <a:sym typeface="Wingdings 2" panose="05020102010507070707" pitchFamily="18" charset="2"/>
              </a:rPr>
              <a:t>10</a:t>
            </a:r>
            <a:r>
              <a:rPr lang="en-US" baseline="30000" dirty="0">
                <a:sym typeface="Wingdings 2" panose="05020102010507070707" pitchFamily="18" charset="2"/>
              </a:rPr>
              <a:t>4</a:t>
            </a:r>
            <a:r>
              <a:rPr lang="en-US" dirty="0">
                <a:sym typeface="Wingdings 2" panose="05020102010507070707" pitchFamily="18" charset="2"/>
              </a:rPr>
              <a:t> [m]/( (0.98) (3 10</a:t>
            </a:r>
            <a:r>
              <a:rPr lang="en-US" baseline="30000" dirty="0">
                <a:sym typeface="Wingdings 2" panose="05020102010507070707" pitchFamily="18" charset="2"/>
              </a:rPr>
              <a:t>8</a:t>
            </a:r>
            <a:r>
              <a:rPr lang="en-US" dirty="0">
                <a:sym typeface="Wingdings 2" panose="05020102010507070707" pitchFamily="18" charset="2"/>
              </a:rPr>
              <a:t> [m/s] )))/</a:t>
            </a:r>
            <a:r>
              <a:rPr lang="el-GR" dirty="0">
                <a:latin typeface="Times New Roman" panose="02020603050405020304" pitchFamily="18" charset="0"/>
                <a:cs typeface="Times New Roman" panose="02020603050405020304" pitchFamily="18" charset="0"/>
              </a:rPr>
              <a:t> γ</a:t>
            </a:r>
            <a:r>
              <a:rPr lang="en-US" dirty="0">
                <a:latin typeface="Times New Roman" panose="02020603050405020304" pitchFamily="18" charset="0"/>
                <a:cs typeface="Times New Roman" panose="02020603050405020304" pitchFamily="18" charset="0"/>
              </a:rPr>
              <a:t> </a:t>
            </a:r>
            <a:endParaRPr lang="en-US" dirty="0">
              <a:sym typeface="Wingdings 2" panose="05020102010507070707" pitchFamily="18" charset="2"/>
            </a:endParaRPr>
          </a:p>
          <a:p>
            <a:endParaRPr lang="en-US" dirty="0">
              <a:sym typeface="Wingdings 2" panose="05020102010507070707" pitchFamily="18" charset="2"/>
            </a:endParaRPr>
          </a:p>
          <a:p>
            <a:r>
              <a:rPr lang="en-US" dirty="0">
                <a:sym typeface="Wingdings 2" panose="05020102010507070707" pitchFamily="18" charset="2"/>
              </a:rPr>
              <a:t>t = </a:t>
            </a:r>
            <a:r>
              <a:rPr lang="en-US" dirty="0">
                <a:latin typeface="Times New Roman" panose="02020603050405020304" pitchFamily="18" charset="0"/>
                <a:cs typeface="Times New Roman" panose="02020603050405020304" pitchFamily="18" charset="0"/>
              </a:rPr>
              <a:t>(</a:t>
            </a:r>
            <a:r>
              <a:rPr lang="en-US" dirty="0">
                <a:sym typeface="Wingdings 2" panose="05020102010507070707" pitchFamily="18" charset="2"/>
              </a:rPr>
              <a:t>34  10</a:t>
            </a:r>
            <a:r>
              <a:rPr lang="en-US" baseline="30000" dirty="0">
                <a:sym typeface="Wingdings 2" panose="05020102010507070707" pitchFamily="18" charset="2"/>
              </a:rPr>
              <a:t>-6</a:t>
            </a:r>
            <a:r>
              <a:rPr lang="en-US" dirty="0">
                <a:sym typeface="Wingdings 2" panose="05020102010507070707" pitchFamily="18" charset="2"/>
              </a:rPr>
              <a:t> [sec]) / </a:t>
            </a:r>
            <a:r>
              <a:rPr lang="el-GR" dirty="0">
                <a:latin typeface="Times New Roman" panose="02020603050405020304" pitchFamily="18" charset="0"/>
                <a:cs typeface="Times New Roman" panose="02020603050405020304" pitchFamily="18" charset="0"/>
              </a:rPr>
              <a:t>γ</a:t>
            </a:r>
            <a:endParaRPr lang="en-US" dirty="0">
              <a:sym typeface="Wingdings 2" panose="05020102010507070707" pitchFamily="18" charset="2"/>
            </a:endParaRPr>
          </a:p>
          <a:p>
            <a:endParaRPr lang="en-US" dirty="0">
              <a:sym typeface="Wingdings 2" panose="05020102010507070707" pitchFamily="18" charset="2"/>
            </a:endParaRPr>
          </a:p>
          <a:p>
            <a:endParaRPr lang="en-US" dirty="0">
              <a:sym typeface="Wingdings 2" panose="05020102010507070707" pitchFamily="18" charset="2"/>
            </a:endParaRPr>
          </a:p>
          <a:p>
            <a:endParaRPr lang="en-US" dirty="0">
              <a:sym typeface="Wingdings 2" panose="05020102010507070707" pitchFamily="18" charset="2"/>
            </a:endParaRPr>
          </a:p>
          <a:p>
            <a:endParaRPr lang="en-US" dirty="0">
              <a:sym typeface="Wingdings 2" panose="05020102010507070707" pitchFamily="18" charset="2"/>
            </a:endParaRPr>
          </a:p>
          <a:p>
            <a:endParaRPr lang="en-US" dirty="0">
              <a:sym typeface="Wingdings 2" panose="05020102010507070707" pitchFamily="18" charset="2"/>
            </a:endParaRPr>
          </a:p>
          <a:p>
            <a:endParaRPr lang="en-US" dirty="0">
              <a:sym typeface="Wingdings 2" panose="05020102010507070707" pitchFamily="18" charset="2"/>
            </a:endParaRPr>
          </a:p>
          <a:p>
            <a:r>
              <a:rPr lang="en-US" dirty="0">
                <a:sym typeface="Wingdings 2" panose="05020102010507070707" pitchFamily="18" charset="2"/>
              </a:rPr>
              <a:t>t =6.8  10</a:t>
            </a:r>
            <a:r>
              <a:rPr lang="en-US" baseline="30000" dirty="0">
                <a:sym typeface="Wingdings 2" panose="05020102010507070707" pitchFamily="18" charset="2"/>
              </a:rPr>
              <a:t>-6</a:t>
            </a:r>
            <a:r>
              <a:rPr lang="en-US" dirty="0">
                <a:sym typeface="Wingdings 2" panose="05020102010507070707" pitchFamily="18" charset="2"/>
              </a:rPr>
              <a:t> [sec] </a:t>
            </a:r>
          </a:p>
          <a:p>
            <a:endParaRPr lang="en-US" dirty="0">
              <a:sym typeface="Wingdings 2" panose="05020102010507070707" pitchFamily="18" charset="2"/>
            </a:endParaRPr>
          </a:p>
          <a:p>
            <a:r>
              <a:rPr lang="en-US" dirty="0">
                <a:sym typeface="Wingdings 2" panose="05020102010507070707" pitchFamily="18" charset="2"/>
              </a:rPr>
              <a:t>Muon lifetime = 2.2  10</a:t>
            </a:r>
            <a:r>
              <a:rPr lang="en-US" baseline="30000" dirty="0">
                <a:sym typeface="Wingdings 2" panose="05020102010507070707" pitchFamily="18" charset="2"/>
              </a:rPr>
              <a:t>-6</a:t>
            </a:r>
            <a:r>
              <a:rPr lang="en-US" dirty="0">
                <a:sym typeface="Wingdings 2" panose="05020102010507070707" pitchFamily="18" charset="2"/>
              </a:rPr>
              <a:t> [sec]</a:t>
            </a:r>
          </a:p>
          <a:p>
            <a:r>
              <a:rPr lang="en-US" dirty="0"/>
              <a:t> 3.1X longer</a:t>
            </a:r>
          </a:p>
          <a:p>
            <a:endParaRPr lang="en-US" dirty="0"/>
          </a:p>
          <a:p>
            <a:r>
              <a:rPr lang="en-US" dirty="0"/>
              <a:t>Expect to see about 116,000 muons</a:t>
            </a:r>
          </a:p>
        </p:txBody>
      </p:sp>
      <p:sp>
        <p:nvSpPr>
          <p:cNvPr id="13" name="Title 12">
            <a:extLst>
              <a:ext uri="{FF2B5EF4-FFF2-40B4-BE49-F238E27FC236}">
                <a16:creationId xmlns:a16="http://schemas.microsoft.com/office/drawing/2014/main" id="{FB9B71B5-4BE1-4F0F-8926-4EF22D34E3F2}"/>
              </a:ext>
            </a:extLst>
          </p:cNvPr>
          <p:cNvSpPr>
            <a:spLocks noGrp="1"/>
          </p:cNvSpPr>
          <p:nvPr>
            <p:ph type="title"/>
          </p:nvPr>
        </p:nvSpPr>
        <p:spPr>
          <a:xfrm>
            <a:off x="6014906" y="365125"/>
            <a:ext cx="5338894" cy="1325563"/>
          </a:xfrm>
        </p:spPr>
        <p:txBody>
          <a:bodyPr/>
          <a:lstStyle/>
          <a:p>
            <a:r>
              <a:rPr lang="en-US" dirty="0"/>
              <a:t>With time dilation</a:t>
            </a:r>
          </a:p>
        </p:txBody>
      </p:sp>
      <p:graphicFrame>
        <p:nvGraphicFramePr>
          <p:cNvPr id="2" name="Object 1">
            <a:extLst>
              <a:ext uri="{FF2B5EF4-FFF2-40B4-BE49-F238E27FC236}">
                <a16:creationId xmlns:a16="http://schemas.microsoft.com/office/drawing/2014/main" id="{E6265B62-30D9-4B56-8E73-0D64DBCC1D6F}"/>
              </a:ext>
            </a:extLst>
          </p:cNvPr>
          <p:cNvGraphicFramePr>
            <a:graphicFrameLocks noChangeAspect="1"/>
          </p:cNvGraphicFramePr>
          <p:nvPr>
            <p:extLst>
              <p:ext uri="{D42A27DB-BD31-4B8C-83A1-F6EECF244321}">
                <p14:modId xmlns:p14="http://schemas.microsoft.com/office/powerpoint/2010/main" val="2479359508"/>
              </p:ext>
            </p:extLst>
          </p:nvPr>
        </p:nvGraphicFramePr>
        <p:xfrm>
          <a:off x="9711319" y="2929363"/>
          <a:ext cx="1143815" cy="1885749"/>
        </p:xfrm>
        <a:graphic>
          <a:graphicData uri="http://schemas.openxmlformats.org/presentationml/2006/ole">
            <mc:AlternateContent xmlns:mc="http://schemas.openxmlformats.org/markup-compatibility/2006">
              <mc:Choice xmlns:v="urn:schemas-microsoft-com:vml" Requires="v">
                <p:oleObj spid="_x0000_s102436" name="Equation" r:id="rId4" imgW="939600" imgH="1549080" progId="Equation.3">
                  <p:embed/>
                </p:oleObj>
              </mc:Choice>
              <mc:Fallback>
                <p:oleObj name="Equation" r:id="rId4" imgW="939600" imgH="1549080" progId="Equation.3">
                  <p:embed/>
                  <p:pic>
                    <p:nvPicPr>
                      <p:cNvPr id="0" name=""/>
                      <p:cNvPicPr/>
                      <p:nvPr/>
                    </p:nvPicPr>
                    <p:blipFill>
                      <a:blip r:embed="rId5"/>
                      <a:stretch>
                        <a:fillRect/>
                      </a:stretch>
                    </p:blipFill>
                    <p:spPr>
                      <a:xfrm>
                        <a:off x="9711319" y="2929363"/>
                        <a:ext cx="1143815" cy="1885749"/>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07370E0D-64DD-4E19-90A5-D876D66A2ADF}"/>
              </a:ext>
            </a:extLst>
          </p:cNvPr>
          <p:cNvSpPr/>
          <p:nvPr/>
        </p:nvSpPr>
        <p:spPr>
          <a:xfrm>
            <a:off x="4060272" y="5889072"/>
            <a:ext cx="553673" cy="4110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692748A-8491-4ABB-88C6-AD396449DD18}"/>
              </a:ext>
            </a:extLst>
          </p:cNvPr>
          <p:cNvSpPr txBox="1"/>
          <p:nvPr/>
        </p:nvSpPr>
        <p:spPr>
          <a:xfrm>
            <a:off x="3973385" y="5776912"/>
            <a:ext cx="1370888" cy="523220"/>
          </a:xfrm>
          <a:prstGeom prst="rect">
            <a:avLst/>
          </a:prstGeom>
          <a:solidFill>
            <a:srgbClr val="999999"/>
          </a:solidFill>
        </p:spPr>
        <p:txBody>
          <a:bodyPr wrap="none" rtlCol="0">
            <a:spAutoFit/>
          </a:bodyPr>
          <a:lstStyle/>
          <a:p>
            <a:r>
              <a:rPr lang="en-US" sz="2800" dirty="0">
                <a:solidFill>
                  <a:srgbClr val="FF0000"/>
                </a:solidFill>
              </a:rPr>
              <a:t>116,000</a:t>
            </a:r>
          </a:p>
        </p:txBody>
      </p:sp>
      <p:sp>
        <p:nvSpPr>
          <p:cNvPr id="4" name="TextBox 3">
            <a:extLst>
              <a:ext uri="{FF2B5EF4-FFF2-40B4-BE49-F238E27FC236}">
                <a16:creationId xmlns:a16="http://schemas.microsoft.com/office/drawing/2014/main" id="{CFCB9BD4-0637-4331-9782-E3C9BD233196}"/>
              </a:ext>
            </a:extLst>
          </p:cNvPr>
          <p:cNvSpPr txBox="1"/>
          <p:nvPr/>
        </p:nvSpPr>
        <p:spPr>
          <a:xfrm rot="20506958">
            <a:off x="6731517" y="3868309"/>
            <a:ext cx="2425087" cy="369332"/>
          </a:xfrm>
          <a:prstGeom prst="rect">
            <a:avLst/>
          </a:prstGeom>
          <a:noFill/>
        </p:spPr>
        <p:txBody>
          <a:bodyPr wrap="none" rtlCol="0">
            <a:spAutoFit/>
          </a:bodyPr>
          <a:lstStyle/>
          <a:p>
            <a:r>
              <a:rPr lang="en-US" dirty="0">
                <a:solidFill>
                  <a:srgbClr val="FF0000"/>
                </a:solidFill>
              </a:rPr>
              <a:t>Agrees with experiment</a:t>
            </a:r>
          </a:p>
        </p:txBody>
      </p:sp>
      <p:sp>
        <p:nvSpPr>
          <p:cNvPr id="5" name="Rectangle 4">
            <a:extLst>
              <a:ext uri="{FF2B5EF4-FFF2-40B4-BE49-F238E27FC236}">
                <a16:creationId xmlns:a16="http://schemas.microsoft.com/office/drawing/2014/main" id="{860D5A32-73E6-42FF-BA93-7150FC8525B2}"/>
              </a:ext>
            </a:extLst>
          </p:cNvPr>
          <p:cNvSpPr/>
          <p:nvPr/>
        </p:nvSpPr>
        <p:spPr>
          <a:xfrm>
            <a:off x="6541886" y="5022770"/>
            <a:ext cx="3817543" cy="1686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218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P spid="5"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Relativity includes Newton and E&amp;M</a:t>
            </a:r>
          </a:p>
        </p:txBody>
      </p:sp>
      <p:sp>
        <p:nvSpPr>
          <p:cNvPr id="3" name="Content Placeholder 2"/>
          <p:cNvSpPr>
            <a:spLocks noGrp="1"/>
          </p:cNvSpPr>
          <p:nvPr>
            <p:ph idx="1"/>
          </p:nvPr>
        </p:nvSpPr>
        <p:spPr/>
        <p:txBody>
          <a:bodyPr/>
          <a:lstStyle/>
          <a:p>
            <a:r>
              <a:rPr lang="en-US" altLang="en-US" dirty="0"/>
              <a:t>Special Relativity extends Newtonian Mechanics to close-to-c speeds, but it does </a:t>
            </a:r>
            <a:r>
              <a:rPr lang="en-US" altLang="en-US" i="1" dirty="0"/>
              <a:t>not</a:t>
            </a:r>
            <a:r>
              <a:rPr lang="en-US" altLang="en-US" dirty="0"/>
              <a:t> contradict it</a:t>
            </a:r>
          </a:p>
          <a:p>
            <a:r>
              <a:rPr lang="en-US" altLang="en-US" dirty="0"/>
              <a:t>It includes all of Newtonian Mechanics in its entirety.</a:t>
            </a:r>
          </a:p>
          <a:p>
            <a:endParaRPr lang="en-US" dirty="0"/>
          </a:p>
        </p:txBody>
      </p:sp>
      <p:sp>
        <p:nvSpPr>
          <p:cNvPr id="4" name="TextBox 3"/>
          <p:cNvSpPr txBox="1"/>
          <p:nvPr/>
        </p:nvSpPr>
        <p:spPr>
          <a:xfrm>
            <a:off x="10865223" y="5807631"/>
            <a:ext cx="1235275" cy="369332"/>
          </a:xfrm>
          <a:prstGeom prst="rect">
            <a:avLst/>
          </a:prstGeom>
          <a:noFill/>
        </p:spPr>
        <p:txBody>
          <a:bodyPr wrap="none" rtlCol="0">
            <a:spAutoFit/>
          </a:bodyPr>
          <a:lstStyle/>
          <a:p>
            <a:r>
              <a:rPr lang="en-US" dirty="0"/>
              <a:t>Questions?</a:t>
            </a:r>
          </a:p>
        </p:txBody>
      </p:sp>
      <p:sp>
        <p:nvSpPr>
          <p:cNvPr id="8" name="Date Placeholder 7"/>
          <p:cNvSpPr>
            <a:spLocks noGrp="1"/>
          </p:cNvSpPr>
          <p:nvPr>
            <p:ph type="dt" sz="half" idx="10"/>
          </p:nvPr>
        </p:nvSpPr>
        <p:spPr/>
        <p:txBody>
          <a:bodyPr/>
          <a:lstStyle/>
          <a:p>
            <a:r>
              <a:rPr lang="en-US"/>
              <a:t>7 October 2017</a:t>
            </a:r>
          </a:p>
        </p:txBody>
      </p:sp>
      <p:sp>
        <p:nvSpPr>
          <p:cNvPr id="9" name="Footer Placeholder 8"/>
          <p:cNvSpPr>
            <a:spLocks noGrp="1"/>
          </p:cNvSpPr>
          <p:nvPr>
            <p:ph type="ftr" sz="quarter" idx="11"/>
          </p:nvPr>
        </p:nvSpPr>
        <p:spPr/>
        <p:txBody>
          <a:bodyPr/>
          <a:lstStyle/>
          <a:p>
            <a:r>
              <a:rPr lang="en-US"/>
              <a:t>McCrory: Einstein's 1905 Revolution</a:t>
            </a:r>
          </a:p>
        </p:txBody>
      </p:sp>
      <p:sp>
        <p:nvSpPr>
          <p:cNvPr id="10" name="Slide Number Placeholder 9"/>
          <p:cNvSpPr>
            <a:spLocks noGrp="1"/>
          </p:cNvSpPr>
          <p:nvPr>
            <p:ph type="sldNum" sz="quarter" idx="12"/>
          </p:nvPr>
        </p:nvSpPr>
        <p:spPr/>
        <p:txBody>
          <a:bodyPr/>
          <a:lstStyle/>
          <a:p>
            <a:fld id="{AFF25C80-3B7E-43E1-A5B7-0224D5A95EE8}" type="slidenum">
              <a:rPr lang="en-US" smtClean="0"/>
              <a:t>162</a:t>
            </a:fld>
            <a:endParaRPr lang="en-US" dirty="0"/>
          </a:p>
        </p:txBody>
      </p:sp>
      <p:sp>
        <p:nvSpPr>
          <p:cNvPr id="11" name="Rectangle: Rounded Corners 10"/>
          <p:cNvSpPr/>
          <p:nvPr/>
        </p:nvSpPr>
        <p:spPr>
          <a:xfrm>
            <a:off x="2425930" y="3403643"/>
            <a:ext cx="7040880" cy="2743200"/>
          </a:xfrm>
          <a:prstGeom prst="roundRect">
            <a:avLst/>
          </a:prstGeom>
          <a:ln w="76200"/>
        </p:spPr>
        <p:style>
          <a:lnRef idx="2">
            <a:schemeClr val="accent1">
              <a:shade val="50000"/>
            </a:schemeClr>
          </a:lnRef>
          <a:fillRef idx="1">
            <a:schemeClr val="accent1"/>
          </a:fillRef>
          <a:effectRef idx="0">
            <a:schemeClr val="accent1"/>
          </a:effectRef>
          <a:fontRef idx="minor">
            <a:schemeClr val="lt1"/>
          </a:fontRef>
        </p:style>
        <p:txBody>
          <a:bodyPr vert="vert270" rtlCol="0" anchor="ctr" anchorCtr="0"/>
          <a:lstStyle/>
          <a:p>
            <a:pPr algn="ctr"/>
            <a:r>
              <a:rPr lang="en-US" sz="2400" dirty="0"/>
              <a:t>Special Relativity</a:t>
            </a:r>
          </a:p>
        </p:txBody>
      </p:sp>
      <p:sp>
        <p:nvSpPr>
          <p:cNvPr id="12" name="Rectangle: Rounded Corners 11"/>
          <p:cNvSpPr/>
          <p:nvPr/>
        </p:nvSpPr>
        <p:spPr>
          <a:xfrm>
            <a:off x="2531772" y="3480915"/>
            <a:ext cx="3013656" cy="258865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Newtonian Mechanics</a:t>
            </a:r>
          </a:p>
        </p:txBody>
      </p:sp>
      <p:sp>
        <p:nvSpPr>
          <p:cNvPr id="13" name="Rectangle: Rounded Corners 12"/>
          <p:cNvSpPr/>
          <p:nvPr/>
        </p:nvSpPr>
        <p:spPr>
          <a:xfrm>
            <a:off x="6353988" y="3480916"/>
            <a:ext cx="3013656" cy="258865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t>Electro-magnetism</a:t>
            </a:r>
          </a:p>
          <a:p>
            <a:pPr algn="ctr"/>
            <a:r>
              <a:rPr lang="en-US" sz="3200" dirty="0"/>
              <a:t>(Maxwell)</a:t>
            </a:r>
          </a:p>
        </p:txBody>
      </p:sp>
    </p:spTree>
    <p:extLst>
      <p:ext uri="{BB962C8B-B14F-4D97-AF65-F5344CB8AC3E}">
        <p14:creationId xmlns:p14="http://schemas.microsoft.com/office/powerpoint/2010/main" val="62934548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Relativity …</a:t>
            </a:r>
          </a:p>
        </p:txBody>
      </p:sp>
      <p:sp>
        <p:nvSpPr>
          <p:cNvPr id="3" name="Content Placeholder 2"/>
          <p:cNvSpPr>
            <a:spLocks noGrp="1"/>
          </p:cNvSpPr>
          <p:nvPr>
            <p:ph idx="1"/>
          </p:nvPr>
        </p:nvSpPr>
        <p:spPr>
          <a:xfrm>
            <a:off x="838200" y="1825625"/>
            <a:ext cx="4745019" cy="4351338"/>
          </a:xfrm>
        </p:spPr>
        <p:txBody>
          <a:bodyPr/>
          <a:lstStyle/>
          <a:p>
            <a:r>
              <a:rPr lang="en-US" dirty="0"/>
              <a:t>Einstein’s Relativity does not end here</a:t>
            </a:r>
          </a:p>
          <a:p>
            <a:r>
              <a:rPr lang="en-US" dirty="0"/>
              <a:t>General relativity combines acceleration (non-inertial reference frames) with gravity</a:t>
            </a:r>
          </a:p>
          <a:p>
            <a:r>
              <a:rPr lang="en-US" dirty="0"/>
              <a:t>Gravity is a result of the geometry of </a:t>
            </a:r>
            <a:r>
              <a:rPr lang="en-US" dirty="0" err="1"/>
              <a:t>spacetime</a:t>
            </a:r>
            <a:r>
              <a:rPr lang="en-US" dirty="0"/>
              <a:t> (!)</a:t>
            </a:r>
          </a:p>
        </p:txBody>
      </p:sp>
      <p:pic>
        <p:nvPicPr>
          <p:cNvPr id="56322" name="Picture 2" descr="Image result for curved spacetim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895640" y="1937610"/>
            <a:ext cx="5715000" cy="321945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163</a:t>
            </a:fld>
            <a:endParaRPr lang="en-US" dirty="0"/>
          </a:p>
        </p:txBody>
      </p:sp>
      <p:sp>
        <p:nvSpPr>
          <p:cNvPr id="7" name="TextBox 6"/>
          <p:cNvSpPr txBox="1"/>
          <p:nvPr/>
        </p:nvSpPr>
        <p:spPr>
          <a:xfrm>
            <a:off x="6432344" y="5438299"/>
            <a:ext cx="4641592" cy="738664"/>
          </a:xfrm>
          <a:prstGeom prst="rect">
            <a:avLst/>
          </a:prstGeom>
          <a:noFill/>
        </p:spPr>
        <p:txBody>
          <a:bodyPr wrap="none" rtlCol="0">
            <a:spAutoFit/>
          </a:bodyPr>
          <a:lstStyle/>
          <a:p>
            <a:r>
              <a:rPr lang="en-US" sz="1400" i="1" dirty="0"/>
              <a:t>We are moving fast enough that you might think we have the</a:t>
            </a:r>
          </a:p>
          <a:p>
            <a:r>
              <a:rPr lang="en-US" sz="1400" i="1" dirty="0"/>
              <a:t>    time to go over General Relativity in some detail.</a:t>
            </a:r>
          </a:p>
          <a:p>
            <a:r>
              <a:rPr lang="en-US" sz="1400" i="1" dirty="0"/>
              <a:t>But, alas, we do not.</a:t>
            </a:r>
          </a:p>
        </p:txBody>
      </p:sp>
    </p:spTree>
    <p:extLst>
      <p:ext uri="{BB962C8B-B14F-4D97-AF65-F5344CB8AC3E}">
        <p14:creationId xmlns:p14="http://schemas.microsoft.com/office/powerpoint/2010/main" val="239405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2235200"/>
            <a:ext cx="9144000" cy="2387600"/>
          </a:xfrm>
        </p:spPr>
        <p:txBody>
          <a:bodyPr anchor="ctr" anchorCtr="0">
            <a:normAutofit/>
          </a:bodyPr>
          <a:lstStyle/>
          <a:p>
            <a:r>
              <a:rPr lang="en-US" sz="13800" dirty="0"/>
              <a:t>Questions?</a:t>
            </a:r>
          </a:p>
        </p:txBody>
      </p:sp>
    </p:spTree>
    <p:extLst>
      <p:ext uri="{BB962C8B-B14F-4D97-AF65-F5344CB8AC3E}">
        <p14:creationId xmlns:p14="http://schemas.microsoft.com/office/powerpoint/2010/main" val="148120535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Intuition … </a:t>
            </a:r>
            <a:r>
              <a:rPr lang="en-US" i="1" dirty="0"/>
              <a:t>reprise</a:t>
            </a:r>
            <a:endParaRPr lang="en-US" dirty="0"/>
          </a:p>
        </p:txBody>
      </p:sp>
      <p:sp>
        <p:nvSpPr>
          <p:cNvPr id="3" name="Content Placeholder 2"/>
          <p:cNvSpPr>
            <a:spLocks noGrp="1"/>
          </p:cNvSpPr>
          <p:nvPr>
            <p:ph idx="1"/>
          </p:nvPr>
        </p:nvSpPr>
        <p:spPr/>
        <p:txBody>
          <a:bodyPr>
            <a:normAutofit/>
          </a:bodyPr>
          <a:lstStyle/>
          <a:p>
            <a:r>
              <a:rPr lang="en-US" dirty="0"/>
              <a:t>How do we know what we know?</a:t>
            </a:r>
          </a:p>
          <a:p>
            <a:pPr lvl="1"/>
            <a:r>
              <a:rPr lang="en-US" dirty="0"/>
              <a:t>Intuition</a:t>
            </a:r>
          </a:p>
          <a:p>
            <a:pPr lvl="1"/>
            <a:r>
              <a:rPr lang="en-US" dirty="0"/>
              <a:t>Deduction</a:t>
            </a:r>
          </a:p>
          <a:p>
            <a:pPr lvl="1"/>
            <a:r>
              <a:rPr lang="en-US" dirty="0"/>
              <a:t>Observation</a:t>
            </a:r>
          </a:p>
          <a:p>
            <a:endParaRPr lang="en-US" dirty="0"/>
          </a:p>
          <a:p>
            <a:r>
              <a:rPr lang="en-US" dirty="0"/>
              <a:t>This talk: </a:t>
            </a:r>
          </a:p>
          <a:p>
            <a:pPr lvl="1"/>
            <a:r>
              <a:rPr lang="en-US" dirty="0"/>
              <a:t>Intuition can be incomplete </a:t>
            </a:r>
          </a:p>
          <a:p>
            <a:pPr lvl="2"/>
            <a:r>
              <a:rPr lang="en-US" dirty="0"/>
              <a:t>“Counter intuitive”</a:t>
            </a:r>
          </a:p>
          <a:p>
            <a:pPr lvl="1"/>
            <a:r>
              <a:rPr lang="en-US" dirty="0"/>
              <a:t>Deduction and observation can be amazing</a:t>
            </a:r>
          </a:p>
        </p:txBody>
      </p: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165</a:t>
            </a:fld>
            <a:endParaRPr lang="en-US" dirty="0"/>
          </a:p>
        </p:txBody>
      </p:sp>
      <p:pic>
        <p:nvPicPr>
          <p:cNvPr id="7" name="Picture 2" descr="https://carriegooch.files.wordpress.com/2008/11/the-thinker.jpg">
            <a:extLst>
              <a:ext uri="{FF2B5EF4-FFF2-40B4-BE49-F238E27FC236}">
                <a16:creationId xmlns:a16="http://schemas.microsoft.com/office/drawing/2014/main" id="{052722F7-A25E-4FFD-BD84-918B842300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005" r="11718"/>
          <a:stretch/>
        </p:blipFill>
        <p:spPr bwMode="auto">
          <a:xfrm>
            <a:off x="7731938" y="1690688"/>
            <a:ext cx="4147474" cy="4244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28371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217715" y="2235200"/>
            <a:ext cx="11756571" cy="2387600"/>
          </a:xfrm>
        </p:spPr>
        <p:txBody>
          <a:bodyPr anchor="ctr" anchorCtr="0">
            <a:normAutofit fontScale="90000"/>
          </a:bodyPr>
          <a:lstStyle/>
          <a:p>
            <a:r>
              <a:rPr lang="en-US" sz="5300" i="1" dirty="0"/>
              <a:t>In other words, Special Relativity is</a:t>
            </a:r>
            <a:br>
              <a:rPr lang="en-US" dirty="0"/>
            </a:br>
            <a:br>
              <a:rPr lang="en-US" dirty="0"/>
            </a:br>
            <a:r>
              <a:rPr lang="en-US" sz="6700" dirty="0"/>
              <a:t>A triumph of the Scientific Method</a:t>
            </a:r>
            <a:endParaRPr lang="en-US" dirty="0"/>
          </a:p>
        </p:txBody>
      </p:sp>
    </p:spTree>
    <p:extLst>
      <p:ext uri="{BB962C8B-B14F-4D97-AF65-F5344CB8AC3E}">
        <p14:creationId xmlns:p14="http://schemas.microsoft.com/office/powerpoint/2010/main" val="65179576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Relativity: Conclusions</a:t>
            </a:r>
          </a:p>
        </p:txBody>
      </p:sp>
      <p:sp>
        <p:nvSpPr>
          <p:cNvPr id="3" name="Content Placeholder 2"/>
          <p:cNvSpPr>
            <a:spLocks noGrp="1"/>
          </p:cNvSpPr>
          <p:nvPr>
            <p:ph idx="1"/>
          </p:nvPr>
        </p:nvSpPr>
        <p:spPr>
          <a:xfrm>
            <a:off x="838200" y="1558344"/>
            <a:ext cx="7490928" cy="4618619"/>
          </a:xfrm>
        </p:spPr>
        <p:txBody>
          <a:bodyPr>
            <a:normAutofit fontScale="85000" lnSpcReduction="20000"/>
          </a:bodyPr>
          <a:lstStyle/>
          <a:p>
            <a:r>
              <a:rPr lang="en-US" sz="3600" dirty="0"/>
              <a:t>Time dilates</a:t>
            </a:r>
          </a:p>
          <a:p>
            <a:r>
              <a:rPr lang="en-US" sz="3600" dirty="0"/>
              <a:t>Length contracts</a:t>
            </a:r>
          </a:p>
          <a:p>
            <a:r>
              <a:rPr lang="en-US" sz="3600" dirty="0"/>
              <a:t>Simultaneity is relative</a:t>
            </a:r>
          </a:p>
          <a:p>
            <a:r>
              <a:rPr lang="en-US" sz="3600" dirty="0"/>
              <a:t>Matter and energy are the same thing</a:t>
            </a:r>
          </a:p>
          <a:p>
            <a:r>
              <a:rPr lang="en-US" sz="3600" dirty="0"/>
              <a:t>It agrees, impressively, with experiments</a:t>
            </a:r>
          </a:p>
          <a:p>
            <a:r>
              <a:rPr lang="en-US" sz="3600" dirty="0"/>
              <a:t>Our old intuition must change</a:t>
            </a:r>
          </a:p>
          <a:p>
            <a:r>
              <a:rPr lang="en-US" sz="3600" dirty="0"/>
              <a:t>Maxwell’s Equations are correct</a:t>
            </a:r>
          </a:p>
          <a:p>
            <a:pPr lvl="1"/>
            <a:r>
              <a:rPr lang="en-US" dirty="0"/>
              <a:t>And they always have been</a:t>
            </a:r>
            <a:endParaRPr lang="en-US" sz="3200" dirty="0"/>
          </a:p>
          <a:p>
            <a:r>
              <a:rPr lang="en-US" sz="3600" dirty="0"/>
              <a:t>Einstein was an insightful, hard working scientist</a:t>
            </a:r>
          </a:p>
        </p:txBody>
      </p: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167</a:t>
            </a:fld>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3863340549"/>
              </p:ext>
            </p:extLst>
          </p:nvPr>
        </p:nvGraphicFramePr>
        <p:xfrm>
          <a:off x="8714533" y="1690688"/>
          <a:ext cx="2354346" cy="2957637"/>
        </p:xfrm>
        <a:graphic>
          <a:graphicData uri="http://schemas.openxmlformats.org/presentationml/2006/ole">
            <mc:AlternateContent xmlns:mc="http://schemas.openxmlformats.org/markup-compatibility/2006">
              <mc:Choice xmlns:v="urn:schemas-microsoft-com:vml" Requires="v">
                <p:oleObj spid="_x0000_s70816" name="Equation" r:id="rId3" imgW="545760" imgH="685800" progId="Equation.3">
                  <p:embed/>
                </p:oleObj>
              </mc:Choice>
              <mc:Fallback>
                <p:oleObj name="Equation" r:id="rId3" imgW="545760" imgH="685800" progId="Equation.3">
                  <p:embed/>
                  <p:pic>
                    <p:nvPicPr>
                      <p:cNvPr id="4" name="Object 3"/>
                      <p:cNvPicPr/>
                      <p:nvPr/>
                    </p:nvPicPr>
                    <p:blipFill>
                      <a:blip r:embed="rId4"/>
                      <a:stretch>
                        <a:fillRect/>
                      </a:stretch>
                    </p:blipFill>
                    <p:spPr>
                      <a:xfrm>
                        <a:off x="8714533" y="1690688"/>
                        <a:ext cx="2354346" cy="2957637"/>
                      </a:xfrm>
                      <a:prstGeom prst="rect">
                        <a:avLst/>
                      </a:prstGeom>
                      <a:solidFill>
                        <a:schemeClr val="bg2"/>
                      </a:solid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163872146"/>
              </p:ext>
            </p:extLst>
          </p:nvPr>
        </p:nvGraphicFramePr>
        <p:xfrm>
          <a:off x="8814105" y="4954479"/>
          <a:ext cx="2155202" cy="1196693"/>
        </p:xfrm>
        <a:graphic>
          <a:graphicData uri="http://schemas.openxmlformats.org/presentationml/2006/ole">
            <mc:AlternateContent xmlns:mc="http://schemas.openxmlformats.org/markup-compatibility/2006">
              <mc:Choice xmlns:v="urn:schemas-microsoft-com:vml" Requires="v">
                <p:oleObj spid="_x0000_s70817" name="Equation" r:id="rId5" imgW="914400" imgH="507960" progId="Equation.3">
                  <p:embed/>
                </p:oleObj>
              </mc:Choice>
              <mc:Fallback>
                <p:oleObj name="Equation" r:id="rId5" imgW="914400" imgH="507960" progId="Equation.3">
                  <p:embed/>
                  <p:pic>
                    <p:nvPicPr>
                      <p:cNvPr id="12" name="Object 11"/>
                      <p:cNvPicPr/>
                      <p:nvPr/>
                    </p:nvPicPr>
                    <p:blipFill>
                      <a:blip r:embed="rId6"/>
                      <a:stretch>
                        <a:fillRect/>
                      </a:stretch>
                    </p:blipFill>
                    <p:spPr>
                      <a:xfrm>
                        <a:off x="8814105" y="4954479"/>
                        <a:ext cx="2155202" cy="1196693"/>
                      </a:xfrm>
                      <a:prstGeom prst="rect">
                        <a:avLst/>
                      </a:prstGeom>
                      <a:solidFill>
                        <a:schemeClr val="bg2"/>
                      </a:solidFill>
                    </p:spPr>
                  </p:pic>
                </p:oleObj>
              </mc:Fallback>
            </mc:AlternateContent>
          </a:graphicData>
        </a:graphic>
      </p:graphicFrame>
    </p:spTree>
    <p:extLst>
      <p:ext uri="{BB962C8B-B14F-4D97-AF65-F5344CB8AC3E}">
        <p14:creationId xmlns:p14="http://schemas.microsoft.com/office/powerpoint/2010/main" val="363923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fade">
                                      <p:cBhvr>
                                        <p:cTn id="15" dur="500"/>
                                        <p:tgtEl>
                                          <p:spTgt spid="3">
                                            <p:txEl>
                                              <p:pRg st="7" end="7"/>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8" end="8"/>
                                            </p:txEl>
                                          </p:spTgt>
                                        </p:tgtEl>
                                        <p:attrNameLst>
                                          <p:attrName>style.visibility</p:attrName>
                                        </p:attrNameLst>
                                      </p:cBhvr>
                                      <p:to>
                                        <p:strVal val="visible"/>
                                      </p:to>
                                    </p:set>
                                    <p:animEffect transition="in" filter="fade">
                                      <p:cBhvr>
                                        <p:cTn id="2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35200"/>
            <a:ext cx="9144000" cy="2387600"/>
          </a:xfrm>
        </p:spPr>
        <p:txBody>
          <a:bodyPr anchor="ctr" anchorCtr="0">
            <a:normAutofit/>
          </a:bodyPr>
          <a:lstStyle/>
          <a:p>
            <a:r>
              <a:rPr lang="en-US" dirty="0"/>
              <a:t>End of Relativity Lecture</a:t>
            </a:r>
          </a:p>
        </p:txBody>
      </p:sp>
      <p:sp>
        <p:nvSpPr>
          <p:cNvPr id="3" name="TextBox 2"/>
          <p:cNvSpPr txBox="1"/>
          <p:nvPr/>
        </p:nvSpPr>
        <p:spPr>
          <a:xfrm>
            <a:off x="10856259" y="6409765"/>
            <a:ext cx="1235275" cy="369332"/>
          </a:xfrm>
          <a:prstGeom prst="rect">
            <a:avLst/>
          </a:prstGeom>
          <a:noFill/>
        </p:spPr>
        <p:txBody>
          <a:bodyPr wrap="none" rtlCol="0">
            <a:spAutoFit/>
          </a:bodyPr>
          <a:lstStyle/>
          <a:p>
            <a:r>
              <a:rPr lang="en-US" dirty="0"/>
              <a:t>Questions?</a:t>
            </a:r>
          </a:p>
        </p:txBody>
      </p:sp>
    </p:spTree>
    <p:extLst>
      <p:ext uri="{BB962C8B-B14F-4D97-AF65-F5344CB8AC3E}">
        <p14:creationId xmlns:p14="http://schemas.microsoft.com/office/powerpoint/2010/main" val="333655428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Relativity does not end here</a:t>
            </a:r>
          </a:p>
        </p:txBody>
      </p:sp>
      <p:sp>
        <p:nvSpPr>
          <p:cNvPr id="3" name="Content Placeholder 2"/>
          <p:cNvSpPr>
            <a:spLocks noGrp="1"/>
          </p:cNvSpPr>
          <p:nvPr>
            <p:ph idx="1"/>
          </p:nvPr>
        </p:nvSpPr>
        <p:spPr>
          <a:xfrm>
            <a:off x="838200" y="1825625"/>
            <a:ext cx="5443806" cy="4351338"/>
          </a:xfrm>
        </p:spPr>
        <p:txBody>
          <a:bodyPr>
            <a:normAutofit lnSpcReduction="10000"/>
          </a:bodyPr>
          <a:lstStyle/>
          <a:p>
            <a:r>
              <a:rPr lang="en-US" b="1" dirty="0">
                <a:solidFill>
                  <a:srgbClr val="C00000"/>
                </a:solidFill>
              </a:rPr>
              <a:t>General relativity </a:t>
            </a:r>
            <a:endParaRPr lang="en-US" dirty="0"/>
          </a:p>
          <a:p>
            <a:pPr lvl="1"/>
            <a:r>
              <a:rPr lang="en-US" dirty="0"/>
              <a:t>Einstein’s life’s work</a:t>
            </a:r>
          </a:p>
          <a:p>
            <a:r>
              <a:rPr lang="en-US" dirty="0"/>
              <a:t>Space is warped by mass</a:t>
            </a:r>
          </a:p>
          <a:p>
            <a:r>
              <a:rPr lang="en-US" dirty="0"/>
              <a:t>Mass moves according to how space is warped</a:t>
            </a:r>
          </a:p>
          <a:p>
            <a:r>
              <a:rPr lang="en-US" dirty="0"/>
              <a:t>Mind-blowing predictions:</a:t>
            </a:r>
          </a:p>
          <a:p>
            <a:pPr lvl="1"/>
            <a:r>
              <a:rPr lang="en-US" dirty="0"/>
              <a:t>Precession of the orbit of Mercury</a:t>
            </a:r>
          </a:p>
          <a:p>
            <a:pPr lvl="1"/>
            <a:r>
              <a:rPr lang="en-US" dirty="0"/>
              <a:t>Light is bent by gravity</a:t>
            </a:r>
          </a:p>
          <a:p>
            <a:pPr lvl="1"/>
            <a:r>
              <a:rPr lang="en-US" dirty="0"/>
              <a:t>Black holes</a:t>
            </a:r>
          </a:p>
          <a:p>
            <a:pPr lvl="1"/>
            <a:r>
              <a:rPr lang="en-US" dirty="0"/>
              <a:t>Expansion of the universe</a:t>
            </a:r>
          </a:p>
          <a:p>
            <a:pPr lvl="1"/>
            <a:r>
              <a:rPr lang="en-US" dirty="0"/>
              <a:t>Gravity waves</a:t>
            </a:r>
          </a:p>
        </p:txBody>
      </p: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169</a:t>
            </a:fld>
            <a:endParaRPr lang="en-US" dirty="0"/>
          </a:p>
        </p:txBody>
      </p:sp>
      <p:pic>
        <p:nvPicPr>
          <p:cNvPr id="7" name="Picture 2" descr="Image result for curved spacetim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282006" y="2130793"/>
            <a:ext cx="5715000" cy="3219450"/>
          </a:xfrm>
          <a:prstGeom prst="rect">
            <a:avLst/>
          </a:prstGeom>
          <a:noFill/>
          <a:extLst>
            <a:ext uri="{909E8E84-426E-40DD-AFC4-6F175D3DCCD1}">
              <a14:hiddenFill xmlns:a14="http://schemas.microsoft.com/office/drawing/2010/main">
                <a:solidFill>
                  <a:srgbClr val="FFFFFF"/>
                </a:solidFill>
              </a14:hiddenFill>
            </a:ext>
          </a:extLst>
        </p:spPr>
      </p:pic>
      <p:pic>
        <p:nvPicPr>
          <p:cNvPr id="106498" name="Picture 2" descr="Image result for nobel medal">
            <a:extLst>
              <a:ext uri="{FF2B5EF4-FFF2-40B4-BE49-F238E27FC236}">
                <a16:creationId xmlns:a16="http://schemas.microsoft.com/office/drawing/2014/main" id="{B53E008E-6A98-4008-99CE-90DC52B55D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3645" y="5204608"/>
            <a:ext cx="972355" cy="972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08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498"/>
                                        </p:tgtEl>
                                        <p:attrNameLst>
                                          <p:attrName>style.visibility</p:attrName>
                                        </p:attrNameLst>
                                      </p:cBhvr>
                                      <p:to>
                                        <p:strVal val="visible"/>
                                      </p:to>
                                    </p:set>
                                    <p:animEffect transition="in" filter="fade">
                                      <p:cBhvr>
                                        <p:cTn id="7" dur="500"/>
                                        <p:tgtEl>
                                          <p:spTgt spid="106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AF4F2F-49BF-4E5F-B92E-C418892F58E6}"/>
              </a:ext>
            </a:extLst>
          </p:cNvPr>
          <p:cNvSpPr/>
          <p:nvPr/>
        </p:nvSpPr>
        <p:spPr>
          <a:xfrm>
            <a:off x="0" y="4495800"/>
            <a:ext cx="12192000" cy="2362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Terms: Inertial Frame of Reference</a:t>
            </a:r>
          </a:p>
        </p:txBody>
      </p:sp>
      <p:sp>
        <p:nvSpPr>
          <p:cNvPr id="4" name="Content Placeholder 3"/>
          <p:cNvSpPr>
            <a:spLocks noGrp="1"/>
          </p:cNvSpPr>
          <p:nvPr>
            <p:ph sz="half" idx="2"/>
          </p:nvPr>
        </p:nvSpPr>
        <p:spPr>
          <a:xfrm>
            <a:off x="537018" y="1532874"/>
            <a:ext cx="7616382" cy="4351338"/>
          </a:xfrm>
        </p:spPr>
        <p:txBody>
          <a:bodyPr>
            <a:normAutofit/>
          </a:bodyPr>
          <a:lstStyle/>
          <a:p>
            <a:r>
              <a:rPr lang="en-US" dirty="0"/>
              <a:t>A frame of reference in which the stuff in it has no forces acting on them.</a:t>
            </a:r>
          </a:p>
          <a:p>
            <a:pPr lvl="1"/>
            <a:r>
              <a:rPr lang="en-US" dirty="0"/>
              <a:t>The stuff is at rest or it moves at a constant velocity in a straight line.</a:t>
            </a:r>
          </a:p>
          <a:p>
            <a:pPr lvl="1"/>
            <a:r>
              <a:rPr lang="en-US" i="1" dirty="0"/>
              <a:t>Examples:</a:t>
            </a:r>
          </a:p>
          <a:p>
            <a:pPr lvl="2"/>
            <a:r>
              <a:rPr lang="en-US" i="1" dirty="0"/>
              <a:t>The car that brought you here this morning, moving steadily</a:t>
            </a:r>
          </a:p>
          <a:p>
            <a:pPr lvl="2"/>
            <a:r>
              <a:rPr lang="en-US" i="1" dirty="0"/>
              <a:t>A train car moving steadily</a:t>
            </a:r>
          </a:p>
          <a:p>
            <a:pPr lvl="2"/>
            <a:r>
              <a:rPr lang="en-US" i="1" dirty="0"/>
              <a:t>The bridge of the Enterprise (maybe?)</a:t>
            </a:r>
          </a:p>
          <a:p>
            <a:endParaRPr lang="en-US" dirty="0"/>
          </a:p>
        </p:txBody>
      </p:sp>
      <p:sp>
        <p:nvSpPr>
          <p:cNvPr id="5" name="Date Placeholder 4"/>
          <p:cNvSpPr>
            <a:spLocks noGrp="1"/>
          </p:cNvSpPr>
          <p:nvPr>
            <p:ph type="dt" sz="half" idx="10"/>
          </p:nvPr>
        </p:nvSpPr>
        <p:spPr/>
        <p:txBody>
          <a:bodyPr/>
          <a:lstStyle/>
          <a:p>
            <a:r>
              <a:rPr lang="en-US"/>
              <a:t>7 October 2017</a:t>
            </a:r>
          </a:p>
        </p:txBody>
      </p:sp>
      <p:sp>
        <p:nvSpPr>
          <p:cNvPr id="6" name="Footer Placeholder 5"/>
          <p:cNvSpPr>
            <a:spLocks noGrp="1"/>
          </p:cNvSpPr>
          <p:nvPr>
            <p:ph type="ftr" sz="quarter" idx="11"/>
          </p:nvPr>
        </p:nvSpPr>
        <p:spPr/>
        <p:txBody>
          <a:bodyPr/>
          <a:lstStyle/>
          <a:p>
            <a:r>
              <a:rPr lang="en-US"/>
              <a:t>McCrory: Einstein's 1905 Revolution</a:t>
            </a:r>
          </a:p>
        </p:txBody>
      </p:sp>
      <p:sp>
        <p:nvSpPr>
          <p:cNvPr id="7" name="Slide Number Placeholder 6"/>
          <p:cNvSpPr>
            <a:spLocks noGrp="1"/>
          </p:cNvSpPr>
          <p:nvPr>
            <p:ph type="sldNum" sz="quarter" idx="12"/>
          </p:nvPr>
        </p:nvSpPr>
        <p:spPr/>
        <p:txBody>
          <a:bodyPr/>
          <a:lstStyle/>
          <a:p>
            <a:fld id="{AFF25C80-3B7E-43E1-A5B7-0224D5A95EE8}" type="slidenum">
              <a:rPr lang="en-US" smtClean="0"/>
              <a:t>17</a:t>
            </a:fld>
            <a:endParaRPr lang="en-US"/>
          </a:p>
        </p:txBody>
      </p:sp>
      <p:pic>
        <p:nvPicPr>
          <p:cNvPr id="92164" name="Picture 4" descr="https://i.ytimg.com/vi/lR0Pb6oLkLg/maxresdefault.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4435573" y="4546948"/>
            <a:ext cx="4064000" cy="2286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92166" name="Picture 6" descr="https://i.kinja-img.com/gawker-media/image/upload/s--05BT2SXU--/c_scale,fl_progressive,q_80,w_800/zo0efvyfh4iu2oqkhod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53" y="4546948"/>
            <a:ext cx="4064000" cy="2286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92168" name="Picture 8" descr="Image result for the viewscreen of enterprise d"/>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35000"/>
                    </a14:imgEffect>
                  </a14:imgLayer>
                </a14:imgProps>
              </a:ext>
              <a:ext uri="{28A0092B-C50C-407E-A947-70E740481C1C}">
                <a14:useLocalDpi xmlns:a14="http://schemas.microsoft.com/office/drawing/2010/main" val="0"/>
              </a:ext>
            </a:extLst>
          </a:blip>
          <a:srcRect t="9048"/>
          <a:stretch/>
        </p:blipFill>
        <p:spPr bwMode="auto">
          <a:xfrm>
            <a:off x="8770293" y="4546948"/>
            <a:ext cx="3346551" cy="2286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2" name="Picture 2" descr="https://upload.wikimedia.org/wikipedia/commons/thumb/f/fd/Rectangular_coordinates.svg/250px-Rectangular_coordinates.svg.png">
            <a:extLst>
              <a:ext uri="{FF2B5EF4-FFF2-40B4-BE49-F238E27FC236}">
                <a16:creationId xmlns:a16="http://schemas.microsoft.com/office/drawing/2014/main" id="{E6231C9E-0E6B-4630-9B5E-2DFC0FE94D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50713" y="338716"/>
            <a:ext cx="3089983" cy="3065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71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2166"/>
                                        </p:tgtEl>
                                        <p:attrNameLst>
                                          <p:attrName>style.visibility</p:attrName>
                                        </p:attrNameLst>
                                      </p:cBhvr>
                                      <p:to>
                                        <p:strVal val="visible"/>
                                      </p:to>
                                    </p:set>
                                    <p:animEffect transition="in" filter="fade">
                                      <p:cBhvr>
                                        <p:cTn id="14" dur="500"/>
                                        <p:tgtEl>
                                          <p:spTgt spid="92166"/>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fade">
                                      <p:cBhvr>
                                        <p:cTn id="18" dur="500"/>
                                        <p:tgtEl>
                                          <p:spTgt spid="4">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2164"/>
                                        </p:tgtEl>
                                        <p:attrNameLst>
                                          <p:attrName>style.visibility</p:attrName>
                                        </p:attrNameLst>
                                      </p:cBhvr>
                                      <p:to>
                                        <p:strVal val="visible"/>
                                      </p:to>
                                    </p:set>
                                    <p:animEffect transition="in" filter="fade">
                                      <p:cBhvr>
                                        <p:cTn id="21" dur="500"/>
                                        <p:tgtEl>
                                          <p:spTgt spid="9216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fade">
                                      <p:cBhvr>
                                        <p:cTn id="26" dur="500"/>
                                        <p:tgtEl>
                                          <p:spTgt spid="4">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92168"/>
                                        </p:tgtEl>
                                        <p:attrNameLst>
                                          <p:attrName>style.visibility</p:attrName>
                                        </p:attrNameLst>
                                      </p:cBhvr>
                                      <p:to>
                                        <p:strVal val="visible"/>
                                      </p:to>
                                    </p:set>
                                    <p:animEffect transition="in" filter="fade">
                                      <p:cBhvr>
                                        <p:cTn id="29" dur="500"/>
                                        <p:tgtEl>
                                          <p:spTgt spid="92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9A6E96-F266-4921-AA24-67B2443AB934}"/>
              </a:ext>
            </a:extLst>
          </p:cNvPr>
          <p:cNvSpPr>
            <a:spLocks noGrp="1"/>
          </p:cNvSpPr>
          <p:nvPr>
            <p:ph type="title"/>
          </p:nvPr>
        </p:nvSpPr>
        <p:spPr/>
        <p:txBody>
          <a:bodyPr/>
          <a:lstStyle/>
          <a:p>
            <a:r>
              <a:rPr lang="en-US" dirty="0"/>
              <a:t>What to cover next?</a:t>
            </a:r>
          </a:p>
        </p:txBody>
      </p:sp>
      <p:sp>
        <p:nvSpPr>
          <p:cNvPr id="8" name="TextBox 7">
            <a:extLst>
              <a:ext uri="{FF2B5EF4-FFF2-40B4-BE49-F238E27FC236}">
                <a16:creationId xmlns:a16="http://schemas.microsoft.com/office/drawing/2014/main" id="{7BC77610-B607-45FC-BBB6-C8D62A27CEE8}"/>
              </a:ext>
            </a:extLst>
          </p:cNvPr>
          <p:cNvSpPr txBox="1"/>
          <p:nvPr/>
        </p:nvSpPr>
        <p:spPr>
          <a:xfrm>
            <a:off x="5293376" y="1690688"/>
            <a:ext cx="1605248" cy="400110"/>
          </a:xfrm>
          <a:prstGeom prst="rect">
            <a:avLst/>
          </a:prstGeom>
          <a:noFill/>
        </p:spPr>
        <p:txBody>
          <a:bodyPr wrap="none" rtlCol="0">
            <a:spAutoFit/>
          </a:bodyPr>
          <a:lstStyle/>
          <a:p>
            <a:r>
              <a:rPr lang="en-US" sz="2000" i="1" dirty="0"/>
              <a:t>Electron Volts</a:t>
            </a:r>
          </a:p>
        </p:txBody>
      </p:sp>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91168CA1-D546-4F39-B7B5-97CF2688953C}"/>
                  </a:ext>
                </a:extLst>
              </p:cNvPr>
              <p:cNvGraphicFramePr>
                <a:graphicFrameLocks noChangeAspect="1"/>
              </p:cNvGraphicFramePr>
              <p:nvPr>
                <p:extLst>
                  <p:ext uri="{D42A27DB-BD31-4B8C-83A1-F6EECF244321}">
                    <p14:modId xmlns:p14="http://schemas.microsoft.com/office/powerpoint/2010/main" val="1992002320"/>
                  </p:ext>
                </p:extLst>
              </p:nvPr>
            </p:nvGraphicFramePr>
            <p:xfrm>
              <a:off x="8391659" y="2079640"/>
              <a:ext cx="2743200" cy="1543050"/>
            </p:xfrm>
            <a:graphic>
              <a:graphicData uri="http://schemas.microsoft.com/office/powerpoint/2016/slidezoom">
                <pslz:sldZm>
                  <pslz:sldZmObj sldId="531" cId="3835356542">
                    <pslz:zmPr id="{622C50F9-7A86-48B6-A0CD-1177E2D6FC1F}" returnToParent="0" transitionDur="1000">
                      <p166:blipFill xmlns:p166="http://schemas.microsoft.com/office/powerpoint/2016/6/main">
                        <a:blip r:embed="rId2"/>
                        <a:stretch>
                          <a:fillRect/>
                        </a:stretch>
                      </p166:blipFill>
                      <p166:spPr xmlns:p166="http://schemas.microsoft.com/office/powerpoint/2016/6/main">
                        <a:xfrm>
                          <a:off x="0" y="0"/>
                          <a:ext cx="2743200" cy="1543050"/>
                        </a:xfrm>
                        <a:prstGeom prst="rect">
                          <a:avLst/>
                        </a:prstGeom>
                        <a:ln w="38100">
                          <a:solidFill>
                            <a:srgbClr val="FF0000"/>
                          </a:solidFill>
                        </a:ln>
                      </p166:spPr>
                    </pslz:zmPr>
                  </pslz:sldZmObj>
                </pslz:sldZm>
              </a:graphicData>
            </a:graphic>
          </p:graphicFrame>
        </mc:Choice>
        <mc:Fallback xmlns="">
          <p:pic>
            <p:nvPicPr>
              <p:cNvPr id="9" name="Slide Zoom 8">
                <a:hlinkClick r:id="rId3" action="ppaction://hlinksldjump"/>
                <a:extLst>
                  <a:ext uri="{FF2B5EF4-FFF2-40B4-BE49-F238E27FC236}">
                    <a16:creationId xmlns:a16="http://schemas.microsoft.com/office/drawing/2014/main" id="{91168CA1-D546-4F39-B7B5-97CF2688953C}"/>
                  </a:ext>
                </a:extLst>
              </p:cNvPr>
              <p:cNvPicPr>
                <a:picLocks noGrp="1" noRot="1" noChangeAspect="1" noMove="1" noResize="1" noEditPoints="1" noAdjustHandles="1" noChangeArrowheads="1" noChangeShapeType="1"/>
              </p:cNvPicPr>
              <p:nvPr/>
            </p:nvPicPr>
            <p:blipFill>
              <a:blip r:embed="rId4"/>
              <a:stretch>
                <a:fillRect/>
              </a:stretch>
            </p:blipFill>
            <p:spPr>
              <a:xfrm>
                <a:off x="8391659" y="2079640"/>
                <a:ext cx="2743200" cy="1543050"/>
              </a:xfrm>
              <a:prstGeom prst="rect">
                <a:avLst/>
              </a:prstGeom>
              <a:ln w="38100">
                <a:solidFill>
                  <a:srgbClr val="FF0000"/>
                </a:solidFill>
              </a:ln>
            </p:spPr>
          </p:pic>
        </mc:Fallback>
      </mc:AlternateContent>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DDD5E2FE-30BE-4AE1-889B-39E51BC111C2}"/>
                  </a:ext>
                </a:extLst>
              </p:cNvPr>
              <p:cNvGraphicFramePr>
                <a:graphicFrameLocks noChangeAspect="1"/>
              </p:cNvGraphicFramePr>
              <p:nvPr>
                <p:extLst>
                  <p:ext uri="{D42A27DB-BD31-4B8C-83A1-F6EECF244321}">
                    <p14:modId xmlns:p14="http://schemas.microsoft.com/office/powerpoint/2010/main" val="746301284"/>
                  </p:ext>
                </p:extLst>
              </p:nvPr>
            </p:nvGraphicFramePr>
            <p:xfrm>
              <a:off x="4724400" y="2084510"/>
              <a:ext cx="2743200" cy="1543050"/>
            </p:xfrm>
            <a:graphic>
              <a:graphicData uri="http://schemas.microsoft.com/office/powerpoint/2016/slidezoom">
                <pslz:sldZm>
                  <pslz:sldZmObj sldId="539" cId="137940757">
                    <pslz:zmPr id="{4B69DEFB-7F36-4ADF-B47F-25F284A25B6D}" returnToParent="0" transitionDur="1000">
                      <p166:blipFill xmlns:p166="http://schemas.microsoft.com/office/powerpoint/2016/6/main">
                        <a:blip r:embed="rId5"/>
                        <a:stretch>
                          <a:fillRect/>
                        </a:stretch>
                      </p166:blipFill>
                      <p166:spPr xmlns:p166="http://schemas.microsoft.com/office/powerpoint/2016/6/main">
                        <a:xfrm>
                          <a:off x="0" y="0"/>
                          <a:ext cx="2743200" cy="1543050"/>
                        </a:xfrm>
                        <a:prstGeom prst="rect">
                          <a:avLst/>
                        </a:prstGeom>
                        <a:ln w="3175">
                          <a:solidFill>
                            <a:prstClr val="ltGray"/>
                          </a:solidFill>
                        </a:ln>
                      </p166:spPr>
                    </pslz:zmPr>
                  </pslz:sldZmObj>
                </pslz:sldZm>
              </a:graphicData>
            </a:graphic>
          </p:graphicFrame>
        </mc:Choice>
        <mc:Fallback xmlns="">
          <p:pic>
            <p:nvPicPr>
              <p:cNvPr id="10" name="Slide Zoom 9">
                <a:hlinkClick r:id="rId6" action="ppaction://hlinksldjump"/>
                <a:extLst>
                  <a:ext uri="{FF2B5EF4-FFF2-40B4-BE49-F238E27FC236}">
                    <a16:creationId xmlns:a16="http://schemas.microsoft.com/office/drawing/2014/main" id="{DDD5E2FE-30BE-4AE1-889B-39E51BC111C2}"/>
                  </a:ext>
                </a:extLst>
              </p:cNvPr>
              <p:cNvPicPr>
                <a:picLocks noGrp="1" noRot="1" noChangeAspect="1" noMove="1" noResize="1" noEditPoints="1" noAdjustHandles="1" noChangeArrowheads="1" noChangeShapeType="1"/>
              </p:cNvPicPr>
              <p:nvPr/>
            </p:nvPicPr>
            <p:blipFill>
              <a:blip r:embed="rId7"/>
              <a:stretch>
                <a:fillRect/>
              </a:stretch>
            </p:blipFill>
            <p:spPr>
              <a:xfrm>
                <a:off x="4724400" y="2084510"/>
                <a:ext cx="2743200" cy="154305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E412A12C-921A-4AA5-891A-5639741B0625}"/>
                  </a:ext>
                </a:extLst>
              </p:cNvPr>
              <p:cNvGraphicFramePr>
                <a:graphicFrameLocks noChangeAspect="1"/>
              </p:cNvGraphicFramePr>
              <p:nvPr>
                <p:extLst>
                  <p:ext uri="{D42A27DB-BD31-4B8C-83A1-F6EECF244321}">
                    <p14:modId xmlns:p14="http://schemas.microsoft.com/office/powerpoint/2010/main" val="2686953854"/>
                  </p:ext>
                </p:extLst>
              </p:nvPr>
            </p:nvGraphicFramePr>
            <p:xfrm>
              <a:off x="1057141" y="2084510"/>
              <a:ext cx="2743200" cy="1543050"/>
            </p:xfrm>
            <a:graphic>
              <a:graphicData uri="http://schemas.microsoft.com/office/powerpoint/2016/slidezoom">
                <pslz:sldZm>
                  <pslz:sldZmObj sldId="408" cId="549218744">
                    <pslz:zmPr id="{63DC68E6-F97A-4C15-9DA3-DC41C181FE05}" returnToParent="0" transitionDur="1000">
                      <p166:blipFill xmlns:p166="http://schemas.microsoft.com/office/powerpoint/2016/6/main">
                        <a:blip r:embed="rId8"/>
                        <a:stretch>
                          <a:fillRect/>
                        </a:stretch>
                      </p166:blipFill>
                      <p166:spPr xmlns:p166="http://schemas.microsoft.com/office/powerpoint/2016/6/main">
                        <a:xfrm>
                          <a:off x="0" y="0"/>
                          <a:ext cx="2743200" cy="1543050"/>
                        </a:xfrm>
                        <a:prstGeom prst="rect">
                          <a:avLst/>
                        </a:prstGeom>
                        <a:ln w="3175">
                          <a:solidFill>
                            <a:prstClr val="ltGray"/>
                          </a:solidFill>
                        </a:ln>
                      </p166:spPr>
                    </pslz:zmPr>
                  </pslz:sldZmObj>
                </pslz:sldZm>
              </a:graphicData>
            </a:graphic>
          </p:graphicFrame>
        </mc:Choice>
        <mc:Fallback xmlns="">
          <p:pic>
            <p:nvPicPr>
              <p:cNvPr id="11" name="Slide Zoom 10">
                <a:hlinkClick r:id="rId9" action="ppaction://hlinksldjump"/>
                <a:extLst>
                  <a:ext uri="{FF2B5EF4-FFF2-40B4-BE49-F238E27FC236}">
                    <a16:creationId xmlns:a16="http://schemas.microsoft.com/office/drawing/2014/main" id="{E412A12C-921A-4AA5-891A-5639741B0625}"/>
                  </a:ext>
                </a:extLst>
              </p:cNvPr>
              <p:cNvPicPr>
                <a:picLocks noGrp="1" noRot="1" noChangeAspect="1" noMove="1" noResize="1" noEditPoints="1" noAdjustHandles="1" noChangeArrowheads="1" noChangeShapeType="1"/>
              </p:cNvPicPr>
              <p:nvPr/>
            </p:nvPicPr>
            <p:blipFill>
              <a:blip r:embed="rId10"/>
              <a:stretch>
                <a:fillRect/>
              </a:stretch>
            </p:blipFill>
            <p:spPr>
              <a:xfrm>
                <a:off x="1057141" y="2084510"/>
                <a:ext cx="2743200" cy="1543050"/>
              </a:xfrm>
              <a:prstGeom prst="rect">
                <a:avLst/>
              </a:prstGeom>
              <a:ln w="3175">
                <a:solidFill>
                  <a:prstClr val="ltGray"/>
                </a:solidFill>
              </a:ln>
            </p:spPr>
          </p:pic>
        </mc:Fallback>
      </mc:AlternateContent>
      <p:sp>
        <p:nvSpPr>
          <p:cNvPr id="12" name="TextBox 11">
            <a:extLst>
              <a:ext uri="{FF2B5EF4-FFF2-40B4-BE49-F238E27FC236}">
                <a16:creationId xmlns:a16="http://schemas.microsoft.com/office/drawing/2014/main" id="{235A0661-4319-432B-BA57-DA5C86D674F0}"/>
              </a:ext>
            </a:extLst>
          </p:cNvPr>
          <p:cNvSpPr txBox="1"/>
          <p:nvPr/>
        </p:nvSpPr>
        <p:spPr>
          <a:xfrm>
            <a:off x="1466226" y="1690689"/>
            <a:ext cx="1996380" cy="400110"/>
          </a:xfrm>
          <a:prstGeom prst="rect">
            <a:avLst/>
          </a:prstGeom>
          <a:noFill/>
        </p:spPr>
        <p:txBody>
          <a:bodyPr wrap="none" rtlCol="0">
            <a:spAutoFit/>
          </a:bodyPr>
          <a:lstStyle/>
          <a:p>
            <a:r>
              <a:rPr lang="en-US" sz="2000" i="1" dirty="0"/>
              <a:t>Brownian Motion</a:t>
            </a:r>
          </a:p>
        </p:txBody>
      </p:sp>
      <p:sp>
        <p:nvSpPr>
          <p:cNvPr id="13" name="TextBox 12">
            <a:extLst>
              <a:ext uri="{FF2B5EF4-FFF2-40B4-BE49-F238E27FC236}">
                <a16:creationId xmlns:a16="http://schemas.microsoft.com/office/drawing/2014/main" id="{4844564A-835A-4EC1-B034-FDCA5BD89C00}"/>
              </a:ext>
            </a:extLst>
          </p:cNvPr>
          <p:cNvSpPr txBox="1"/>
          <p:nvPr/>
        </p:nvSpPr>
        <p:spPr>
          <a:xfrm>
            <a:off x="4827704" y="6156863"/>
            <a:ext cx="2536592" cy="400110"/>
          </a:xfrm>
          <a:prstGeom prst="rect">
            <a:avLst/>
          </a:prstGeom>
          <a:noFill/>
        </p:spPr>
        <p:txBody>
          <a:bodyPr wrap="none" rtlCol="0">
            <a:spAutoFit/>
          </a:bodyPr>
          <a:lstStyle/>
          <a:p>
            <a:pPr algn="ctr"/>
            <a:r>
              <a:rPr lang="en-US" sz="2000" i="1" dirty="0"/>
              <a:t>Next slide: Conclusions</a:t>
            </a:r>
          </a:p>
        </p:txBody>
      </p:sp>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AD6E0737-C37F-4F08-B2BC-966D80423715}"/>
                  </a:ext>
                </a:extLst>
              </p:cNvPr>
              <p:cNvGraphicFramePr>
                <a:graphicFrameLocks noChangeAspect="1"/>
              </p:cNvGraphicFramePr>
              <p:nvPr>
                <p:extLst>
                  <p:ext uri="{D42A27DB-BD31-4B8C-83A1-F6EECF244321}">
                    <p14:modId xmlns:p14="http://schemas.microsoft.com/office/powerpoint/2010/main" val="1520859066"/>
                  </p:ext>
                </p:extLst>
              </p:nvPr>
            </p:nvGraphicFramePr>
            <p:xfrm>
              <a:off x="1057141" y="4479018"/>
              <a:ext cx="2743200" cy="1543050"/>
            </p:xfrm>
            <a:graphic>
              <a:graphicData uri="http://schemas.microsoft.com/office/powerpoint/2016/slidezoom">
                <pslz:sldZm>
                  <pslz:sldZmObj sldId="341" cId="3146277099">
                    <pslz:zmPr id="{631C1131-7471-46BA-BAF3-3121048F9CB6}" returnToParent="0" transitionDur="1000">
                      <p166:blipFill xmlns:p166="http://schemas.microsoft.com/office/powerpoint/2016/6/main">
                        <a:blip r:embed="rId11"/>
                        <a:stretch>
                          <a:fillRect/>
                        </a:stretch>
                      </p166:blipFill>
                      <p166:spPr xmlns:p166="http://schemas.microsoft.com/office/powerpoint/2016/6/main">
                        <a:xfrm>
                          <a:off x="0" y="0"/>
                          <a:ext cx="2743200" cy="1543050"/>
                        </a:xfrm>
                        <a:prstGeom prst="rect">
                          <a:avLst/>
                        </a:prstGeom>
                        <a:ln w="3175">
                          <a:solidFill>
                            <a:prstClr val="ltGray"/>
                          </a:solidFill>
                        </a:ln>
                      </p166:spPr>
                    </pslz:zmPr>
                  </pslz:sldZmObj>
                </pslz:sldZm>
              </a:graphicData>
            </a:graphic>
          </p:graphicFrame>
        </mc:Choice>
        <mc:Fallback xmlns="">
          <p:pic>
            <p:nvPicPr>
              <p:cNvPr id="15" name="Slide Zoom 14">
                <a:hlinkClick r:id="rId12" action="ppaction://hlinksldjump"/>
                <a:extLst>
                  <a:ext uri="{FF2B5EF4-FFF2-40B4-BE49-F238E27FC236}">
                    <a16:creationId xmlns:a16="http://schemas.microsoft.com/office/drawing/2014/main" id="{AD6E0737-C37F-4F08-B2BC-966D80423715}"/>
                  </a:ext>
                </a:extLst>
              </p:cNvPr>
              <p:cNvPicPr>
                <a:picLocks noGrp="1" noRot="1" noChangeAspect="1" noMove="1" noResize="1" noEditPoints="1" noAdjustHandles="1" noChangeArrowheads="1" noChangeShapeType="1"/>
              </p:cNvPicPr>
              <p:nvPr/>
            </p:nvPicPr>
            <p:blipFill>
              <a:blip r:embed="rId13"/>
              <a:stretch>
                <a:fillRect/>
              </a:stretch>
            </p:blipFill>
            <p:spPr>
              <a:xfrm>
                <a:off x="1057141" y="4479018"/>
                <a:ext cx="2743200" cy="1543050"/>
              </a:xfrm>
              <a:prstGeom prst="rect">
                <a:avLst/>
              </a:prstGeom>
              <a:ln w="3175">
                <a:solidFill>
                  <a:prstClr val="ltGray"/>
                </a:solidFill>
              </a:ln>
            </p:spPr>
          </p:pic>
        </mc:Fallback>
      </mc:AlternateContent>
      <p:sp>
        <p:nvSpPr>
          <p:cNvPr id="16" name="TextBox 15">
            <a:extLst>
              <a:ext uri="{FF2B5EF4-FFF2-40B4-BE49-F238E27FC236}">
                <a16:creationId xmlns:a16="http://schemas.microsoft.com/office/drawing/2014/main" id="{8DEA82B5-2927-4E82-869B-73016C50C6E2}"/>
              </a:ext>
            </a:extLst>
          </p:cNvPr>
          <p:cNvSpPr txBox="1"/>
          <p:nvPr/>
        </p:nvSpPr>
        <p:spPr>
          <a:xfrm>
            <a:off x="1366391" y="4078907"/>
            <a:ext cx="2196050" cy="400110"/>
          </a:xfrm>
          <a:prstGeom prst="rect">
            <a:avLst/>
          </a:prstGeom>
          <a:noFill/>
        </p:spPr>
        <p:txBody>
          <a:bodyPr wrap="none" rtlCol="0">
            <a:spAutoFit/>
          </a:bodyPr>
          <a:lstStyle/>
          <a:p>
            <a:r>
              <a:rPr lang="en-US" sz="2000" i="1" dirty="0"/>
              <a:t>Photoelectric effect</a:t>
            </a:r>
          </a:p>
        </p:txBody>
      </p:sp>
      <mc:AlternateContent xmlns:mc="http://schemas.openxmlformats.org/markup-compatibility/2006" xmlns:pslz="http://schemas.microsoft.com/office/powerpoint/2016/slidezoom">
        <mc:Choice Requires="pslz">
          <p:graphicFrame>
            <p:nvGraphicFramePr>
              <p:cNvPr id="18" name="Slide Zoom 17">
                <a:extLst>
                  <a:ext uri="{FF2B5EF4-FFF2-40B4-BE49-F238E27FC236}">
                    <a16:creationId xmlns:a16="http://schemas.microsoft.com/office/drawing/2014/main" id="{A2F01C19-6E99-4BD9-90AD-4062E0935CC1}"/>
                  </a:ext>
                </a:extLst>
              </p:cNvPr>
              <p:cNvGraphicFramePr>
                <a:graphicFrameLocks noChangeAspect="1"/>
              </p:cNvGraphicFramePr>
              <p:nvPr>
                <p:extLst>
                  <p:ext uri="{D42A27DB-BD31-4B8C-83A1-F6EECF244321}">
                    <p14:modId xmlns:p14="http://schemas.microsoft.com/office/powerpoint/2010/main" val="4137648991"/>
                  </p:ext>
                </p:extLst>
              </p:nvPr>
            </p:nvGraphicFramePr>
            <p:xfrm>
              <a:off x="8391659" y="4479017"/>
              <a:ext cx="2743200" cy="1543050"/>
            </p:xfrm>
            <a:graphic>
              <a:graphicData uri="http://schemas.microsoft.com/office/powerpoint/2016/slidezoom">
                <pslz:sldZm>
                  <pslz:sldZmObj sldId="430" cId="3660520852">
                    <pslz:zmPr id="{08E0F623-E15B-4BDE-BDE0-2549D38EC8EA}" returnToParent="0" transitionDur="1000">
                      <p166:blipFill xmlns:p166="http://schemas.microsoft.com/office/powerpoint/2016/6/main">
                        <a:blip r:embed="rId14"/>
                        <a:stretch>
                          <a:fillRect/>
                        </a:stretch>
                      </p166:blipFill>
                      <p166:spPr xmlns:p166="http://schemas.microsoft.com/office/powerpoint/2016/6/main">
                        <a:xfrm>
                          <a:off x="0" y="0"/>
                          <a:ext cx="2743200" cy="1543050"/>
                        </a:xfrm>
                        <a:prstGeom prst="rect">
                          <a:avLst/>
                        </a:prstGeom>
                        <a:ln w="3175">
                          <a:solidFill>
                            <a:prstClr val="ltGray"/>
                          </a:solidFill>
                        </a:ln>
                      </p166:spPr>
                    </pslz:zmPr>
                  </pslz:sldZmObj>
                </pslz:sldZm>
              </a:graphicData>
            </a:graphic>
          </p:graphicFrame>
        </mc:Choice>
        <mc:Fallback xmlns="">
          <p:pic>
            <p:nvPicPr>
              <p:cNvPr id="18" name="Slide Zoom 17">
                <a:hlinkClick r:id="rId15" action="ppaction://hlinksldjump"/>
                <a:extLst>
                  <a:ext uri="{FF2B5EF4-FFF2-40B4-BE49-F238E27FC236}">
                    <a16:creationId xmlns:a16="http://schemas.microsoft.com/office/drawing/2014/main" id="{A2F01C19-6E99-4BD9-90AD-4062E0935CC1}"/>
                  </a:ext>
                </a:extLst>
              </p:cNvPr>
              <p:cNvPicPr>
                <a:picLocks noGrp="1" noRot="1" noChangeAspect="1" noMove="1" noResize="1" noEditPoints="1" noAdjustHandles="1" noChangeArrowheads="1" noChangeShapeType="1"/>
              </p:cNvPicPr>
              <p:nvPr/>
            </p:nvPicPr>
            <p:blipFill>
              <a:blip r:embed="rId16"/>
              <a:stretch>
                <a:fillRect/>
              </a:stretch>
            </p:blipFill>
            <p:spPr>
              <a:xfrm>
                <a:off x="8391659" y="4479017"/>
                <a:ext cx="2743200" cy="1543050"/>
              </a:xfrm>
              <a:prstGeom prst="rect">
                <a:avLst/>
              </a:prstGeom>
              <a:ln w="3175">
                <a:solidFill>
                  <a:prstClr val="ltGray"/>
                </a:solidFill>
              </a:ln>
            </p:spPr>
          </p:pic>
        </mc:Fallback>
      </mc:AlternateContent>
      <p:sp>
        <p:nvSpPr>
          <p:cNvPr id="19" name="TextBox 18">
            <a:extLst>
              <a:ext uri="{FF2B5EF4-FFF2-40B4-BE49-F238E27FC236}">
                <a16:creationId xmlns:a16="http://schemas.microsoft.com/office/drawing/2014/main" id="{64F69C25-42A4-45B3-99D4-624B23FB1D5B}"/>
              </a:ext>
            </a:extLst>
          </p:cNvPr>
          <p:cNvSpPr txBox="1"/>
          <p:nvPr/>
        </p:nvSpPr>
        <p:spPr>
          <a:xfrm>
            <a:off x="8569663" y="4011642"/>
            <a:ext cx="2387192" cy="400110"/>
          </a:xfrm>
          <a:prstGeom prst="rect">
            <a:avLst/>
          </a:prstGeom>
          <a:noFill/>
        </p:spPr>
        <p:txBody>
          <a:bodyPr wrap="none" rtlCol="0">
            <a:spAutoFit/>
          </a:bodyPr>
          <a:lstStyle/>
          <a:p>
            <a:r>
              <a:rPr lang="en-US" sz="2000" i="1" dirty="0"/>
              <a:t>The Picard Maneuver</a:t>
            </a:r>
          </a:p>
        </p:txBody>
      </p:sp>
    </p:spTree>
    <p:extLst>
      <p:ext uri="{BB962C8B-B14F-4D97-AF65-F5344CB8AC3E}">
        <p14:creationId xmlns:p14="http://schemas.microsoft.com/office/powerpoint/2010/main" val="289466414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Conclusions</a:t>
            </a:r>
          </a:p>
        </p:txBody>
      </p:sp>
      <p:sp>
        <p:nvSpPr>
          <p:cNvPr id="5" name="Subtitle 4"/>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2BCDFBEF-6804-4060-8296-B15F1EEA5DC7}"/>
              </a:ext>
            </a:extLst>
          </p:cNvPr>
          <p:cNvPicPr>
            <a:picLocks noChangeAspect="1"/>
          </p:cNvPicPr>
          <p:nvPr/>
        </p:nvPicPr>
        <p:blipFill rotWithShape="1">
          <a:blip r:embed="rId2"/>
          <a:srcRect l="7826" t="7761" r="9811" b="9503"/>
          <a:stretch/>
        </p:blipFill>
        <p:spPr>
          <a:xfrm>
            <a:off x="32098" y="4995643"/>
            <a:ext cx="1853968" cy="1862357"/>
          </a:xfrm>
          <a:prstGeom prst="rect">
            <a:avLst/>
          </a:prstGeom>
        </p:spPr>
      </p:pic>
      <p:sp>
        <p:nvSpPr>
          <p:cNvPr id="7" name="TextBox 6">
            <a:extLst>
              <a:ext uri="{FF2B5EF4-FFF2-40B4-BE49-F238E27FC236}">
                <a16:creationId xmlns:a16="http://schemas.microsoft.com/office/drawing/2014/main" id="{E55C3E83-4B07-487B-B65E-22647859C89E}"/>
              </a:ext>
            </a:extLst>
          </p:cNvPr>
          <p:cNvSpPr txBox="1"/>
          <p:nvPr/>
        </p:nvSpPr>
        <p:spPr>
          <a:xfrm rot="5400000" flipH="1">
            <a:off x="1456724" y="5742155"/>
            <a:ext cx="1136820" cy="369332"/>
          </a:xfrm>
          <a:prstGeom prst="rect">
            <a:avLst/>
          </a:prstGeom>
          <a:noFill/>
        </p:spPr>
        <p:txBody>
          <a:bodyPr wrap="square" rtlCol="0">
            <a:spAutoFit/>
          </a:bodyPr>
          <a:lstStyle/>
          <a:p>
            <a:pPr algn="ctr"/>
            <a:r>
              <a:rPr lang="en-US" dirty="0"/>
              <a:t>Feedback</a:t>
            </a:r>
          </a:p>
        </p:txBody>
      </p:sp>
    </p:spTree>
    <p:extLst>
      <p:ext uri="{BB962C8B-B14F-4D97-AF65-F5344CB8AC3E}">
        <p14:creationId xmlns:p14="http://schemas.microsoft.com/office/powerpoint/2010/main" val="295942245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Weary, though fascinated! </a:t>
            </a:r>
          </a:p>
        </p:txBody>
      </p:sp>
      <p:sp>
        <p:nvSpPr>
          <p:cNvPr id="3" name="Content Placeholder 2"/>
          <p:cNvSpPr>
            <a:spLocks noGrp="1"/>
          </p:cNvSpPr>
          <p:nvPr>
            <p:ph idx="1"/>
          </p:nvPr>
        </p:nvSpPr>
        <p:spPr/>
        <p:txBody>
          <a:bodyPr/>
          <a:lstStyle/>
          <a:p>
            <a:r>
              <a:rPr lang="en-US" dirty="0"/>
              <a:t>Einstein was one of the greatest minds ever</a:t>
            </a:r>
          </a:p>
          <a:p>
            <a:r>
              <a:rPr lang="en-US" dirty="0"/>
              <a:t>1905: Four papers changed humans’ understanding of the physical world</a:t>
            </a:r>
          </a:p>
          <a:p>
            <a:r>
              <a:rPr lang="en-US" dirty="0"/>
              <a:t>Special Relativity: Old intuition of space and time must be adjusted</a:t>
            </a:r>
          </a:p>
          <a:p>
            <a:r>
              <a:rPr lang="en-US" dirty="0"/>
              <a:t>Algebra is cool</a:t>
            </a:r>
          </a:p>
        </p:txBody>
      </p: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172</a:t>
            </a:fld>
            <a:endParaRPr lang="en-US" dirty="0"/>
          </a:p>
        </p:txBody>
      </p:sp>
    </p:spTree>
    <p:extLst>
      <p:ext uri="{BB962C8B-B14F-4D97-AF65-F5344CB8AC3E}">
        <p14:creationId xmlns:p14="http://schemas.microsoft.com/office/powerpoint/2010/main" val="370584910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PChart" descr="I promise to fill out the feedback form got 1, Feedback forms are silly got 0, ">
            <a:extLst>
              <a:ext uri="{FF2B5EF4-FFF2-40B4-BE49-F238E27FC236}">
                <a16:creationId xmlns:a16="http://schemas.microsoft.com/office/drawing/2014/main" id="{49E655F0-1495-4C77-9FF2-7212DD11B483}"/>
              </a:ext>
            </a:extLst>
          </p:cNvPr>
          <p:cNvSpPr/>
          <p:nvPr>
            <p:custDataLst>
              <p:tags r:id="rId2"/>
            </p:custDataLst>
          </p:nvPr>
        </p:nvSpPr>
        <p:spPr>
          <a:xfrm>
            <a:off x="6032500" y="1714500"/>
            <a:ext cx="6096000" cy="5143500"/>
          </a:xfrm>
          <a:prstGeom prst="rect">
            <a:avLst/>
          </a:prstGeom>
          <a:blipFill>
            <a:blip r:embed="rId5"/>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a:extLst>
              <a:ext uri="{FF2B5EF4-FFF2-40B4-BE49-F238E27FC236}">
                <a16:creationId xmlns:a16="http://schemas.microsoft.com/office/drawing/2014/main" id="{7ADD5E3A-3FB2-4130-A4F6-62B01D002255}"/>
              </a:ext>
            </a:extLst>
          </p:cNvPr>
          <p:cNvSpPr>
            <a:spLocks noGrp="1"/>
          </p:cNvSpPr>
          <p:nvPr>
            <p:ph type="title"/>
          </p:nvPr>
        </p:nvSpPr>
        <p:spPr/>
        <p:txBody>
          <a:bodyPr/>
          <a:lstStyle/>
          <a:p>
            <a:r>
              <a:rPr lang="en-US" dirty="0"/>
              <a:t>Feedback </a:t>
            </a:r>
            <a:r>
              <a:rPr lang="en-US" i="1" dirty="0"/>
              <a:t>(One answer is correct)</a:t>
            </a:r>
          </a:p>
        </p:txBody>
      </p:sp>
      <p:sp>
        <p:nvSpPr>
          <p:cNvPr id="3" name="TPAnswers" title="Answer Text Shape">
            <a:extLst>
              <a:ext uri="{FF2B5EF4-FFF2-40B4-BE49-F238E27FC236}">
                <a16:creationId xmlns:a16="http://schemas.microsoft.com/office/drawing/2014/main" id="{1CB5ADB1-63A3-4EEB-A5AC-C144B3B56B02}"/>
              </a:ext>
            </a:extLst>
          </p:cNvPr>
          <p:cNvSpPr>
            <a:spLocks noGrp="1"/>
          </p:cNvSpPr>
          <p:nvPr>
            <p:ph type="body" idx="1"/>
            <p:custDataLst>
              <p:tags r:id="rId3"/>
            </p:custDataLst>
          </p:nvPr>
        </p:nvSpPr>
        <p:spPr>
          <a:xfrm>
            <a:off x="838200" y="1555423"/>
            <a:ext cx="5257800" cy="4621540"/>
          </a:xfrm>
        </p:spPr>
        <p:txBody>
          <a:bodyPr/>
          <a:lstStyle/>
          <a:p>
            <a:pPr marL="514350" indent="-514350">
              <a:buFont typeface="Arial" panose="020B0604020202020204" pitchFamily="34" charset="0"/>
              <a:buAutoNum type="alphaUcPeriod"/>
            </a:pPr>
            <a:r>
              <a:rPr lang="en-US" dirty="0"/>
              <a:t>I promise to fill out the feedback form</a:t>
            </a:r>
          </a:p>
          <a:p>
            <a:pPr marL="514350" indent="-514350">
              <a:buFont typeface="Arial" panose="020B0604020202020204" pitchFamily="34" charset="0"/>
              <a:buAutoNum type="alphaUcPeriod"/>
            </a:pPr>
            <a:r>
              <a:rPr lang="en-US" dirty="0"/>
              <a:t>Feedback forms are silly</a:t>
            </a:r>
          </a:p>
        </p:txBody>
      </p:sp>
      <p:sp>
        <p:nvSpPr>
          <p:cNvPr id="4" name="Date Placeholder 3">
            <a:extLst>
              <a:ext uri="{FF2B5EF4-FFF2-40B4-BE49-F238E27FC236}">
                <a16:creationId xmlns:a16="http://schemas.microsoft.com/office/drawing/2014/main" id="{581E9AC3-F458-4F44-9671-C577C345EF27}"/>
              </a:ext>
            </a:extLst>
          </p:cNvPr>
          <p:cNvSpPr>
            <a:spLocks noGrp="1"/>
          </p:cNvSpPr>
          <p:nvPr>
            <p:ph type="dt" sz="half" idx="10"/>
          </p:nvPr>
        </p:nvSpPr>
        <p:spPr/>
        <p:txBody>
          <a:bodyPr/>
          <a:lstStyle/>
          <a:p>
            <a:r>
              <a:rPr lang="en-US"/>
              <a:t>7 October 2017</a:t>
            </a:r>
          </a:p>
        </p:txBody>
      </p:sp>
      <p:sp>
        <p:nvSpPr>
          <p:cNvPr id="5" name="Footer Placeholder 4">
            <a:extLst>
              <a:ext uri="{FF2B5EF4-FFF2-40B4-BE49-F238E27FC236}">
                <a16:creationId xmlns:a16="http://schemas.microsoft.com/office/drawing/2014/main" id="{772286D2-F3C9-4415-8F28-F8618ADA857B}"/>
              </a:ext>
            </a:extLst>
          </p:cNvPr>
          <p:cNvSpPr>
            <a:spLocks noGrp="1"/>
          </p:cNvSpPr>
          <p:nvPr>
            <p:ph type="ftr" sz="quarter" idx="11"/>
          </p:nvPr>
        </p:nvSpPr>
        <p:spPr/>
        <p:txBody>
          <a:bodyPr/>
          <a:lstStyle/>
          <a:p>
            <a:r>
              <a:rPr lang="en-US"/>
              <a:t>McCrory: Einstein's 1905 Revolution</a:t>
            </a:r>
          </a:p>
        </p:txBody>
      </p:sp>
      <p:sp>
        <p:nvSpPr>
          <p:cNvPr id="6" name="Slide Number Placeholder 5">
            <a:extLst>
              <a:ext uri="{FF2B5EF4-FFF2-40B4-BE49-F238E27FC236}">
                <a16:creationId xmlns:a16="http://schemas.microsoft.com/office/drawing/2014/main" id="{04CBDD73-EA2B-4873-B6E8-D03905538F11}"/>
              </a:ext>
            </a:extLst>
          </p:cNvPr>
          <p:cNvSpPr>
            <a:spLocks noGrp="1"/>
          </p:cNvSpPr>
          <p:nvPr>
            <p:ph type="sldNum" sz="quarter" idx="12"/>
          </p:nvPr>
        </p:nvSpPr>
        <p:spPr/>
        <p:txBody>
          <a:bodyPr/>
          <a:lstStyle/>
          <a:p>
            <a:fld id="{AFF25C80-3B7E-43E1-A5B7-0224D5A95EE8}" type="slidenum">
              <a:rPr lang="en-US" smtClean="0"/>
              <a:t>173</a:t>
            </a:fld>
            <a:endParaRPr lang="en-US"/>
          </a:p>
        </p:txBody>
      </p:sp>
      <p:sp>
        <p:nvSpPr>
          <p:cNvPr id="7" name="TPPolling">
            <a:extLst>
              <a:ext uri="{FF2B5EF4-FFF2-40B4-BE49-F238E27FC236}">
                <a16:creationId xmlns:a16="http://schemas.microsoft.com/office/drawing/2014/main" id="{7DAA2352-BED0-4486-AD10-50D087561844}"/>
              </a:ext>
            </a:extLst>
          </p:cNvPr>
          <p:cNvSpPr/>
          <p:nvPr/>
        </p:nvSpPr>
        <p:spPr>
          <a:xfrm>
            <a:off x="0" y="0"/>
            <a:ext cx="12700" cy="12700"/>
          </a:xfrm>
          <a:prstGeom prst="rect">
            <a:avLst/>
          </a:prstGeom>
          <a:solidFill>
            <a:schemeClr val="accent1">
              <a:alpha val="10000"/>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80EBEB9-2CD5-4A7D-AF01-8BFF6ECE63A7}"/>
              </a:ext>
            </a:extLst>
          </p:cNvPr>
          <p:cNvPicPr>
            <a:picLocks noChangeAspect="1"/>
          </p:cNvPicPr>
          <p:nvPr/>
        </p:nvPicPr>
        <p:blipFill rotWithShape="1">
          <a:blip r:embed="rId6"/>
          <a:srcRect l="8408" t="8093" r="8460" b="8058"/>
          <a:stretch/>
        </p:blipFill>
        <p:spPr>
          <a:xfrm>
            <a:off x="1584101" y="3245476"/>
            <a:ext cx="2910626" cy="2935712"/>
          </a:xfrm>
          <a:prstGeom prst="rect">
            <a:avLst/>
          </a:prstGeom>
        </p:spPr>
      </p:pic>
      <p:sp>
        <p:nvSpPr>
          <p:cNvPr id="10" name="TextBox 9">
            <a:extLst>
              <a:ext uri="{FF2B5EF4-FFF2-40B4-BE49-F238E27FC236}">
                <a16:creationId xmlns:a16="http://schemas.microsoft.com/office/drawing/2014/main" id="{94AF272F-3FC4-46E8-A363-9B8FC492AB2E}"/>
              </a:ext>
            </a:extLst>
          </p:cNvPr>
          <p:cNvSpPr txBox="1"/>
          <p:nvPr/>
        </p:nvSpPr>
        <p:spPr>
          <a:xfrm>
            <a:off x="1289741" y="6163261"/>
            <a:ext cx="3484031" cy="338554"/>
          </a:xfrm>
          <a:prstGeom prst="rect">
            <a:avLst/>
          </a:prstGeom>
          <a:noFill/>
        </p:spPr>
        <p:txBody>
          <a:bodyPr wrap="none" rtlCol="0">
            <a:spAutoFit/>
          </a:bodyPr>
          <a:lstStyle/>
          <a:p>
            <a:pPr algn="ctr"/>
            <a:r>
              <a:rPr lang="en-US" sz="1600" dirty="0"/>
              <a:t>http://tinyurl.com/SMPFeedback-Fall17</a:t>
            </a:r>
          </a:p>
        </p:txBody>
      </p:sp>
    </p:spTree>
    <p:custDataLst>
      <p:tags r:id="rId1"/>
    </p:custDataLst>
    <p:extLst>
      <p:ext uri="{BB962C8B-B14F-4D97-AF65-F5344CB8AC3E}">
        <p14:creationId xmlns:p14="http://schemas.microsoft.com/office/powerpoint/2010/main" val="173498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7" grpId="1"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That’s all, folks!</a:t>
            </a:r>
          </a:p>
        </p:txBody>
      </p:sp>
      <p:sp>
        <p:nvSpPr>
          <p:cNvPr id="5" name="Subtitle 4"/>
          <p:cNvSpPr>
            <a:spLocks noGrp="1"/>
          </p:cNvSpPr>
          <p:nvPr>
            <p:ph type="subTitle" idx="1"/>
          </p:nvPr>
        </p:nvSpPr>
        <p:spPr>
          <a:xfrm>
            <a:off x="1524000" y="4785379"/>
            <a:ext cx="9144000" cy="1655762"/>
          </a:xfrm>
        </p:spPr>
        <p:txBody>
          <a:bodyPr>
            <a:normAutofit/>
          </a:bodyPr>
          <a:lstStyle/>
          <a:p>
            <a:r>
              <a:rPr lang="en-US" sz="2000" dirty="0"/>
              <a:t>These slides:</a:t>
            </a:r>
          </a:p>
          <a:p>
            <a:r>
              <a:rPr lang="en-US" sz="2000" dirty="0"/>
              <a:t>1. </a:t>
            </a:r>
            <a:r>
              <a:rPr lang="en-US" sz="2000" dirty="0">
                <a:hlinkClick r:id="rId2"/>
              </a:rPr>
              <a:t>https://smp.fnal.gov</a:t>
            </a:r>
            <a:r>
              <a:rPr lang="en-US" sz="2000" dirty="0"/>
              <a:t> </a:t>
            </a:r>
          </a:p>
          <a:p>
            <a:r>
              <a:rPr lang="en-US" sz="2000" dirty="0">
                <a:sym typeface="Wingdings" panose="05000000000000000000" pitchFamily="2" charset="2"/>
              </a:rPr>
              <a:t>2. “</a:t>
            </a:r>
            <a:r>
              <a:rPr lang="en-US" sz="2000" dirty="0">
                <a:hlinkClick r:id="rId3"/>
              </a:rPr>
              <a:t>Session I: Fall 2017</a:t>
            </a:r>
            <a:r>
              <a:rPr lang="en-US" sz="2000" dirty="0"/>
              <a:t>”</a:t>
            </a:r>
          </a:p>
        </p:txBody>
      </p:sp>
    </p:spTree>
    <p:extLst>
      <p:ext uri="{BB962C8B-B14F-4D97-AF65-F5344CB8AC3E}">
        <p14:creationId xmlns:p14="http://schemas.microsoft.com/office/powerpoint/2010/main" val="254134839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FA72B7-3793-45AA-B707-3979AC5570F3}"/>
              </a:ext>
            </a:extLst>
          </p:cNvPr>
          <p:cNvPicPr>
            <a:picLocks noChangeAspect="1"/>
          </p:cNvPicPr>
          <p:nvPr/>
        </p:nvPicPr>
        <p:blipFill>
          <a:blip r:embed="rId2"/>
          <a:stretch>
            <a:fillRect/>
          </a:stretch>
        </p:blipFill>
        <p:spPr>
          <a:xfrm>
            <a:off x="2641834" y="0"/>
            <a:ext cx="6858000" cy="6858000"/>
          </a:xfrm>
          <a:prstGeom prst="rect">
            <a:avLst/>
          </a:prstGeom>
        </p:spPr>
      </p:pic>
      <p:sp>
        <p:nvSpPr>
          <p:cNvPr id="8" name="TextBox 7">
            <a:extLst>
              <a:ext uri="{FF2B5EF4-FFF2-40B4-BE49-F238E27FC236}">
                <a16:creationId xmlns:a16="http://schemas.microsoft.com/office/drawing/2014/main" id="{C900AF5D-030B-41B2-AA26-F636DF8C0F97}"/>
              </a:ext>
            </a:extLst>
          </p:cNvPr>
          <p:cNvSpPr txBox="1"/>
          <p:nvPr/>
        </p:nvSpPr>
        <p:spPr>
          <a:xfrm>
            <a:off x="1430237" y="6088559"/>
            <a:ext cx="9281194" cy="769441"/>
          </a:xfrm>
          <a:prstGeom prst="rect">
            <a:avLst/>
          </a:prstGeom>
          <a:noFill/>
        </p:spPr>
        <p:txBody>
          <a:bodyPr wrap="none" rtlCol="0">
            <a:spAutoFit/>
          </a:bodyPr>
          <a:lstStyle/>
          <a:p>
            <a:pPr algn="ctr"/>
            <a:r>
              <a:rPr lang="en-US" sz="4400" dirty="0"/>
              <a:t>http://tinyurl.com/SMPFeedback-Fall17</a:t>
            </a:r>
          </a:p>
        </p:txBody>
      </p:sp>
      <p:sp>
        <p:nvSpPr>
          <p:cNvPr id="9" name="TextBox 8">
            <a:extLst>
              <a:ext uri="{FF2B5EF4-FFF2-40B4-BE49-F238E27FC236}">
                <a16:creationId xmlns:a16="http://schemas.microsoft.com/office/drawing/2014/main" id="{711E8D7A-0A02-469D-9B57-B8EA1DA28B0B}"/>
              </a:ext>
            </a:extLst>
          </p:cNvPr>
          <p:cNvSpPr txBox="1"/>
          <p:nvPr/>
        </p:nvSpPr>
        <p:spPr>
          <a:xfrm>
            <a:off x="4794395" y="-73052"/>
            <a:ext cx="2552878" cy="830997"/>
          </a:xfrm>
          <a:prstGeom prst="rect">
            <a:avLst/>
          </a:prstGeom>
          <a:noFill/>
        </p:spPr>
        <p:txBody>
          <a:bodyPr wrap="none" rtlCol="0">
            <a:spAutoFit/>
          </a:bodyPr>
          <a:lstStyle/>
          <a:p>
            <a:pPr algn="ctr"/>
            <a:r>
              <a:rPr lang="en-US" sz="4800" dirty="0"/>
              <a:t>Feedback</a:t>
            </a:r>
          </a:p>
        </p:txBody>
      </p:sp>
    </p:spTree>
    <p:extLst>
      <p:ext uri="{BB962C8B-B14F-4D97-AF65-F5344CB8AC3E}">
        <p14:creationId xmlns:p14="http://schemas.microsoft.com/office/powerpoint/2010/main" val="29904764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1675504"/>
            <a:ext cx="9144000" cy="3506993"/>
          </a:xfrm>
        </p:spPr>
        <p:txBody>
          <a:bodyPr anchor="ctr" anchorCtr="0">
            <a:normAutofit/>
          </a:bodyPr>
          <a:lstStyle/>
          <a:p>
            <a:r>
              <a:rPr lang="en-US" dirty="0"/>
              <a:t>The other </a:t>
            </a:r>
            <a:br>
              <a:rPr lang="en-US" dirty="0"/>
            </a:br>
            <a:r>
              <a:rPr lang="en-US" dirty="0"/>
              <a:t>1905 Einstein papers </a:t>
            </a:r>
            <a:br>
              <a:rPr lang="en-US" dirty="0"/>
            </a:br>
            <a:r>
              <a:rPr lang="en-US" dirty="0"/>
              <a:t>were also profound</a:t>
            </a:r>
          </a:p>
        </p:txBody>
      </p:sp>
    </p:spTree>
    <p:extLst>
      <p:ext uri="{BB962C8B-B14F-4D97-AF65-F5344CB8AC3E}">
        <p14:creationId xmlns:p14="http://schemas.microsoft.com/office/powerpoint/2010/main" val="54921874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2235200"/>
            <a:ext cx="9144000" cy="2387600"/>
          </a:xfrm>
        </p:spPr>
        <p:txBody>
          <a:bodyPr anchor="ctr" anchorCtr="0"/>
          <a:lstStyle/>
          <a:p>
            <a:r>
              <a:rPr lang="en-US" dirty="0"/>
              <a:t>Brownian Motion</a:t>
            </a:r>
          </a:p>
        </p:txBody>
      </p:sp>
    </p:spTree>
    <p:extLst>
      <p:ext uri="{BB962C8B-B14F-4D97-AF65-F5344CB8AC3E}">
        <p14:creationId xmlns:p14="http://schemas.microsoft.com/office/powerpoint/2010/main" val="247058591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0"/>
            <a:ext cx="10759751" cy="961054"/>
          </a:xfrm>
        </p:spPr>
        <p:txBody>
          <a:bodyPr>
            <a:normAutofit/>
          </a:bodyPr>
          <a:lstStyle/>
          <a:p>
            <a:pPr algn="ctr"/>
            <a:r>
              <a:rPr lang="en-US" sz="2400" dirty="0"/>
              <a:t>“Investigations on the theory of Brownian Movement”</a:t>
            </a:r>
          </a:p>
        </p:txBody>
      </p:sp>
      <p:pic>
        <p:nvPicPr>
          <p:cNvPr id="3" name="Picture 2"/>
          <p:cNvPicPr>
            <a:picLocks noChangeAspect="1"/>
          </p:cNvPicPr>
          <p:nvPr/>
        </p:nvPicPr>
        <p:blipFill>
          <a:blip r:embed="rId2"/>
          <a:stretch>
            <a:fillRect/>
          </a:stretch>
        </p:blipFill>
        <p:spPr>
          <a:xfrm>
            <a:off x="1646074" y="668967"/>
            <a:ext cx="9144000" cy="5913820"/>
          </a:xfrm>
          <a:prstGeom prst="rect">
            <a:avLst/>
          </a:prstGeom>
        </p:spPr>
      </p:pic>
      <p:sp>
        <p:nvSpPr>
          <p:cNvPr id="6" name="TextBox 5"/>
          <p:cNvSpPr txBox="1"/>
          <p:nvPr/>
        </p:nvSpPr>
        <p:spPr>
          <a:xfrm rot="16200000">
            <a:off x="-1209723" y="2975361"/>
            <a:ext cx="3826047" cy="707886"/>
          </a:xfrm>
          <a:prstGeom prst="rect">
            <a:avLst/>
          </a:prstGeom>
          <a:noFill/>
        </p:spPr>
        <p:txBody>
          <a:bodyPr wrap="none" rtlCol="0">
            <a:spAutoFit/>
          </a:bodyPr>
          <a:lstStyle/>
          <a:p>
            <a:pPr algn="ctr"/>
            <a:r>
              <a:rPr lang="en-US" sz="4000" dirty="0"/>
              <a:t>Brownian Motion</a:t>
            </a:r>
          </a:p>
        </p:txBody>
      </p:sp>
      <p:sp>
        <p:nvSpPr>
          <p:cNvPr id="4" name="Date Placeholder 3"/>
          <p:cNvSpPr>
            <a:spLocks noGrp="1"/>
          </p:cNvSpPr>
          <p:nvPr>
            <p:ph type="dt" sz="half" idx="4294967295"/>
          </p:nvPr>
        </p:nvSpPr>
        <p:spPr>
          <a:xfrm>
            <a:off x="838200" y="6356350"/>
            <a:ext cx="2743200" cy="365125"/>
          </a:xfrm>
        </p:spPr>
        <p:txBody>
          <a:bodyPr/>
          <a:lstStyle/>
          <a:p>
            <a:r>
              <a:rPr lang="en-US"/>
              <a:t>7 October 2017</a:t>
            </a:r>
          </a:p>
        </p:txBody>
      </p:sp>
      <p:sp>
        <p:nvSpPr>
          <p:cNvPr id="5" name="Footer Placeholder 4"/>
          <p:cNvSpPr>
            <a:spLocks noGrp="1"/>
          </p:cNvSpPr>
          <p:nvPr>
            <p:ph type="ftr" sz="quarter" idx="4294967295"/>
          </p:nvPr>
        </p:nvSpPr>
        <p:spPr>
          <a:xfrm>
            <a:off x="4038600" y="6356350"/>
            <a:ext cx="4114800" cy="365125"/>
          </a:xfrm>
        </p:spPr>
        <p:txBody>
          <a:bodyPr/>
          <a:lstStyle/>
          <a:p>
            <a:r>
              <a:rPr lang="en-US"/>
              <a:t>McCrory: Einstein's 1905 Revolution</a:t>
            </a:r>
          </a:p>
        </p:txBody>
      </p:sp>
      <p:sp>
        <p:nvSpPr>
          <p:cNvPr id="7" name="Slide Number Placeholder 6"/>
          <p:cNvSpPr>
            <a:spLocks noGrp="1"/>
          </p:cNvSpPr>
          <p:nvPr>
            <p:ph type="sldNum" sz="quarter" idx="4294967295"/>
          </p:nvPr>
        </p:nvSpPr>
        <p:spPr>
          <a:xfrm>
            <a:off x="8610600" y="6356350"/>
            <a:ext cx="2743200" cy="365125"/>
          </a:xfrm>
        </p:spPr>
        <p:txBody>
          <a:bodyPr/>
          <a:lstStyle/>
          <a:p>
            <a:fld id="{AFF25C80-3B7E-43E1-A5B7-0224D5A95EE8}" type="slidenum">
              <a:rPr lang="en-US" smtClean="0"/>
              <a:t>178</a:t>
            </a:fld>
            <a:endParaRPr lang="en-US"/>
          </a:p>
        </p:txBody>
      </p:sp>
    </p:spTree>
    <p:extLst>
      <p:ext uri="{BB962C8B-B14F-4D97-AF65-F5344CB8AC3E}">
        <p14:creationId xmlns:p14="http://schemas.microsoft.com/office/powerpoint/2010/main" val="372216167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Brownian Motion</a:t>
            </a:r>
          </a:p>
        </p:txBody>
      </p:sp>
      <p:sp>
        <p:nvSpPr>
          <p:cNvPr id="4" name="Content Placeholder 3"/>
          <p:cNvSpPr>
            <a:spLocks noGrp="1"/>
          </p:cNvSpPr>
          <p:nvPr>
            <p:ph idx="1"/>
          </p:nvPr>
        </p:nvSpPr>
        <p:spPr>
          <a:xfrm>
            <a:off x="838200" y="1825625"/>
            <a:ext cx="4207136" cy="4351338"/>
          </a:xfrm>
        </p:spPr>
        <p:txBody>
          <a:bodyPr>
            <a:normAutofit/>
          </a:bodyPr>
          <a:lstStyle/>
          <a:p>
            <a:r>
              <a:rPr lang="en-US" dirty="0"/>
              <a:t>A tiny, visible object (suspended in water) will move about randomly.</a:t>
            </a:r>
          </a:p>
          <a:p>
            <a:r>
              <a:rPr lang="en-US" dirty="0"/>
              <a:t>Could the pollen grains be alive?</a:t>
            </a:r>
          </a:p>
          <a:p>
            <a:r>
              <a:rPr lang="en-US" dirty="0"/>
              <a:t>Nope.  Shown to happen with lab-created inanimate stuff</a:t>
            </a:r>
          </a:p>
        </p:txBody>
      </p:sp>
      <p:pic>
        <p:nvPicPr>
          <p:cNvPr id="5" name="R5t-oA796to">
            <a:hlinkClick r:id="" action="ppaction://media"/>
          </p:cNvPr>
          <p:cNvPicPr>
            <a:picLocks noRot="1" noChangeAspect="1"/>
          </p:cNvPicPr>
          <p:nvPr>
            <a:videoFile r:link="rId1"/>
          </p:nvPr>
        </p:nvPicPr>
        <p:blipFill>
          <a:blip r:embed="rId3"/>
          <a:stretch>
            <a:fillRect/>
          </a:stretch>
        </p:blipFill>
        <p:spPr>
          <a:xfrm>
            <a:off x="6217919" y="1690688"/>
            <a:ext cx="5486400" cy="4114800"/>
          </a:xfrm>
          <a:prstGeom prst="rect">
            <a:avLst/>
          </a:prstGeom>
        </p:spPr>
      </p:pic>
      <p:sp>
        <p:nvSpPr>
          <p:cNvPr id="3" name="Date Placeholder 2"/>
          <p:cNvSpPr>
            <a:spLocks noGrp="1"/>
          </p:cNvSpPr>
          <p:nvPr>
            <p:ph type="dt" sz="half" idx="10"/>
          </p:nvPr>
        </p:nvSpPr>
        <p:spPr/>
        <p:txBody>
          <a:bodyPr/>
          <a:lstStyle/>
          <a:p>
            <a:r>
              <a:rPr lang="en-US"/>
              <a:t>7 October 2017</a:t>
            </a:r>
          </a:p>
        </p:txBody>
      </p:sp>
      <p:sp>
        <p:nvSpPr>
          <p:cNvPr id="6" name="Footer Placeholder 5"/>
          <p:cNvSpPr>
            <a:spLocks noGrp="1"/>
          </p:cNvSpPr>
          <p:nvPr>
            <p:ph type="ftr" sz="quarter" idx="11"/>
          </p:nvPr>
        </p:nvSpPr>
        <p:spPr/>
        <p:txBody>
          <a:bodyPr/>
          <a:lstStyle/>
          <a:p>
            <a:r>
              <a:rPr lang="en-US"/>
              <a:t>McCrory: Einstein's 1905 Revolution</a:t>
            </a:r>
          </a:p>
        </p:txBody>
      </p:sp>
      <p:sp>
        <p:nvSpPr>
          <p:cNvPr id="7" name="Slide Number Placeholder 6"/>
          <p:cNvSpPr>
            <a:spLocks noGrp="1"/>
          </p:cNvSpPr>
          <p:nvPr>
            <p:ph type="sldNum" sz="quarter" idx="12"/>
          </p:nvPr>
        </p:nvSpPr>
        <p:spPr/>
        <p:txBody>
          <a:bodyPr/>
          <a:lstStyle/>
          <a:p>
            <a:fld id="{AFF25C80-3B7E-43E1-A5B7-0224D5A95EE8}" type="slidenum">
              <a:rPr lang="en-US" smtClean="0"/>
              <a:t>179</a:t>
            </a:fld>
            <a:endParaRPr lang="en-US" dirty="0"/>
          </a:p>
        </p:txBody>
      </p:sp>
      <p:pic>
        <p:nvPicPr>
          <p:cNvPr id="56322" name="Picture 2" descr="Robert Brown (botanist).jpg"/>
          <p:cNvPicPr>
            <a:picLocks noChangeAspect="1" noChangeArrowheads="1"/>
          </p:cNvPicPr>
          <p:nvPr/>
        </p:nvPicPr>
        <p:blipFill rotWithShape="1">
          <a:blip r:embed="rId4">
            <a:extLst>
              <a:ext uri="{28A0092B-C50C-407E-A947-70E740481C1C}">
                <a14:useLocalDpi xmlns:a14="http://schemas.microsoft.com/office/drawing/2010/main" val="0"/>
              </a:ext>
            </a:extLst>
          </a:blip>
          <a:srcRect l="27006" t="9365" r="20855" b="54665"/>
          <a:stretch/>
        </p:blipFill>
        <p:spPr bwMode="auto">
          <a:xfrm>
            <a:off x="6807200" y="160712"/>
            <a:ext cx="1600200" cy="13448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407400" y="431940"/>
            <a:ext cx="2608022" cy="707886"/>
          </a:xfrm>
          <a:prstGeom prst="rect">
            <a:avLst/>
          </a:prstGeom>
          <a:noFill/>
        </p:spPr>
        <p:txBody>
          <a:bodyPr wrap="none" rtlCol="0">
            <a:spAutoFit/>
          </a:bodyPr>
          <a:lstStyle/>
          <a:p>
            <a:r>
              <a:rPr lang="en-US" sz="2000" i="1" dirty="0"/>
              <a:t>Botanist Robert Brown,</a:t>
            </a:r>
          </a:p>
          <a:p>
            <a:r>
              <a:rPr lang="en-US" sz="2000" i="1" dirty="0"/>
              <a:t>1773-1858</a:t>
            </a:r>
          </a:p>
        </p:txBody>
      </p:sp>
    </p:spTree>
    <p:extLst>
      <p:ext uri="{BB962C8B-B14F-4D97-AF65-F5344CB8AC3E}">
        <p14:creationId xmlns:p14="http://schemas.microsoft.com/office/powerpoint/2010/main" val="264052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remove"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Recap so far</a:t>
            </a:r>
          </a:p>
        </p:txBody>
      </p:sp>
      <p:sp>
        <p:nvSpPr>
          <p:cNvPr id="9" name="Content Placeholder 8"/>
          <p:cNvSpPr>
            <a:spLocks noGrp="1"/>
          </p:cNvSpPr>
          <p:nvPr>
            <p:ph idx="1"/>
          </p:nvPr>
        </p:nvSpPr>
        <p:spPr/>
        <p:txBody>
          <a:bodyPr/>
          <a:lstStyle/>
          <a:p>
            <a:r>
              <a:rPr lang="en-US" dirty="0"/>
              <a:t>Intuition</a:t>
            </a:r>
          </a:p>
          <a:p>
            <a:pPr lvl="1"/>
            <a:r>
              <a:rPr lang="en-US" dirty="0"/>
              <a:t>Scientific Method</a:t>
            </a:r>
          </a:p>
          <a:p>
            <a:r>
              <a:rPr lang="en-US" dirty="0"/>
              <a:t>Invariant</a:t>
            </a:r>
          </a:p>
          <a:p>
            <a:r>
              <a:rPr lang="en-US" dirty="0"/>
              <a:t>Relative</a:t>
            </a:r>
          </a:p>
          <a:p>
            <a:r>
              <a:rPr lang="en-US" dirty="0"/>
              <a:t>Frame of reference</a:t>
            </a:r>
          </a:p>
          <a:p>
            <a:pPr lvl="1"/>
            <a:r>
              <a:rPr lang="en-US" dirty="0"/>
              <a:t>Inertial frame of reference</a:t>
            </a:r>
          </a:p>
          <a:p>
            <a:endParaRPr lang="en-US" dirty="0"/>
          </a:p>
        </p:txBody>
      </p:sp>
      <p:sp>
        <p:nvSpPr>
          <p:cNvPr id="5" name="Date Placeholder 4"/>
          <p:cNvSpPr>
            <a:spLocks noGrp="1"/>
          </p:cNvSpPr>
          <p:nvPr>
            <p:ph type="dt" sz="half" idx="10"/>
          </p:nvPr>
        </p:nvSpPr>
        <p:spPr/>
        <p:txBody>
          <a:bodyPr/>
          <a:lstStyle/>
          <a:p>
            <a:r>
              <a:rPr lang="en-US"/>
              <a:t>7 October 2017</a:t>
            </a:r>
          </a:p>
        </p:txBody>
      </p:sp>
      <p:sp>
        <p:nvSpPr>
          <p:cNvPr id="6" name="Footer Placeholder 5"/>
          <p:cNvSpPr>
            <a:spLocks noGrp="1"/>
          </p:cNvSpPr>
          <p:nvPr>
            <p:ph type="ftr" sz="quarter" idx="11"/>
          </p:nvPr>
        </p:nvSpPr>
        <p:spPr/>
        <p:txBody>
          <a:bodyPr/>
          <a:lstStyle/>
          <a:p>
            <a:r>
              <a:rPr lang="en-US"/>
              <a:t>McCrory: Einstein's 1905 Revolution</a:t>
            </a:r>
          </a:p>
        </p:txBody>
      </p:sp>
      <p:sp>
        <p:nvSpPr>
          <p:cNvPr id="7" name="Slide Number Placeholder 6"/>
          <p:cNvSpPr>
            <a:spLocks noGrp="1"/>
          </p:cNvSpPr>
          <p:nvPr>
            <p:ph type="sldNum" sz="quarter" idx="12"/>
          </p:nvPr>
        </p:nvSpPr>
        <p:spPr/>
        <p:txBody>
          <a:bodyPr/>
          <a:lstStyle/>
          <a:p>
            <a:fld id="{AFF25C80-3B7E-43E1-A5B7-0224D5A95EE8}" type="slidenum">
              <a:rPr lang="en-US" smtClean="0"/>
              <a:t>18</a:t>
            </a:fld>
            <a:endParaRPr lang="en-US"/>
          </a:p>
        </p:txBody>
      </p:sp>
    </p:spTree>
    <p:extLst>
      <p:ext uri="{BB962C8B-B14F-4D97-AF65-F5344CB8AC3E}">
        <p14:creationId xmlns:p14="http://schemas.microsoft.com/office/powerpoint/2010/main" val="215460061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Brownian Motion: Einstein</a:t>
            </a:r>
          </a:p>
        </p:txBody>
      </p:sp>
      <p:sp>
        <p:nvSpPr>
          <p:cNvPr id="4" name="Content Placeholder 3"/>
          <p:cNvSpPr>
            <a:spLocks noGrp="1"/>
          </p:cNvSpPr>
          <p:nvPr>
            <p:ph idx="1"/>
          </p:nvPr>
        </p:nvSpPr>
        <p:spPr>
          <a:xfrm>
            <a:off x="838200" y="1825625"/>
            <a:ext cx="4207136" cy="4351338"/>
          </a:xfrm>
        </p:spPr>
        <p:txBody>
          <a:bodyPr>
            <a:normAutofit/>
          </a:bodyPr>
          <a:lstStyle/>
          <a:p>
            <a:r>
              <a:rPr lang="en-US" dirty="0"/>
              <a:t>Einstein solved the problem, assuming “molecules” are what is pushing the object around.</a:t>
            </a:r>
          </a:p>
          <a:p>
            <a:r>
              <a:rPr lang="en-US" dirty="0"/>
              <a:t>His calculations revealed the size of these molecules</a:t>
            </a:r>
          </a:p>
          <a:p>
            <a:pPr lvl="1"/>
            <a:r>
              <a:rPr lang="en-US" dirty="0" err="1"/>
              <a:t>Avagadro’s</a:t>
            </a:r>
            <a:r>
              <a:rPr lang="en-US" dirty="0"/>
              <a:t> Number</a:t>
            </a:r>
          </a:p>
        </p:txBody>
      </p:sp>
      <p:sp>
        <p:nvSpPr>
          <p:cNvPr id="3" name="Date Placeholder 2"/>
          <p:cNvSpPr>
            <a:spLocks noGrp="1"/>
          </p:cNvSpPr>
          <p:nvPr>
            <p:ph type="dt" sz="half" idx="10"/>
          </p:nvPr>
        </p:nvSpPr>
        <p:spPr/>
        <p:txBody>
          <a:bodyPr/>
          <a:lstStyle/>
          <a:p>
            <a:r>
              <a:rPr lang="en-US"/>
              <a:t>7 October 2017</a:t>
            </a:r>
          </a:p>
        </p:txBody>
      </p:sp>
      <p:sp>
        <p:nvSpPr>
          <p:cNvPr id="6" name="Footer Placeholder 5"/>
          <p:cNvSpPr>
            <a:spLocks noGrp="1"/>
          </p:cNvSpPr>
          <p:nvPr>
            <p:ph type="ftr" sz="quarter" idx="11"/>
          </p:nvPr>
        </p:nvSpPr>
        <p:spPr/>
        <p:txBody>
          <a:bodyPr/>
          <a:lstStyle/>
          <a:p>
            <a:r>
              <a:rPr lang="en-US"/>
              <a:t>McCrory: Einstein's 1905 Revolution</a:t>
            </a:r>
          </a:p>
        </p:txBody>
      </p:sp>
      <p:sp>
        <p:nvSpPr>
          <p:cNvPr id="7" name="Slide Number Placeholder 6"/>
          <p:cNvSpPr>
            <a:spLocks noGrp="1"/>
          </p:cNvSpPr>
          <p:nvPr>
            <p:ph type="sldNum" sz="quarter" idx="12"/>
          </p:nvPr>
        </p:nvSpPr>
        <p:spPr/>
        <p:txBody>
          <a:bodyPr/>
          <a:lstStyle/>
          <a:p>
            <a:fld id="{AFF25C80-3B7E-43E1-A5B7-0224D5A95EE8}" type="slidenum">
              <a:rPr lang="en-US" smtClean="0"/>
              <a:t>180</a:t>
            </a:fld>
            <a:endParaRPr lang="en-US" dirty="0"/>
          </a:p>
        </p:txBody>
      </p:sp>
      <p:pic>
        <p:nvPicPr>
          <p:cNvPr id="8" name="Picture 7" descr="https://lh3.googleusercontent.com/-1fZNc7P0r2M/VnCIwjYKZMI/AAAAAAAANyU/RqIKFkESYDE/w465-h321/gif4b.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95047" y="1461296"/>
            <a:ext cx="6831106" cy="471566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38BEEBD5-EF74-40ED-B1AA-9EB5C791737D}"/>
                  </a:ext>
                </a:extLst>
              </p:cNvPr>
              <p:cNvGraphicFramePr>
                <a:graphicFrameLocks noChangeAspect="1"/>
              </p:cNvGraphicFramePr>
              <p:nvPr>
                <p:extLst>
                  <p:ext uri="{D42A27DB-BD31-4B8C-83A1-F6EECF244321}">
                    <p14:modId xmlns:p14="http://schemas.microsoft.com/office/powerpoint/2010/main" val="2659769346"/>
                  </p:ext>
                </p:extLst>
              </p:nvPr>
            </p:nvGraphicFramePr>
            <p:xfrm>
              <a:off x="381000" y="5926137"/>
              <a:ext cx="1371600" cy="771525"/>
            </p:xfrm>
            <a:graphic>
              <a:graphicData uri="http://schemas.microsoft.com/office/powerpoint/2016/slidezoom">
                <pslz:sldZm>
                  <pslz:sldZmObj sldId="585" cId="2894664145">
                    <pslz:zmPr id="{DBF4CD43-6CA4-47AE-9467-243DF81036DC}" returnToParent="0" transitionDur="1000">
                      <p166:blipFill xmlns:p166="http://schemas.microsoft.com/office/powerpoint/2016/6/main">
                        <a:blip r:embed="rId3"/>
                        <a:stretch>
                          <a:fillRect/>
                        </a:stretch>
                      </p166:blipFill>
                      <p166:spPr xmlns:p166="http://schemas.microsoft.com/office/powerpoint/2016/6/main">
                        <a:xfrm>
                          <a:off x="0" y="0"/>
                          <a:ext cx="1371600" cy="771525"/>
                        </a:xfrm>
                        <a:prstGeom prst="rect">
                          <a:avLst/>
                        </a:prstGeom>
                        <a:ln w="3175">
                          <a:solidFill>
                            <a:prstClr val="ltGray"/>
                          </a:solidFill>
                        </a:ln>
                      </p166:spPr>
                    </pslz:zmPr>
                  </pslz:sldZmObj>
                </pslz:sldZm>
              </a:graphicData>
            </a:graphic>
          </p:graphicFrame>
        </mc:Choice>
        <mc:Fallback xmlns="">
          <p:pic>
            <p:nvPicPr>
              <p:cNvPr id="11" name="Slide Zoom 10">
                <a:hlinkClick r:id="rId4" action="ppaction://hlinksldjump"/>
                <a:extLst>
                  <a:ext uri="{FF2B5EF4-FFF2-40B4-BE49-F238E27FC236}">
                    <a16:creationId xmlns:a16="http://schemas.microsoft.com/office/drawing/2014/main" id="{38BEEBD5-EF74-40ED-B1AA-9EB5C791737D}"/>
                  </a:ext>
                </a:extLst>
              </p:cNvPr>
              <p:cNvPicPr>
                <a:picLocks noGrp="1" noRot="1" noChangeAspect="1" noMove="1" noResize="1" noEditPoints="1" noAdjustHandles="1" noChangeArrowheads="1" noChangeShapeType="1"/>
              </p:cNvPicPr>
              <p:nvPr/>
            </p:nvPicPr>
            <p:blipFill>
              <a:blip r:embed="rId5"/>
              <a:stretch>
                <a:fillRect/>
              </a:stretch>
            </p:blipFill>
            <p:spPr>
              <a:xfrm>
                <a:off x="381000" y="5926137"/>
                <a:ext cx="1371600" cy="771525"/>
              </a:xfrm>
              <a:prstGeom prst="rect">
                <a:avLst/>
              </a:prstGeom>
              <a:ln w="3175">
                <a:solidFill>
                  <a:prstClr val="ltGray"/>
                </a:solidFill>
              </a:ln>
            </p:spPr>
          </p:pic>
        </mc:Fallback>
      </mc:AlternateContent>
    </p:spTree>
    <p:extLst>
      <p:ext uri="{BB962C8B-B14F-4D97-AF65-F5344CB8AC3E}">
        <p14:creationId xmlns:p14="http://schemas.microsoft.com/office/powerpoint/2010/main" val="193013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1810358"/>
            <a:ext cx="9144000" cy="4439926"/>
          </a:xfrm>
          <a:prstGeom prst="rect">
            <a:avLst/>
          </a:prstGeom>
        </p:spPr>
      </p:pic>
      <p:sp>
        <p:nvSpPr>
          <p:cNvPr id="5" name="Title 4"/>
          <p:cNvSpPr>
            <a:spLocks noGrp="1"/>
          </p:cNvSpPr>
          <p:nvPr>
            <p:ph type="title"/>
          </p:nvPr>
        </p:nvSpPr>
        <p:spPr>
          <a:xfrm>
            <a:off x="838200" y="74645"/>
            <a:ext cx="10515600" cy="951723"/>
          </a:xfrm>
        </p:spPr>
        <p:txBody>
          <a:bodyPr>
            <a:noAutofit/>
          </a:bodyPr>
          <a:lstStyle/>
          <a:p>
            <a:pPr algn="ctr"/>
            <a:r>
              <a:rPr lang="en-US" sz="2400" dirty="0"/>
              <a:t>"On a Heuristic Point of View about the Creation and Conversion of Light”</a:t>
            </a:r>
          </a:p>
        </p:txBody>
      </p:sp>
      <p:sp>
        <p:nvSpPr>
          <p:cNvPr id="6" name="TextBox 5"/>
          <p:cNvSpPr txBox="1"/>
          <p:nvPr/>
        </p:nvSpPr>
        <p:spPr>
          <a:xfrm rot="16200000">
            <a:off x="-1418277" y="2975361"/>
            <a:ext cx="4243149" cy="707886"/>
          </a:xfrm>
          <a:prstGeom prst="rect">
            <a:avLst/>
          </a:prstGeom>
          <a:noFill/>
        </p:spPr>
        <p:txBody>
          <a:bodyPr wrap="none" rtlCol="0">
            <a:spAutoFit/>
          </a:bodyPr>
          <a:lstStyle/>
          <a:p>
            <a:pPr algn="ctr"/>
            <a:r>
              <a:rPr lang="en-US" sz="4000" dirty="0"/>
              <a:t>Photoelectric Effect</a:t>
            </a:r>
          </a:p>
        </p:txBody>
      </p:sp>
      <p:sp>
        <p:nvSpPr>
          <p:cNvPr id="2" name="Date Placeholder 1"/>
          <p:cNvSpPr>
            <a:spLocks noGrp="1"/>
          </p:cNvSpPr>
          <p:nvPr>
            <p:ph type="dt" sz="half" idx="4294967295"/>
          </p:nvPr>
        </p:nvSpPr>
        <p:spPr>
          <a:xfrm>
            <a:off x="838200" y="6356350"/>
            <a:ext cx="2743200" cy="365125"/>
          </a:xfrm>
        </p:spPr>
        <p:txBody>
          <a:bodyPr/>
          <a:lstStyle/>
          <a:p>
            <a:r>
              <a:rPr lang="en-US"/>
              <a:t>7 October 2017</a:t>
            </a:r>
          </a:p>
        </p:txBody>
      </p:sp>
      <p:sp>
        <p:nvSpPr>
          <p:cNvPr id="3" name="Footer Placeholder 2"/>
          <p:cNvSpPr>
            <a:spLocks noGrp="1"/>
          </p:cNvSpPr>
          <p:nvPr>
            <p:ph type="ftr" sz="quarter" idx="4294967295"/>
          </p:nvPr>
        </p:nvSpPr>
        <p:spPr>
          <a:xfrm>
            <a:off x="4038600" y="6356350"/>
            <a:ext cx="4114800" cy="365125"/>
          </a:xfrm>
        </p:spPr>
        <p:txBody>
          <a:bodyPr/>
          <a:lstStyle/>
          <a:p>
            <a:r>
              <a:rPr lang="en-US"/>
              <a:t>McCrory: Einstein's 1905 Revolution</a:t>
            </a:r>
          </a:p>
        </p:txBody>
      </p:sp>
      <p:sp>
        <p:nvSpPr>
          <p:cNvPr id="7" name="Slide Number Placeholder 6"/>
          <p:cNvSpPr>
            <a:spLocks noGrp="1"/>
          </p:cNvSpPr>
          <p:nvPr>
            <p:ph type="sldNum" sz="quarter" idx="4294967295"/>
          </p:nvPr>
        </p:nvSpPr>
        <p:spPr>
          <a:xfrm>
            <a:off x="8610600" y="6356350"/>
            <a:ext cx="2743200" cy="365125"/>
          </a:xfrm>
        </p:spPr>
        <p:txBody>
          <a:bodyPr/>
          <a:lstStyle/>
          <a:p>
            <a:fld id="{AFF25C80-3B7E-43E1-A5B7-0224D5A95EE8}" type="slidenum">
              <a:rPr lang="en-US" smtClean="0"/>
              <a:t>181</a:t>
            </a:fld>
            <a:endParaRPr lang="en-US"/>
          </a:p>
        </p:txBody>
      </p:sp>
    </p:spTree>
    <p:extLst>
      <p:ext uri="{BB962C8B-B14F-4D97-AF65-F5344CB8AC3E}">
        <p14:creationId xmlns:p14="http://schemas.microsoft.com/office/powerpoint/2010/main" val="314627709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Photoelectric Effect</a:t>
            </a:r>
          </a:p>
        </p:txBody>
      </p:sp>
      <p:sp>
        <p:nvSpPr>
          <p:cNvPr id="3" name="Content Placeholder 2"/>
          <p:cNvSpPr>
            <a:spLocks noGrp="1"/>
          </p:cNvSpPr>
          <p:nvPr>
            <p:ph idx="1"/>
          </p:nvPr>
        </p:nvSpPr>
        <p:spPr>
          <a:xfrm>
            <a:off x="838200" y="1825625"/>
            <a:ext cx="6355702" cy="4351338"/>
          </a:xfrm>
        </p:spPr>
        <p:txBody>
          <a:bodyPr>
            <a:normAutofit/>
          </a:bodyPr>
          <a:lstStyle/>
          <a:p>
            <a:r>
              <a:rPr lang="en-US" dirty="0"/>
              <a:t>Covered last week by Professor Hooper</a:t>
            </a:r>
          </a:p>
          <a:p>
            <a:r>
              <a:rPr lang="en-US" dirty="0"/>
              <a:t>Emission of electrons when light shines onto a material … sometimes</a:t>
            </a:r>
          </a:p>
          <a:p>
            <a:r>
              <a:rPr lang="en-US" dirty="0"/>
              <a:t>This phenomenon was discovered by Hertz and </a:t>
            </a:r>
            <a:r>
              <a:rPr lang="en-US" dirty="0" err="1"/>
              <a:t>Hallwachs</a:t>
            </a:r>
            <a:r>
              <a:rPr lang="en-US" dirty="0"/>
              <a:t> in 1887. </a:t>
            </a:r>
          </a:p>
          <a:p>
            <a:endParaRPr lang="en-US" dirty="0"/>
          </a:p>
        </p:txBody>
      </p:sp>
      <p:pic>
        <p:nvPicPr>
          <p:cNvPr id="6" name="Picture 4" descr="incidentl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514" y="2035180"/>
            <a:ext cx="4343400" cy="3270250"/>
          </a:xfrm>
          <a:prstGeom prst="rect">
            <a:avLst/>
          </a:prstGeom>
          <a:noFill/>
          <a:ln w="12700">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7" name="Slide Number Placeholder 6"/>
          <p:cNvSpPr>
            <a:spLocks noGrp="1"/>
          </p:cNvSpPr>
          <p:nvPr>
            <p:ph type="sldNum" sz="quarter" idx="12"/>
          </p:nvPr>
        </p:nvSpPr>
        <p:spPr/>
        <p:txBody>
          <a:bodyPr/>
          <a:lstStyle/>
          <a:p>
            <a:fld id="{AFF25C80-3B7E-43E1-A5B7-0224D5A95EE8}" type="slidenum">
              <a:rPr lang="en-US" smtClean="0"/>
              <a:t>182</a:t>
            </a:fld>
            <a:endParaRPr lang="en-US" dirty="0"/>
          </a:p>
        </p:txBody>
      </p:sp>
    </p:spTree>
    <p:extLst>
      <p:ext uri="{BB962C8B-B14F-4D97-AF65-F5344CB8AC3E}">
        <p14:creationId xmlns:p14="http://schemas.microsoft.com/office/powerpoint/2010/main" val="276707342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Interpretation based on Maxwell’s Equations</a:t>
            </a:r>
          </a:p>
        </p:txBody>
      </p:sp>
      <p:sp>
        <p:nvSpPr>
          <p:cNvPr id="3" name="Content Placeholder 2"/>
          <p:cNvSpPr>
            <a:spLocks noGrp="1"/>
          </p:cNvSpPr>
          <p:nvPr>
            <p:ph idx="1"/>
          </p:nvPr>
        </p:nvSpPr>
        <p:spPr/>
        <p:txBody>
          <a:bodyPr/>
          <a:lstStyle/>
          <a:p>
            <a:r>
              <a:rPr lang="en-US" dirty="0"/>
              <a:t>Light is a wave</a:t>
            </a:r>
          </a:p>
          <a:p>
            <a:endParaRPr lang="en-US" dirty="0"/>
          </a:p>
          <a:p>
            <a:r>
              <a:rPr lang="en-US" dirty="0"/>
              <a:t>Brighter light </a:t>
            </a:r>
            <a:r>
              <a:rPr lang="en-US" dirty="0">
                <a:sym typeface="Wingdings" panose="05000000000000000000" pitchFamily="2" charset="2"/>
              </a:rPr>
              <a:t> More energetic electrons</a:t>
            </a:r>
          </a:p>
          <a:p>
            <a:r>
              <a:rPr lang="en-US" dirty="0"/>
              <a:t>Brighter light </a:t>
            </a:r>
            <a:r>
              <a:rPr lang="en-US" dirty="0">
                <a:sym typeface="Wingdings" panose="05000000000000000000" pitchFamily="2" charset="2"/>
              </a:rPr>
              <a:t> More prompt emission of electrons</a:t>
            </a:r>
          </a:p>
          <a:p>
            <a:pPr lvl="1"/>
            <a:r>
              <a:rPr lang="en-US" dirty="0">
                <a:sym typeface="Wingdings" panose="05000000000000000000" pitchFamily="2" charset="2"/>
              </a:rPr>
              <a:t>Dim light: electrons would be released slowly and at low energy</a:t>
            </a:r>
            <a:r>
              <a:rPr lang="en-US" dirty="0"/>
              <a:t> </a:t>
            </a:r>
          </a:p>
        </p:txBody>
      </p: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183</a:t>
            </a:fld>
            <a:endParaRPr lang="en-US" dirty="0"/>
          </a:p>
        </p:txBody>
      </p:sp>
    </p:spTree>
    <p:extLst>
      <p:ext uri="{BB962C8B-B14F-4D97-AF65-F5344CB8AC3E}">
        <p14:creationId xmlns:p14="http://schemas.microsoft.com/office/powerpoint/2010/main" val="276032005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Observations</a:t>
            </a:r>
          </a:p>
        </p:txBody>
      </p:sp>
      <p:sp>
        <p:nvSpPr>
          <p:cNvPr id="3" name="Content Placeholder 2"/>
          <p:cNvSpPr>
            <a:spLocks noGrp="1"/>
          </p:cNvSpPr>
          <p:nvPr>
            <p:ph idx="1"/>
          </p:nvPr>
        </p:nvSpPr>
        <p:spPr/>
        <p:txBody>
          <a:bodyPr/>
          <a:lstStyle/>
          <a:p>
            <a:r>
              <a:rPr lang="en-US" dirty="0"/>
              <a:t>In 1902, Lenard observed that the energy of individual emitted electrons increased with the </a:t>
            </a:r>
            <a:r>
              <a:rPr lang="en-US" i="1" dirty="0"/>
              <a:t>color</a:t>
            </a:r>
            <a:r>
              <a:rPr lang="en-US" dirty="0"/>
              <a:t> of the light, but not the intensity.</a:t>
            </a:r>
          </a:p>
          <a:p>
            <a:endParaRPr lang="en-US" dirty="0"/>
          </a:p>
          <a:p>
            <a:r>
              <a:rPr lang="en-US" dirty="0"/>
              <a:t>Furthermore, when the color was blue enough, electrons would be emitted instantly</a:t>
            </a:r>
          </a:p>
        </p:txBody>
      </p: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184</a:t>
            </a:fld>
            <a:endParaRPr lang="en-US" dirty="0"/>
          </a:p>
        </p:txBody>
      </p:sp>
    </p:spTree>
    <p:extLst>
      <p:ext uri="{BB962C8B-B14F-4D97-AF65-F5344CB8AC3E}">
        <p14:creationId xmlns:p14="http://schemas.microsoft.com/office/powerpoint/2010/main" val="269992415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Max Planck</a:t>
            </a:r>
          </a:p>
        </p:txBody>
      </p:sp>
      <p:sp>
        <p:nvSpPr>
          <p:cNvPr id="3" name="Content Placeholder 2"/>
          <p:cNvSpPr>
            <a:spLocks noGrp="1"/>
          </p:cNvSpPr>
          <p:nvPr>
            <p:ph idx="1"/>
          </p:nvPr>
        </p:nvSpPr>
        <p:spPr>
          <a:xfrm>
            <a:off x="838200" y="1825625"/>
            <a:ext cx="10515600" cy="1534263"/>
          </a:xfrm>
        </p:spPr>
        <p:txBody>
          <a:bodyPr/>
          <a:lstStyle/>
          <a:p>
            <a:r>
              <a:rPr lang="en-US" dirty="0"/>
              <a:t>Studied the radiation emitted from a glowing body</a:t>
            </a:r>
          </a:p>
          <a:p>
            <a:pPr lvl="1"/>
            <a:r>
              <a:rPr lang="en-US" dirty="0"/>
              <a:t>“Black Body Radiation”</a:t>
            </a:r>
          </a:p>
          <a:p>
            <a:pPr lvl="1"/>
            <a:r>
              <a:rPr lang="en-US" dirty="0"/>
              <a:t>(Radiation: energy from light)</a:t>
            </a:r>
          </a:p>
        </p:txBody>
      </p: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185</a:t>
            </a:fld>
            <a:endParaRPr lang="en-US" dirty="0"/>
          </a:p>
        </p:txBody>
      </p:sp>
      <p:pic>
        <p:nvPicPr>
          <p:cNvPr id="56322" name="Picture 2" descr="http://www.redorbit.com/media/uploads/2004/10/6_c9b95f985acbe749f13bf6301a3180a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819" y="3378572"/>
            <a:ext cx="5589181" cy="2617156"/>
          </a:xfrm>
          <a:prstGeom prst="rect">
            <a:avLst/>
          </a:prstGeom>
          <a:noFill/>
          <a:extLst>
            <a:ext uri="{909E8E84-426E-40DD-AFC4-6F175D3DCCD1}">
              <a14:hiddenFill xmlns:a14="http://schemas.microsoft.com/office/drawing/2010/main">
                <a:solidFill>
                  <a:srgbClr val="FFFFFF"/>
                </a:solidFill>
              </a14:hiddenFill>
            </a:ext>
          </a:extLst>
        </p:spPr>
      </p:pic>
      <p:pic>
        <p:nvPicPr>
          <p:cNvPr id="56324" name="Picture 4" descr="http://hyperphysics.phy-astr.gsu.edu/hbase/imgmod/wien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0517" y="2928132"/>
            <a:ext cx="4781883" cy="3428218"/>
          </a:xfrm>
          <a:prstGeom prst="rect">
            <a:avLst/>
          </a:prstGeom>
          <a:noFill/>
          <a:extLst>
            <a:ext uri="{909E8E84-426E-40DD-AFC4-6F175D3DCCD1}">
              <a14:hiddenFill xmlns:a14="http://schemas.microsoft.com/office/drawing/2010/main">
                <a:solidFill>
                  <a:srgbClr val="FFFFFF"/>
                </a:solidFill>
              </a14:hiddenFill>
            </a:ext>
          </a:extLst>
        </p:spPr>
      </p:pic>
      <p:pic>
        <p:nvPicPr>
          <p:cNvPr id="56326" name="Picture 6" descr="https://micro.magnet.fsu.edu/optics/timeline/people/antiqueimages/planc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0410" y="190500"/>
            <a:ext cx="1905000" cy="300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3366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fit this frequency curve?</a:t>
            </a:r>
          </a:p>
        </p:txBody>
      </p:sp>
      <p:sp>
        <p:nvSpPr>
          <p:cNvPr id="3" name="Content Placeholder 2"/>
          <p:cNvSpPr>
            <a:spLocks noGrp="1"/>
          </p:cNvSpPr>
          <p:nvPr>
            <p:ph idx="1"/>
          </p:nvPr>
        </p:nvSpPr>
        <p:spPr>
          <a:xfrm>
            <a:off x="838200" y="1825625"/>
            <a:ext cx="7635949" cy="4351338"/>
          </a:xfrm>
        </p:spPr>
        <p:txBody>
          <a:bodyPr>
            <a:normAutofit fontScale="92500" lnSpcReduction="10000"/>
          </a:bodyPr>
          <a:lstStyle/>
          <a:p>
            <a:r>
              <a:rPr lang="en-US" dirty="0"/>
              <a:t>Assume that electromagnetic energy could be emitted only in quantized form</a:t>
            </a:r>
          </a:p>
          <a:p>
            <a:r>
              <a:rPr lang="en-US" dirty="0"/>
              <a:t>He introduced a new constant, h:</a:t>
            </a:r>
          </a:p>
          <a:p>
            <a:pPr marL="0" indent="0" algn="ctr">
              <a:buNone/>
            </a:pPr>
            <a:r>
              <a:rPr lang="en-US" i="1" dirty="0">
                <a:latin typeface="Times New Roman" panose="02020603050405020304" pitchFamily="18" charset="0"/>
                <a:cs typeface="Times New Roman" panose="02020603050405020304" pitchFamily="18" charset="0"/>
              </a:rPr>
              <a:t>E = h</a:t>
            </a:r>
            <a:r>
              <a:rPr lang="el-GR" i="1" dirty="0">
                <a:latin typeface="Times New Roman" panose="02020603050405020304" pitchFamily="18" charset="0"/>
                <a:cs typeface="Times New Roman" panose="02020603050405020304" pitchFamily="18" charset="0"/>
              </a:rPr>
              <a:t>ν</a:t>
            </a:r>
            <a:endParaRPr lang="en-US" i="1" dirty="0">
              <a:latin typeface="Times New Roman" panose="02020603050405020304" pitchFamily="18" charset="0"/>
              <a:cs typeface="Times New Roman" panose="02020603050405020304" pitchFamily="18" charset="0"/>
            </a:endParaRPr>
          </a:p>
          <a:p>
            <a:pPr lvl="1"/>
            <a:r>
              <a:rPr lang="en-US" i="1" dirty="0">
                <a:latin typeface="Times New Roman" panose="02020603050405020304" pitchFamily="18" charset="0"/>
                <a:cs typeface="Times New Roman" panose="02020603050405020304" pitchFamily="18" charset="0"/>
              </a:rPr>
              <a:t>h</a:t>
            </a:r>
            <a:r>
              <a:rPr lang="en-US" dirty="0"/>
              <a:t> is Planck's constant, </a:t>
            </a:r>
          </a:p>
          <a:p>
            <a:pPr marL="457200" lvl="1" indent="0" algn="ctr">
              <a:buNone/>
            </a:pPr>
            <a:r>
              <a:rPr lang="en-US" dirty="0"/>
              <a:t>6.62607×10</a:t>
            </a:r>
            <a:r>
              <a:rPr lang="en-US" baseline="30000" dirty="0"/>
              <a:t>−34 </a:t>
            </a:r>
            <a:r>
              <a:rPr lang="en-US" dirty="0"/>
              <a:t> [Joules seconds]</a:t>
            </a:r>
          </a:p>
          <a:p>
            <a:pPr lvl="1"/>
            <a:r>
              <a:rPr lang="en-US" i="1" dirty="0">
                <a:latin typeface="Times New Roman" panose="02020603050405020304" pitchFamily="18" charset="0"/>
                <a:cs typeface="Times New Roman" panose="02020603050405020304" pitchFamily="18" charset="0"/>
              </a:rPr>
              <a:t>ν</a:t>
            </a:r>
            <a:r>
              <a:rPr lang="en-US" dirty="0"/>
              <a:t> (“nu”) is the frequency of the radiation. </a:t>
            </a:r>
          </a:p>
          <a:p>
            <a:pPr lvl="1"/>
            <a:endParaRPr lang="en-US" dirty="0"/>
          </a:p>
          <a:p>
            <a:r>
              <a:rPr lang="en-US" dirty="0"/>
              <a:t>Scientists appreciated the novelty and correctness (mathematically) of this assumption, but they did not (particularly) like what this meant!</a:t>
            </a:r>
          </a:p>
          <a:p>
            <a:endParaRPr lang="en-US" dirty="0"/>
          </a:p>
        </p:txBody>
      </p: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186</a:t>
            </a:fld>
            <a:endParaRPr lang="en-US" dirty="0"/>
          </a:p>
        </p:txBody>
      </p:sp>
      <p:pic>
        <p:nvPicPr>
          <p:cNvPr id="9" name="Picture 4" descr="http://hyperphysics.phy-astr.gsu.edu/hbase/imgmod/wien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2399" y="1980481"/>
            <a:ext cx="3512252" cy="4041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86827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Max Planck and Einstein</a:t>
            </a:r>
          </a:p>
        </p:txBody>
      </p:sp>
      <p:sp>
        <p:nvSpPr>
          <p:cNvPr id="3" name="Content Placeholder 2"/>
          <p:cNvSpPr>
            <a:spLocks noGrp="1"/>
          </p:cNvSpPr>
          <p:nvPr>
            <p:ph idx="1"/>
          </p:nvPr>
        </p:nvSpPr>
        <p:spPr/>
        <p:txBody>
          <a:bodyPr>
            <a:normAutofit/>
          </a:bodyPr>
          <a:lstStyle/>
          <a:p>
            <a:r>
              <a:rPr lang="en-US" dirty="0"/>
              <a:t>Einstein showed that Planck’s assertion, that light is made up of particles, would resolve the photoelectric effect</a:t>
            </a:r>
          </a:p>
          <a:p>
            <a:endParaRPr lang="en-US" dirty="0"/>
          </a:p>
          <a:p>
            <a:r>
              <a:rPr lang="en-US" dirty="0"/>
              <a:t>Light comes in quanta, and they behave like particles in the Photoelectric effect</a:t>
            </a:r>
          </a:p>
          <a:p>
            <a:endParaRPr lang="en-US" dirty="0"/>
          </a:p>
          <a:p>
            <a:r>
              <a:rPr lang="en-US" dirty="0"/>
              <a:t>These particles (now called “photons”) hit electrons in the atoms of the metal and can only kick them out if the energy of the photos is high enough</a:t>
            </a:r>
          </a:p>
          <a:p>
            <a:pPr marL="0" indent="0" algn="ctr">
              <a:buNone/>
            </a:pPr>
            <a:endParaRPr lang="en-US" sz="3600" i="1" dirty="0">
              <a:latin typeface="Times New Roman" panose="02020603050405020304" pitchFamily="18" charset="0"/>
              <a:cs typeface="Times New Roman" panose="02020603050405020304" pitchFamily="18" charset="0"/>
            </a:endParaRPr>
          </a:p>
        </p:txBody>
      </p:sp>
      <p:sp>
        <p:nvSpPr>
          <p:cNvPr id="5" name="Date Placeholder 4"/>
          <p:cNvSpPr>
            <a:spLocks noGrp="1"/>
          </p:cNvSpPr>
          <p:nvPr>
            <p:ph type="dt" sz="half" idx="10"/>
          </p:nvPr>
        </p:nvSpPr>
        <p:spPr/>
        <p:txBody>
          <a:bodyPr/>
          <a:lstStyle/>
          <a:p>
            <a:r>
              <a:rPr lang="en-US"/>
              <a:t>7 October 2017</a:t>
            </a:r>
          </a:p>
        </p:txBody>
      </p:sp>
      <p:sp>
        <p:nvSpPr>
          <p:cNvPr id="6" name="Footer Placeholder 5"/>
          <p:cNvSpPr>
            <a:spLocks noGrp="1"/>
          </p:cNvSpPr>
          <p:nvPr>
            <p:ph type="ftr" sz="quarter" idx="11"/>
          </p:nvPr>
        </p:nvSpPr>
        <p:spPr/>
        <p:txBody>
          <a:bodyPr/>
          <a:lstStyle/>
          <a:p>
            <a:r>
              <a:rPr lang="en-US"/>
              <a:t>McCrory: Einstein's 1905 Revolution</a:t>
            </a:r>
          </a:p>
        </p:txBody>
      </p:sp>
      <p:sp>
        <p:nvSpPr>
          <p:cNvPr id="7" name="Slide Number Placeholder 6"/>
          <p:cNvSpPr>
            <a:spLocks noGrp="1"/>
          </p:cNvSpPr>
          <p:nvPr>
            <p:ph type="sldNum" sz="quarter" idx="12"/>
          </p:nvPr>
        </p:nvSpPr>
        <p:spPr/>
        <p:txBody>
          <a:bodyPr/>
          <a:lstStyle/>
          <a:p>
            <a:fld id="{AFF25C80-3B7E-43E1-A5B7-0224D5A95EE8}" type="slidenum">
              <a:rPr lang="en-US" smtClean="0"/>
              <a:t>187</a:t>
            </a:fld>
            <a:endParaRPr lang="en-US" dirty="0"/>
          </a:p>
        </p:txBody>
      </p:sp>
    </p:spTree>
    <p:extLst>
      <p:ext uri="{BB962C8B-B14F-4D97-AF65-F5344CB8AC3E}">
        <p14:creationId xmlns:p14="http://schemas.microsoft.com/office/powerpoint/2010/main" val="175686358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Wave/particle duality</a:t>
            </a:r>
          </a:p>
        </p:txBody>
      </p:sp>
      <p:sp>
        <p:nvSpPr>
          <p:cNvPr id="3" name="Content Placeholder 2"/>
          <p:cNvSpPr>
            <a:spLocks noGrp="1"/>
          </p:cNvSpPr>
          <p:nvPr>
            <p:ph idx="1"/>
          </p:nvPr>
        </p:nvSpPr>
        <p:spPr/>
        <p:txBody>
          <a:bodyPr/>
          <a:lstStyle/>
          <a:p>
            <a:r>
              <a:rPr lang="en-US" dirty="0"/>
              <a:t>The photoelectric effect helped to propel the then-emerging concept of wave–particle duality in the nature of light. </a:t>
            </a:r>
          </a:p>
          <a:p>
            <a:endParaRPr lang="en-US" dirty="0"/>
          </a:p>
          <a:p>
            <a:r>
              <a:rPr lang="en-US" dirty="0"/>
              <a:t>Light simultaneously possesses the characteristics of both waves and particles, each being manifested according to the circumstances. </a:t>
            </a:r>
          </a:p>
          <a:p>
            <a:endParaRPr lang="en-US" dirty="0"/>
          </a:p>
          <a:p>
            <a:r>
              <a:rPr lang="en-US" dirty="0"/>
              <a:t>It was soon realized that particles with mass also have a wavelength</a:t>
            </a:r>
          </a:p>
          <a:p>
            <a:endParaRPr lang="en-US" dirty="0"/>
          </a:p>
        </p:txBody>
      </p: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188</a:t>
            </a:fld>
            <a:endParaRPr lang="en-US" dirty="0"/>
          </a:p>
        </p:txBody>
      </p:sp>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72FBA9ED-95E4-4F44-8256-3384C541BD3B}"/>
                  </a:ext>
                </a:extLst>
              </p:cNvPr>
              <p:cNvGraphicFramePr>
                <a:graphicFrameLocks noChangeAspect="1"/>
              </p:cNvGraphicFramePr>
              <p:nvPr>
                <p:extLst>
                  <p:ext uri="{D42A27DB-BD31-4B8C-83A1-F6EECF244321}">
                    <p14:modId xmlns:p14="http://schemas.microsoft.com/office/powerpoint/2010/main" val="3810325484"/>
                  </p:ext>
                </p:extLst>
              </p:nvPr>
            </p:nvGraphicFramePr>
            <p:xfrm>
              <a:off x="381000" y="5926137"/>
              <a:ext cx="1371600" cy="771525"/>
            </p:xfrm>
            <a:graphic>
              <a:graphicData uri="http://schemas.microsoft.com/office/powerpoint/2016/slidezoom">
                <pslz:sldZm>
                  <pslz:sldZmObj sldId="585" cId="2894664145">
                    <pslz:zmPr id="{DBF4CD43-6CA4-47AE-9467-243DF81036DC}" returnToParent="0" transitionDur="1000">
                      <p166:blipFill xmlns:p166="http://schemas.microsoft.com/office/powerpoint/2016/6/main">
                        <a:blip r:embed="rId2"/>
                        <a:stretch>
                          <a:fillRect/>
                        </a:stretch>
                      </p166:blipFill>
                      <p166:spPr xmlns:p166="http://schemas.microsoft.com/office/powerpoint/2016/6/main">
                        <a:xfrm>
                          <a:off x="0" y="0"/>
                          <a:ext cx="1371600" cy="771525"/>
                        </a:xfrm>
                        <a:prstGeom prst="rect">
                          <a:avLst/>
                        </a:prstGeom>
                        <a:ln w="3175">
                          <a:solidFill>
                            <a:prstClr val="ltGray"/>
                          </a:solidFill>
                        </a:ln>
                      </p166:spPr>
                    </pslz:zmPr>
                  </pslz:sldZmObj>
                </pslz:sldZm>
              </a:graphicData>
            </a:graphic>
          </p:graphicFrame>
        </mc:Choice>
        <mc:Fallback xmlns="">
          <p:pic>
            <p:nvPicPr>
              <p:cNvPr id="7" name="Slide Zoom 6">
                <a:hlinkClick r:id="rId3" action="ppaction://hlinksldjump"/>
                <a:extLst>
                  <a:ext uri="{FF2B5EF4-FFF2-40B4-BE49-F238E27FC236}">
                    <a16:creationId xmlns:a16="http://schemas.microsoft.com/office/drawing/2014/main" id="{72FBA9ED-95E4-4F44-8256-3384C541BD3B}"/>
                  </a:ext>
                </a:extLst>
              </p:cNvPr>
              <p:cNvPicPr>
                <a:picLocks noGrp="1" noRot="1" noChangeAspect="1" noMove="1" noResize="1" noEditPoints="1" noAdjustHandles="1" noChangeArrowheads="1" noChangeShapeType="1"/>
              </p:cNvPicPr>
              <p:nvPr/>
            </p:nvPicPr>
            <p:blipFill>
              <a:blip r:embed="rId4"/>
              <a:stretch>
                <a:fillRect/>
              </a:stretch>
            </p:blipFill>
            <p:spPr>
              <a:xfrm>
                <a:off x="381000" y="5926137"/>
                <a:ext cx="1371600" cy="771525"/>
              </a:xfrm>
              <a:prstGeom prst="rect">
                <a:avLst/>
              </a:prstGeom>
              <a:ln w="3175">
                <a:solidFill>
                  <a:prstClr val="ltGray"/>
                </a:solidFill>
              </a:ln>
            </p:spPr>
          </p:pic>
        </mc:Fallback>
      </mc:AlternateContent>
    </p:spTree>
    <p:extLst>
      <p:ext uri="{BB962C8B-B14F-4D97-AF65-F5344CB8AC3E}">
        <p14:creationId xmlns:p14="http://schemas.microsoft.com/office/powerpoint/2010/main" val="78195595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Units of mass and energy</a:t>
            </a:r>
          </a:p>
        </p:txBody>
      </p:sp>
      <p:sp>
        <p:nvSpPr>
          <p:cNvPr id="3" name="Content Placeholder 2"/>
          <p:cNvSpPr>
            <a:spLocks noGrp="1"/>
          </p:cNvSpPr>
          <p:nvPr>
            <p:ph idx="1"/>
          </p:nvPr>
        </p:nvSpPr>
        <p:spPr>
          <a:xfrm>
            <a:off x="838200" y="1690688"/>
            <a:ext cx="6914882" cy="2673909"/>
          </a:xfrm>
        </p:spPr>
        <p:txBody>
          <a:bodyPr>
            <a:normAutofit/>
          </a:bodyPr>
          <a:lstStyle/>
          <a:p>
            <a:r>
              <a:rPr lang="en-US" sz="3200" dirty="0"/>
              <a:t>We use “Electron Volts” as an energy</a:t>
            </a:r>
          </a:p>
          <a:p>
            <a:pPr lvl="1"/>
            <a:r>
              <a:rPr lang="en-US" sz="2800" dirty="0"/>
              <a:t>1.6×10</a:t>
            </a:r>
            <a:r>
              <a:rPr lang="en-US" sz="2800" baseline="30000" dirty="0"/>
              <a:t>−19 </a:t>
            </a:r>
            <a:r>
              <a:rPr lang="en-US" sz="2800" dirty="0"/>
              <a:t>joules</a:t>
            </a:r>
          </a:p>
          <a:p>
            <a:r>
              <a:rPr lang="en-US" sz="3200" dirty="0"/>
              <a:t>Since mass=energy, we also say that a particle has a mass in “electron volts”</a:t>
            </a:r>
          </a:p>
        </p:txBody>
      </p: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189</a:t>
            </a:fld>
            <a:endParaRPr lang="en-US" dirty="0"/>
          </a:p>
        </p:txBody>
      </p:sp>
      <p:pic>
        <p:nvPicPr>
          <p:cNvPr id="81922" name="Picture 2" descr="Image result for electron vo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2876" y="1932502"/>
            <a:ext cx="2924175" cy="28384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Object 7"/>
          <p:cNvGraphicFramePr>
            <a:graphicFrameLocks noChangeAspect="1"/>
          </p:cNvGraphicFramePr>
          <p:nvPr>
            <p:extLst/>
          </p:nvPr>
        </p:nvGraphicFramePr>
        <p:xfrm>
          <a:off x="4586023" y="3913055"/>
          <a:ext cx="3019954" cy="2222231"/>
        </p:xfrm>
        <a:graphic>
          <a:graphicData uri="http://schemas.openxmlformats.org/presentationml/2006/ole">
            <mc:AlternateContent xmlns:mc="http://schemas.openxmlformats.org/markup-compatibility/2006">
              <mc:Choice xmlns:v="urn:schemas-microsoft-com:vml" Requires="v">
                <p:oleObj spid="_x0000_s94251" name="Equation" r:id="rId4" imgW="1346040" imgH="990360" progId="Equation.3">
                  <p:embed/>
                </p:oleObj>
              </mc:Choice>
              <mc:Fallback>
                <p:oleObj name="Equation" r:id="rId4" imgW="1346040" imgH="990360" progId="Equation.3">
                  <p:embed/>
                  <p:pic>
                    <p:nvPicPr>
                      <p:cNvPr id="8" name="Object 7"/>
                      <p:cNvPicPr/>
                      <p:nvPr/>
                    </p:nvPicPr>
                    <p:blipFill>
                      <a:blip r:embed="rId5"/>
                      <a:stretch>
                        <a:fillRect/>
                      </a:stretch>
                    </p:blipFill>
                    <p:spPr>
                      <a:xfrm>
                        <a:off x="4586023" y="3913055"/>
                        <a:ext cx="3019954" cy="2222231"/>
                      </a:xfrm>
                      <a:prstGeom prst="rect">
                        <a:avLst/>
                      </a:prstGeom>
                    </p:spPr>
                  </p:pic>
                </p:oleObj>
              </mc:Fallback>
            </mc:AlternateContent>
          </a:graphicData>
        </a:graphic>
      </p:graphicFrame>
    </p:spTree>
    <p:extLst>
      <p:ext uri="{BB962C8B-B14F-4D97-AF65-F5344CB8AC3E}">
        <p14:creationId xmlns:p14="http://schemas.microsoft.com/office/powerpoint/2010/main" val="13794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518274" y="2235110"/>
            <a:ext cx="5143500" cy="3573261"/>
          </a:xfrm>
        </p:spPr>
        <p:txBody>
          <a:bodyPr anchor="t" anchorCtr="0">
            <a:normAutofit/>
          </a:bodyPr>
          <a:lstStyle/>
          <a:p>
            <a:r>
              <a:rPr lang="en-US" dirty="0"/>
              <a:t> </a:t>
            </a:r>
            <a:br>
              <a:rPr lang="en-US" dirty="0"/>
            </a:br>
            <a:r>
              <a:rPr lang="en-US" i="1" dirty="0">
                <a:latin typeface="Times New Roman" panose="02020603050405020304" pitchFamily="18" charset="0"/>
                <a:cs typeface="Times New Roman" panose="02020603050405020304" pitchFamily="18" charset="0"/>
              </a:rPr>
              <a:t>v</a:t>
            </a:r>
            <a:br>
              <a:rPr lang="en-US" dirty="0"/>
            </a:br>
            <a:r>
              <a:rPr lang="en-US" i="1" dirty="0">
                <a:latin typeface="Times New Roman" panose="02020603050405020304" pitchFamily="18" charset="0"/>
                <a:cs typeface="Times New Roman" panose="02020603050405020304" pitchFamily="18" charset="0"/>
              </a:rPr>
              <a:t>d</a:t>
            </a:r>
            <a:r>
              <a:rPr lang="en-US" dirty="0"/>
              <a:t> </a:t>
            </a:r>
            <a:br>
              <a:rPr lang="en-US" dirty="0"/>
            </a:br>
            <a:r>
              <a:rPr lang="en-US" i="1" dirty="0">
                <a:latin typeface="Times New Roman" panose="02020603050405020304" pitchFamily="18" charset="0"/>
                <a:cs typeface="Times New Roman" panose="02020603050405020304" pitchFamily="18" charset="0"/>
              </a:rPr>
              <a:t>t</a:t>
            </a:r>
            <a:endParaRPr lang="en-US" dirty="0"/>
          </a:p>
        </p:txBody>
      </p:sp>
      <p:sp>
        <p:nvSpPr>
          <p:cNvPr id="10" name="Title 7"/>
          <p:cNvSpPr txBox="1">
            <a:spLocks/>
          </p:cNvSpPr>
          <p:nvPr/>
        </p:nvSpPr>
        <p:spPr>
          <a:xfrm>
            <a:off x="6284074" y="2235111"/>
            <a:ext cx="5143500" cy="3573261"/>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b="1" dirty="0"/>
          </a:p>
          <a:p>
            <a:r>
              <a:rPr lang="en-US" dirty="0"/>
              <a:t> </a:t>
            </a:r>
            <a:r>
              <a:rPr lang="en-US" i="1" dirty="0">
                <a:latin typeface="Times New Roman" panose="02020603050405020304" pitchFamily="18" charset="0"/>
                <a:cs typeface="Times New Roman" panose="02020603050405020304" pitchFamily="18" charset="0"/>
              </a:rPr>
              <a:t>ß</a:t>
            </a:r>
          </a:p>
          <a:p>
            <a:r>
              <a:rPr lang="el-GR" i="1" dirty="0">
                <a:latin typeface="Times New Roman" panose="02020603050405020304" pitchFamily="18" charset="0"/>
                <a:cs typeface="Times New Roman" panose="02020603050405020304" pitchFamily="18" charset="0"/>
              </a:rPr>
              <a:t>γ</a:t>
            </a:r>
            <a:endParaRPr lang="en-US" i="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2084968" y="374748"/>
            <a:ext cx="7955897" cy="1015663"/>
          </a:xfrm>
          <a:prstGeom prst="rect">
            <a:avLst/>
          </a:prstGeom>
          <a:noFill/>
        </p:spPr>
        <p:txBody>
          <a:bodyPr wrap="none" rtlCol="0">
            <a:spAutoFit/>
          </a:bodyPr>
          <a:lstStyle/>
          <a:p>
            <a:pPr algn="ctr"/>
            <a:r>
              <a:rPr lang="en-US" sz="6000" dirty="0">
                <a:latin typeface="+mj-lt"/>
              </a:rPr>
              <a:t>What are these symbols?</a:t>
            </a:r>
          </a:p>
        </p:txBody>
      </p:sp>
    </p:spTree>
    <p:extLst>
      <p:ext uri="{BB962C8B-B14F-4D97-AF65-F5344CB8AC3E}">
        <p14:creationId xmlns:p14="http://schemas.microsoft.com/office/powerpoint/2010/main" val="428964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Converting between energy and mass</a:t>
            </a:r>
          </a:p>
        </p:txBody>
      </p:sp>
      <p:sp>
        <p:nvSpPr>
          <p:cNvPr id="3" name="Content Placeholder 2"/>
          <p:cNvSpPr>
            <a:spLocks noGrp="1"/>
          </p:cNvSpPr>
          <p:nvPr>
            <p:ph idx="1"/>
          </p:nvPr>
        </p:nvSpPr>
        <p:spPr/>
        <p:txBody>
          <a:bodyPr/>
          <a:lstStyle/>
          <a:p>
            <a:r>
              <a:rPr lang="en-US" dirty="0"/>
              <a:t>When two particles collide at high energy, the result has a lot of energy</a:t>
            </a:r>
            <a:br>
              <a:rPr lang="en-US" dirty="0"/>
            </a:br>
            <a:endParaRPr lang="en-US" dirty="0"/>
          </a:p>
          <a:p>
            <a:r>
              <a:rPr lang="en-US" dirty="0"/>
              <a:t>Often (usually) this energy becomes mass.</a:t>
            </a:r>
          </a:p>
          <a:p>
            <a:endParaRPr lang="en-US" dirty="0"/>
          </a:p>
        </p:txBody>
      </p: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190</a:t>
            </a:fld>
            <a:endParaRPr lang="en-US" dirty="0"/>
          </a:p>
        </p:txBody>
      </p:sp>
    </p:spTree>
    <p:extLst>
      <p:ext uri="{BB962C8B-B14F-4D97-AF65-F5344CB8AC3E}">
        <p14:creationId xmlns:p14="http://schemas.microsoft.com/office/powerpoint/2010/main" val="382708915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An anti-electron (positron) and an electron</a:t>
            </a:r>
          </a:p>
        </p:txBody>
      </p:sp>
      <p:pic>
        <p:nvPicPr>
          <p:cNvPr id="5" name="Picture 4" descr="Image result for electron plush to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286000"/>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 result for positron  plush to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237" y="3034744"/>
            <a:ext cx="4572000" cy="3715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21497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An anti-electron (positron) and an electron</a:t>
            </a:r>
          </a:p>
        </p:txBody>
      </p:sp>
      <p:pic>
        <p:nvPicPr>
          <p:cNvPr id="5" name="Picture 4" descr="Image result for electron plush to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4900" y="2724150"/>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 result for positron  plush to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237" y="3034744"/>
            <a:ext cx="1828800" cy="1486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846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193</a:t>
            </a:fld>
            <a:endParaRPr lang="en-US" dirty="0"/>
          </a:p>
        </p:txBody>
      </p:sp>
      <p:sp>
        <p:nvSpPr>
          <p:cNvPr id="7" name="Oval 6"/>
          <p:cNvSpPr/>
          <p:nvPr/>
        </p:nvSpPr>
        <p:spPr>
          <a:xfrm>
            <a:off x="1637160" y="3258478"/>
            <a:ext cx="685800" cy="698500"/>
          </a:xfrm>
          <a:prstGeom prst="ellipse">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9296400" y="3299574"/>
            <a:ext cx="685800" cy="698500"/>
          </a:xfrm>
          <a:prstGeom prst="ellipse">
            <a:avLst/>
          </a:prstGeom>
          <a:solidFill>
            <a:srgbClr val="FF0000"/>
          </a:solidFill>
          <a:ln w="285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642134" y="2705100"/>
            <a:ext cx="960199" cy="369332"/>
          </a:xfrm>
          <a:prstGeom prst="rect">
            <a:avLst/>
          </a:prstGeom>
          <a:noFill/>
        </p:spPr>
        <p:txBody>
          <a:bodyPr wrap="none" rtlCol="0">
            <a:spAutoFit/>
          </a:bodyPr>
          <a:lstStyle/>
          <a:p>
            <a:r>
              <a:rPr lang="en-US" dirty="0"/>
              <a:t>Positron</a:t>
            </a:r>
          </a:p>
        </p:txBody>
      </p:sp>
      <p:sp>
        <p:nvSpPr>
          <p:cNvPr id="11" name="TextBox 10"/>
          <p:cNvSpPr txBox="1"/>
          <p:nvPr/>
        </p:nvSpPr>
        <p:spPr>
          <a:xfrm>
            <a:off x="9159297" y="2705100"/>
            <a:ext cx="960006" cy="369332"/>
          </a:xfrm>
          <a:prstGeom prst="rect">
            <a:avLst/>
          </a:prstGeom>
          <a:noFill/>
        </p:spPr>
        <p:txBody>
          <a:bodyPr wrap="none" rtlCol="0">
            <a:spAutoFit/>
          </a:bodyPr>
          <a:lstStyle/>
          <a:p>
            <a:r>
              <a:rPr lang="en-US" dirty="0"/>
              <a:t>Electron</a:t>
            </a:r>
          </a:p>
        </p:txBody>
      </p:sp>
      <p:pic>
        <p:nvPicPr>
          <p:cNvPr id="82946" name="Picture 2" descr="Image result for cartoon explo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0734" y="2971006"/>
            <a:ext cx="1686427" cy="1335088"/>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6"/>
          <p:cNvSpPr txBox="1">
            <a:spLocks/>
          </p:cNvSpPr>
          <p:nvPr/>
        </p:nvSpPr>
        <p:spPr>
          <a:xfrm>
            <a:off x="838200" y="77946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An anti-electron (positron) and an electron</a:t>
            </a:r>
          </a:p>
        </p:txBody>
      </p:sp>
    </p:spTree>
    <p:extLst>
      <p:ext uri="{BB962C8B-B14F-4D97-AF65-F5344CB8AC3E}">
        <p14:creationId xmlns:p14="http://schemas.microsoft.com/office/powerpoint/2010/main" val="20489727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grpId="0" nodeType="clickEffect">
                                  <p:stCondLst>
                                    <p:cond delay="0"/>
                                  </p:stCondLst>
                                  <p:childTnLst>
                                    <p:animMotion origin="layout" path="M 2.08333E-7 2.59259E-6 L 0.30443 0.00532 " pathEditMode="relative" rAng="0" ptsTypes="AA">
                                      <p:cBhvr>
                                        <p:cTn id="6" dur="1000" fill="hold"/>
                                        <p:tgtEl>
                                          <p:spTgt spid="7"/>
                                        </p:tgtEl>
                                        <p:attrNameLst>
                                          <p:attrName>ppt_x</p:attrName>
                                          <p:attrName>ppt_y</p:attrName>
                                        </p:attrNameLst>
                                      </p:cBhvr>
                                      <p:rCtr x="15221" y="255"/>
                                    </p:animMotion>
                                  </p:childTnLst>
                                </p:cTn>
                              </p:par>
                              <p:par>
                                <p:cTn id="7" presetID="42" presetClass="path" presetSubtype="0" fill="hold" grpId="0" nodeType="withEffect">
                                  <p:stCondLst>
                                    <p:cond delay="0"/>
                                  </p:stCondLst>
                                  <p:childTnLst>
                                    <p:animMotion origin="layout" path="M 5E-6 -4.44444E-6 L -0.32292 -0.00092 " pathEditMode="relative" rAng="0" ptsTypes="AA">
                                      <p:cBhvr>
                                        <p:cTn id="8" dur="1000" fill="hold"/>
                                        <p:tgtEl>
                                          <p:spTgt spid="8"/>
                                        </p:tgtEl>
                                        <p:attrNameLst>
                                          <p:attrName>ppt_x</p:attrName>
                                          <p:attrName>ppt_y</p:attrName>
                                        </p:attrNameLst>
                                      </p:cBhvr>
                                      <p:rCtr x="-16146" y="-46"/>
                                    </p:animMotion>
                                  </p:childTnLst>
                                </p:cTn>
                              </p:par>
                            </p:childTnLst>
                          </p:cTn>
                        </p:par>
                        <p:par>
                          <p:cTn id="9" fill="hold">
                            <p:stCondLst>
                              <p:cond delay="1000"/>
                            </p:stCondLst>
                            <p:childTnLst>
                              <p:par>
                                <p:cTn id="10" presetID="1" presetClass="exit"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hidden"/>
                                      </p:to>
                                    </p:set>
                                  </p:childTnLst>
                                </p:cTn>
                              </p:par>
                            </p:childTnLst>
                          </p:cTn>
                        </p:par>
                        <p:par>
                          <p:cTn id="12" fill="hold">
                            <p:stCondLst>
                              <p:cond delay="1000"/>
                            </p:stCondLst>
                            <p:childTnLst>
                              <p:par>
                                <p:cTn id="13" presetID="1" presetClass="exit"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82946"/>
                                        </p:tgtEl>
                                        <p:attrNameLst>
                                          <p:attrName>style.visibility</p:attrName>
                                        </p:attrNameLst>
                                      </p:cBhvr>
                                      <p:to>
                                        <p:strVal val="visible"/>
                                      </p:to>
                                    </p:set>
                                    <p:anim calcmode="lin" valueType="num">
                                      <p:cBhvr>
                                        <p:cTn id="18" dur="500" fill="hold"/>
                                        <p:tgtEl>
                                          <p:spTgt spid="82946"/>
                                        </p:tgtEl>
                                        <p:attrNameLst>
                                          <p:attrName>ppt_w</p:attrName>
                                        </p:attrNameLst>
                                      </p:cBhvr>
                                      <p:tavLst>
                                        <p:tav tm="0">
                                          <p:val>
                                            <p:fltVal val="0"/>
                                          </p:val>
                                        </p:tav>
                                        <p:tav tm="100000">
                                          <p:val>
                                            <p:strVal val="#ppt_w"/>
                                          </p:val>
                                        </p:tav>
                                      </p:tavLst>
                                    </p:anim>
                                    <p:anim calcmode="lin" valueType="num">
                                      <p:cBhvr>
                                        <p:cTn id="19" dur="500" fill="hold"/>
                                        <p:tgtEl>
                                          <p:spTgt spid="82946"/>
                                        </p:tgtEl>
                                        <p:attrNameLst>
                                          <p:attrName>ppt_h</p:attrName>
                                        </p:attrNameLst>
                                      </p:cBhvr>
                                      <p:tavLst>
                                        <p:tav tm="0">
                                          <p:val>
                                            <p:fltVal val="0"/>
                                          </p:val>
                                        </p:tav>
                                        <p:tav tm="100000">
                                          <p:val>
                                            <p:strVal val="#ppt_h"/>
                                          </p:val>
                                        </p:tav>
                                      </p:tavLst>
                                    </p:anim>
                                    <p:animEffect transition="in" filter="fade">
                                      <p:cBhvr>
                                        <p:cTn id="20" dur="500"/>
                                        <p:tgtEl>
                                          <p:spTgt spid="82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1"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Image result for cartoon explo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0734" y="2971006"/>
            <a:ext cx="1686427" cy="1335088"/>
          </a:xfrm>
          <a:prstGeom prst="rect">
            <a:avLst/>
          </a:prstGeom>
          <a:noFill/>
          <a:extLst>
            <a:ext uri="{909E8E84-426E-40DD-AFC4-6F175D3DCCD1}">
              <a14:hiddenFill xmlns:a14="http://schemas.microsoft.com/office/drawing/2010/main">
                <a:solidFill>
                  <a:srgbClr val="FFFFFF"/>
                </a:solidFill>
              </a14:hiddenFill>
            </a:ext>
          </a:extLst>
        </p:spPr>
      </p:pic>
      <p:pic>
        <p:nvPicPr>
          <p:cNvPr id="82952" name="Picture 8" descr="Image result for z boson plush to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760" y="1327502"/>
            <a:ext cx="4342480" cy="42577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This burst of energy turns into a particle</a:t>
            </a: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96551F2B-49D3-4A7C-BDE1-BB06BFEDBBF5}"/>
                  </a:ext>
                </a:extLst>
              </p:cNvPr>
              <p:cNvGraphicFramePr>
                <a:graphicFrameLocks noChangeAspect="1"/>
              </p:cNvGraphicFramePr>
              <p:nvPr>
                <p:extLst>
                  <p:ext uri="{D42A27DB-BD31-4B8C-83A1-F6EECF244321}">
                    <p14:modId xmlns:p14="http://schemas.microsoft.com/office/powerpoint/2010/main" val="2267098963"/>
                  </p:ext>
                </p:extLst>
              </p:nvPr>
            </p:nvGraphicFramePr>
            <p:xfrm>
              <a:off x="10668000" y="5964987"/>
              <a:ext cx="1371600" cy="771525"/>
            </p:xfrm>
            <a:graphic>
              <a:graphicData uri="http://schemas.microsoft.com/office/powerpoint/2016/slidezoom">
                <pslz:sldZm>
                  <pslz:sldZmObj sldId="522" cId="1481205357">
                    <pslz:zmPr id="{F4420720-8AF1-4AB4-A12A-9EE5D3417CAF}" returnToParent="0" transitionDur="1000">
                      <p166:blipFill xmlns:p166="http://schemas.microsoft.com/office/powerpoint/2016/6/main">
                        <a:blip r:embed="rId4"/>
                        <a:stretch>
                          <a:fillRect/>
                        </a:stretch>
                      </p166:blipFill>
                      <p166:spPr xmlns:p166="http://schemas.microsoft.com/office/powerpoint/2016/6/main">
                        <a:xfrm>
                          <a:off x="0" y="0"/>
                          <a:ext cx="1371600" cy="771525"/>
                        </a:xfrm>
                        <a:prstGeom prst="rect">
                          <a:avLst/>
                        </a:prstGeom>
                        <a:ln w="3175">
                          <a:solidFill>
                            <a:prstClr val="ltGray"/>
                          </a:solidFill>
                        </a:ln>
                      </p166:spPr>
                    </pslz:zmPr>
                  </pslz:sldZmObj>
                </pslz:sldZm>
              </a:graphicData>
            </a:graphic>
          </p:graphicFrame>
        </mc:Choice>
        <mc:Fallback xmlns="">
          <p:pic>
            <p:nvPicPr>
              <p:cNvPr id="4" name="Slide Zoom 3">
                <a:hlinkClick r:id="rId5" action="ppaction://hlinksldjump"/>
                <a:extLst>
                  <a:ext uri="{FF2B5EF4-FFF2-40B4-BE49-F238E27FC236}">
                    <a16:creationId xmlns:a16="http://schemas.microsoft.com/office/drawing/2014/main" id="{96551F2B-49D3-4A7C-BDE1-BB06BFEDBBF5}"/>
                  </a:ext>
                </a:extLst>
              </p:cNvPr>
              <p:cNvPicPr>
                <a:picLocks noGrp="1" noRot="1" noChangeAspect="1" noMove="1" noResize="1" noEditPoints="1" noAdjustHandles="1" noChangeArrowheads="1" noChangeShapeType="1"/>
              </p:cNvPicPr>
              <p:nvPr/>
            </p:nvPicPr>
            <p:blipFill>
              <a:blip r:embed="rId6"/>
              <a:stretch>
                <a:fillRect/>
              </a:stretch>
            </p:blipFill>
            <p:spPr>
              <a:xfrm>
                <a:off x="10668000" y="5964987"/>
                <a:ext cx="1371600" cy="7715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96A15998-BB78-4B86-96EE-EF62BFC6B193}"/>
                  </a:ext>
                </a:extLst>
              </p:cNvPr>
              <p:cNvGraphicFramePr>
                <a:graphicFrameLocks noChangeAspect="1"/>
              </p:cNvGraphicFramePr>
              <p:nvPr>
                <p:extLst>
                  <p:ext uri="{D42A27DB-BD31-4B8C-83A1-F6EECF244321}">
                    <p14:modId xmlns:p14="http://schemas.microsoft.com/office/powerpoint/2010/main" val="2977116156"/>
                  </p:ext>
                </p:extLst>
              </p:nvPr>
            </p:nvGraphicFramePr>
            <p:xfrm>
              <a:off x="9102165" y="5964987"/>
              <a:ext cx="1371600" cy="771525"/>
            </p:xfrm>
            <a:graphic>
              <a:graphicData uri="http://schemas.microsoft.com/office/powerpoint/2016/slidezoom">
                <pslz:sldZm>
                  <pslz:sldZmObj sldId="585" cId="2894664145">
                    <pslz:zmPr id="{DBF4CD43-6CA4-47AE-9467-243DF81036DC}" returnToParent="0" transitionDur="1000">
                      <p166:blipFill xmlns:p166="http://schemas.microsoft.com/office/powerpoint/2016/6/main">
                        <a:blip r:embed="rId7"/>
                        <a:stretch>
                          <a:fillRect/>
                        </a:stretch>
                      </p166:blipFill>
                      <p166:spPr xmlns:p166="http://schemas.microsoft.com/office/powerpoint/2016/6/main">
                        <a:xfrm>
                          <a:off x="0" y="0"/>
                          <a:ext cx="1371600" cy="771525"/>
                        </a:xfrm>
                        <a:prstGeom prst="rect">
                          <a:avLst/>
                        </a:prstGeom>
                        <a:ln w="3175">
                          <a:solidFill>
                            <a:prstClr val="ltGray"/>
                          </a:solidFill>
                        </a:ln>
                      </p166:spPr>
                    </pslz:zmPr>
                  </pslz:sldZmObj>
                </pslz:sldZm>
              </a:graphicData>
            </a:graphic>
          </p:graphicFrame>
        </mc:Choice>
        <mc:Fallback xmlns="">
          <p:pic>
            <p:nvPicPr>
              <p:cNvPr id="6" name="Slide Zoom 5">
                <a:hlinkClick r:id="rId8" action="ppaction://hlinksldjump"/>
                <a:extLst>
                  <a:ext uri="{FF2B5EF4-FFF2-40B4-BE49-F238E27FC236}">
                    <a16:creationId xmlns:a16="http://schemas.microsoft.com/office/drawing/2014/main" id="{96A15998-BB78-4B86-96EE-EF62BFC6B193}"/>
                  </a:ext>
                </a:extLst>
              </p:cNvPr>
              <p:cNvPicPr>
                <a:picLocks noGrp="1" noRot="1" noChangeAspect="1" noMove="1" noResize="1" noEditPoints="1" noAdjustHandles="1" noChangeArrowheads="1" noChangeShapeType="1"/>
              </p:cNvPicPr>
              <p:nvPr/>
            </p:nvPicPr>
            <p:blipFill>
              <a:blip r:embed="rId9"/>
              <a:stretch>
                <a:fillRect/>
              </a:stretch>
            </p:blipFill>
            <p:spPr>
              <a:xfrm>
                <a:off x="9102165" y="5964987"/>
                <a:ext cx="1371600" cy="771525"/>
              </a:xfrm>
              <a:prstGeom prst="rect">
                <a:avLst/>
              </a:prstGeom>
              <a:ln w="3175">
                <a:solidFill>
                  <a:prstClr val="ltGray"/>
                </a:solidFill>
              </a:ln>
            </p:spPr>
          </p:pic>
        </mc:Fallback>
      </mc:AlternateContent>
      <p:sp>
        <p:nvSpPr>
          <p:cNvPr id="3" name="TextBox 2">
            <a:extLst>
              <a:ext uri="{FF2B5EF4-FFF2-40B4-BE49-F238E27FC236}">
                <a16:creationId xmlns:a16="http://schemas.microsoft.com/office/drawing/2014/main" id="{ECDF5D14-5798-4498-8329-7321E300E728}"/>
              </a:ext>
            </a:extLst>
          </p:cNvPr>
          <p:cNvSpPr txBox="1"/>
          <p:nvPr/>
        </p:nvSpPr>
        <p:spPr>
          <a:xfrm>
            <a:off x="10765241" y="5585222"/>
            <a:ext cx="1177117" cy="307777"/>
          </a:xfrm>
          <a:prstGeom prst="rect">
            <a:avLst/>
          </a:prstGeom>
          <a:noFill/>
        </p:spPr>
        <p:txBody>
          <a:bodyPr wrap="none" rtlCol="0">
            <a:spAutoFit/>
          </a:bodyPr>
          <a:lstStyle/>
          <a:p>
            <a:pPr algn="ctr"/>
            <a:r>
              <a:rPr lang="en-US" sz="1400" i="1" dirty="0"/>
              <a:t>End Relativity</a:t>
            </a:r>
          </a:p>
        </p:txBody>
      </p:sp>
      <p:sp>
        <p:nvSpPr>
          <p:cNvPr id="8" name="TextBox 7">
            <a:extLst>
              <a:ext uri="{FF2B5EF4-FFF2-40B4-BE49-F238E27FC236}">
                <a16:creationId xmlns:a16="http://schemas.microsoft.com/office/drawing/2014/main" id="{747ECD70-CA73-4CF1-8FA9-1BA10B66D5CB}"/>
              </a:ext>
            </a:extLst>
          </p:cNvPr>
          <p:cNvSpPr txBox="1"/>
          <p:nvPr/>
        </p:nvSpPr>
        <p:spPr>
          <a:xfrm>
            <a:off x="9288404" y="5585221"/>
            <a:ext cx="999121" cy="307777"/>
          </a:xfrm>
          <a:prstGeom prst="rect">
            <a:avLst/>
          </a:prstGeom>
          <a:noFill/>
        </p:spPr>
        <p:txBody>
          <a:bodyPr wrap="none" rtlCol="0">
            <a:spAutoFit/>
          </a:bodyPr>
          <a:lstStyle/>
          <a:p>
            <a:pPr algn="ctr"/>
            <a:r>
              <a:rPr lang="en-US" sz="1400" i="1" dirty="0"/>
              <a:t>End lecture</a:t>
            </a:r>
          </a:p>
        </p:txBody>
      </p:sp>
    </p:spTree>
    <p:extLst>
      <p:ext uri="{BB962C8B-B14F-4D97-AF65-F5344CB8AC3E}">
        <p14:creationId xmlns:p14="http://schemas.microsoft.com/office/powerpoint/2010/main" val="146801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82952"/>
                                        </p:tgtEl>
                                        <p:attrNameLst>
                                          <p:attrName>style.visibility</p:attrName>
                                        </p:attrNameLst>
                                      </p:cBhvr>
                                      <p:to>
                                        <p:strVal val="visible"/>
                                      </p:to>
                                    </p:set>
                                    <p:anim calcmode="lin" valueType="num">
                                      <p:cBhvr>
                                        <p:cTn id="7" dur="500" fill="hold"/>
                                        <p:tgtEl>
                                          <p:spTgt spid="82952"/>
                                        </p:tgtEl>
                                        <p:attrNameLst>
                                          <p:attrName>ppt_w</p:attrName>
                                        </p:attrNameLst>
                                      </p:cBhvr>
                                      <p:tavLst>
                                        <p:tav tm="0">
                                          <p:val>
                                            <p:fltVal val="0"/>
                                          </p:val>
                                        </p:tav>
                                        <p:tav tm="100000">
                                          <p:val>
                                            <p:strVal val="#ppt_w"/>
                                          </p:val>
                                        </p:tav>
                                      </p:tavLst>
                                    </p:anim>
                                    <p:anim calcmode="lin" valueType="num">
                                      <p:cBhvr>
                                        <p:cTn id="8" dur="500" fill="hold"/>
                                        <p:tgtEl>
                                          <p:spTgt spid="82952"/>
                                        </p:tgtEl>
                                        <p:attrNameLst>
                                          <p:attrName>ppt_h</p:attrName>
                                        </p:attrNameLst>
                                      </p:cBhvr>
                                      <p:tavLst>
                                        <p:tav tm="0">
                                          <p:val>
                                            <p:fltVal val="0"/>
                                          </p:val>
                                        </p:tav>
                                        <p:tav tm="100000">
                                          <p:val>
                                            <p:strVal val="#ppt_h"/>
                                          </p:val>
                                        </p:tav>
                                      </p:tavLst>
                                    </p:anim>
                                    <p:animEffect transition="in" filter="fade">
                                      <p:cBhvr>
                                        <p:cTn id="9" dur="500"/>
                                        <p:tgtEl>
                                          <p:spTgt spid="82952"/>
                                        </p:tgtEl>
                                      </p:cBhvr>
                                    </p:animEffect>
                                  </p:childTnLst>
                                </p:cTn>
                              </p:par>
                            </p:childTnLst>
                          </p:cTn>
                        </p:par>
                        <p:par>
                          <p:cTn id="10" fill="hold">
                            <p:stCondLst>
                              <p:cond delay="1500"/>
                            </p:stCondLst>
                            <p:childTnLst>
                              <p:par>
                                <p:cTn id="11" presetID="0" presetClass="path" presetSubtype="0" accel="50000" decel="50000" fill="hold" nodeType="afterEffect">
                                  <p:stCondLst>
                                    <p:cond delay="0"/>
                                  </p:stCondLst>
                                  <p:childTnLst>
                                    <p:animMotion origin="layout" path="M 0 -0.00047 L 0 -0.00024 C -0.00208 -0.0007 -0.0043 -0.00093 -0.00651 -0.00093 C -0.01068 -0.00116 -0.0151 -0.00139 -0.01953 -0.00163 L -0.02917 -0.00209 C -0.03125 -0.00209 -0.03359 -0.00209 -0.03568 -0.00163 C -0.03737 -0.00116 -0.03867 0.00069 -0.03945 0.00208 C -0.04049 0.00393 -0.04128 0.00532 -0.04219 0.0074 C -0.04414 0.01157 -0.04245 0.00925 -0.04479 0.01157 C -0.04505 0.01296 -0.04544 0.01481 -0.04596 0.0162 C -0.04648 0.01712 -0.04687 0.01805 -0.0474 0.01875 C -0.04753 0.0206 -0.04753 0.02268 -0.04792 0.0243 C -0.04831 0.02569 -0.04896 0.02685 -0.04922 0.02777 C -0.05143 0.03449 -0.04792 0.02685 -0.05182 0.03472 C -0.05208 0.0368 -0.05221 0.03865 -0.05247 0.0405 C -0.0526 0.0412 -0.05456 0.0456 -0.05521 0.04629 C -0.05573 0.04699 -0.05651 0.04745 -0.05716 0.04837 C -0.05859 0.05115 -0.05898 0.05231 -0.06224 0.05462 C -0.06367 0.05555 -0.0651 0.05601 -0.06628 0.05717 C -0.0668 0.05787 -0.06745 0.05833 -0.0681 0.05902 C -0.06888 0.05972 -0.06992 0.05972 -0.0707 0.06041 C -0.07135 0.06087 -0.07214 0.06134 -0.07266 0.0618 C -0.07396 0.06226 -0.07539 0.06273 -0.07656 0.06342 C -0.07734 0.06412 -0.07786 0.06504 -0.07865 0.0655 C -0.07956 0.06597 -0.08477 0.06759 -0.08568 0.06805 C -0.09414 0.06782 -0.10247 0.06736 -0.11094 0.06736 C -0.11341 0.06736 -0.11888 0.06782 -0.12201 0.06851 C -0.12331 0.06898 -0.12591 0.0699 -0.12591 0.07013 L -0.12852 0.07384 L -0.12982 0.07569 C -0.13216 0.08541 -0.12839 0.07083 -0.13177 0.08101 C -0.13229 0.0824 -0.13255 0.08425 -0.13307 0.08611 C -0.1332 0.08657 -0.13346 0.08726 -0.13372 0.08796 C -0.13424 0.09027 -0.13398 0.09259 -0.13503 0.0949 C -0.13581 0.09652 -0.13776 0.09745 -0.1388 0.09884 C -0.13971 0.1 -0.14076 0.10115 -0.14154 0.10254 C -0.14193 0.10347 -0.14206 0.10439 -0.14271 0.10509 C -0.14362 0.10625 -0.14505 0.10625 -0.14609 0.10717 C -0.14661 0.10763 -0.14687 0.1081 -0.1474 0.10833 C -0.14831 0.10902 -0.14961 0.10949 -0.15065 0.11018 C -0.15104 0.11064 -0.1513 0.11134 -0.15182 0.11134 C -0.15286 0.11203 -0.15391 0.11203 -0.15508 0.11226 C -0.15599 0.11273 -0.1569 0.11273 -0.15768 0.11342 C -0.1582 0.11388 -0.15846 0.11458 -0.15898 0.11481 C -0.15964 0.11504 -0.16029 0.11504 -0.16094 0.11527 C -0.16211 0.11574 -0.16302 0.11643 -0.16419 0.11666 C -0.16549 0.11712 -0.1668 0.11759 -0.1681 0.11782 C -0.16862 0.11805 -0.16953 0.11828 -0.17005 0.11875 C -0.17135 0.11944 -0.17279 0.12013 -0.17396 0.12106 C -0.17435 0.12152 -0.17474 0.12199 -0.17526 0.12245 C -0.17617 0.12291 -0.17695 0.12337 -0.17786 0.12384 C -0.18268 0.12847 -0.17656 0.12268 -0.18242 0.12754 C -0.18411 0.12893 -0.18503 0.13032 -0.18633 0.13217 C -0.18724 0.13333 -0.18893 0.13587 -0.18893 0.13611 C -0.19023 0.1412 -0.18828 0.13587 -0.19336 0.14236 C -0.20052 0.15138 -0.19505 0.14537 -0.20052 0.15 C -0.20273 0.15162 -0.20117 0.15138 -0.20443 0.153 C -0.20508 0.15347 -0.20573 0.15347 -0.20638 0.15393 C -0.20781 0.15509 -0.20977 0.1574 -0.21159 0.1581 C -0.21237 0.15856 -0.21341 0.15856 -0.21419 0.15879 C -0.21484 0.15925 -0.21549 0.15925 -0.21628 0.15949 C -0.22187 0.16087 -0.22669 0.16064 -0.23307 0.16087 L -0.26419 0.16157 C -0.2651 0.1618 -0.26602 0.1618 -0.2668 0.16203 C -0.26732 0.16226 -0.26771 0.16319 -0.26797 0.16342 C -0.26888 0.16412 -0.26979 0.16458 -0.2707 0.16527 C -0.27135 0.16574 -0.27187 0.16666 -0.27266 0.16712 C -0.27331 0.16759 -0.27396 0.16805 -0.27448 0.16851 C -0.27513 0.16898 -0.27526 0.16944 -0.27591 0.16967 C -0.28008 0.17175 -0.27839 0.16898 -0.27982 0.17175 L -0.3194 0.17708 " pathEditMode="relative" rAng="0" ptsTypes="AAAAAAAAAAAAAAAAAAAAAAAAAAAAAAAAAAAAAAAAAAAAAAAAAAAAAAAAAAAAAAAAAAAAAAA">
                                      <p:cBhvr>
                                        <p:cTn id="12" dur="2000" fill="hold"/>
                                        <p:tgtEl>
                                          <p:spTgt spid="82952"/>
                                        </p:tgtEl>
                                        <p:attrNameLst>
                                          <p:attrName>ppt_x</p:attrName>
                                          <p:attrName>ppt_y</p:attrName>
                                        </p:attrNameLst>
                                      </p:cBhvr>
                                      <p:rCtr x="-15977" y="8796"/>
                                    </p:animMotion>
                                  </p:childTnLst>
                                </p:cTn>
                              </p:par>
                              <p:par>
                                <p:cTn id="13" presetID="1" presetClass="exit" presetSubtype="0" fill="hold" nodeType="withEffect">
                                  <p:stCondLst>
                                    <p:cond delay="500"/>
                                  </p:stCondLst>
                                  <p:childTnLst>
                                    <p:set>
                                      <p:cBhvr>
                                        <p:cTn id="14" dur="1" fill="hold">
                                          <p:stCondLst>
                                            <p:cond delay="0"/>
                                          </p:stCondLst>
                                        </p:cTn>
                                        <p:tgtEl>
                                          <p:spTgt spid="82946"/>
                                        </p:tgtEl>
                                        <p:attrNameLst>
                                          <p:attrName>style.visibility</p:attrName>
                                        </p:attrNameLst>
                                      </p:cBhvr>
                                      <p:to>
                                        <p:strVal val="hidden"/>
                                      </p:to>
                                    </p:set>
                                  </p:childTnLst>
                                </p:cTn>
                              </p:par>
                            </p:childTnLst>
                          </p:cTn>
                        </p:par>
                        <p:par>
                          <p:cTn id="15" fill="hold">
                            <p:stCondLst>
                              <p:cond delay="3500"/>
                            </p:stCondLst>
                            <p:childTnLst>
                              <p:par>
                                <p:cTn id="16" presetID="45" presetClass="exit" presetSubtype="0" fill="hold" nodeType="afterEffect">
                                  <p:stCondLst>
                                    <p:cond delay="0"/>
                                  </p:stCondLst>
                                  <p:childTnLst>
                                    <p:animEffect transition="out" filter="fade">
                                      <p:cBhvr>
                                        <p:cTn id="17" dur="2000"/>
                                        <p:tgtEl>
                                          <p:spTgt spid="82952"/>
                                        </p:tgtEl>
                                      </p:cBhvr>
                                    </p:animEffect>
                                    <p:anim calcmode="lin" valueType="num">
                                      <p:cBhvr>
                                        <p:cTn id="18" dur="2000"/>
                                        <p:tgtEl>
                                          <p:spTgt spid="8295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9" dur="2000"/>
                                        <p:tgtEl>
                                          <p:spTgt spid="82952"/>
                                        </p:tgtEl>
                                        <p:attrNameLst>
                                          <p:attrName>ppt_h</p:attrName>
                                        </p:attrNameLst>
                                      </p:cBhvr>
                                      <p:tavLst>
                                        <p:tav tm="0">
                                          <p:val>
                                            <p:strVal val="ppt_h"/>
                                          </p:val>
                                        </p:tav>
                                        <p:tav tm="100000">
                                          <p:val>
                                            <p:strVal val="ppt_h"/>
                                          </p:val>
                                        </p:tav>
                                      </p:tavLst>
                                    </p:anim>
                                    <p:set>
                                      <p:cBhvr>
                                        <p:cTn id="20" dur="1" fill="hold">
                                          <p:stCondLst>
                                            <p:cond delay="1999"/>
                                          </p:stCondLst>
                                        </p:cTn>
                                        <p:tgtEl>
                                          <p:spTgt spid="829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2235200"/>
            <a:ext cx="9144000" cy="2387600"/>
          </a:xfrm>
        </p:spPr>
        <p:txBody>
          <a:bodyPr anchor="ctr" anchorCtr="0">
            <a:normAutofit/>
          </a:bodyPr>
          <a:lstStyle/>
          <a:p>
            <a:r>
              <a:rPr lang="en-US" sz="9600" dirty="0"/>
              <a:t>Spacetime</a:t>
            </a:r>
          </a:p>
        </p:txBody>
      </p:sp>
    </p:spTree>
    <p:extLst>
      <p:ext uri="{BB962C8B-B14F-4D97-AF65-F5344CB8AC3E}">
        <p14:creationId xmlns:p14="http://schemas.microsoft.com/office/powerpoint/2010/main" val="383535654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196</a:t>
            </a:fld>
            <a:endParaRPr lang="en-US" dirty="0"/>
          </a:p>
        </p:txBody>
      </p:sp>
      <p:pic>
        <p:nvPicPr>
          <p:cNvPr id="8" name="Picture 7"/>
          <p:cNvPicPr>
            <a:picLocks noChangeAspect="1"/>
          </p:cNvPicPr>
          <p:nvPr/>
        </p:nvPicPr>
        <p:blipFill>
          <a:blip r:embed="rId2"/>
          <a:stretch>
            <a:fillRect/>
          </a:stretch>
        </p:blipFill>
        <p:spPr>
          <a:xfrm>
            <a:off x="1974" y="0"/>
            <a:ext cx="12188052" cy="6858000"/>
          </a:xfrm>
          <a:prstGeom prst="rect">
            <a:avLst/>
          </a:prstGeom>
        </p:spPr>
      </p:pic>
      <p:sp>
        <p:nvSpPr>
          <p:cNvPr id="9" name="Freeform: Shape 8"/>
          <p:cNvSpPr/>
          <p:nvPr/>
        </p:nvSpPr>
        <p:spPr>
          <a:xfrm>
            <a:off x="535709" y="3476195"/>
            <a:ext cx="9873673" cy="1529913"/>
          </a:xfrm>
          <a:custGeom>
            <a:avLst/>
            <a:gdLst>
              <a:gd name="connsiteX0" fmla="*/ 9873673 w 9873673"/>
              <a:gd name="connsiteY0" fmla="*/ 162931 h 1529913"/>
              <a:gd name="connsiteX1" fmla="*/ 9513455 w 9873673"/>
              <a:gd name="connsiteY1" fmla="*/ 181404 h 1529913"/>
              <a:gd name="connsiteX2" fmla="*/ 9402618 w 9873673"/>
              <a:gd name="connsiteY2" fmla="*/ 190640 h 1529913"/>
              <a:gd name="connsiteX3" fmla="*/ 8968509 w 9873673"/>
              <a:gd name="connsiteY3" fmla="*/ 199876 h 1529913"/>
              <a:gd name="connsiteX4" fmla="*/ 8913091 w 9873673"/>
              <a:gd name="connsiteY4" fmla="*/ 218349 h 1529913"/>
              <a:gd name="connsiteX5" fmla="*/ 8885382 w 9873673"/>
              <a:gd name="connsiteY5" fmla="*/ 227585 h 1529913"/>
              <a:gd name="connsiteX6" fmla="*/ 8793018 w 9873673"/>
              <a:gd name="connsiteY6" fmla="*/ 255294 h 1529913"/>
              <a:gd name="connsiteX7" fmla="*/ 8756073 w 9873673"/>
              <a:gd name="connsiteY7" fmla="*/ 273767 h 1529913"/>
              <a:gd name="connsiteX8" fmla="*/ 8728364 w 9873673"/>
              <a:gd name="connsiteY8" fmla="*/ 292240 h 1529913"/>
              <a:gd name="connsiteX9" fmla="*/ 8691418 w 9873673"/>
              <a:gd name="connsiteY9" fmla="*/ 301476 h 1529913"/>
              <a:gd name="connsiteX10" fmla="*/ 8636000 w 9873673"/>
              <a:gd name="connsiteY10" fmla="*/ 319949 h 1529913"/>
              <a:gd name="connsiteX11" fmla="*/ 8617527 w 9873673"/>
              <a:gd name="connsiteY11" fmla="*/ 347658 h 1529913"/>
              <a:gd name="connsiteX12" fmla="*/ 8589818 w 9873673"/>
              <a:gd name="connsiteY12" fmla="*/ 356894 h 1529913"/>
              <a:gd name="connsiteX13" fmla="*/ 8562109 w 9873673"/>
              <a:gd name="connsiteY13" fmla="*/ 375367 h 1529913"/>
              <a:gd name="connsiteX14" fmla="*/ 8534400 w 9873673"/>
              <a:gd name="connsiteY14" fmla="*/ 403076 h 1529913"/>
              <a:gd name="connsiteX15" fmla="*/ 8478982 w 9873673"/>
              <a:gd name="connsiteY15" fmla="*/ 421549 h 1529913"/>
              <a:gd name="connsiteX16" fmla="*/ 8451273 w 9873673"/>
              <a:gd name="connsiteY16" fmla="*/ 430785 h 1529913"/>
              <a:gd name="connsiteX17" fmla="*/ 8423564 w 9873673"/>
              <a:gd name="connsiteY17" fmla="*/ 440022 h 1529913"/>
              <a:gd name="connsiteX18" fmla="*/ 8377382 w 9873673"/>
              <a:gd name="connsiteY18" fmla="*/ 449258 h 1529913"/>
              <a:gd name="connsiteX19" fmla="*/ 8081818 w 9873673"/>
              <a:gd name="connsiteY19" fmla="*/ 467731 h 1529913"/>
              <a:gd name="connsiteX20" fmla="*/ 7952509 w 9873673"/>
              <a:gd name="connsiteY20" fmla="*/ 458494 h 1529913"/>
              <a:gd name="connsiteX21" fmla="*/ 7703127 w 9873673"/>
              <a:gd name="connsiteY21" fmla="*/ 458494 h 1529913"/>
              <a:gd name="connsiteX22" fmla="*/ 7518400 w 9873673"/>
              <a:gd name="connsiteY22" fmla="*/ 467731 h 1529913"/>
              <a:gd name="connsiteX23" fmla="*/ 7444509 w 9873673"/>
              <a:gd name="connsiteY23" fmla="*/ 476967 h 1529913"/>
              <a:gd name="connsiteX24" fmla="*/ 7333673 w 9873673"/>
              <a:gd name="connsiteY24" fmla="*/ 467731 h 1529913"/>
              <a:gd name="connsiteX25" fmla="*/ 7222836 w 9873673"/>
              <a:gd name="connsiteY25" fmla="*/ 449258 h 1529913"/>
              <a:gd name="connsiteX26" fmla="*/ 7167418 w 9873673"/>
              <a:gd name="connsiteY26" fmla="*/ 440022 h 1529913"/>
              <a:gd name="connsiteX27" fmla="*/ 7139709 w 9873673"/>
              <a:gd name="connsiteY27" fmla="*/ 421549 h 1529913"/>
              <a:gd name="connsiteX28" fmla="*/ 7084291 w 9873673"/>
              <a:gd name="connsiteY28" fmla="*/ 403076 h 1529913"/>
              <a:gd name="connsiteX29" fmla="*/ 7001164 w 9873673"/>
              <a:gd name="connsiteY29" fmla="*/ 347658 h 1529913"/>
              <a:gd name="connsiteX30" fmla="*/ 6945746 w 9873673"/>
              <a:gd name="connsiteY30" fmla="*/ 310713 h 1529913"/>
              <a:gd name="connsiteX31" fmla="*/ 6918036 w 9873673"/>
              <a:gd name="connsiteY31" fmla="*/ 301476 h 1529913"/>
              <a:gd name="connsiteX32" fmla="*/ 6890327 w 9873673"/>
              <a:gd name="connsiteY32" fmla="*/ 273767 h 1529913"/>
              <a:gd name="connsiteX33" fmla="*/ 6816436 w 9873673"/>
              <a:gd name="connsiteY33" fmla="*/ 255294 h 1529913"/>
              <a:gd name="connsiteX34" fmla="*/ 6733309 w 9873673"/>
              <a:gd name="connsiteY34" fmla="*/ 209113 h 1529913"/>
              <a:gd name="connsiteX35" fmla="*/ 6668655 w 9873673"/>
              <a:gd name="connsiteY35" fmla="*/ 172167 h 1529913"/>
              <a:gd name="connsiteX36" fmla="*/ 6640946 w 9873673"/>
              <a:gd name="connsiteY36" fmla="*/ 162931 h 1529913"/>
              <a:gd name="connsiteX37" fmla="*/ 6594764 w 9873673"/>
              <a:gd name="connsiteY37" fmla="*/ 116749 h 1529913"/>
              <a:gd name="connsiteX38" fmla="*/ 6539346 w 9873673"/>
              <a:gd name="connsiteY38" fmla="*/ 89040 h 1529913"/>
              <a:gd name="connsiteX39" fmla="*/ 6511636 w 9873673"/>
              <a:gd name="connsiteY39" fmla="*/ 70567 h 1529913"/>
              <a:gd name="connsiteX40" fmla="*/ 6373091 w 9873673"/>
              <a:gd name="connsiteY40" fmla="*/ 61331 h 1529913"/>
              <a:gd name="connsiteX41" fmla="*/ 6003636 w 9873673"/>
              <a:gd name="connsiteY41" fmla="*/ 52094 h 1529913"/>
              <a:gd name="connsiteX42" fmla="*/ 5902036 w 9873673"/>
              <a:gd name="connsiteY42" fmla="*/ 42858 h 1529913"/>
              <a:gd name="connsiteX43" fmla="*/ 5855855 w 9873673"/>
              <a:gd name="connsiteY43" fmla="*/ 33622 h 1529913"/>
              <a:gd name="connsiteX44" fmla="*/ 5643418 w 9873673"/>
              <a:gd name="connsiteY44" fmla="*/ 24385 h 1529913"/>
              <a:gd name="connsiteX45" fmla="*/ 5366327 w 9873673"/>
              <a:gd name="connsiteY45" fmla="*/ 15149 h 1529913"/>
              <a:gd name="connsiteX46" fmla="*/ 5153891 w 9873673"/>
              <a:gd name="connsiteY46" fmla="*/ 33622 h 1529913"/>
              <a:gd name="connsiteX47" fmla="*/ 5006109 w 9873673"/>
              <a:gd name="connsiteY47" fmla="*/ 70567 h 1529913"/>
              <a:gd name="connsiteX48" fmla="*/ 4922982 w 9873673"/>
              <a:gd name="connsiteY48" fmla="*/ 89040 h 1529913"/>
              <a:gd name="connsiteX49" fmla="*/ 4876800 w 9873673"/>
              <a:gd name="connsiteY49" fmla="*/ 172167 h 1529913"/>
              <a:gd name="connsiteX50" fmla="*/ 4821382 w 9873673"/>
              <a:gd name="connsiteY50" fmla="*/ 190640 h 1529913"/>
              <a:gd name="connsiteX51" fmla="*/ 4784436 w 9873673"/>
              <a:gd name="connsiteY51" fmla="*/ 199876 h 1529913"/>
              <a:gd name="connsiteX52" fmla="*/ 4729018 w 9873673"/>
              <a:gd name="connsiteY52" fmla="*/ 218349 h 1529913"/>
              <a:gd name="connsiteX53" fmla="*/ 4701309 w 9873673"/>
              <a:gd name="connsiteY53" fmla="*/ 236822 h 1529913"/>
              <a:gd name="connsiteX54" fmla="*/ 4645891 w 9873673"/>
              <a:gd name="connsiteY54" fmla="*/ 255294 h 1529913"/>
              <a:gd name="connsiteX55" fmla="*/ 4581236 w 9873673"/>
              <a:gd name="connsiteY55" fmla="*/ 273767 h 1529913"/>
              <a:gd name="connsiteX56" fmla="*/ 4516582 w 9873673"/>
              <a:gd name="connsiteY56" fmla="*/ 310713 h 1529913"/>
              <a:gd name="connsiteX57" fmla="*/ 4451927 w 9873673"/>
              <a:gd name="connsiteY57" fmla="*/ 329185 h 1529913"/>
              <a:gd name="connsiteX58" fmla="*/ 4396509 w 9873673"/>
              <a:gd name="connsiteY58" fmla="*/ 347658 h 1529913"/>
              <a:gd name="connsiteX59" fmla="*/ 4341091 w 9873673"/>
              <a:gd name="connsiteY59" fmla="*/ 366131 h 1529913"/>
              <a:gd name="connsiteX60" fmla="*/ 4313382 w 9873673"/>
              <a:gd name="connsiteY60" fmla="*/ 375367 h 1529913"/>
              <a:gd name="connsiteX61" fmla="*/ 4184073 w 9873673"/>
              <a:gd name="connsiteY61" fmla="*/ 393840 h 1529913"/>
              <a:gd name="connsiteX62" fmla="*/ 3786909 w 9873673"/>
              <a:gd name="connsiteY62" fmla="*/ 421549 h 1529913"/>
              <a:gd name="connsiteX63" fmla="*/ 3685309 w 9873673"/>
              <a:gd name="connsiteY63" fmla="*/ 458494 h 1529913"/>
              <a:gd name="connsiteX64" fmla="*/ 3657600 w 9873673"/>
              <a:gd name="connsiteY64" fmla="*/ 476967 h 1529913"/>
              <a:gd name="connsiteX65" fmla="*/ 3629891 w 9873673"/>
              <a:gd name="connsiteY65" fmla="*/ 486204 h 1529913"/>
              <a:gd name="connsiteX66" fmla="*/ 3602182 w 9873673"/>
              <a:gd name="connsiteY66" fmla="*/ 504676 h 1529913"/>
              <a:gd name="connsiteX67" fmla="*/ 3574473 w 9873673"/>
              <a:gd name="connsiteY67" fmla="*/ 513913 h 1529913"/>
              <a:gd name="connsiteX68" fmla="*/ 3519055 w 9873673"/>
              <a:gd name="connsiteY68" fmla="*/ 550858 h 1529913"/>
              <a:gd name="connsiteX69" fmla="*/ 3491346 w 9873673"/>
              <a:gd name="connsiteY69" fmla="*/ 569331 h 1529913"/>
              <a:gd name="connsiteX70" fmla="*/ 3472873 w 9873673"/>
              <a:gd name="connsiteY70" fmla="*/ 597040 h 1529913"/>
              <a:gd name="connsiteX71" fmla="*/ 3417455 w 9873673"/>
              <a:gd name="connsiteY71" fmla="*/ 624749 h 1529913"/>
              <a:gd name="connsiteX72" fmla="*/ 3380509 w 9873673"/>
              <a:gd name="connsiteY72" fmla="*/ 652458 h 1529913"/>
              <a:gd name="connsiteX73" fmla="*/ 3168073 w 9873673"/>
              <a:gd name="connsiteY73" fmla="*/ 680167 h 1529913"/>
              <a:gd name="connsiteX74" fmla="*/ 3038764 w 9873673"/>
              <a:gd name="connsiteY74" fmla="*/ 670931 h 1529913"/>
              <a:gd name="connsiteX75" fmla="*/ 2946400 w 9873673"/>
              <a:gd name="connsiteY75" fmla="*/ 661694 h 1529913"/>
              <a:gd name="connsiteX76" fmla="*/ 2798618 w 9873673"/>
              <a:gd name="connsiteY76" fmla="*/ 652458 h 1529913"/>
              <a:gd name="connsiteX77" fmla="*/ 2761673 w 9873673"/>
              <a:gd name="connsiteY77" fmla="*/ 643222 h 1529913"/>
              <a:gd name="connsiteX78" fmla="*/ 2595418 w 9873673"/>
              <a:gd name="connsiteY78" fmla="*/ 652458 h 1529913"/>
              <a:gd name="connsiteX79" fmla="*/ 2567709 w 9873673"/>
              <a:gd name="connsiteY79" fmla="*/ 661694 h 1529913"/>
              <a:gd name="connsiteX80" fmla="*/ 2530764 w 9873673"/>
              <a:gd name="connsiteY80" fmla="*/ 670931 h 1529913"/>
              <a:gd name="connsiteX81" fmla="*/ 2447636 w 9873673"/>
              <a:gd name="connsiteY81" fmla="*/ 698640 h 1529913"/>
              <a:gd name="connsiteX82" fmla="*/ 2419927 w 9873673"/>
              <a:gd name="connsiteY82" fmla="*/ 707876 h 1529913"/>
              <a:gd name="connsiteX83" fmla="*/ 2355273 w 9873673"/>
              <a:gd name="connsiteY83" fmla="*/ 726349 h 1529913"/>
              <a:gd name="connsiteX84" fmla="*/ 2327564 w 9873673"/>
              <a:gd name="connsiteY84" fmla="*/ 754058 h 1529913"/>
              <a:gd name="connsiteX85" fmla="*/ 2299855 w 9873673"/>
              <a:gd name="connsiteY85" fmla="*/ 772531 h 1529913"/>
              <a:gd name="connsiteX86" fmla="*/ 2262909 w 9873673"/>
              <a:gd name="connsiteY86" fmla="*/ 827949 h 1529913"/>
              <a:gd name="connsiteX87" fmla="*/ 2235200 w 9873673"/>
              <a:gd name="connsiteY87" fmla="*/ 837185 h 1529913"/>
              <a:gd name="connsiteX88" fmla="*/ 2115127 w 9873673"/>
              <a:gd name="connsiteY88" fmla="*/ 855658 h 1529913"/>
              <a:gd name="connsiteX89" fmla="*/ 2032000 w 9873673"/>
              <a:gd name="connsiteY89" fmla="*/ 883367 h 1529913"/>
              <a:gd name="connsiteX90" fmla="*/ 2004291 w 9873673"/>
              <a:gd name="connsiteY90" fmla="*/ 892604 h 1529913"/>
              <a:gd name="connsiteX91" fmla="*/ 1930400 w 9873673"/>
              <a:gd name="connsiteY91" fmla="*/ 911076 h 1529913"/>
              <a:gd name="connsiteX92" fmla="*/ 1893455 w 9873673"/>
              <a:gd name="connsiteY92" fmla="*/ 920313 h 1529913"/>
              <a:gd name="connsiteX93" fmla="*/ 1838036 w 9873673"/>
              <a:gd name="connsiteY93" fmla="*/ 938785 h 1529913"/>
              <a:gd name="connsiteX94" fmla="*/ 1810327 w 9873673"/>
              <a:gd name="connsiteY94" fmla="*/ 948022 h 1529913"/>
              <a:gd name="connsiteX95" fmla="*/ 1791855 w 9873673"/>
              <a:gd name="connsiteY95" fmla="*/ 975731 h 1529913"/>
              <a:gd name="connsiteX96" fmla="*/ 1764146 w 9873673"/>
              <a:gd name="connsiteY96" fmla="*/ 994204 h 1529913"/>
              <a:gd name="connsiteX97" fmla="*/ 1727200 w 9873673"/>
              <a:gd name="connsiteY97" fmla="*/ 1068094 h 1529913"/>
              <a:gd name="connsiteX98" fmla="*/ 1699491 w 9873673"/>
              <a:gd name="connsiteY98" fmla="*/ 1086567 h 1529913"/>
              <a:gd name="connsiteX99" fmla="*/ 1644073 w 9873673"/>
              <a:gd name="connsiteY99" fmla="*/ 1105040 h 1529913"/>
              <a:gd name="connsiteX100" fmla="*/ 1625600 w 9873673"/>
              <a:gd name="connsiteY100" fmla="*/ 1132749 h 1529913"/>
              <a:gd name="connsiteX101" fmla="*/ 1597891 w 9873673"/>
              <a:gd name="connsiteY101" fmla="*/ 1215876 h 1529913"/>
              <a:gd name="connsiteX102" fmla="*/ 1588655 w 9873673"/>
              <a:gd name="connsiteY102" fmla="*/ 1243585 h 1529913"/>
              <a:gd name="connsiteX103" fmla="*/ 1579418 w 9873673"/>
              <a:gd name="connsiteY103" fmla="*/ 1271294 h 1529913"/>
              <a:gd name="connsiteX104" fmla="*/ 1570182 w 9873673"/>
              <a:gd name="connsiteY104" fmla="*/ 1372894 h 1529913"/>
              <a:gd name="connsiteX105" fmla="*/ 1560946 w 9873673"/>
              <a:gd name="connsiteY105" fmla="*/ 1400604 h 1529913"/>
              <a:gd name="connsiteX106" fmla="*/ 1533236 w 9873673"/>
              <a:gd name="connsiteY106" fmla="*/ 1419076 h 1529913"/>
              <a:gd name="connsiteX107" fmla="*/ 1431636 w 9873673"/>
              <a:gd name="connsiteY107" fmla="*/ 1446785 h 1529913"/>
              <a:gd name="connsiteX108" fmla="*/ 1339273 w 9873673"/>
              <a:gd name="connsiteY108" fmla="*/ 1474494 h 1529913"/>
              <a:gd name="connsiteX109" fmla="*/ 1311564 w 9873673"/>
              <a:gd name="connsiteY109" fmla="*/ 1483731 h 1529913"/>
              <a:gd name="connsiteX110" fmla="*/ 1154546 w 9873673"/>
              <a:gd name="connsiteY110" fmla="*/ 1492967 h 1529913"/>
              <a:gd name="connsiteX111" fmla="*/ 1071418 w 9873673"/>
              <a:gd name="connsiteY111" fmla="*/ 1529913 h 1529913"/>
              <a:gd name="connsiteX112" fmla="*/ 1006764 w 9873673"/>
              <a:gd name="connsiteY112" fmla="*/ 1465258 h 1529913"/>
              <a:gd name="connsiteX113" fmla="*/ 1006764 w 9873673"/>
              <a:gd name="connsiteY113" fmla="*/ 1465258 h 1529913"/>
              <a:gd name="connsiteX114" fmla="*/ 979055 w 9873673"/>
              <a:gd name="connsiteY114" fmla="*/ 1446785 h 1529913"/>
              <a:gd name="connsiteX115" fmla="*/ 923636 w 9873673"/>
              <a:gd name="connsiteY115" fmla="*/ 1428313 h 1529913"/>
              <a:gd name="connsiteX116" fmla="*/ 895927 w 9873673"/>
              <a:gd name="connsiteY116" fmla="*/ 1409840 h 1529913"/>
              <a:gd name="connsiteX117" fmla="*/ 794327 w 9873673"/>
              <a:gd name="connsiteY117" fmla="*/ 1391367 h 1529913"/>
              <a:gd name="connsiteX118" fmla="*/ 738909 w 9873673"/>
              <a:gd name="connsiteY118" fmla="*/ 1382131 h 1529913"/>
              <a:gd name="connsiteX119" fmla="*/ 701964 w 9873673"/>
              <a:gd name="connsiteY119" fmla="*/ 1372894 h 1529913"/>
              <a:gd name="connsiteX120" fmla="*/ 637309 w 9873673"/>
              <a:gd name="connsiteY120" fmla="*/ 1363658 h 1529913"/>
              <a:gd name="connsiteX121" fmla="*/ 581891 w 9873673"/>
              <a:gd name="connsiteY121" fmla="*/ 1354422 h 1529913"/>
              <a:gd name="connsiteX122" fmla="*/ 443346 w 9873673"/>
              <a:gd name="connsiteY122" fmla="*/ 1345185 h 1529913"/>
              <a:gd name="connsiteX123" fmla="*/ 378691 w 9873673"/>
              <a:gd name="connsiteY123" fmla="*/ 1335949 h 1529913"/>
              <a:gd name="connsiteX124" fmla="*/ 341746 w 9873673"/>
              <a:gd name="connsiteY124" fmla="*/ 1326713 h 1529913"/>
              <a:gd name="connsiteX125" fmla="*/ 120073 w 9873673"/>
              <a:gd name="connsiteY125" fmla="*/ 1335949 h 1529913"/>
              <a:gd name="connsiteX126" fmla="*/ 64655 w 9873673"/>
              <a:gd name="connsiteY126" fmla="*/ 1354422 h 1529913"/>
              <a:gd name="connsiteX127" fmla="*/ 36946 w 9873673"/>
              <a:gd name="connsiteY127" fmla="*/ 1363658 h 1529913"/>
              <a:gd name="connsiteX128" fmla="*/ 0 w 9873673"/>
              <a:gd name="connsiteY128" fmla="*/ 1363658 h 152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9873673" h="1529913">
                <a:moveTo>
                  <a:pt x="9873673" y="162931"/>
                </a:moveTo>
                <a:cubicBezTo>
                  <a:pt x="9753600" y="169089"/>
                  <a:pt x="9633270" y="171420"/>
                  <a:pt x="9513455" y="181404"/>
                </a:cubicBezTo>
                <a:cubicBezTo>
                  <a:pt x="9476509" y="184483"/>
                  <a:pt x="9439670" y="189384"/>
                  <a:pt x="9402618" y="190640"/>
                </a:cubicBezTo>
                <a:cubicBezTo>
                  <a:pt x="9257965" y="195543"/>
                  <a:pt x="9113212" y="196797"/>
                  <a:pt x="8968509" y="199876"/>
                </a:cubicBezTo>
                <a:lnTo>
                  <a:pt x="8913091" y="218349"/>
                </a:lnTo>
                <a:cubicBezTo>
                  <a:pt x="8903855" y="221428"/>
                  <a:pt x="8894827" y="225224"/>
                  <a:pt x="8885382" y="227585"/>
                </a:cubicBezTo>
                <a:cubicBezTo>
                  <a:pt x="8858870" y="234213"/>
                  <a:pt x="8815498" y="244054"/>
                  <a:pt x="8793018" y="255294"/>
                </a:cubicBezTo>
                <a:cubicBezTo>
                  <a:pt x="8780703" y="261452"/>
                  <a:pt x="8768027" y="266936"/>
                  <a:pt x="8756073" y="273767"/>
                </a:cubicBezTo>
                <a:cubicBezTo>
                  <a:pt x="8746435" y="279275"/>
                  <a:pt x="8738567" y="287867"/>
                  <a:pt x="8728364" y="292240"/>
                </a:cubicBezTo>
                <a:cubicBezTo>
                  <a:pt x="8716696" y="297240"/>
                  <a:pt x="8703577" y="297828"/>
                  <a:pt x="8691418" y="301476"/>
                </a:cubicBezTo>
                <a:cubicBezTo>
                  <a:pt x="8672767" y="307071"/>
                  <a:pt x="8636000" y="319949"/>
                  <a:pt x="8636000" y="319949"/>
                </a:cubicBezTo>
                <a:cubicBezTo>
                  <a:pt x="8629842" y="329185"/>
                  <a:pt x="8626195" y="340723"/>
                  <a:pt x="8617527" y="347658"/>
                </a:cubicBezTo>
                <a:cubicBezTo>
                  <a:pt x="8609924" y="353740"/>
                  <a:pt x="8598526" y="352540"/>
                  <a:pt x="8589818" y="356894"/>
                </a:cubicBezTo>
                <a:cubicBezTo>
                  <a:pt x="8579889" y="361858"/>
                  <a:pt x="8570637" y="368260"/>
                  <a:pt x="8562109" y="375367"/>
                </a:cubicBezTo>
                <a:cubicBezTo>
                  <a:pt x="8552074" y="383729"/>
                  <a:pt x="8545818" y="396732"/>
                  <a:pt x="8534400" y="403076"/>
                </a:cubicBezTo>
                <a:cubicBezTo>
                  <a:pt x="8517378" y="412532"/>
                  <a:pt x="8497455" y="415391"/>
                  <a:pt x="8478982" y="421549"/>
                </a:cubicBezTo>
                <a:lnTo>
                  <a:pt x="8451273" y="430785"/>
                </a:lnTo>
                <a:cubicBezTo>
                  <a:pt x="8442037" y="433864"/>
                  <a:pt x="8433111" y="438113"/>
                  <a:pt x="8423564" y="440022"/>
                </a:cubicBezTo>
                <a:cubicBezTo>
                  <a:pt x="8408170" y="443101"/>
                  <a:pt x="8392923" y="447038"/>
                  <a:pt x="8377382" y="449258"/>
                </a:cubicBezTo>
                <a:cubicBezTo>
                  <a:pt x="8272869" y="464188"/>
                  <a:pt x="8197381" y="462706"/>
                  <a:pt x="8081818" y="467731"/>
                </a:cubicBezTo>
                <a:cubicBezTo>
                  <a:pt x="8038715" y="464652"/>
                  <a:pt x="7995722" y="458494"/>
                  <a:pt x="7952509" y="458494"/>
                </a:cubicBezTo>
                <a:cubicBezTo>
                  <a:pt x="7692183" y="458494"/>
                  <a:pt x="7804803" y="492389"/>
                  <a:pt x="7703127" y="458494"/>
                </a:cubicBezTo>
                <a:cubicBezTo>
                  <a:pt x="7641551" y="461573"/>
                  <a:pt x="7579896" y="463338"/>
                  <a:pt x="7518400" y="467731"/>
                </a:cubicBezTo>
                <a:cubicBezTo>
                  <a:pt x="7493641" y="469500"/>
                  <a:pt x="7469331" y="476967"/>
                  <a:pt x="7444509" y="476967"/>
                </a:cubicBezTo>
                <a:cubicBezTo>
                  <a:pt x="7407436" y="476967"/>
                  <a:pt x="7370543" y="471612"/>
                  <a:pt x="7333673" y="467731"/>
                </a:cubicBezTo>
                <a:cubicBezTo>
                  <a:pt x="7270629" y="461095"/>
                  <a:pt x="7277997" y="459287"/>
                  <a:pt x="7222836" y="449258"/>
                </a:cubicBezTo>
                <a:cubicBezTo>
                  <a:pt x="7204411" y="445908"/>
                  <a:pt x="7185891" y="443101"/>
                  <a:pt x="7167418" y="440022"/>
                </a:cubicBezTo>
                <a:cubicBezTo>
                  <a:pt x="7158182" y="433864"/>
                  <a:pt x="7149853" y="426058"/>
                  <a:pt x="7139709" y="421549"/>
                </a:cubicBezTo>
                <a:cubicBezTo>
                  <a:pt x="7121915" y="413641"/>
                  <a:pt x="7100493" y="413877"/>
                  <a:pt x="7084291" y="403076"/>
                </a:cubicBezTo>
                <a:lnTo>
                  <a:pt x="7001164" y="347658"/>
                </a:lnTo>
                <a:lnTo>
                  <a:pt x="6945746" y="310713"/>
                </a:lnTo>
                <a:lnTo>
                  <a:pt x="6918036" y="301476"/>
                </a:lnTo>
                <a:cubicBezTo>
                  <a:pt x="6908800" y="292240"/>
                  <a:pt x="6902218" y="279172"/>
                  <a:pt x="6890327" y="273767"/>
                </a:cubicBezTo>
                <a:cubicBezTo>
                  <a:pt x="6867214" y="263261"/>
                  <a:pt x="6816436" y="255294"/>
                  <a:pt x="6816436" y="255294"/>
                </a:cubicBezTo>
                <a:cubicBezTo>
                  <a:pt x="6752917" y="212949"/>
                  <a:pt x="6782080" y="225369"/>
                  <a:pt x="6733309" y="209113"/>
                </a:cubicBezTo>
                <a:cubicBezTo>
                  <a:pt x="6705483" y="190562"/>
                  <a:pt x="6701465" y="186228"/>
                  <a:pt x="6668655" y="172167"/>
                </a:cubicBezTo>
                <a:cubicBezTo>
                  <a:pt x="6659706" y="168332"/>
                  <a:pt x="6650182" y="166010"/>
                  <a:pt x="6640946" y="162931"/>
                </a:cubicBezTo>
                <a:cubicBezTo>
                  <a:pt x="6567055" y="113671"/>
                  <a:pt x="6656337" y="178323"/>
                  <a:pt x="6594764" y="116749"/>
                </a:cubicBezTo>
                <a:cubicBezTo>
                  <a:pt x="6576859" y="98843"/>
                  <a:pt x="6561883" y="96552"/>
                  <a:pt x="6539346" y="89040"/>
                </a:cubicBezTo>
                <a:cubicBezTo>
                  <a:pt x="6530109" y="82882"/>
                  <a:pt x="6522586" y="72392"/>
                  <a:pt x="6511636" y="70567"/>
                </a:cubicBezTo>
                <a:cubicBezTo>
                  <a:pt x="6465982" y="62958"/>
                  <a:pt x="6419345" y="63013"/>
                  <a:pt x="6373091" y="61331"/>
                </a:cubicBezTo>
                <a:cubicBezTo>
                  <a:pt x="6249982" y="56854"/>
                  <a:pt x="6126788" y="55173"/>
                  <a:pt x="6003636" y="52094"/>
                </a:cubicBezTo>
                <a:cubicBezTo>
                  <a:pt x="5969769" y="49015"/>
                  <a:pt x="5935780" y="47076"/>
                  <a:pt x="5902036" y="42858"/>
                </a:cubicBezTo>
                <a:cubicBezTo>
                  <a:pt x="5886459" y="40911"/>
                  <a:pt x="5871514" y="34740"/>
                  <a:pt x="5855855" y="33622"/>
                </a:cubicBezTo>
                <a:cubicBezTo>
                  <a:pt x="5785156" y="28572"/>
                  <a:pt x="5714230" y="27464"/>
                  <a:pt x="5643418" y="24385"/>
                </a:cubicBezTo>
                <a:cubicBezTo>
                  <a:pt x="5517840" y="-17473"/>
                  <a:pt x="5607455" y="5102"/>
                  <a:pt x="5366327" y="15149"/>
                </a:cubicBezTo>
                <a:cubicBezTo>
                  <a:pt x="5273549" y="46074"/>
                  <a:pt x="5390009" y="10010"/>
                  <a:pt x="5153891" y="33622"/>
                </a:cubicBezTo>
                <a:cubicBezTo>
                  <a:pt x="4970716" y="51939"/>
                  <a:pt x="5135790" y="44629"/>
                  <a:pt x="5006109" y="70567"/>
                </a:cubicBezTo>
                <a:cubicBezTo>
                  <a:pt x="4947480" y="82294"/>
                  <a:pt x="4975157" y="75997"/>
                  <a:pt x="4922982" y="89040"/>
                </a:cubicBezTo>
                <a:cubicBezTo>
                  <a:pt x="4911621" y="123124"/>
                  <a:pt x="4910736" y="153313"/>
                  <a:pt x="4876800" y="172167"/>
                </a:cubicBezTo>
                <a:cubicBezTo>
                  <a:pt x="4859778" y="181623"/>
                  <a:pt x="4840273" y="185918"/>
                  <a:pt x="4821382" y="190640"/>
                </a:cubicBezTo>
                <a:cubicBezTo>
                  <a:pt x="4809067" y="193719"/>
                  <a:pt x="4796595" y="196228"/>
                  <a:pt x="4784436" y="199876"/>
                </a:cubicBezTo>
                <a:cubicBezTo>
                  <a:pt x="4765785" y="205471"/>
                  <a:pt x="4729018" y="218349"/>
                  <a:pt x="4729018" y="218349"/>
                </a:cubicBezTo>
                <a:cubicBezTo>
                  <a:pt x="4719782" y="224507"/>
                  <a:pt x="4711453" y="232314"/>
                  <a:pt x="4701309" y="236822"/>
                </a:cubicBezTo>
                <a:cubicBezTo>
                  <a:pt x="4683515" y="244730"/>
                  <a:pt x="4664364" y="249136"/>
                  <a:pt x="4645891" y="255294"/>
                </a:cubicBezTo>
                <a:cubicBezTo>
                  <a:pt x="4606128" y="268548"/>
                  <a:pt x="4627642" y="262166"/>
                  <a:pt x="4581236" y="273767"/>
                </a:cubicBezTo>
                <a:cubicBezTo>
                  <a:pt x="4553410" y="292318"/>
                  <a:pt x="4549392" y="296652"/>
                  <a:pt x="4516582" y="310713"/>
                </a:cubicBezTo>
                <a:cubicBezTo>
                  <a:pt x="4492440" y="321060"/>
                  <a:pt x="4477965" y="321374"/>
                  <a:pt x="4451927" y="329185"/>
                </a:cubicBezTo>
                <a:cubicBezTo>
                  <a:pt x="4433276" y="334780"/>
                  <a:pt x="4414982" y="341500"/>
                  <a:pt x="4396509" y="347658"/>
                </a:cubicBezTo>
                <a:lnTo>
                  <a:pt x="4341091" y="366131"/>
                </a:lnTo>
                <a:cubicBezTo>
                  <a:pt x="4331855" y="369210"/>
                  <a:pt x="4323020" y="373990"/>
                  <a:pt x="4313382" y="375367"/>
                </a:cubicBezTo>
                <a:cubicBezTo>
                  <a:pt x="4270279" y="381525"/>
                  <a:pt x="4227485" y="390501"/>
                  <a:pt x="4184073" y="393840"/>
                </a:cubicBezTo>
                <a:cubicBezTo>
                  <a:pt x="3891652" y="416334"/>
                  <a:pt x="4024074" y="407599"/>
                  <a:pt x="3786909" y="421549"/>
                </a:cubicBezTo>
                <a:cubicBezTo>
                  <a:pt x="3761053" y="430168"/>
                  <a:pt x="3711007" y="445645"/>
                  <a:pt x="3685309" y="458494"/>
                </a:cubicBezTo>
                <a:cubicBezTo>
                  <a:pt x="3675380" y="463458"/>
                  <a:pt x="3667529" y="472002"/>
                  <a:pt x="3657600" y="476967"/>
                </a:cubicBezTo>
                <a:cubicBezTo>
                  <a:pt x="3648892" y="481321"/>
                  <a:pt x="3638599" y="481850"/>
                  <a:pt x="3629891" y="486204"/>
                </a:cubicBezTo>
                <a:cubicBezTo>
                  <a:pt x="3619962" y="491168"/>
                  <a:pt x="3612111" y="499712"/>
                  <a:pt x="3602182" y="504676"/>
                </a:cubicBezTo>
                <a:cubicBezTo>
                  <a:pt x="3593474" y="509030"/>
                  <a:pt x="3582984" y="509185"/>
                  <a:pt x="3574473" y="513913"/>
                </a:cubicBezTo>
                <a:cubicBezTo>
                  <a:pt x="3555066" y="524695"/>
                  <a:pt x="3537528" y="538543"/>
                  <a:pt x="3519055" y="550858"/>
                </a:cubicBezTo>
                <a:lnTo>
                  <a:pt x="3491346" y="569331"/>
                </a:lnTo>
                <a:cubicBezTo>
                  <a:pt x="3485188" y="578567"/>
                  <a:pt x="3480722" y="589191"/>
                  <a:pt x="3472873" y="597040"/>
                </a:cubicBezTo>
                <a:cubicBezTo>
                  <a:pt x="3454967" y="614946"/>
                  <a:pt x="3439993" y="617237"/>
                  <a:pt x="3417455" y="624749"/>
                </a:cubicBezTo>
                <a:cubicBezTo>
                  <a:pt x="3405140" y="633985"/>
                  <a:pt x="3394278" y="645574"/>
                  <a:pt x="3380509" y="652458"/>
                </a:cubicBezTo>
                <a:cubicBezTo>
                  <a:pt x="3315076" y="685174"/>
                  <a:pt x="3237568" y="676079"/>
                  <a:pt x="3168073" y="680167"/>
                </a:cubicBezTo>
                <a:lnTo>
                  <a:pt x="3038764" y="670931"/>
                </a:lnTo>
                <a:cubicBezTo>
                  <a:pt x="3007929" y="668361"/>
                  <a:pt x="2977250" y="664067"/>
                  <a:pt x="2946400" y="661694"/>
                </a:cubicBezTo>
                <a:cubicBezTo>
                  <a:pt x="2897189" y="657908"/>
                  <a:pt x="2847879" y="655537"/>
                  <a:pt x="2798618" y="652458"/>
                </a:cubicBezTo>
                <a:cubicBezTo>
                  <a:pt x="2786303" y="649379"/>
                  <a:pt x="2774367" y="643222"/>
                  <a:pt x="2761673" y="643222"/>
                </a:cubicBezTo>
                <a:cubicBezTo>
                  <a:pt x="2706169" y="643222"/>
                  <a:pt x="2650672" y="647196"/>
                  <a:pt x="2595418" y="652458"/>
                </a:cubicBezTo>
                <a:cubicBezTo>
                  <a:pt x="2585726" y="653381"/>
                  <a:pt x="2577070" y="659019"/>
                  <a:pt x="2567709" y="661694"/>
                </a:cubicBezTo>
                <a:cubicBezTo>
                  <a:pt x="2555503" y="665181"/>
                  <a:pt x="2542923" y="667283"/>
                  <a:pt x="2530764" y="670931"/>
                </a:cubicBezTo>
                <a:cubicBezTo>
                  <a:pt x="2502788" y="679324"/>
                  <a:pt x="2475345" y="689404"/>
                  <a:pt x="2447636" y="698640"/>
                </a:cubicBezTo>
                <a:cubicBezTo>
                  <a:pt x="2438400" y="701719"/>
                  <a:pt x="2429372" y="705515"/>
                  <a:pt x="2419927" y="707876"/>
                </a:cubicBezTo>
                <a:cubicBezTo>
                  <a:pt x="2373537" y="719474"/>
                  <a:pt x="2395025" y="713099"/>
                  <a:pt x="2355273" y="726349"/>
                </a:cubicBezTo>
                <a:cubicBezTo>
                  <a:pt x="2346037" y="735585"/>
                  <a:pt x="2337599" y="745696"/>
                  <a:pt x="2327564" y="754058"/>
                </a:cubicBezTo>
                <a:cubicBezTo>
                  <a:pt x="2319036" y="761165"/>
                  <a:pt x="2307165" y="764177"/>
                  <a:pt x="2299855" y="772531"/>
                </a:cubicBezTo>
                <a:cubicBezTo>
                  <a:pt x="2285235" y="789239"/>
                  <a:pt x="2283971" y="820928"/>
                  <a:pt x="2262909" y="827949"/>
                </a:cubicBezTo>
                <a:cubicBezTo>
                  <a:pt x="2253673" y="831028"/>
                  <a:pt x="2244645" y="834824"/>
                  <a:pt x="2235200" y="837185"/>
                </a:cubicBezTo>
                <a:cubicBezTo>
                  <a:pt x="2192880" y="847765"/>
                  <a:pt x="2160006" y="850048"/>
                  <a:pt x="2115127" y="855658"/>
                </a:cubicBezTo>
                <a:lnTo>
                  <a:pt x="2032000" y="883367"/>
                </a:lnTo>
                <a:cubicBezTo>
                  <a:pt x="2022764" y="886446"/>
                  <a:pt x="2013838" y="890695"/>
                  <a:pt x="2004291" y="892604"/>
                </a:cubicBezTo>
                <a:cubicBezTo>
                  <a:pt x="1910420" y="911377"/>
                  <a:pt x="1996657" y="892145"/>
                  <a:pt x="1930400" y="911076"/>
                </a:cubicBezTo>
                <a:cubicBezTo>
                  <a:pt x="1918194" y="914563"/>
                  <a:pt x="1905614" y="916665"/>
                  <a:pt x="1893455" y="920313"/>
                </a:cubicBezTo>
                <a:cubicBezTo>
                  <a:pt x="1874804" y="925908"/>
                  <a:pt x="1856509" y="932627"/>
                  <a:pt x="1838036" y="938785"/>
                </a:cubicBezTo>
                <a:lnTo>
                  <a:pt x="1810327" y="948022"/>
                </a:lnTo>
                <a:cubicBezTo>
                  <a:pt x="1804170" y="957258"/>
                  <a:pt x="1799704" y="967882"/>
                  <a:pt x="1791855" y="975731"/>
                </a:cubicBezTo>
                <a:cubicBezTo>
                  <a:pt x="1784006" y="983581"/>
                  <a:pt x="1769654" y="984566"/>
                  <a:pt x="1764146" y="994204"/>
                </a:cubicBezTo>
                <a:cubicBezTo>
                  <a:pt x="1718998" y="1073211"/>
                  <a:pt x="1793758" y="1012629"/>
                  <a:pt x="1727200" y="1068094"/>
                </a:cubicBezTo>
                <a:cubicBezTo>
                  <a:pt x="1718672" y="1075201"/>
                  <a:pt x="1709635" y="1082058"/>
                  <a:pt x="1699491" y="1086567"/>
                </a:cubicBezTo>
                <a:cubicBezTo>
                  <a:pt x="1681697" y="1094475"/>
                  <a:pt x="1644073" y="1105040"/>
                  <a:pt x="1644073" y="1105040"/>
                </a:cubicBezTo>
                <a:cubicBezTo>
                  <a:pt x="1637915" y="1114276"/>
                  <a:pt x="1630109" y="1122605"/>
                  <a:pt x="1625600" y="1132749"/>
                </a:cubicBezTo>
                <a:cubicBezTo>
                  <a:pt x="1625595" y="1132759"/>
                  <a:pt x="1602511" y="1202016"/>
                  <a:pt x="1597891" y="1215876"/>
                </a:cubicBezTo>
                <a:lnTo>
                  <a:pt x="1588655" y="1243585"/>
                </a:lnTo>
                <a:lnTo>
                  <a:pt x="1579418" y="1271294"/>
                </a:lnTo>
                <a:cubicBezTo>
                  <a:pt x="1576339" y="1305161"/>
                  <a:pt x="1574991" y="1339229"/>
                  <a:pt x="1570182" y="1372894"/>
                </a:cubicBezTo>
                <a:cubicBezTo>
                  <a:pt x="1568805" y="1382532"/>
                  <a:pt x="1567028" y="1393001"/>
                  <a:pt x="1560946" y="1400604"/>
                </a:cubicBezTo>
                <a:cubicBezTo>
                  <a:pt x="1554011" y="1409272"/>
                  <a:pt x="1543380" y="1414568"/>
                  <a:pt x="1533236" y="1419076"/>
                </a:cubicBezTo>
                <a:cubicBezTo>
                  <a:pt x="1489976" y="1438302"/>
                  <a:pt x="1475102" y="1437126"/>
                  <a:pt x="1431636" y="1446785"/>
                </a:cubicBezTo>
                <a:cubicBezTo>
                  <a:pt x="1389773" y="1456088"/>
                  <a:pt x="1385301" y="1459151"/>
                  <a:pt x="1339273" y="1474494"/>
                </a:cubicBezTo>
                <a:cubicBezTo>
                  <a:pt x="1330037" y="1477573"/>
                  <a:pt x="1321283" y="1483159"/>
                  <a:pt x="1311564" y="1483731"/>
                </a:cubicBezTo>
                <a:lnTo>
                  <a:pt x="1154546" y="1492967"/>
                </a:lnTo>
                <a:cubicBezTo>
                  <a:pt x="1088596" y="1514950"/>
                  <a:pt x="1115329" y="1500639"/>
                  <a:pt x="1071418" y="1529913"/>
                </a:cubicBezTo>
                <a:cubicBezTo>
                  <a:pt x="1022647" y="1513655"/>
                  <a:pt x="1049110" y="1528777"/>
                  <a:pt x="1006764" y="1465258"/>
                </a:cubicBezTo>
                <a:lnTo>
                  <a:pt x="1006764" y="1465258"/>
                </a:lnTo>
                <a:cubicBezTo>
                  <a:pt x="997528" y="1459100"/>
                  <a:pt x="989199" y="1451293"/>
                  <a:pt x="979055" y="1446785"/>
                </a:cubicBezTo>
                <a:cubicBezTo>
                  <a:pt x="961261" y="1438877"/>
                  <a:pt x="923636" y="1428313"/>
                  <a:pt x="923636" y="1428313"/>
                </a:cubicBezTo>
                <a:cubicBezTo>
                  <a:pt x="914400" y="1422155"/>
                  <a:pt x="905856" y="1414804"/>
                  <a:pt x="895927" y="1409840"/>
                </a:cubicBezTo>
                <a:cubicBezTo>
                  <a:pt x="866954" y="1395353"/>
                  <a:pt x="821065" y="1395187"/>
                  <a:pt x="794327" y="1391367"/>
                </a:cubicBezTo>
                <a:cubicBezTo>
                  <a:pt x="775788" y="1388718"/>
                  <a:pt x="757273" y="1385804"/>
                  <a:pt x="738909" y="1382131"/>
                </a:cubicBezTo>
                <a:cubicBezTo>
                  <a:pt x="726461" y="1379641"/>
                  <a:pt x="714453" y="1375165"/>
                  <a:pt x="701964" y="1372894"/>
                </a:cubicBezTo>
                <a:cubicBezTo>
                  <a:pt x="680545" y="1369000"/>
                  <a:pt x="658826" y="1366968"/>
                  <a:pt x="637309" y="1363658"/>
                </a:cubicBezTo>
                <a:cubicBezTo>
                  <a:pt x="618799" y="1360810"/>
                  <a:pt x="600534" y="1356198"/>
                  <a:pt x="581891" y="1354422"/>
                </a:cubicBezTo>
                <a:cubicBezTo>
                  <a:pt x="535815" y="1350034"/>
                  <a:pt x="489528" y="1348264"/>
                  <a:pt x="443346" y="1345185"/>
                </a:cubicBezTo>
                <a:cubicBezTo>
                  <a:pt x="421794" y="1342106"/>
                  <a:pt x="400110" y="1339843"/>
                  <a:pt x="378691" y="1335949"/>
                </a:cubicBezTo>
                <a:cubicBezTo>
                  <a:pt x="366202" y="1333678"/>
                  <a:pt x="354440" y="1326713"/>
                  <a:pt x="341746" y="1326713"/>
                </a:cubicBezTo>
                <a:cubicBezTo>
                  <a:pt x="267791" y="1326713"/>
                  <a:pt x="193964" y="1332870"/>
                  <a:pt x="120073" y="1335949"/>
                </a:cubicBezTo>
                <a:lnTo>
                  <a:pt x="64655" y="1354422"/>
                </a:lnTo>
                <a:cubicBezTo>
                  <a:pt x="55419" y="1357501"/>
                  <a:pt x="46682" y="1363658"/>
                  <a:pt x="36946" y="1363658"/>
                </a:cubicBezTo>
                <a:lnTo>
                  <a:pt x="0" y="1363658"/>
                </a:lnTo>
              </a:path>
            </a:pathLst>
          </a:custGeom>
          <a:noFill/>
          <a:ln w="5715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672360" y="2905780"/>
            <a:ext cx="750526" cy="523220"/>
          </a:xfrm>
          <a:prstGeom prst="rect">
            <a:avLst/>
          </a:prstGeom>
          <a:noFill/>
        </p:spPr>
        <p:txBody>
          <a:bodyPr wrap="none" rtlCol="0">
            <a:spAutoFit/>
          </a:bodyPr>
          <a:lstStyle/>
          <a:p>
            <a:r>
              <a:rPr lang="en-US" sz="2800" dirty="0"/>
              <a:t>I-88</a:t>
            </a:r>
          </a:p>
        </p:txBody>
      </p:sp>
    </p:spTree>
    <p:extLst>
      <p:ext uri="{BB962C8B-B14F-4D97-AF65-F5344CB8AC3E}">
        <p14:creationId xmlns:p14="http://schemas.microsoft.com/office/powerpoint/2010/main" val="418522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srcRect l="66672" t="48606" r="27076" b="43721"/>
          <a:stretch/>
        </p:blipFill>
        <p:spPr>
          <a:xfrm>
            <a:off x="5715000" y="2849316"/>
            <a:ext cx="762000" cy="526207"/>
          </a:xfrm>
          <a:prstGeom prst="rect">
            <a:avLst/>
          </a:prstGeom>
        </p:spPr>
      </p:pic>
      <p:cxnSp>
        <p:nvCxnSpPr>
          <p:cNvPr id="12" name="Straight Arrow Connector 11"/>
          <p:cNvCxnSpPr/>
          <p:nvPr/>
        </p:nvCxnSpPr>
        <p:spPr>
          <a:xfrm flipH="1">
            <a:off x="478972" y="3451502"/>
            <a:ext cx="11234057" cy="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40438" y="3566054"/>
            <a:ext cx="1174039" cy="369332"/>
          </a:xfrm>
          <a:prstGeom prst="rect">
            <a:avLst/>
          </a:prstGeom>
          <a:noFill/>
        </p:spPr>
        <p:txBody>
          <a:bodyPr wrap="none" rtlCol="0">
            <a:spAutoFit/>
          </a:bodyPr>
          <a:lstStyle/>
          <a:p>
            <a:r>
              <a:rPr lang="en-US" dirty="0"/>
              <a:t>Davenport</a:t>
            </a:r>
          </a:p>
        </p:txBody>
      </p:sp>
      <p:sp>
        <p:nvSpPr>
          <p:cNvPr id="14" name="TextBox 13"/>
          <p:cNvSpPr txBox="1"/>
          <p:nvPr/>
        </p:nvSpPr>
        <p:spPr>
          <a:xfrm>
            <a:off x="10672360" y="3566054"/>
            <a:ext cx="918521" cy="369332"/>
          </a:xfrm>
          <a:prstGeom prst="rect">
            <a:avLst/>
          </a:prstGeom>
          <a:noFill/>
        </p:spPr>
        <p:txBody>
          <a:bodyPr wrap="none" rtlCol="0">
            <a:spAutoFit/>
          </a:bodyPr>
          <a:lstStyle/>
          <a:p>
            <a:r>
              <a:rPr lang="en-US" dirty="0"/>
              <a:t>Chicago</a:t>
            </a:r>
          </a:p>
        </p:txBody>
      </p: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197</a:t>
            </a:fld>
            <a:endParaRPr lang="en-US" dirty="0"/>
          </a:p>
        </p:txBody>
      </p:sp>
      <p:pic>
        <p:nvPicPr>
          <p:cNvPr id="8" name="Picture 7"/>
          <p:cNvPicPr>
            <a:picLocks noChangeAspect="1"/>
          </p:cNvPicPr>
          <p:nvPr/>
        </p:nvPicPr>
        <p:blipFill>
          <a:blip r:embed="rId2"/>
          <a:stretch>
            <a:fillRect/>
          </a:stretch>
        </p:blipFill>
        <p:spPr>
          <a:xfrm>
            <a:off x="3948" y="0"/>
            <a:ext cx="12188052" cy="6858000"/>
          </a:xfrm>
          <a:prstGeom prst="rect">
            <a:avLst/>
          </a:prstGeom>
        </p:spPr>
      </p:pic>
      <p:cxnSp>
        <p:nvCxnSpPr>
          <p:cNvPr id="3" name="Straight Arrow Connector 2"/>
          <p:cNvCxnSpPr/>
          <p:nvPr/>
        </p:nvCxnSpPr>
        <p:spPr>
          <a:xfrm flipH="1">
            <a:off x="838200" y="3594100"/>
            <a:ext cx="9499600" cy="1308100"/>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672360" y="2905780"/>
            <a:ext cx="750526" cy="523220"/>
          </a:xfrm>
          <a:prstGeom prst="rect">
            <a:avLst/>
          </a:prstGeom>
          <a:noFill/>
        </p:spPr>
        <p:txBody>
          <a:bodyPr wrap="none" rtlCol="0">
            <a:spAutoFit/>
          </a:bodyPr>
          <a:lstStyle/>
          <a:p>
            <a:r>
              <a:rPr lang="en-US" sz="2800" dirty="0"/>
              <a:t>I-88</a:t>
            </a:r>
          </a:p>
        </p:txBody>
      </p:sp>
    </p:spTree>
    <p:extLst>
      <p:ext uri="{BB962C8B-B14F-4D97-AF65-F5344CB8AC3E}">
        <p14:creationId xmlns:p14="http://schemas.microsoft.com/office/powerpoint/2010/main" val="280574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par>
                                <p:cTn id="8" presetID="42" presetClass="exit" presetSubtype="0" fill="hold" nodeType="withEffect">
                                  <p:stCondLst>
                                    <p:cond delay="0"/>
                                  </p:stCondLst>
                                  <p:childTnLst>
                                    <p:animEffect transition="out" filter="fade">
                                      <p:cBhvr>
                                        <p:cTn id="9" dur="1000"/>
                                        <p:tgtEl>
                                          <p:spTgt spid="8"/>
                                        </p:tgtEl>
                                      </p:cBhvr>
                                    </p:animEffect>
                                    <p:anim calcmode="lin" valueType="num">
                                      <p:cBhvr>
                                        <p:cTn id="10" dur="1000"/>
                                        <p:tgtEl>
                                          <p:spTgt spid="8"/>
                                        </p:tgtEl>
                                        <p:attrNameLst>
                                          <p:attrName>ppt_x</p:attrName>
                                        </p:attrNameLst>
                                      </p:cBhvr>
                                      <p:tavLst>
                                        <p:tav tm="0">
                                          <p:val>
                                            <p:strVal val="ppt_x"/>
                                          </p:val>
                                        </p:tav>
                                        <p:tav tm="100000">
                                          <p:val>
                                            <p:strVal val="ppt_x"/>
                                          </p:val>
                                        </p:tav>
                                      </p:tavLst>
                                    </p:anim>
                                    <p:anim calcmode="lin" valueType="num">
                                      <p:cBhvr>
                                        <p:cTn id="11" dur="1000"/>
                                        <p:tgtEl>
                                          <p:spTgt spid="8"/>
                                        </p:tgtEl>
                                        <p:attrNameLst>
                                          <p:attrName>ppt_y</p:attrName>
                                        </p:attrNameLst>
                                      </p:cBhvr>
                                      <p:tavLst>
                                        <p:tav tm="0">
                                          <p:val>
                                            <p:strVal val="ppt_y"/>
                                          </p:val>
                                        </p:tav>
                                        <p:tav tm="100000">
                                          <p:val>
                                            <p:strVal val="ppt_y+.1"/>
                                          </p:val>
                                        </p:tav>
                                      </p:tavLst>
                                    </p:anim>
                                    <p:set>
                                      <p:cBhvr>
                                        <p:cTn id="12"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6096000" y="411480"/>
            <a:ext cx="0" cy="6035040"/>
          </a:xfrm>
          <a:prstGeom prst="line">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478972" y="3429000"/>
            <a:ext cx="11234057" cy="0"/>
          </a:xfrm>
          <a:prstGeom prst="line">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095999" y="933"/>
            <a:ext cx="906017" cy="523220"/>
          </a:xfrm>
          <a:prstGeom prst="rect">
            <a:avLst/>
          </a:prstGeom>
          <a:noFill/>
        </p:spPr>
        <p:txBody>
          <a:bodyPr wrap="none" rtlCol="0">
            <a:spAutoFit/>
          </a:bodyPr>
          <a:lstStyle/>
          <a:p>
            <a:r>
              <a:rPr lang="en-US" sz="2800" dirty="0"/>
              <a:t>Time</a:t>
            </a:r>
          </a:p>
        </p:txBody>
      </p:sp>
      <p:sp>
        <p:nvSpPr>
          <p:cNvPr id="10" name="TextBox 9"/>
          <p:cNvSpPr txBox="1"/>
          <p:nvPr/>
        </p:nvSpPr>
        <p:spPr>
          <a:xfrm>
            <a:off x="10672360" y="2905780"/>
            <a:ext cx="750526" cy="523220"/>
          </a:xfrm>
          <a:prstGeom prst="rect">
            <a:avLst/>
          </a:prstGeom>
          <a:noFill/>
        </p:spPr>
        <p:txBody>
          <a:bodyPr wrap="none" rtlCol="0">
            <a:spAutoFit/>
          </a:bodyPr>
          <a:lstStyle/>
          <a:p>
            <a:r>
              <a:rPr lang="en-US" sz="2800" dirty="0"/>
              <a:t>I-88</a:t>
            </a:r>
          </a:p>
        </p:txBody>
      </p:sp>
      <p:sp>
        <p:nvSpPr>
          <p:cNvPr id="19" name="TextBox 18"/>
          <p:cNvSpPr txBox="1"/>
          <p:nvPr/>
        </p:nvSpPr>
        <p:spPr>
          <a:xfrm>
            <a:off x="5560757" y="5180435"/>
            <a:ext cx="1070486" cy="707886"/>
          </a:xfrm>
          <a:prstGeom prst="rect">
            <a:avLst/>
          </a:prstGeom>
          <a:solidFill>
            <a:schemeClr val="bg1"/>
          </a:solidFill>
          <a:ln>
            <a:solidFill>
              <a:schemeClr val="tx1"/>
            </a:solidFill>
          </a:ln>
        </p:spPr>
        <p:txBody>
          <a:bodyPr wrap="none" rtlCol="0">
            <a:spAutoFit/>
          </a:bodyPr>
          <a:lstStyle/>
          <a:p>
            <a:pPr algn="ctr"/>
            <a:r>
              <a:rPr lang="en-US" sz="4000" i="1" dirty="0"/>
              <a:t>Past</a:t>
            </a:r>
          </a:p>
        </p:txBody>
      </p:sp>
      <p:sp>
        <p:nvSpPr>
          <p:cNvPr id="20" name="TextBox 19"/>
          <p:cNvSpPr txBox="1"/>
          <p:nvPr/>
        </p:nvSpPr>
        <p:spPr>
          <a:xfrm>
            <a:off x="5328162" y="599417"/>
            <a:ext cx="1535677" cy="707886"/>
          </a:xfrm>
          <a:prstGeom prst="rect">
            <a:avLst/>
          </a:prstGeom>
          <a:solidFill>
            <a:schemeClr val="bg1"/>
          </a:solidFill>
          <a:ln>
            <a:solidFill>
              <a:schemeClr val="tx1"/>
            </a:solidFill>
          </a:ln>
        </p:spPr>
        <p:txBody>
          <a:bodyPr wrap="none" rtlCol="0">
            <a:spAutoFit/>
          </a:bodyPr>
          <a:lstStyle/>
          <a:p>
            <a:pPr algn="ctr"/>
            <a:r>
              <a:rPr lang="en-US" sz="4000" i="1" dirty="0"/>
              <a:t>Future</a:t>
            </a:r>
          </a:p>
        </p:txBody>
      </p:sp>
      <p:sp>
        <p:nvSpPr>
          <p:cNvPr id="21" name="TextBox 20"/>
          <p:cNvSpPr txBox="1"/>
          <p:nvPr/>
        </p:nvSpPr>
        <p:spPr>
          <a:xfrm>
            <a:off x="4638528" y="1307303"/>
            <a:ext cx="1319592"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600 seconds</a:t>
            </a:r>
          </a:p>
        </p:txBody>
      </p:sp>
      <p:sp>
        <p:nvSpPr>
          <p:cNvPr id="23" name="TextBox 22"/>
          <p:cNvSpPr txBox="1"/>
          <p:nvPr/>
        </p:nvSpPr>
        <p:spPr>
          <a:xfrm>
            <a:off x="6141719" y="2989085"/>
            <a:ext cx="1727139" cy="369332"/>
          </a:xfrm>
          <a:prstGeom prst="rect">
            <a:avLst/>
          </a:prstGeom>
          <a:noFill/>
        </p:spPr>
        <p:txBody>
          <a:bodyPr wrap="none" rtlCol="0">
            <a:spAutoFit/>
          </a:bodyPr>
          <a:lstStyle/>
          <a:p>
            <a:r>
              <a:rPr lang="en-US" i="1" dirty="0">
                <a:solidFill>
                  <a:schemeClr val="accent5">
                    <a:lumMod val="75000"/>
                  </a:schemeClr>
                </a:solidFill>
              </a:rPr>
              <a:t>You and me now</a:t>
            </a:r>
          </a:p>
        </p:txBody>
      </p:sp>
      <p:sp>
        <p:nvSpPr>
          <p:cNvPr id="36" name="Oval 35"/>
          <p:cNvSpPr/>
          <p:nvPr/>
        </p:nvSpPr>
        <p:spPr>
          <a:xfrm>
            <a:off x="6050279" y="3382348"/>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4692670" y="3642671"/>
            <a:ext cx="1005212" cy="369332"/>
          </a:xfrm>
          <a:prstGeom prst="rect">
            <a:avLst/>
          </a:prstGeom>
          <a:noFill/>
        </p:spPr>
        <p:txBody>
          <a:bodyPr wrap="none" rtlCol="0">
            <a:spAutoFit/>
          </a:bodyPr>
          <a:lstStyle/>
          <a:p>
            <a:r>
              <a:rPr lang="en-US" dirty="0"/>
              <a:t>Fermilab</a:t>
            </a:r>
          </a:p>
        </p:txBody>
      </p:sp>
      <p:cxnSp>
        <p:nvCxnSpPr>
          <p:cNvPr id="39" name="Straight Arrow Connector 38"/>
          <p:cNvCxnSpPr>
            <a:endCxn id="36" idx="3"/>
          </p:cNvCxnSpPr>
          <p:nvPr/>
        </p:nvCxnSpPr>
        <p:spPr>
          <a:xfrm flipV="1">
            <a:off x="5861016" y="3460397"/>
            <a:ext cx="202654" cy="2725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40438" y="3566054"/>
            <a:ext cx="1174039" cy="369332"/>
          </a:xfrm>
          <a:prstGeom prst="rect">
            <a:avLst/>
          </a:prstGeom>
          <a:noFill/>
        </p:spPr>
        <p:txBody>
          <a:bodyPr wrap="none" rtlCol="0">
            <a:spAutoFit/>
          </a:bodyPr>
          <a:lstStyle/>
          <a:p>
            <a:r>
              <a:rPr lang="en-US" dirty="0"/>
              <a:t>Davenport</a:t>
            </a:r>
          </a:p>
        </p:txBody>
      </p:sp>
      <p:sp>
        <p:nvSpPr>
          <p:cNvPr id="41" name="TextBox 40"/>
          <p:cNvSpPr txBox="1"/>
          <p:nvPr/>
        </p:nvSpPr>
        <p:spPr>
          <a:xfrm>
            <a:off x="10672360" y="3566054"/>
            <a:ext cx="918521" cy="369332"/>
          </a:xfrm>
          <a:prstGeom prst="rect">
            <a:avLst/>
          </a:prstGeom>
          <a:noFill/>
        </p:spPr>
        <p:txBody>
          <a:bodyPr wrap="none" rtlCol="0">
            <a:spAutoFit/>
          </a:bodyPr>
          <a:lstStyle/>
          <a:p>
            <a:r>
              <a:rPr lang="en-US" dirty="0"/>
              <a:t>Chicago</a:t>
            </a:r>
          </a:p>
        </p:txBody>
      </p:sp>
      <p:sp>
        <p:nvSpPr>
          <p:cNvPr id="16" name="TextBox 15"/>
          <p:cNvSpPr txBox="1"/>
          <p:nvPr/>
        </p:nvSpPr>
        <p:spPr>
          <a:xfrm>
            <a:off x="6141719" y="1374239"/>
            <a:ext cx="2467983" cy="369332"/>
          </a:xfrm>
          <a:prstGeom prst="rect">
            <a:avLst/>
          </a:prstGeom>
          <a:noFill/>
        </p:spPr>
        <p:txBody>
          <a:bodyPr wrap="none" rtlCol="0">
            <a:spAutoFit/>
          </a:bodyPr>
          <a:lstStyle/>
          <a:p>
            <a:r>
              <a:rPr lang="en-US" i="1" dirty="0">
                <a:solidFill>
                  <a:schemeClr val="accent5">
                    <a:lumMod val="75000"/>
                  </a:schemeClr>
                </a:solidFill>
              </a:rPr>
              <a:t>You and me in 5 minutes</a:t>
            </a:r>
          </a:p>
        </p:txBody>
      </p:sp>
      <p:sp>
        <p:nvSpPr>
          <p:cNvPr id="2" name="Date Placeholder 1"/>
          <p:cNvSpPr>
            <a:spLocks noGrp="1"/>
          </p:cNvSpPr>
          <p:nvPr>
            <p:ph type="dt" sz="half" idx="10"/>
          </p:nvPr>
        </p:nvSpPr>
        <p:spPr/>
        <p:txBody>
          <a:bodyPr/>
          <a:lstStyle/>
          <a:p>
            <a:r>
              <a:rPr lang="en-US"/>
              <a:t>7 October 2017</a:t>
            </a:r>
          </a:p>
        </p:txBody>
      </p:sp>
      <p:sp>
        <p:nvSpPr>
          <p:cNvPr id="3" name="Footer Placeholder 2"/>
          <p:cNvSpPr>
            <a:spLocks noGrp="1"/>
          </p:cNvSpPr>
          <p:nvPr>
            <p:ph type="ftr" sz="quarter" idx="11"/>
          </p:nvPr>
        </p:nvSpPr>
        <p:spPr/>
        <p:txBody>
          <a:bodyPr/>
          <a:lstStyle/>
          <a:p>
            <a:r>
              <a:rPr lang="en-US"/>
              <a:t>McCrory: Einstein's 1905 Revolution</a:t>
            </a:r>
          </a:p>
        </p:txBody>
      </p:sp>
      <p:sp>
        <p:nvSpPr>
          <p:cNvPr id="4" name="Slide Number Placeholder 3"/>
          <p:cNvSpPr>
            <a:spLocks noGrp="1"/>
          </p:cNvSpPr>
          <p:nvPr>
            <p:ph type="sldNum" sz="quarter" idx="12"/>
          </p:nvPr>
        </p:nvSpPr>
        <p:spPr/>
        <p:txBody>
          <a:bodyPr/>
          <a:lstStyle/>
          <a:p>
            <a:fld id="{AFF25C80-3B7E-43E1-A5B7-0224D5A95EE8}" type="slidenum">
              <a:rPr lang="en-US" smtClean="0"/>
              <a:t>198</a:t>
            </a:fld>
            <a:endParaRPr lang="en-US"/>
          </a:p>
        </p:txBody>
      </p:sp>
    </p:spTree>
    <p:extLst>
      <p:ext uri="{BB962C8B-B14F-4D97-AF65-F5344CB8AC3E}">
        <p14:creationId xmlns:p14="http://schemas.microsoft.com/office/powerpoint/2010/main" val="203944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p:cTn id="21" dur="500" fill="hold"/>
                                        <p:tgtEl>
                                          <p:spTgt spid="36"/>
                                        </p:tgtEl>
                                        <p:attrNameLst>
                                          <p:attrName>ppt_w</p:attrName>
                                        </p:attrNameLst>
                                      </p:cBhvr>
                                      <p:tavLst>
                                        <p:tav tm="0">
                                          <p:val>
                                            <p:fltVal val="0"/>
                                          </p:val>
                                        </p:tav>
                                        <p:tav tm="100000">
                                          <p:val>
                                            <p:strVal val="#ppt_w"/>
                                          </p:val>
                                        </p:tav>
                                      </p:tavLst>
                                    </p:anim>
                                    <p:anim calcmode="lin" valueType="num">
                                      <p:cBhvr>
                                        <p:cTn id="22" dur="500" fill="hold"/>
                                        <p:tgtEl>
                                          <p:spTgt spid="36"/>
                                        </p:tgtEl>
                                        <p:attrNameLst>
                                          <p:attrName>ppt_h</p:attrName>
                                        </p:attrNameLst>
                                      </p:cBhvr>
                                      <p:tavLst>
                                        <p:tav tm="0">
                                          <p:val>
                                            <p:fltVal val="0"/>
                                          </p:val>
                                        </p:tav>
                                        <p:tav tm="100000">
                                          <p:val>
                                            <p:strVal val="#ppt_h"/>
                                          </p:val>
                                        </p:tav>
                                      </p:tavLst>
                                    </p:anim>
                                    <p:animEffect transition="in" filter="fade">
                                      <p:cBhvr>
                                        <p:cTn id="23" dur="500"/>
                                        <p:tgtEl>
                                          <p:spTgt spid="3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path" presetSubtype="0" fill="hold" grpId="1" nodeType="clickEffect">
                                  <p:stCondLst>
                                    <p:cond delay="0"/>
                                  </p:stCondLst>
                                  <p:childTnLst>
                                    <p:animMotion origin="layout" path="M 0 1.48148E-6 L 0 -0.26852 " pathEditMode="relative" rAng="0" ptsTypes="AA">
                                      <p:cBhvr>
                                        <p:cTn id="36" dur="2000" fill="hold"/>
                                        <p:tgtEl>
                                          <p:spTgt spid="36"/>
                                        </p:tgtEl>
                                        <p:attrNameLst>
                                          <p:attrName>ppt_x</p:attrName>
                                          <p:attrName>ppt_y</p:attrName>
                                        </p:attrNameLst>
                                      </p:cBhvr>
                                      <p:rCtr x="0" y="-134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animBg="1"/>
      <p:bldP spid="20" grpId="0" animBg="1"/>
      <p:bldP spid="21" grpId="0"/>
      <p:bldP spid="23" grpId="0"/>
      <p:bldP spid="36" grpId="0" animBg="1"/>
      <p:bldP spid="36" grpId="1" animBg="1"/>
      <p:bldP spid="16"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6096000" y="411480"/>
            <a:ext cx="0" cy="6035040"/>
          </a:xfrm>
          <a:prstGeom prst="line">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478972" y="3429000"/>
            <a:ext cx="11234057" cy="0"/>
          </a:xfrm>
          <a:prstGeom prst="line">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095999" y="933"/>
            <a:ext cx="906017" cy="523220"/>
          </a:xfrm>
          <a:prstGeom prst="rect">
            <a:avLst/>
          </a:prstGeom>
          <a:noFill/>
        </p:spPr>
        <p:txBody>
          <a:bodyPr wrap="none" rtlCol="0">
            <a:spAutoFit/>
          </a:bodyPr>
          <a:lstStyle/>
          <a:p>
            <a:r>
              <a:rPr lang="en-US" sz="2800" dirty="0"/>
              <a:t>Time</a:t>
            </a:r>
          </a:p>
        </p:txBody>
      </p:sp>
      <p:sp>
        <p:nvSpPr>
          <p:cNvPr id="10" name="TextBox 9"/>
          <p:cNvSpPr txBox="1"/>
          <p:nvPr/>
        </p:nvSpPr>
        <p:spPr>
          <a:xfrm>
            <a:off x="10672360" y="2905780"/>
            <a:ext cx="750526" cy="523220"/>
          </a:xfrm>
          <a:prstGeom prst="rect">
            <a:avLst/>
          </a:prstGeom>
          <a:noFill/>
        </p:spPr>
        <p:txBody>
          <a:bodyPr wrap="none" rtlCol="0">
            <a:spAutoFit/>
          </a:bodyPr>
          <a:lstStyle/>
          <a:p>
            <a:r>
              <a:rPr lang="en-US" sz="2800" dirty="0"/>
              <a:t>I-88</a:t>
            </a:r>
          </a:p>
        </p:txBody>
      </p:sp>
      <p:cxnSp>
        <p:nvCxnSpPr>
          <p:cNvPr id="12" name="Straight Arrow Connector 11"/>
          <p:cNvCxnSpPr/>
          <p:nvPr/>
        </p:nvCxnSpPr>
        <p:spPr>
          <a:xfrm flipV="1">
            <a:off x="6096000" y="1516828"/>
            <a:ext cx="2789816" cy="191217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854751" y="1492898"/>
            <a:ext cx="0" cy="193610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095999" y="1491969"/>
            <a:ext cx="4553896" cy="929"/>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638528" y="1307303"/>
            <a:ext cx="1319592"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600 seconds</a:t>
            </a:r>
          </a:p>
        </p:txBody>
      </p:sp>
      <p:sp>
        <p:nvSpPr>
          <p:cNvPr id="22" name="TextBox 21"/>
          <p:cNvSpPr txBox="1"/>
          <p:nvPr/>
        </p:nvSpPr>
        <p:spPr>
          <a:xfrm>
            <a:off x="8425787" y="3429929"/>
            <a:ext cx="960519"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10 miles</a:t>
            </a:r>
          </a:p>
        </p:txBody>
      </p:sp>
      <p:sp>
        <p:nvSpPr>
          <p:cNvPr id="23" name="TextBox 22"/>
          <p:cNvSpPr txBox="1"/>
          <p:nvPr/>
        </p:nvSpPr>
        <p:spPr>
          <a:xfrm rot="19454042">
            <a:off x="6810047" y="2177297"/>
            <a:ext cx="1152816" cy="369332"/>
          </a:xfrm>
          <a:prstGeom prst="rect">
            <a:avLst/>
          </a:prstGeom>
          <a:noFill/>
        </p:spPr>
        <p:txBody>
          <a:bodyPr wrap="none" rtlCol="0">
            <a:spAutoFit/>
          </a:bodyPr>
          <a:lstStyle/>
          <a:p>
            <a:r>
              <a:rPr lang="en-US" i="1" dirty="0">
                <a:solidFill>
                  <a:schemeClr val="accent5">
                    <a:lumMod val="75000"/>
                  </a:schemeClr>
                </a:solidFill>
              </a:rPr>
              <a:t>You on I88</a:t>
            </a:r>
          </a:p>
        </p:txBody>
      </p:sp>
      <p:cxnSp>
        <p:nvCxnSpPr>
          <p:cNvPr id="27" name="Straight Arrow Connector 26"/>
          <p:cNvCxnSpPr/>
          <p:nvPr/>
        </p:nvCxnSpPr>
        <p:spPr>
          <a:xfrm flipV="1">
            <a:off x="6085462" y="1515900"/>
            <a:ext cx="3911392" cy="192806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008199" y="5389140"/>
            <a:ext cx="2231701" cy="369332"/>
          </a:xfrm>
          <a:prstGeom prst="rect">
            <a:avLst/>
          </a:prstGeom>
          <a:noFill/>
        </p:spPr>
        <p:txBody>
          <a:bodyPr wrap="none" rtlCol="0">
            <a:spAutoFit/>
          </a:bodyPr>
          <a:lstStyle/>
          <a:p>
            <a:r>
              <a:rPr lang="en-US" i="1" dirty="0"/>
              <a:t>What are our speeds?</a:t>
            </a:r>
          </a:p>
        </p:txBody>
      </p:sp>
      <p:cxnSp>
        <p:nvCxnSpPr>
          <p:cNvPr id="31" name="Straight Connector 30"/>
          <p:cNvCxnSpPr/>
          <p:nvPr/>
        </p:nvCxnSpPr>
        <p:spPr>
          <a:xfrm>
            <a:off x="9996854" y="1516828"/>
            <a:ext cx="0" cy="193610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527924" y="3429000"/>
            <a:ext cx="960519"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15 miles</a:t>
            </a:r>
          </a:p>
        </p:txBody>
      </p:sp>
      <p:sp>
        <p:nvSpPr>
          <p:cNvPr id="34" name="TextBox 33"/>
          <p:cNvSpPr txBox="1"/>
          <p:nvPr/>
        </p:nvSpPr>
        <p:spPr>
          <a:xfrm>
            <a:off x="522081" y="499666"/>
            <a:ext cx="2519729" cy="369332"/>
          </a:xfrm>
          <a:prstGeom prst="rect">
            <a:avLst/>
          </a:prstGeom>
          <a:noFill/>
        </p:spPr>
        <p:txBody>
          <a:bodyPr wrap="none" rtlCol="0">
            <a:spAutoFit/>
          </a:bodyPr>
          <a:lstStyle/>
          <a:p>
            <a:r>
              <a:rPr lang="en-US" dirty="0"/>
              <a:t>As seen from Wilson Hall</a:t>
            </a:r>
          </a:p>
        </p:txBody>
      </p:sp>
      <p:cxnSp>
        <p:nvCxnSpPr>
          <p:cNvPr id="25" name="Straight Arrow Connector 24"/>
          <p:cNvCxnSpPr/>
          <p:nvPr/>
        </p:nvCxnSpPr>
        <p:spPr>
          <a:xfrm flipV="1">
            <a:off x="5861016" y="3460397"/>
            <a:ext cx="202654" cy="2725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40438" y="3566054"/>
            <a:ext cx="1174039" cy="369332"/>
          </a:xfrm>
          <a:prstGeom prst="rect">
            <a:avLst/>
          </a:prstGeom>
          <a:noFill/>
        </p:spPr>
        <p:txBody>
          <a:bodyPr wrap="none" rtlCol="0">
            <a:spAutoFit/>
          </a:bodyPr>
          <a:lstStyle/>
          <a:p>
            <a:r>
              <a:rPr lang="en-US" dirty="0"/>
              <a:t>Davenport</a:t>
            </a:r>
          </a:p>
        </p:txBody>
      </p:sp>
      <p:sp>
        <p:nvSpPr>
          <p:cNvPr id="28" name="TextBox 27"/>
          <p:cNvSpPr txBox="1"/>
          <p:nvPr/>
        </p:nvSpPr>
        <p:spPr>
          <a:xfrm>
            <a:off x="10672360" y="3566054"/>
            <a:ext cx="918521" cy="369332"/>
          </a:xfrm>
          <a:prstGeom prst="rect">
            <a:avLst/>
          </a:prstGeom>
          <a:noFill/>
        </p:spPr>
        <p:txBody>
          <a:bodyPr wrap="none" rtlCol="0">
            <a:spAutoFit/>
          </a:bodyPr>
          <a:lstStyle/>
          <a:p>
            <a:r>
              <a:rPr lang="en-US" dirty="0"/>
              <a:t>Chicago</a:t>
            </a:r>
          </a:p>
        </p:txBody>
      </p:sp>
      <p:sp>
        <p:nvSpPr>
          <p:cNvPr id="29" name="TextBox 28"/>
          <p:cNvSpPr txBox="1"/>
          <p:nvPr/>
        </p:nvSpPr>
        <p:spPr>
          <a:xfrm>
            <a:off x="4795718" y="3639969"/>
            <a:ext cx="1005212" cy="369332"/>
          </a:xfrm>
          <a:prstGeom prst="rect">
            <a:avLst/>
          </a:prstGeom>
          <a:noFill/>
        </p:spPr>
        <p:txBody>
          <a:bodyPr wrap="none" rtlCol="0">
            <a:spAutoFit/>
          </a:bodyPr>
          <a:lstStyle/>
          <a:p>
            <a:r>
              <a:rPr lang="en-US" dirty="0"/>
              <a:t>Fermilab</a:t>
            </a:r>
          </a:p>
        </p:txBody>
      </p:sp>
      <p:sp>
        <p:nvSpPr>
          <p:cNvPr id="24" name="TextBox 23"/>
          <p:cNvSpPr txBox="1"/>
          <p:nvPr/>
        </p:nvSpPr>
        <p:spPr>
          <a:xfrm>
            <a:off x="7890326" y="285930"/>
            <a:ext cx="2528706" cy="369332"/>
          </a:xfrm>
          <a:prstGeom prst="rect">
            <a:avLst/>
          </a:prstGeom>
          <a:noFill/>
        </p:spPr>
        <p:txBody>
          <a:bodyPr wrap="none" rtlCol="0">
            <a:spAutoFit/>
          </a:bodyPr>
          <a:lstStyle/>
          <a:p>
            <a:r>
              <a:rPr lang="en-US" dirty="0"/>
              <a:t>At about 12:05 PM today</a:t>
            </a:r>
          </a:p>
        </p:txBody>
      </p:sp>
      <p:sp>
        <p:nvSpPr>
          <p:cNvPr id="2" name="Date Placeholder 1"/>
          <p:cNvSpPr>
            <a:spLocks noGrp="1"/>
          </p:cNvSpPr>
          <p:nvPr>
            <p:ph type="dt" sz="half" idx="10"/>
          </p:nvPr>
        </p:nvSpPr>
        <p:spPr/>
        <p:txBody>
          <a:bodyPr/>
          <a:lstStyle/>
          <a:p>
            <a:r>
              <a:rPr lang="en-US"/>
              <a:t>7 October 2017</a:t>
            </a:r>
          </a:p>
        </p:txBody>
      </p:sp>
      <p:sp>
        <p:nvSpPr>
          <p:cNvPr id="3" name="Footer Placeholder 2"/>
          <p:cNvSpPr>
            <a:spLocks noGrp="1"/>
          </p:cNvSpPr>
          <p:nvPr>
            <p:ph type="ftr" sz="quarter" idx="11"/>
          </p:nvPr>
        </p:nvSpPr>
        <p:spPr/>
        <p:txBody>
          <a:bodyPr/>
          <a:lstStyle/>
          <a:p>
            <a:r>
              <a:rPr lang="en-US"/>
              <a:t>McCrory: Einstein's 1905 Revolution</a:t>
            </a:r>
          </a:p>
        </p:txBody>
      </p:sp>
      <p:sp>
        <p:nvSpPr>
          <p:cNvPr id="4" name="Slide Number Placeholder 3"/>
          <p:cNvSpPr>
            <a:spLocks noGrp="1"/>
          </p:cNvSpPr>
          <p:nvPr>
            <p:ph type="sldNum" sz="quarter" idx="12"/>
          </p:nvPr>
        </p:nvSpPr>
        <p:spPr/>
        <p:txBody>
          <a:bodyPr/>
          <a:lstStyle/>
          <a:p>
            <a:fld id="{AFF25C80-3B7E-43E1-A5B7-0224D5A95EE8}" type="slidenum">
              <a:rPr lang="en-US" smtClean="0"/>
              <a:t>199</a:t>
            </a:fld>
            <a:endParaRPr lang="en-US"/>
          </a:p>
        </p:txBody>
      </p:sp>
      <p:sp>
        <p:nvSpPr>
          <p:cNvPr id="33" name="TextBox 32"/>
          <p:cNvSpPr txBox="1"/>
          <p:nvPr/>
        </p:nvSpPr>
        <p:spPr>
          <a:xfrm rot="19869014">
            <a:off x="7709762" y="2459467"/>
            <a:ext cx="1127232" cy="369332"/>
          </a:xfrm>
          <a:prstGeom prst="rect">
            <a:avLst/>
          </a:prstGeom>
          <a:noFill/>
        </p:spPr>
        <p:txBody>
          <a:bodyPr wrap="none" rtlCol="0">
            <a:spAutoFit/>
          </a:bodyPr>
          <a:lstStyle/>
          <a:p>
            <a:r>
              <a:rPr lang="en-US" i="1" dirty="0">
                <a:solidFill>
                  <a:schemeClr val="accent5">
                    <a:lumMod val="75000"/>
                  </a:schemeClr>
                </a:solidFill>
              </a:rPr>
              <a:t>Me on I88</a:t>
            </a:r>
          </a:p>
        </p:txBody>
      </p:sp>
      <p:sp>
        <p:nvSpPr>
          <p:cNvPr id="35" name="Oval 34"/>
          <p:cNvSpPr/>
          <p:nvPr/>
        </p:nvSpPr>
        <p:spPr>
          <a:xfrm>
            <a:off x="6050190" y="3383280"/>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053222" y="3375527"/>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903228" y="5864163"/>
            <a:ext cx="3410293" cy="646331"/>
          </a:xfrm>
          <a:prstGeom prst="rect">
            <a:avLst/>
          </a:prstGeom>
          <a:noFill/>
        </p:spPr>
        <p:txBody>
          <a:bodyPr wrap="none" rtlCol="0">
            <a:spAutoFit/>
          </a:bodyPr>
          <a:lstStyle/>
          <a:p>
            <a:r>
              <a:rPr lang="en-US" dirty="0"/>
              <a:t>You = 10 miles / (1/6 </a:t>
            </a:r>
            <a:r>
              <a:rPr lang="en-US" dirty="0" err="1"/>
              <a:t>hr</a:t>
            </a:r>
            <a:r>
              <a:rPr lang="en-US" dirty="0"/>
              <a:t>) = 60 MPH</a:t>
            </a:r>
          </a:p>
          <a:p>
            <a:r>
              <a:rPr lang="en-US" dirty="0"/>
              <a:t>Me = 15 miles / (1/6 </a:t>
            </a:r>
            <a:r>
              <a:rPr lang="en-US" dirty="0" err="1"/>
              <a:t>hr</a:t>
            </a:r>
            <a:r>
              <a:rPr lang="en-US" dirty="0"/>
              <a:t>) = 90 MPH</a:t>
            </a:r>
          </a:p>
        </p:txBody>
      </p:sp>
    </p:spTree>
    <p:extLst>
      <p:ext uri="{BB962C8B-B14F-4D97-AF65-F5344CB8AC3E}">
        <p14:creationId xmlns:p14="http://schemas.microsoft.com/office/powerpoint/2010/main" val="88837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grpId="0" nodeType="clickEffect">
                                  <p:stCondLst>
                                    <p:cond delay="0"/>
                                  </p:stCondLst>
                                  <p:childTnLst>
                                    <p:animMotion origin="layout" path="M 0 0 L 0.32266 -0.28102 " pathEditMode="relative" rAng="0" ptsTypes="AA">
                                      <p:cBhvr>
                                        <p:cTn id="6" dur="2000" fill="hold"/>
                                        <p:tgtEl>
                                          <p:spTgt spid="35"/>
                                        </p:tgtEl>
                                        <p:attrNameLst>
                                          <p:attrName>ppt_x</p:attrName>
                                          <p:attrName>ppt_y</p:attrName>
                                        </p:attrNameLst>
                                      </p:cBhvr>
                                      <p:rCtr x="16133" y="-14051"/>
                                    </p:animMotion>
                                  </p:childTnLst>
                                </p:cTn>
                              </p:par>
                              <p:par>
                                <p:cTn id="7" presetID="42" presetClass="path" presetSubtype="0" fill="hold" grpId="0" nodeType="withEffect">
                                  <p:stCondLst>
                                    <p:cond delay="0"/>
                                  </p:stCondLst>
                                  <p:childTnLst>
                                    <p:animMotion origin="layout" path="M -4.16667E-7 -2.59259E-6 L 0.22604 -0.2787 " pathEditMode="relative" rAng="0" ptsTypes="AA">
                                      <p:cBhvr>
                                        <p:cTn id="8" dur="2000" fill="hold"/>
                                        <p:tgtEl>
                                          <p:spTgt spid="36"/>
                                        </p:tgtEl>
                                        <p:attrNameLst>
                                          <p:attrName>ppt_x</p:attrName>
                                          <p:attrName>ppt_y</p:attrName>
                                        </p:attrNameLst>
                                      </p:cBhvr>
                                      <p:rCtr x="11302" y="-13935"/>
                                    </p:animMotion>
                                  </p:childTnLst>
                                </p:cTn>
                              </p:par>
                              <p:par>
                                <p:cTn id="9" presetID="10"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par>
                                <p:cTn id="50" presetID="10"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30" grpId="0"/>
      <p:bldP spid="32" grpId="0"/>
      <p:bldP spid="34" grpId="0"/>
      <p:bldP spid="24" grpId="0"/>
      <p:bldP spid="33" grpId="0"/>
      <p:bldP spid="35" grpId="0" animBg="1"/>
      <p:bldP spid="3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FA72B7-3793-45AA-B707-3979AC5570F3}"/>
              </a:ext>
            </a:extLst>
          </p:cNvPr>
          <p:cNvPicPr>
            <a:picLocks noChangeAspect="1"/>
          </p:cNvPicPr>
          <p:nvPr/>
        </p:nvPicPr>
        <p:blipFill>
          <a:blip r:embed="rId2"/>
          <a:stretch>
            <a:fillRect/>
          </a:stretch>
        </p:blipFill>
        <p:spPr>
          <a:xfrm>
            <a:off x="2641834" y="0"/>
            <a:ext cx="6858000" cy="6858000"/>
          </a:xfrm>
          <a:prstGeom prst="rect">
            <a:avLst/>
          </a:prstGeom>
        </p:spPr>
      </p:pic>
      <p:sp>
        <p:nvSpPr>
          <p:cNvPr id="8" name="TextBox 7">
            <a:extLst>
              <a:ext uri="{FF2B5EF4-FFF2-40B4-BE49-F238E27FC236}">
                <a16:creationId xmlns:a16="http://schemas.microsoft.com/office/drawing/2014/main" id="{C900AF5D-030B-41B2-AA26-F636DF8C0F97}"/>
              </a:ext>
            </a:extLst>
          </p:cNvPr>
          <p:cNvSpPr txBox="1"/>
          <p:nvPr/>
        </p:nvSpPr>
        <p:spPr>
          <a:xfrm>
            <a:off x="1430237" y="6088559"/>
            <a:ext cx="9281194" cy="769441"/>
          </a:xfrm>
          <a:prstGeom prst="rect">
            <a:avLst/>
          </a:prstGeom>
          <a:noFill/>
        </p:spPr>
        <p:txBody>
          <a:bodyPr wrap="none" rtlCol="0">
            <a:spAutoFit/>
          </a:bodyPr>
          <a:lstStyle/>
          <a:p>
            <a:pPr algn="ctr"/>
            <a:r>
              <a:rPr lang="en-US" sz="4400" dirty="0"/>
              <a:t>http://tinyurl.com/SMPFeedback-Fall17</a:t>
            </a:r>
          </a:p>
        </p:txBody>
      </p:sp>
      <p:sp>
        <p:nvSpPr>
          <p:cNvPr id="9" name="TextBox 8">
            <a:extLst>
              <a:ext uri="{FF2B5EF4-FFF2-40B4-BE49-F238E27FC236}">
                <a16:creationId xmlns:a16="http://schemas.microsoft.com/office/drawing/2014/main" id="{711E8D7A-0A02-469D-9B57-B8EA1DA28B0B}"/>
              </a:ext>
            </a:extLst>
          </p:cNvPr>
          <p:cNvSpPr txBox="1"/>
          <p:nvPr/>
        </p:nvSpPr>
        <p:spPr>
          <a:xfrm>
            <a:off x="4794395" y="-73052"/>
            <a:ext cx="2552878" cy="830997"/>
          </a:xfrm>
          <a:prstGeom prst="rect">
            <a:avLst/>
          </a:prstGeom>
          <a:noFill/>
        </p:spPr>
        <p:txBody>
          <a:bodyPr wrap="none" rtlCol="0">
            <a:spAutoFit/>
          </a:bodyPr>
          <a:lstStyle/>
          <a:p>
            <a:pPr algn="ctr"/>
            <a:r>
              <a:rPr lang="en-US" sz="4800" dirty="0"/>
              <a:t>Feedback</a:t>
            </a:r>
          </a:p>
        </p:txBody>
      </p:sp>
    </p:spTree>
    <p:extLst>
      <p:ext uri="{BB962C8B-B14F-4D97-AF65-F5344CB8AC3E}">
        <p14:creationId xmlns:p14="http://schemas.microsoft.com/office/powerpoint/2010/main" val="2409702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518274" y="2235110"/>
            <a:ext cx="5143500" cy="3573261"/>
          </a:xfrm>
        </p:spPr>
        <p:txBody>
          <a:bodyPr anchor="t" anchorCtr="0">
            <a:normAutofit/>
          </a:bodyPr>
          <a:lstStyle/>
          <a:p>
            <a:r>
              <a:rPr lang="en-US" b="1" dirty="0"/>
              <a:t>Physics</a:t>
            </a:r>
            <a:r>
              <a:rPr lang="en-US" dirty="0"/>
              <a:t> </a:t>
            </a:r>
            <a:br>
              <a:rPr lang="en-US" dirty="0"/>
            </a:br>
            <a:r>
              <a:rPr lang="en-US" dirty="0"/>
              <a:t>Velocity : </a:t>
            </a:r>
            <a:r>
              <a:rPr lang="en-US" i="1" dirty="0">
                <a:latin typeface="Times New Roman" panose="02020603050405020304" pitchFamily="18" charset="0"/>
                <a:cs typeface="Times New Roman" panose="02020603050405020304" pitchFamily="18" charset="0"/>
              </a:rPr>
              <a:t>v</a:t>
            </a:r>
            <a:br>
              <a:rPr lang="en-US" dirty="0"/>
            </a:br>
            <a:r>
              <a:rPr lang="en-US" dirty="0"/>
              <a:t>Distance : </a:t>
            </a:r>
            <a:r>
              <a:rPr lang="en-US" i="1" dirty="0">
                <a:latin typeface="Times New Roman" panose="02020603050405020304" pitchFamily="18" charset="0"/>
                <a:cs typeface="Times New Roman" panose="02020603050405020304" pitchFamily="18" charset="0"/>
              </a:rPr>
              <a:t>d</a:t>
            </a:r>
            <a:r>
              <a:rPr lang="en-US" dirty="0"/>
              <a:t> </a:t>
            </a:r>
            <a:br>
              <a:rPr lang="en-US" dirty="0"/>
            </a:br>
            <a:r>
              <a:rPr lang="en-US" dirty="0"/>
              <a:t>Time : </a:t>
            </a:r>
            <a:r>
              <a:rPr lang="en-US" i="1" dirty="0">
                <a:latin typeface="Times New Roman" panose="02020603050405020304" pitchFamily="18" charset="0"/>
                <a:cs typeface="Times New Roman" panose="02020603050405020304" pitchFamily="18" charset="0"/>
              </a:rPr>
              <a:t>t</a:t>
            </a:r>
            <a:endParaRPr lang="en-US" dirty="0"/>
          </a:p>
        </p:txBody>
      </p:sp>
      <p:sp>
        <p:nvSpPr>
          <p:cNvPr id="10" name="Title 7"/>
          <p:cNvSpPr txBox="1">
            <a:spLocks/>
          </p:cNvSpPr>
          <p:nvPr/>
        </p:nvSpPr>
        <p:spPr>
          <a:xfrm>
            <a:off x="6284074" y="2235111"/>
            <a:ext cx="5143500" cy="3573261"/>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Greek letters</a:t>
            </a:r>
            <a:r>
              <a:rPr lang="en-US" dirty="0"/>
              <a:t> </a:t>
            </a:r>
            <a:br>
              <a:rPr lang="en-US" dirty="0"/>
            </a:br>
            <a:r>
              <a:rPr lang="en-US" dirty="0"/>
              <a:t>Beta : </a:t>
            </a:r>
            <a:r>
              <a:rPr lang="en-US" i="1" dirty="0">
                <a:latin typeface="Times New Roman" panose="02020603050405020304" pitchFamily="18" charset="0"/>
                <a:cs typeface="Times New Roman" panose="02020603050405020304" pitchFamily="18" charset="0"/>
              </a:rPr>
              <a:t>ß</a:t>
            </a:r>
          </a:p>
          <a:p>
            <a:r>
              <a:rPr lang="en-US" dirty="0"/>
              <a:t>Gamma : </a:t>
            </a:r>
            <a:r>
              <a:rPr lang="el-GR" i="1" dirty="0">
                <a:latin typeface="Times New Roman" panose="02020603050405020304" pitchFamily="18" charset="0"/>
                <a:cs typeface="Times New Roman" panose="02020603050405020304" pitchFamily="18" charset="0"/>
              </a:rPr>
              <a:t>γ</a:t>
            </a:r>
            <a:endParaRPr lang="en-US" i="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2084964" y="374748"/>
            <a:ext cx="7955896" cy="1015663"/>
          </a:xfrm>
          <a:prstGeom prst="rect">
            <a:avLst/>
          </a:prstGeom>
          <a:noFill/>
        </p:spPr>
        <p:txBody>
          <a:bodyPr wrap="none" rtlCol="0">
            <a:spAutoFit/>
          </a:bodyPr>
          <a:lstStyle/>
          <a:p>
            <a:pPr algn="ctr"/>
            <a:r>
              <a:rPr lang="en-US" sz="6000" dirty="0">
                <a:latin typeface="+mj-lt"/>
              </a:rPr>
              <a:t>What are these symbols?</a:t>
            </a:r>
          </a:p>
        </p:txBody>
      </p:sp>
    </p:spTree>
    <p:extLst>
      <p:ext uri="{BB962C8B-B14F-4D97-AF65-F5344CB8AC3E}">
        <p14:creationId xmlns:p14="http://schemas.microsoft.com/office/powerpoint/2010/main" val="338625401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6096000" y="411480"/>
            <a:ext cx="0" cy="6035040"/>
          </a:xfrm>
          <a:prstGeom prst="line">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478972" y="3429000"/>
            <a:ext cx="11234057" cy="0"/>
          </a:xfrm>
          <a:prstGeom prst="line">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095999" y="933"/>
            <a:ext cx="906017" cy="523220"/>
          </a:xfrm>
          <a:prstGeom prst="rect">
            <a:avLst/>
          </a:prstGeom>
          <a:noFill/>
        </p:spPr>
        <p:txBody>
          <a:bodyPr wrap="none" rtlCol="0">
            <a:spAutoFit/>
          </a:bodyPr>
          <a:lstStyle/>
          <a:p>
            <a:r>
              <a:rPr lang="en-US" sz="2800" dirty="0"/>
              <a:t>Time</a:t>
            </a:r>
          </a:p>
        </p:txBody>
      </p:sp>
      <p:sp>
        <p:nvSpPr>
          <p:cNvPr id="10" name="TextBox 9"/>
          <p:cNvSpPr txBox="1"/>
          <p:nvPr/>
        </p:nvSpPr>
        <p:spPr>
          <a:xfrm>
            <a:off x="10672360" y="2905780"/>
            <a:ext cx="750526" cy="523220"/>
          </a:xfrm>
          <a:prstGeom prst="rect">
            <a:avLst/>
          </a:prstGeom>
          <a:noFill/>
        </p:spPr>
        <p:txBody>
          <a:bodyPr wrap="none" rtlCol="0">
            <a:spAutoFit/>
          </a:bodyPr>
          <a:lstStyle/>
          <a:p>
            <a:r>
              <a:rPr lang="en-US" sz="2800" dirty="0"/>
              <a:t>I-88</a:t>
            </a:r>
          </a:p>
        </p:txBody>
      </p:sp>
      <p:cxnSp>
        <p:nvCxnSpPr>
          <p:cNvPr id="12" name="Straight Arrow Connector 11"/>
          <p:cNvCxnSpPr/>
          <p:nvPr/>
        </p:nvCxnSpPr>
        <p:spPr>
          <a:xfrm flipH="1" flipV="1">
            <a:off x="6095999" y="1491969"/>
            <a:ext cx="1" cy="193703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002016" y="1491969"/>
            <a:ext cx="0" cy="193610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096000" y="1491969"/>
            <a:ext cx="906016" cy="93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438733" y="1317197"/>
            <a:ext cx="1319592"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600 seconds</a:t>
            </a:r>
          </a:p>
        </p:txBody>
      </p:sp>
      <p:sp>
        <p:nvSpPr>
          <p:cNvPr id="22" name="TextBox 21"/>
          <p:cNvSpPr txBox="1"/>
          <p:nvPr/>
        </p:nvSpPr>
        <p:spPr>
          <a:xfrm>
            <a:off x="6552346" y="3465616"/>
            <a:ext cx="845103"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5 miles</a:t>
            </a:r>
          </a:p>
        </p:txBody>
      </p:sp>
      <p:sp>
        <p:nvSpPr>
          <p:cNvPr id="23" name="TextBox 22"/>
          <p:cNvSpPr txBox="1"/>
          <p:nvPr/>
        </p:nvSpPr>
        <p:spPr>
          <a:xfrm>
            <a:off x="4889148" y="2183485"/>
            <a:ext cx="1152816" cy="369332"/>
          </a:xfrm>
          <a:prstGeom prst="rect">
            <a:avLst/>
          </a:prstGeom>
          <a:noFill/>
        </p:spPr>
        <p:txBody>
          <a:bodyPr wrap="none" rtlCol="0">
            <a:spAutoFit/>
          </a:bodyPr>
          <a:lstStyle/>
          <a:p>
            <a:r>
              <a:rPr lang="en-US" i="1" dirty="0">
                <a:solidFill>
                  <a:schemeClr val="accent5">
                    <a:lumMod val="75000"/>
                  </a:schemeClr>
                </a:solidFill>
              </a:rPr>
              <a:t>You on I88</a:t>
            </a:r>
          </a:p>
        </p:txBody>
      </p:sp>
      <p:cxnSp>
        <p:nvCxnSpPr>
          <p:cNvPr id="27" name="Straight Arrow Connector 26"/>
          <p:cNvCxnSpPr/>
          <p:nvPr/>
        </p:nvCxnSpPr>
        <p:spPr>
          <a:xfrm flipV="1">
            <a:off x="6085462" y="1501863"/>
            <a:ext cx="916554" cy="19421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rot="17622872">
            <a:off x="6150390" y="2392429"/>
            <a:ext cx="1127232" cy="369332"/>
          </a:xfrm>
          <a:prstGeom prst="rect">
            <a:avLst/>
          </a:prstGeom>
          <a:noFill/>
        </p:spPr>
        <p:txBody>
          <a:bodyPr wrap="none" rtlCol="0">
            <a:spAutoFit/>
          </a:bodyPr>
          <a:lstStyle/>
          <a:p>
            <a:r>
              <a:rPr lang="en-US" i="1" dirty="0">
                <a:solidFill>
                  <a:schemeClr val="accent5">
                    <a:lumMod val="75000"/>
                  </a:schemeClr>
                </a:solidFill>
              </a:rPr>
              <a:t>Me on I88</a:t>
            </a:r>
          </a:p>
        </p:txBody>
      </p:sp>
      <p:sp>
        <p:nvSpPr>
          <p:cNvPr id="2" name="TextBox 1"/>
          <p:cNvSpPr txBox="1"/>
          <p:nvPr/>
        </p:nvSpPr>
        <p:spPr>
          <a:xfrm>
            <a:off x="613186" y="524153"/>
            <a:ext cx="3501921" cy="369332"/>
          </a:xfrm>
          <a:prstGeom prst="rect">
            <a:avLst/>
          </a:prstGeom>
          <a:noFill/>
        </p:spPr>
        <p:txBody>
          <a:bodyPr wrap="none" rtlCol="0">
            <a:spAutoFit/>
          </a:bodyPr>
          <a:lstStyle/>
          <a:p>
            <a:r>
              <a:rPr lang="en-US" dirty="0"/>
              <a:t>Same thing, as seen from your car</a:t>
            </a:r>
          </a:p>
        </p:txBody>
      </p:sp>
      <p:sp>
        <p:nvSpPr>
          <p:cNvPr id="3" name="Date Placeholder 2"/>
          <p:cNvSpPr>
            <a:spLocks noGrp="1"/>
          </p:cNvSpPr>
          <p:nvPr>
            <p:ph type="dt" sz="half" idx="10"/>
          </p:nvPr>
        </p:nvSpPr>
        <p:spPr/>
        <p:txBody>
          <a:bodyPr/>
          <a:lstStyle/>
          <a:p>
            <a:r>
              <a:rPr lang="en-US"/>
              <a:t>7 October 2017</a:t>
            </a:r>
          </a:p>
        </p:txBody>
      </p:sp>
      <p:sp>
        <p:nvSpPr>
          <p:cNvPr id="4" name="Footer Placeholder 3"/>
          <p:cNvSpPr>
            <a:spLocks noGrp="1"/>
          </p:cNvSpPr>
          <p:nvPr>
            <p:ph type="ftr" sz="quarter" idx="11"/>
          </p:nvPr>
        </p:nvSpPr>
        <p:spPr/>
        <p:txBody>
          <a:bodyPr/>
          <a:lstStyle/>
          <a:p>
            <a:r>
              <a:rPr lang="en-US"/>
              <a:t>McCrory: Einstein's 1905 Revolution</a:t>
            </a:r>
          </a:p>
        </p:txBody>
      </p:sp>
      <p:sp>
        <p:nvSpPr>
          <p:cNvPr id="7" name="Slide Number Placeholder 6"/>
          <p:cNvSpPr>
            <a:spLocks noGrp="1"/>
          </p:cNvSpPr>
          <p:nvPr>
            <p:ph type="sldNum" sz="quarter" idx="12"/>
          </p:nvPr>
        </p:nvSpPr>
        <p:spPr/>
        <p:txBody>
          <a:bodyPr/>
          <a:lstStyle/>
          <a:p>
            <a:fld id="{AFF25C80-3B7E-43E1-A5B7-0224D5A95EE8}" type="slidenum">
              <a:rPr lang="en-US" smtClean="0"/>
              <a:t>200</a:t>
            </a:fld>
            <a:endParaRPr lang="en-US"/>
          </a:p>
        </p:txBody>
      </p:sp>
    </p:spTree>
    <p:extLst>
      <p:ext uri="{BB962C8B-B14F-4D97-AF65-F5344CB8AC3E}">
        <p14:creationId xmlns:p14="http://schemas.microsoft.com/office/powerpoint/2010/main" val="28277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30"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5427745" y="1093751"/>
            <a:ext cx="652743"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2 sec</a:t>
            </a:r>
          </a:p>
        </p:txBody>
      </p:sp>
      <p:cxnSp>
        <p:nvCxnSpPr>
          <p:cNvPr id="13" name="Straight Arrow Connector 12"/>
          <p:cNvCxnSpPr/>
          <p:nvPr/>
        </p:nvCxnSpPr>
        <p:spPr>
          <a:xfrm flipH="1" flipV="1">
            <a:off x="6095037" y="1502229"/>
            <a:ext cx="2714670" cy="19056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6086804" y="602900"/>
            <a:ext cx="0" cy="5852160"/>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393261" y="4704188"/>
            <a:ext cx="556563" cy="523220"/>
          </a:xfrm>
          <a:prstGeom prst="rect">
            <a:avLst/>
          </a:prstGeom>
          <a:solidFill>
            <a:schemeClr val="bg1"/>
          </a:solidFill>
          <a:ln>
            <a:solidFill>
              <a:schemeClr val="accent1">
                <a:lumMod val="60000"/>
                <a:lumOff val="40000"/>
              </a:schemeClr>
            </a:solidFill>
          </a:ln>
        </p:spPr>
        <p:txBody>
          <a:bodyPr wrap="none" rtlCol="0">
            <a:spAutoFit/>
          </a:bodyPr>
          <a:lstStyle/>
          <a:p>
            <a:r>
              <a:rPr lang="en-US" sz="2800" dirty="0">
                <a:solidFill>
                  <a:srgbClr val="0070C0"/>
                </a:solidFill>
              </a:rPr>
              <a:t>Us</a:t>
            </a:r>
          </a:p>
        </p:txBody>
      </p:sp>
      <p:cxnSp>
        <p:nvCxnSpPr>
          <p:cNvPr id="26" name="Straight Arrow Connector 25"/>
          <p:cNvCxnSpPr/>
          <p:nvPr/>
        </p:nvCxnSpPr>
        <p:spPr>
          <a:xfrm flipV="1">
            <a:off x="6118764" y="3398757"/>
            <a:ext cx="2711301" cy="19071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815516" y="817582"/>
            <a:ext cx="0" cy="5707807"/>
          </a:xfrm>
          <a:prstGeom prst="line">
            <a:avLst/>
          </a:prstGeom>
          <a:ln>
            <a:solidFill>
              <a:schemeClr val="accent2">
                <a:lumMod val="60000"/>
                <a:lumOff val="4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436485" y="3059668"/>
            <a:ext cx="652743"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1 sec</a:t>
            </a:r>
          </a:p>
        </p:txBody>
      </p:sp>
      <p:sp>
        <p:nvSpPr>
          <p:cNvPr id="32" name="TextBox 31"/>
          <p:cNvSpPr txBox="1"/>
          <p:nvPr/>
        </p:nvSpPr>
        <p:spPr>
          <a:xfrm rot="19454042">
            <a:off x="6856118" y="4051357"/>
            <a:ext cx="679994" cy="369332"/>
          </a:xfrm>
          <a:prstGeom prst="rect">
            <a:avLst/>
          </a:prstGeom>
          <a:noFill/>
          <a:ln>
            <a:solidFill>
              <a:srgbClr val="FF0000"/>
            </a:solidFill>
          </a:ln>
        </p:spPr>
        <p:txBody>
          <a:bodyPr wrap="none" rtlCol="0">
            <a:spAutoFit/>
          </a:bodyPr>
          <a:lstStyle/>
          <a:p>
            <a:r>
              <a:rPr lang="en-US" i="1" dirty="0">
                <a:solidFill>
                  <a:srgbClr val="FF0000"/>
                </a:solidFill>
              </a:rPr>
              <a:t>Laser</a:t>
            </a:r>
          </a:p>
        </p:txBody>
      </p:sp>
      <p:cxnSp>
        <p:nvCxnSpPr>
          <p:cNvPr id="20" name="Straight Connector 19"/>
          <p:cNvCxnSpPr/>
          <p:nvPr/>
        </p:nvCxnSpPr>
        <p:spPr>
          <a:xfrm flipH="1">
            <a:off x="489149" y="3398757"/>
            <a:ext cx="11234057" cy="0"/>
          </a:xfrm>
          <a:prstGeom prst="line">
            <a:avLst/>
          </a:prstGeom>
          <a:ln>
            <a:solidFill>
              <a:schemeClr val="tx1"/>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463460" y="1482672"/>
            <a:ext cx="11234057" cy="0"/>
          </a:xfrm>
          <a:prstGeom prst="line">
            <a:avLst/>
          </a:prstGeom>
          <a:ln>
            <a:solidFill>
              <a:schemeClr val="tx1"/>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r>
              <a:rPr lang="en-US"/>
              <a:t>7 October 2017</a:t>
            </a:r>
          </a:p>
        </p:txBody>
      </p:sp>
      <p:sp>
        <p:nvSpPr>
          <p:cNvPr id="3" name="Footer Placeholder 2"/>
          <p:cNvSpPr>
            <a:spLocks noGrp="1"/>
          </p:cNvSpPr>
          <p:nvPr>
            <p:ph type="ftr" sz="quarter" idx="11"/>
          </p:nvPr>
        </p:nvSpPr>
        <p:spPr/>
        <p:txBody>
          <a:bodyPr/>
          <a:lstStyle/>
          <a:p>
            <a:r>
              <a:rPr lang="en-US"/>
              <a:t>McCrory: Einstein's 1905 Revolution</a:t>
            </a:r>
          </a:p>
        </p:txBody>
      </p:sp>
      <p:sp>
        <p:nvSpPr>
          <p:cNvPr id="4" name="Slide Number Placeholder 3"/>
          <p:cNvSpPr>
            <a:spLocks noGrp="1"/>
          </p:cNvSpPr>
          <p:nvPr>
            <p:ph type="sldNum" sz="quarter" idx="12"/>
          </p:nvPr>
        </p:nvSpPr>
        <p:spPr/>
        <p:txBody>
          <a:bodyPr/>
          <a:lstStyle/>
          <a:p>
            <a:fld id="{AFF25C80-3B7E-43E1-A5B7-0224D5A95EE8}" type="slidenum">
              <a:rPr lang="en-US" smtClean="0"/>
              <a:t>201</a:t>
            </a:fld>
            <a:endParaRPr lang="en-US"/>
          </a:p>
        </p:txBody>
      </p:sp>
      <p:cxnSp>
        <p:nvCxnSpPr>
          <p:cNvPr id="6" name="Straight Connector 5"/>
          <p:cNvCxnSpPr/>
          <p:nvPr/>
        </p:nvCxnSpPr>
        <p:spPr>
          <a:xfrm flipH="1">
            <a:off x="478973" y="5315054"/>
            <a:ext cx="11234057" cy="0"/>
          </a:xfrm>
          <a:prstGeom prst="line">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705741" y="4752717"/>
            <a:ext cx="1040670" cy="523220"/>
          </a:xfrm>
          <a:prstGeom prst="rect">
            <a:avLst/>
          </a:prstGeom>
          <a:noFill/>
        </p:spPr>
        <p:txBody>
          <a:bodyPr wrap="none" rtlCol="0">
            <a:spAutoFit/>
          </a:bodyPr>
          <a:lstStyle/>
          <a:p>
            <a:r>
              <a:rPr lang="en-US" sz="2800" dirty="0"/>
              <a:t>Space</a:t>
            </a:r>
          </a:p>
        </p:txBody>
      </p:sp>
      <p:sp>
        <p:nvSpPr>
          <p:cNvPr id="9" name="TextBox 8"/>
          <p:cNvSpPr txBox="1"/>
          <p:nvPr/>
        </p:nvSpPr>
        <p:spPr>
          <a:xfrm>
            <a:off x="6095999" y="933"/>
            <a:ext cx="906017" cy="523220"/>
          </a:xfrm>
          <a:prstGeom prst="rect">
            <a:avLst/>
          </a:prstGeom>
          <a:noFill/>
        </p:spPr>
        <p:txBody>
          <a:bodyPr wrap="none" rtlCol="0">
            <a:spAutoFit/>
          </a:bodyPr>
          <a:lstStyle/>
          <a:p>
            <a:r>
              <a:rPr lang="en-US" sz="2800" dirty="0"/>
              <a:t>Time</a:t>
            </a:r>
          </a:p>
        </p:txBody>
      </p:sp>
      <p:sp>
        <p:nvSpPr>
          <p:cNvPr id="8" name="TextBox 7"/>
          <p:cNvSpPr txBox="1"/>
          <p:nvPr/>
        </p:nvSpPr>
        <p:spPr>
          <a:xfrm>
            <a:off x="128593" y="359806"/>
            <a:ext cx="5722977" cy="584775"/>
          </a:xfrm>
          <a:prstGeom prst="rect">
            <a:avLst/>
          </a:prstGeom>
          <a:noFill/>
        </p:spPr>
        <p:txBody>
          <a:bodyPr wrap="none" rtlCol="0">
            <a:spAutoFit/>
          </a:bodyPr>
          <a:lstStyle/>
          <a:p>
            <a:r>
              <a:rPr lang="en-US" sz="3200" dirty="0">
                <a:latin typeface="+mj-lt"/>
              </a:rPr>
              <a:t>What about a pulse of laser light?</a:t>
            </a:r>
          </a:p>
        </p:txBody>
      </p:sp>
      <p:sp>
        <p:nvSpPr>
          <p:cNvPr id="22" name="TextBox 21"/>
          <p:cNvSpPr txBox="1"/>
          <p:nvPr/>
        </p:nvSpPr>
        <p:spPr>
          <a:xfrm>
            <a:off x="8903625" y="3936849"/>
            <a:ext cx="2621230" cy="830997"/>
          </a:xfrm>
          <a:prstGeom prst="rect">
            <a:avLst/>
          </a:prstGeom>
          <a:solidFill>
            <a:schemeClr val="bg1"/>
          </a:solidFill>
          <a:ln>
            <a:solidFill>
              <a:schemeClr val="accent2">
                <a:lumMod val="60000"/>
                <a:lumOff val="40000"/>
              </a:schemeClr>
            </a:solidFill>
          </a:ln>
        </p:spPr>
        <p:txBody>
          <a:bodyPr wrap="none" rtlCol="0">
            <a:spAutoFit/>
          </a:bodyPr>
          <a:lstStyle/>
          <a:p>
            <a:pPr algn="ctr"/>
            <a:r>
              <a:rPr lang="en-US" sz="2400" i="1" dirty="0">
                <a:latin typeface="Times New Roman" panose="02020603050405020304" pitchFamily="18" charset="0"/>
                <a:cs typeface="Times New Roman" panose="02020603050405020304" pitchFamily="18" charset="0"/>
              </a:rPr>
              <a:t>Mirror at</a:t>
            </a:r>
          </a:p>
          <a:p>
            <a:pPr algn="ctr"/>
            <a:r>
              <a:rPr lang="en-US" sz="2400" i="1" dirty="0">
                <a:latin typeface="Times New Roman" panose="02020603050405020304" pitchFamily="18" charset="0"/>
                <a:cs typeface="Times New Roman" panose="02020603050405020304" pitchFamily="18" charset="0"/>
              </a:rPr>
              <a:t>299,792,458 meters</a:t>
            </a:r>
          </a:p>
        </p:txBody>
      </p:sp>
      <p:sp>
        <p:nvSpPr>
          <p:cNvPr id="14" name="Oval 13"/>
          <p:cNvSpPr/>
          <p:nvPr/>
        </p:nvSpPr>
        <p:spPr>
          <a:xfrm>
            <a:off x="5997363" y="5227254"/>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340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childTnLst>
                          </p:cTn>
                        </p:par>
                        <p:par>
                          <p:cTn id="24" fill="hold">
                            <p:stCondLst>
                              <p:cond delay="1500"/>
                            </p:stCondLst>
                            <p:childTnLst>
                              <p:par>
                                <p:cTn id="25" presetID="1" presetClass="exit" presetSubtype="0" fill="hold" grpId="1" nodeType="after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1" grpId="0"/>
      <p:bldP spid="32" grpId="0" animBg="1"/>
      <p:bldP spid="14" grpId="0" animBg="1"/>
      <p:bldP spid="14" grpId="1" animBg="1"/>
    </p:bld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2235200"/>
            <a:ext cx="9144000" cy="2387600"/>
          </a:xfrm>
        </p:spPr>
        <p:txBody>
          <a:bodyPr anchor="ctr" anchorCtr="0">
            <a:normAutofit/>
          </a:bodyPr>
          <a:lstStyle/>
          <a:p>
            <a:r>
              <a:rPr lang="en-US" sz="13800" dirty="0"/>
              <a:t>Questions?</a:t>
            </a:r>
          </a:p>
        </p:txBody>
      </p:sp>
    </p:spTree>
    <p:extLst>
      <p:ext uri="{BB962C8B-B14F-4D97-AF65-F5344CB8AC3E}">
        <p14:creationId xmlns:p14="http://schemas.microsoft.com/office/powerpoint/2010/main" val="29730956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6096000" y="411480"/>
            <a:ext cx="0" cy="6035040"/>
          </a:xfrm>
          <a:prstGeom prst="line">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478972" y="3429000"/>
            <a:ext cx="11234057" cy="0"/>
          </a:xfrm>
          <a:prstGeom prst="line">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095999" y="933"/>
            <a:ext cx="906017" cy="523220"/>
          </a:xfrm>
          <a:prstGeom prst="rect">
            <a:avLst/>
          </a:prstGeom>
          <a:noFill/>
        </p:spPr>
        <p:txBody>
          <a:bodyPr wrap="none" rtlCol="0">
            <a:spAutoFit/>
          </a:bodyPr>
          <a:lstStyle/>
          <a:p>
            <a:r>
              <a:rPr lang="en-US" sz="2800" dirty="0"/>
              <a:t>Time</a:t>
            </a:r>
          </a:p>
        </p:txBody>
      </p:sp>
      <p:sp>
        <p:nvSpPr>
          <p:cNvPr id="10" name="TextBox 9"/>
          <p:cNvSpPr txBox="1"/>
          <p:nvPr/>
        </p:nvSpPr>
        <p:spPr>
          <a:xfrm>
            <a:off x="10672360" y="2905780"/>
            <a:ext cx="1040670" cy="523220"/>
          </a:xfrm>
          <a:prstGeom prst="rect">
            <a:avLst/>
          </a:prstGeom>
          <a:noFill/>
        </p:spPr>
        <p:txBody>
          <a:bodyPr wrap="none" rtlCol="0">
            <a:spAutoFit/>
          </a:bodyPr>
          <a:lstStyle/>
          <a:p>
            <a:r>
              <a:rPr lang="en-US" sz="2800" dirty="0"/>
              <a:t>Space</a:t>
            </a:r>
          </a:p>
        </p:txBody>
      </p:sp>
      <p:cxnSp>
        <p:nvCxnSpPr>
          <p:cNvPr id="12" name="Straight Arrow Connector 11"/>
          <p:cNvCxnSpPr/>
          <p:nvPr/>
        </p:nvCxnSpPr>
        <p:spPr>
          <a:xfrm flipV="1">
            <a:off x="6096000" y="1511559"/>
            <a:ext cx="2758751" cy="19174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854751" y="1492898"/>
            <a:ext cx="0" cy="193610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095999" y="1492898"/>
            <a:ext cx="275875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114976" y="1308232"/>
            <a:ext cx="1926553"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1 second from now</a:t>
            </a:r>
          </a:p>
        </p:txBody>
      </p:sp>
      <p:sp>
        <p:nvSpPr>
          <p:cNvPr id="22" name="TextBox 21"/>
          <p:cNvSpPr txBox="1"/>
          <p:nvPr/>
        </p:nvSpPr>
        <p:spPr>
          <a:xfrm>
            <a:off x="7376403" y="3446992"/>
            <a:ext cx="2956707" cy="369332"/>
          </a:xfrm>
          <a:prstGeom prst="rect">
            <a:avLst/>
          </a:prstGeom>
          <a:noFill/>
        </p:spPr>
        <p:txBody>
          <a:bodyPr wrap="none" rtlCol="0">
            <a:spAutoFit/>
          </a:bodyPr>
          <a:lstStyle/>
          <a:p>
            <a:pPr algn="ctr"/>
            <a:r>
              <a:rPr lang="en-US" i="1" dirty="0">
                <a:latin typeface="Times New Roman" panose="02020603050405020304" pitchFamily="18" charset="0"/>
                <a:cs typeface="Times New Roman" panose="02020603050405020304" pitchFamily="18" charset="0"/>
              </a:rPr>
              <a:t>299,792,458 meters from here</a:t>
            </a:r>
          </a:p>
        </p:txBody>
      </p:sp>
      <p:sp>
        <p:nvSpPr>
          <p:cNvPr id="14" name="TextBox 13"/>
          <p:cNvSpPr txBox="1"/>
          <p:nvPr/>
        </p:nvSpPr>
        <p:spPr>
          <a:xfrm rot="19454042">
            <a:off x="6953804" y="2177297"/>
            <a:ext cx="865301" cy="369332"/>
          </a:xfrm>
          <a:prstGeom prst="rect">
            <a:avLst/>
          </a:prstGeom>
          <a:noFill/>
        </p:spPr>
        <p:txBody>
          <a:bodyPr wrap="none" rtlCol="0">
            <a:spAutoFit/>
          </a:bodyPr>
          <a:lstStyle/>
          <a:p>
            <a:r>
              <a:rPr lang="en-US" i="1" dirty="0">
                <a:solidFill>
                  <a:schemeClr val="accent5">
                    <a:lumMod val="75000"/>
                  </a:schemeClr>
                </a:solidFill>
              </a:rPr>
              <a:t>Photon</a:t>
            </a:r>
          </a:p>
        </p:txBody>
      </p:sp>
      <p:sp>
        <p:nvSpPr>
          <p:cNvPr id="2" name="Date Placeholder 1"/>
          <p:cNvSpPr>
            <a:spLocks noGrp="1"/>
          </p:cNvSpPr>
          <p:nvPr>
            <p:ph type="dt" sz="half" idx="10"/>
          </p:nvPr>
        </p:nvSpPr>
        <p:spPr/>
        <p:txBody>
          <a:bodyPr/>
          <a:lstStyle/>
          <a:p>
            <a:r>
              <a:rPr lang="en-US"/>
              <a:t>7 October 2017</a:t>
            </a:r>
          </a:p>
        </p:txBody>
      </p:sp>
      <p:sp>
        <p:nvSpPr>
          <p:cNvPr id="3" name="Footer Placeholder 2"/>
          <p:cNvSpPr>
            <a:spLocks noGrp="1"/>
          </p:cNvSpPr>
          <p:nvPr>
            <p:ph type="ftr" sz="quarter" idx="11"/>
          </p:nvPr>
        </p:nvSpPr>
        <p:spPr/>
        <p:txBody>
          <a:bodyPr/>
          <a:lstStyle/>
          <a:p>
            <a:r>
              <a:rPr lang="en-US"/>
              <a:t>McCrory: Einstein's 1905 Revolution</a:t>
            </a:r>
          </a:p>
        </p:txBody>
      </p:sp>
      <p:sp>
        <p:nvSpPr>
          <p:cNvPr id="4" name="Slide Number Placeholder 3"/>
          <p:cNvSpPr>
            <a:spLocks noGrp="1"/>
          </p:cNvSpPr>
          <p:nvPr>
            <p:ph type="sldNum" sz="quarter" idx="12"/>
          </p:nvPr>
        </p:nvSpPr>
        <p:spPr/>
        <p:txBody>
          <a:bodyPr/>
          <a:lstStyle/>
          <a:p>
            <a:fld id="{AFF25C80-3B7E-43E1-A5B7-0224D5A95EE8}" type="slidenum">
              <a:rPr lang="en-US" smtClean="0"/>
              <a:t>203</a:t>
            </a:fld>
            <a:endParaRPr lang="en-US"/>
          </a:p>
        </p:txBody>
      </p:sp>
    </p:spTree>
    <p:extLst>
      <p:ext uri="{BB962C8B-B14F-4D97-AF65-F5344CB8AC3E}">
        <p14:creationId xmlns:p14="http://schemas.microsoft.com/office/powerpoint/2010/main" val="51356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14"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Arrow Connector 11"/>
          <p:cNvCxnSpPr/>
          <p:nvPr/>
        </p:nvCxnSpPr>
        <p:spPr>
          <a:xfrm flipV="1">
            <a:off x="3383737" y="1502230"/>
            <a:ext cx="2711301" cy="190718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427745" y="1093751"/>
            <a:ext cx="652743"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2 sec</a:t>
            </a:r>
          </a:p>
        </p:txBody>
      </p:sp>
      <p:cxnSp>
        <p:nvCxnSpPr>
          <p:cNvPr id="13" name="Straight Arrow Connector 12"/>
          <p:cNvCxnSpPr/>
          <p:nvPr/>
        </p:nvCxnSpPr>
        <p:spPr>
          <a:xfrm flipH="1" flipV="1">
            <a:off x="6095037" y="1502229"/>
            <a:ext cx="2714670" cy="19056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6095520" y="1502230"/>
            <a:ext cx="10658" cy="381282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359290" y="3409410"/>
            <a:ext cx="2735746" cy="189499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6118764" y="3398757"/>
            <a:ext cx="2711301" cy="190718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436485" y="3059668"/>
            <a:ext cx="652743"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1 sec</a:t>
            </a:r>
          </a:p>
        </p:txBody>
      </p:sp>
      <p:sp>
        <p:nvSpPr>
          <p:cNvPr id="32" name="TextBox 31"/>
          <p:cNvSpPr txBox="1"/>
          <p:nvPr/>
        </p:nvSpPr>
        <p:spPr>
          <a:xfrm rot="19454042">
            <a:off x="6844316" y="4116808"/>
            <a:ext cx="865301" cy="369332"/>
          </a:xfrm>
          <a:prstGeom prst="rect">
            <a:avLst/>
          </a:prstGeom>
          <a:noFill/>
        </p:spPr>
        <p:txBody>
          <a:bodyPr wrap="none" rtlCol="0">
            <a:spAutoFit/>
          </a:bodyPr>
          <a:lstStyle/>
          <a:p>
            <a:r>
              <a:rPr lang="en-US" i="1" dirty="0">
                <a:solidFill>
                  <a:schemeClr val="accent5">
                    <a:lumMod val="75000"/>
                  </a:schemeClr>
                </a:solidFill>
              </a:rPr>
              <a:t>Photon</a:t>
            </a:r>
          </a:p>
        </p:txBody>
      </p:sp>
      <p:sp>
        <p:nvSpPr>
          <p:cNvPr id="33" name="TextBox 32"/>
          <p:cNvSpPr txBox="1"/>
          <p:nvPr/>
        </p:nvSpPr>
        <p:spPr>
          <a:xfrm rot="2244981">
            <a:off x="4667257" y="4202822"/>
            <a:ext cx="865301" cy="369332"/>
          </a:xfrm>
          <a:prstGeom prst="rect">
            <a:avLst/>
          </a:prstGeom>
          <a:noFill/>
        </p:spPr>
        <p:txBody>
          <a:bodyPr wrap="none" rtlCol="0">
            <a:spAutoFit/>
          </a:bodyPr>
          <a:lstStyle/>
          <a:p>
            <a:r>
              <a:rPr lang="en-US" i="1" dirty="0">
                <a:solidFill>
                  <a:schemeClr val="accent5">
                    <a:lumMod val="75000"/>
                  </a:schemeClr>
                </a:solidFill>
              </a:rPr>
              <a:t>Photon</a:t>
            </a:r>
          </a:p>
        </p:txBody>
      </p:sp>
      <p:cxnSp>
        <p:nvCxnSpPr>
          <p:cNvPr id="20" name="Straight Connector 19"/>
          <p:cNvCxnSpPr/>
          <p:nvPr/>
        </p:nvCxnSpPr>
        <p:spPr>
          <a:xfrm flipH="1">
            <a:off x="489149" y="3398757"/>
            <a:ext cx="11234057" cy="0"/>
          </a:xfrm>
          <a:prstGeom prst="line">
            <a:avLst/>
          </a:prstGeom>
          <a:ln>
            <a:solidFill>
              <a:schemeClr val="tx1"/>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463460" y="1482672"/>
            <a:ext cx="11234057" cy="0"/>
          </a:xfrm>
          <a:prstGeom prst="line">
            <a:avLst/>
          </a:prstGeom>
          <a:ln>
            <a:solidFill>
              <a:schemeClr val="tx1"/>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r>
              <a:rPr lang="en-US"/>
              <a:t>7 October 2017</a:t>
            </a:r>
          </a:p>
        </p:txBody>
      </p:sp>
      <p:sp>
        <p:nvSpPr>
          <p:cNvPr id="3" name="Footer Placeholder 2"/>
          <p:cNvSpPr>
            <a:spLocks noGrp="1"/>
          </p:cNvSpPr>
          <p:nvPr>
            <p:ph type="ftr" sz="quarter" idx="11"/>
          </p:nvPr>
        </p:nvSpPr>
        <p:spPr/>
        <p:txBody>
          <a:bodyPr/>
          <a:lstStyle/>
          <a:p>
            <a:r>
              <a:rPr lang="en-US"/>
              <a:t>McCrory: Einstein's 1905 Revolution</a:t>
            </a:r>
          </a:p>
        </p:txBody>
      </p:sp>
      <p:sp>
        <p:nvSpPr>
          <p:cNvPr id="4" name="Slide Number Placeholder 3"/>
          <p:cNvSpPr>
            <a:spLocks noGrp="1"/>
          </p:cNvSpPr>
          <p:nvPr>
            <p:ph type="sldNum" sz="quarter" idx="12"/>
          </p:nvPr>
        </p:nvSpPr>
        <p:spPr/>
        <p:txBody>
          <a:bodyPr/>
          <a:lstStyle/>
          <a:p>
            <a:fld id="{AFF25C80-3B7E-43E1-A5B7-0224D5A95EE8}" type="slidenum">
              <a:rPr lang="en-US" smtClean="0"/>
              <a:t>204</a:t>
            </a:fld>
            <a:endParaRPr lang="en-US"/>
          </a:p>
        </p:txBody>
      </p:sp>
      <p:sp>
        <p:nvSpPr>
          <p:cNvPr id="7" name="Rectangle 6"/>
          <p:cNvSpPr/>
          <p:nvPr/>
        </p:nvSpPr>
        <p:spPr>
          <a:xfrm>
            <a:off x="0" y="933"/>
            <a:ext cx="12192000" cy="5314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6096000" y="411480"/>
            <a:ext cx="0" cy="6035040"/>
          </a:xfrm>
          <a:prstGeom prst="line">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478973" y="5315054"/>
            <a:ext cx="11234057" cy="0"/>
          </a:xfrm>
          <a:prstGeom prst="line">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802208" y="5439402"/>
            <a:ext cx="556563" cy="523220"/>
          </a:xfrm>
          <a:prstGeom prst="rect">
            <a:avLst/>
          </a:prstGeom>
          <a:solidFill>
            <a:schemeClr val="bg1"/>
          </a:solidFill>
          <a:ln>
            <a:solidFill>
              <a:schemeClr val="accent1">
                <a:lumMod val="60000"/>
                <a:lumOff val="40000"/>
              </a:schemeClr>
            </a:solidFill>
          </a:ln>
        </p:spPr>
        <p:txBody>
          <a:bodyPr wrap="none" rtlCol="0">
            <a:spAutoFit/>
          </a:bodyPr>
          <a:lstStyle/>
          <a:p>
            <a:r>
              <a:rPr lang="en-US" sz="2800" dirty="0"/>
              <a:t>Us</a:t>
            </a:r>
          </a:p>
        </p:txBody>
      </p:sp>
      <p:sp>
        <p:nvSpPr>
          <p:cNvPr id="10" name="TextBox 9"/>
          <p:cNvSpPr txBox="1"/>
          <p:nvPr/>
        </p:nvSpPr>
        <p:spPr>
          <a:xfrm>
            <a:off x="10705741" y="4752717"/>
            <a:ext cx="1040670" cy="523220"/>
          </a:xfrm>
          <a:prstGeom prst="rect">
            <a:avLst/>
          </a:prstGeom>
          <a:noFill/>
        </p:spPr>
        <p:txBody>
          <a:bodyPr wrap="none" rtlCol="0">
            <a:spAutoFit/>
          </a:bodyPr>
          <a:lstStyle/>
          <a:p>
            <a:r>
              <a:rPr lang="en-US" sz="2800" dirty="0"/>
              <a:t>Space</a:t>
            </a:r>
          </a:p>
        </p:txBody>
      </p:sp>
      <p:sp>
        <p:nvSpPr>
          <p:cNvPr id="9" name="TextBox 8"/>
          <p:cNvSpPr txBox="1"/>
          <p:nvPr/>
        </p:nvSpPr>
        <p:spPr>
          <a:xfrm>
            <a:off x="6095999" y="933"/>
            <a:ext cx="906017" cy="523220"/>
          </a:xfrm>
          <a:prstGeom prst="rect">
            <a:avLst/>
          </a:prstGeom>
          <a:noFill/>
        </p:spPr>
        <p:txBody>
          <a:bodyPr wrap="none" rtlCol="0">
            <a:spAutoFit/>
          </a:bodyPr>
          <a:lstStyle/>
          <a:p>
            <a:r>
              <a:rPr lang="en-US" sz="2800" dirty="0"/>
              <a:t>Time</a:t>
            </a:r>
          </a:p>
        </p:txBody>
      </p:sp>
      <p:sp>
        <p:nvSpPr>
          <p:cNvPr id="22" name="TextBox 21"/>
          <p:cNvSpPr txBox="1"/>
          <p:nvPr/>
        </p:nvSpPr>
        <p:spPr>
          <a:xfrm rot="5400000">
            <a:off x="8313169" y="3206847"/>
            <a:ext cx="2012089" cy="646331"/>
          </a:xfrm>
          <a:prstGeom prst="rect">
            <a:avLst/>
          </a:prstGeom>
          <a:solidFill>
            <a:schemeClr val="bg1"/>
          </a:solidFill>
        </p:spPr>
        <p:txBody>
          <a:bodyPr wrap="none" rtlCol="0">
            <a:spAutoFit/>
          </a:bodyPr>
          <a:lstStyle/>
          <a:p>
            <a:pPr algn="ctr"/>
            <a:r>
              <a:rPr lang="en-US" i="1" dirty="0">
                <a:latin typeface="Times New Roman" panose="02020603050405020304" pitchFamily="18" charset="0"/>
                <a:cs typeface="Times New Roman" panose="02020603050405020304" pitchFamily="18" charset="0"/>
              </a:rPr>
              <a:t>Mirror at</a:t>
            </a:r>
          </a:p>
          <a:p>
            <a:pPr algn="ctr"/>
            <a:r>
              <a:rPr lang="en-US" i="1" dirty="0">
                <a:latin typeface="Times New Roman" panose="02020603050405020304" pitchFamily="18" charset="0"/>
                <a:cs typeface="Times New Roman" panose="02020603050405020304" pitchFamily="18" charset="0"/>
              </a:rPr>
              <a:t>299,792,458 meters</a:t>
            </a:r>
          </a:p>
        </p:txBody>
      </p:sp>
      <p:sp>
        <p:nvSpPr>
          <p:cNvPr id="17" name="TextBox 16"/>
          <p:cNvSpPr txBox="1"/>
          <p:nvPr/>
        </p:nvSpPr>
        <p:spPr>
          <a:xfrm rot="16200000">
            <a:off x="1928342" y="3164600"/>
            <a:ext cx="2089033" cy="646331"/>
          </a:xfrm>
          <a:prstGeom prst="rect">
            <a:avLst/>
          </a:prstGeom>
          <a:solidFill>
            <a:schemeClr val="bg1"/>
          </a:solidFill>
        </p:spPr>
        <p:txBody>
          <a:bodyPr wrap="none" rtlCol="0">
            <a:spAutoFit/>
          </a:bodyPr>
          <a:lstStyle/>
          <a:p>
            <a:pPr algn="ctr"/>
            <a:r>
              <a:rPr lang="en-US" i="1" dirty="0">
                <a:latin typeface="Times New Roman" panose="02020603050405020304" pitchFamily="18" charset="0"/>
                <a:cs typeface="Times New Roman" panose="02020603050405020304" pitchFamily="18" charset="0"/>
              </a:rPr>
              <a:t>Mirror at </a:t>
            </a:r>
          </a:p>
          <a:p>
            <a:pPr algn="ctr"/>
            <a:r>
              <a:rPr lang="en-US" i="1" dirty="0">
                <a:latin typeface="Times New Roman" panose="02020603050405020304" pitchFamily="18" charset="0"/>
                <a:cs typeface="Times New Roman" panose="02020603050405020304" pitchFamily="18" charset="0"/>
              </a:rPr>
              <a:t>-299,792,458 meters</a:t>
            </a:r>
          </a:p>
        </p:txBody>
      </p:sp>
      <p:cxnSp>
        <p:nvCxnSpPr>
          <p:cNvPr id="27" name="Straight Connector 26"/>
          <p:cNvCxnSpPr/>
          <p:nvPr/>
        </p:nvCxnSpPr>
        <p:spPr>
          <a:xfrm>
            <a:off x="8815516" y="817582"/>
            <a:ext cx="0" cy="5707807"/>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383737" y="738713"/>
            <a:ext cx="0" cy="5707807"/>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83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0"/>
                                        <p:tgtEl>
                                          <p:spTgt spid="7"/>
                                        </p:tgtEl>
                                      </p:cBhvr>
                                    </p:animEffect>
                                    <p:set>
                                      <p:cBhvr>
                                        <p:cTn id="7" dur="1" fill="hold">
                                          <p:stCondLst>
                                            <p:cond delay="4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524000" y="2235200"/>
            <a:ext cx="9144000" cy="2387600"/>
          </a:xfrm>
        </p:spPr>
        <p:txBody>
          <a:bodyPr anchor="ctr" anchorCtr="0">
            <a:normAutofit fontScale="90000"/>
          </a:bodyPr>
          <a:lstStyle/>
          <a:p>
            <a:r>
              <a:rPr lang="en-US" dirty="0"/>
              <a:t>Causality:</a:t>
            </a:r>
            <a:br>
              <a:rPr lang="en-US" dirty="0"/>
            </a:br>
            <a:r>
              <a:rPr lang="en-US" dirty="0"/>
              <a:t>The fastest a signal can travel </a:t>
            </a:r>
            <a:br>
              <a:rPr lang="en-US" dirty="0"/>
            </a:br>
            <a:r>
              <a:rPr lang="en-US" dirty="0"/>
              <a:t>is </a:t>
            </a:r>
            <a:r>
              <a:rPr lang="en-US" i="1" dirty="0"/>
              <a:t>c</a:t>
            </a:r>
          </a:p>
        </p:txBody>
      </p:sp>
    </p:spTree>
    <p:extLst>
      <p:ext uri="{BB962C8B-B14F-4D97-AF65-F5344CB8AC3E}">
        <p14:creationId xmlns:p14="http://schemas.microsoft.com/office/powerpoint/2010/main" val="4599868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H="1">
            <a:off x="478972" y="3429000"/>
            <a:ext cx="11234057" cy="0"/>
          </a:xfrm>
          <a:prstGeom prst="line">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672360" y="2905780"/>
            <a:ext cx="1040670" cy="523220"/>
          </a:xfrm>
          <a:prstGeom prst="rect">
            <a:avLst/>
          </a:prstGeom>
          <a:solidFill>
            <a:schemeClr val="bg1"/>
          </a:solidFill>
        </p:spPr>
        <p:txBody>
          <a:bodyPr wrap="none" rtlCol="0">
            <a:spAutoFit/>
          </a:bodyPr>
          <a:lstStyle/>
          <a:p>
            <a:r>
              <a:rPr lang="en-US" sz="2800" dirty="0"/>
              <a:t>Space</a:t>
            </a:r>
          </a:p>
        </p:txBody>
      </p:sp>
      <p:cxnSp>
        <p:nvCxnSpPr>
          <p:cNvPr id="5" name="Straight Connector 4"/>
          <p:cNvCxnSpPr/>
          <p:nvPr/>
        </p:nvCxnSpPr>
        <p:spPr>
          <a:xfrm>
            <a:off x="6096000" y="411480"/>
            <a:ext cx="0" cy="6035040"/>
          </a:xfrm>
          <a:prstGeom prst="line">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095999" y="933"/>
            <a:ext cx="906017" cy="523220"/>
          </a:xfrm>
          <a:prstGeom prst="rect">
            <a:avLst/>
          </a:prstGeom>
          <a:noFill/>
        </p:spPr>
        <p:txBody>
          <a:bodyPr wrap="none" rtlCol="0">
            <a:spAutoFit/>
          </a:bodyPr>
          <a:lstStyle/>
          <a:p>
            <a:r>
              <a:rPr lang="en-US" sz="2800" dirty="0"/>
              <a:t>Time</a:t>
            </a:r>
          </a:p>
        </p:txBody>
      </p:sp>
      <p:cxnSp>
        <p:nvCxnSpPr>
          <p:cNvPr id="17" name="Straight Arrow Connector 16"/>
          <p:cNvCxnSpPr/>
          <p:nvPr/>
        </p:nvCxnSpPr>
        <p:spPr>
          <a:xfrm flipV="1">
            <a:off x="6104408" y="1590480"/>
            <a:ext cx="2743200" cy="18288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3346775" y="1593056"/>
            <a:ext cx="2743200" cy="18288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6100033" y="3433957"/>
            <a:ext cx="2743200" cy="18288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3352799" y="3429000"/>
            <a:ext cx="2743200" cy="18288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rot="19454042">
            <a:off x="6953804" y="2177297"/>
            <a:ext cx="865301" cy="369332"/>
          </a:xfrm>
          <a:prstGeom prst="rect">
            <a:avLst/>
          </a:prstGeom>
          <a:noFill/>
        </p:spPr>
        <p:txBody>
          <a:bodyPr wrap="none" rtlCol="0">
            <a:spAutoFit/>
          </a:bodyPr>
          <a:lstStyle/>
          <a:p>
            <a:r>
              <a:rPr lang="en-US" i="1" dirty="0">
                <a:solidFill>
                  <a:schemeClr val="accent5">
                    <a:lumMod val="75000"/>
                  </a:schemeClr>
                </a:solidFill>
              </a:rPr>
              <a:t>Photon</a:t>
            </a:r>
          </a:p>
        </p:txBody>
      </p:sp>
      <p:sp>
        <p:nvSpPr>
          <p:cNvPr id="2" name="Date Placeholder 1"/>
          <p:cNvSpPr>
            <a:spLocks noGrp="1"/>
          </p:cNvSpPr>
          <p:nvPr>
            <p:ph type="dt" sz="half" idx="10"/>
          </p:nvPr>
        </p:nvSpPr>
        <p:spPr/>
        <p:txBody>
          <a:bodyPr/>
          <a:lstStyle/>
          <a:p>
            <a:r>
              <a:rPr lang="en-US"/>
              <a:t>7 October 2017</a:t>
            </a:r>
          </a:p>
        </p:txBody>
      </p:sp>
      <p:sp>
        <p:nvSpPr>
          <p:cNvPr id="3" name="Footer Placeholder 2"/>
          <p:cNvSpPr>
            <a:spLocks noGrp="1"/>
          </p:cNvSpPr>
          <p:nvPr>
            <p:ph type="ftr" sz="quarter" idx="11"/>
          </p:nvPr>
        </p:nvSpPr>
        <p:spPr/>
        <p:txBody>
          <a:bodyPr/>
          <a:lstStyle/>
          <a:p>
            <a:r>
              <a:rPr lang="en-US"/>
              <a:t>McCrory: Einstein's 1905 Revolution</a:t>
            </a:r>
          </a:p>
        </p:txBody>
      </p:sp>
      <p:sp>
        <p:nvSpPr>
          <p:cNvPr id="4" name="Slide Number Placeholder 3"/>
          <p:cNvSpPr>
            <a:spLocks noGrp="1"/>
          </p:cNvSpPr>
          <p:nvPr>
            <p:ph type="sldNum" sz="quarter" idx="12"/>
          </p:nvPr>
        </p:nvSpPr>
        <p:spPr/>
        <p:txBody>
          <a:bodyPr/>
          <a:lstStyle/>
          <a:p>
            <a:fld id="{AFF25C80-3B7E-43E1-A5B7-0224D5A95EE8}" type="slidenum">
              <a:rPr lang="en-US" smtClean="0"/>
              <a:t>206</a:t>
            </a:fld>
            <a:endParaRPr lang="en-US"/>
          </a:p>
        </p:txBody>
      </p:sp>
      <p:sp>
        <p:nvSpPr>
          <p:cNvPr id="7" name="Oval 6"/>
          <p:cNvSpPr/>
          <p:nvPr/>
        </p:nvSpPr>
        <p:spPr>
          <a:xfrm>
            <a:off x="1671984" y="1805323"/>
            <a:ext cx="274320" cy="274320"/>
          </a:xfrm>
          <a:prstGeom prst="ellipse">
            <a:avLst/>
          </a:prstGeom>
          <a:solidFill>
            <a:schemeClr val="accent4">
              <a:lumMod val="40000"/>
              <a:lumOff val="60000"/>
            </a:schemeClr>
          </a:solid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835069" y="3127469"/>
            <a:ext cx="548640" cy="54864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US</a:t>
            </a:r>
          </a:p>
        </p:txBody>
      </p:sp>
      <p:sp>
        <p:nvSpPr>
          <p:cNvPr id="24" name="Oval 23"/>
          <p:cNvSpPr/>
          <p:nvPr/>
        </p:nvSpPr>
        <p:spPr>
          <a:xfrm>
            <a:off x="4867848" y="1848029"/>
            <a:ext cx="274320" cy="274320"/>
          </a:xfrm>
          <a:prstGeom prst="ellipse">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597363" y="4640636"/>
            <a:ext cx="274320" cy="274320"/>
          </a:xfrm>
          <a:prstGeom prst="ellipse">
            <a:avLst/>
          </a:prstGeom>
          <a:solidFill>
            <a:schemeClr val="accent6">
              <a:lumMod val="40000"/>
              <a:lumOff val="60000"/>
            </a:schemeClr>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9793227" y="4683342"/>
            <a:ext cx="274320" cy="274320"/>
          </a:xfrm>
          <a:prstGeom prst="ellipse">
            <a:avLst/>
          </a:prstGeom>
          <a:solidFill>
            <a:schemeClr val="accent4">
              <a:lumMod val="40000"/>
              <a:lumOff val="60000"/>
            </a:schemeClr>
          </a:solid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844501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0" y="933"/>
            <a:ext cx="12192000" cy="6857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H="1">
            <a:off x="478972" y="3429000"/>
            <a:ext cx="11234057" cy="0"/>
          </a:xfrm>
          <a:prstGeom prst="line">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672360" y="2905780"/>
            <a:ext cx="1040670" cy="523220"/>
          </a:xfrm>
          <a:prstGeom prst="rect">
            <a:avLst/>
          </a:prstGeom>
          <a:solidFill>
            <a:schemeClr val="bg1"/>
          </a:solidFill>
        </p:spPr>
        <p:txBody>
          <a:bodyPr wrap="none" rtlCol="0">
            <a:spAutoFit/>
          </a:bodyPr>
          <a:lstStyle/>
          <a:p>
            <a:r>
              <a:rPr lang="en-US" sz="2800" dirty="0"/>
              <a:t>Space</a:t>
            </a:r>
          </a:p>
        </p:txBody>
      </p:sp>
      <p:sp>
        <p:nvSpPr>
          <p:cNvPr id="13" name="Isosceles Triangle 12"/>
          <p:cNvSpPr/>
          <p:nvPr/>
        </p:nvSpPr>
        <p:spPr>
          <a:xfrm rot="9085294">
            <a:off x="2022525" y="-1484330"/>
            <a:ext cx="4659404" cy="5473012"/>
          </a:xfrm>
          <a:custGeom>
            <a:avLst/>
            <a:gdLst>
              <a:gd name="connsiteX0" fmla="*/ 0 w 3057151"/>
              <a:gd name="connsiteY0" fmla="*/ 2878388 h 2878388"/>
              <a:gd name="connsiteX1" fmla="*/ 1528576 w 3057151"/>
              <a:gd name="connsiteY1" fmla="*/ 0 h 2878388"/>
              <a:gd name="connsiteX2" fmla="*/ 3057151 w 3057151"/>
              <a:gd name="connsiteY2" fmla="*/ 2878388 h 2878388"/>
              <a:gd name="connsiteX3" fmla="*/ 0 w 3057151"/>
              <a:gd name="connsiteY3" fmla="*/ 2878388 h 2878388"/>
              <a:gd name="connsiteX0" fmla="*/ 0 w 3019244"/>
              <a:gd name="connsiteY0" fmla="*/ 2750285 h 2878388"/>
              <a:gd name="connsiteX1" fmla="*/ 1490669 w 3019244"/>
              <a:gd name="connsiteY1" fmla="*/ 0 h 2878388"/>
              <a:gd name="connsiteX2" fmla="*/ 3019244 w 3019244"/>
              <a:gd name="connsiteY2" fmla="*/ 2878388 h 2878388"/>
              <a:gd name="connsiteX3" fmla="*/ 0 w 3019244"/>
              <a:gd name="connsiteY3" fmla="*/ 2750285 h 2878388"/>
              <a:gd name="connsiteX0" fmla="*/ 0 w 3019244"/>
              <a:gd name="connsiteY0" fmla="*/ 2774866 h 2902969"/>
              <a:gd name="connsiteX1" fmla="*/ 1504059 w 3019244"/>
              <a:gd name="connsiteY1" fmla="*/ 0 h 2902969"/>
              <a:gd name="connsiteX2" fmla="*/ 3019244 w 3019244"/>
              <a:gd name="connsiteY2" fmla="*/ 2902969 h 2902969"/>
              <a:gd name="connsiteX3" fmla="*/ 0 w 3019244"/>
              <a:gd name="connsiteY3" fmla="*/ 2774866 h 2902969"/>
              <a:gd name="connsiteX0" fmla="*/ 0 w 3019244"/>
              <a:gd name="connsiteY0" fmla="*/ 2763662 h 2891765"/>
              <a:gd name="connsiteX1" fmla="*/ 1519649 w 3019244"/>
              <a:gd name="connsiteY1" fmla="*/ 0 h 2891765"/>
              <a:gd name="connsiteX2" fmla="*/ 3019244 w 3019244"/>
              <a:gd name="connsiteY2" fmla="*/ 2891765 h 2891765"/>
              <a:gd name="connsiteX3" fmla="*/ 0 w 3019244"/>
              <a:gd name="connsiteY3" fmla="*/ 2763662 h 2891765"/>
              <a:gd name="connsiteX0" fmla="*/ 0 w 3027779"/>
              <a:gd name="connsiteY0" fmla="*/ 2763662 h 2861164"/>
              <a:gd name="connsiteX1" fmla="*/ 1519649 w 3027779"/>
              <a:gd name="connsiteY1" fmla="*/ 0 h 2861164"/>
              <a:gd name="connsiteX2" fmla="*/ 3027779 w 3027779"/>
              <a:gd name="connsiteY2" fmla="*/ 2861164 h 2861164"/>
              <a:gd name="connsiteX3" fmla="*/ 0 w 3027779"/>
              <a:gd name="connsiteY3" fmla="*/ 2763662 h 2861164"/>
              <a:gd name="connsiteX0" fmla="*/ 0 w 4336818"/>
              <a:gd name="connsiteY0" fmla="*/ 2763662 h 5473012"/>
              <a:gd name="connsiteX1" fmla="*/ 1519649 w 4336818"/>
              <a:gd name="connsiteY1" fmla="*/ 0 h 5473012"/>
              <a:gd name="connsiteX2" fmla="*/ 4336818 w 4336818"/>
              <a:gd name="connsiteY2" fmla="*/ 5473012 h 5473012"/>
              <a:gd name="connsiteX3" fmla="*/ 0 w 4336818"/>
              <a:gd name="connsiteY3" fmla="*/ 2763662 h 5473012"/>
              <a:gd name="connsiteX0" fmla="*/ 0 w 4533213"/>
              <a:gd name="connsiteY0" fmla="*/ 3146687 h 5473012"/>
              <a:gd name="connsiteX1" fmla="*/ 1716044 w 4533213"/>
              <a:gd name="connsiteY1" fmla="*/ 0 h 5473012"/>
              <a:gd name="connsiteX2" fmla="*/ 4533213 w 4533213"/>
              <a:gd name="connsiteY2" fmla="*/ 5473012 h 5473012"/>
              <a:gd name="connsiteX3" fmla="*/ 0 w 4533213"/>
              <a:gd name="connsiteY3" fmla="*/ 3146687 h 5473012"/>
              <a:gd name="connsiteX0" fmla="*/ 0 w 4659404"/>
              <a:gd name="connsiteY0" fmla="*/ 3175948 h 5473012"/>
              <a:gd name="connsiteX1" fmla="*/ 1842235 w 4659404"/>
              <a:gd name="connsiteY1" fmla="*/ 0 h 5473012"/>
              <a:gd name="connsiteX2" fmla="*/ 4659404 w 4659404"/>
              <a:gd name="connsiteY2" fmla="*/ 5473012 h 5473012"/>
              <a:gd name="connsiteX3" fmla="*/ 0 w 4659404"/>
              <a:gd name="connsiteY3" fmla="*/ 3175948 h 5473012"/>
            </a:gdLst>
            <a:ahLst/>
            <a:cxnLst>
              <a:cxn ang="0">
                <a:pos x="connsiteX0" y="connsiteY0"/>
              </a:cxn>
              <a:cxn ang="0">
                <a:pos x="connsiteX1" y="connsiteY1"/>
              </a:cxn>
              <a:cxn ang="0">
                <a:pos x="connsiteX2" y="connsiteY2"/>
              </a:cxn>
              <a:cxn ang="0">
                <a:pos x="connsiteX3" y="connsiteY3"/>
              </a:cxn>
            </a:cxnLst>
            <a:rect l="l" t="t" r="r" b="b"/>
            <a:pathLst>
              <a:path w="4659404" h="5473012">
                <a:moveTo>
                  <a:pt x="0" y="3175948"/>
                </a:moveTo>
                <a:lnTo>
                  <a:pt x="1842235" y="0"/>
                </a:lnTo>
                <a:lnTo>
                  <a:pt x="4659404" y="5473012"/>
                </a:lnTo>
                <a:lnTo>
                  <a:pt x="0" y="3175948"/>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12"/>
          <p:cNvSpPr/>
          <p:nvPr/>
        </p:nvSpPr>
        <p:spPr>
          <a:xfrm rot="12471612">
            <a:off x="5651013" y="-1391988"/>
            <a:ext cx="4585757" cy="5423161"/>
          </a:xfrm>
          <a:custGeom>
            <a:avLst/>
            <a:gdLst>
              <a:gd name="connsiteX0" fmla="*/ 0 w 3057151"/>
              <a:gd name="connsiteY0" fmla="*/ 2878388 h 2878388"/>
              <a:gd name="connsiteX1" fmla="*/ 1528576 w 3057151"/>
              <a:gd name="connsiteY1" fmla="*/ 0 h 2878388"/>
              <a:gd name="connsiteX2" fmla="*/ 3057151 w 3057151"/>
              <a:gd name="connsiteY2" fmla="*/ 2878388 h 2878388"/>
              <a:gd name="connsiteX3" fmla="*/ 0 w 3057151"/>
              <a:gd name="connsiteY3" fmla="*/ 2878388 h 2878388"/>
              <a:gd name="connsiteX0" fmla="*/ 0 w 3019244"/>
              <a:gd name="connsiteY0" fmla="*/ 2750285 h 2878388"/>
              <a:gd name="connsiteX1" fmla="*/ 1490669 w 3019244"/>
              <a:gd name="connsiteY1" fmla="*/ 0 h 2878388"/>
              <a:gd name="connsiteX2" fmla="*/ 3019244 w 3019244"/>
              <a:gd name="connsiteY2" fmla="*/ 2878388 h 2878388"/>
              <a:gd name="connsiteX3" fmla="*/ 0 w 3019244"/>
              <a:gd name="connsiteY3" fmla="*/ 2750285 h 2878388"/>
              <a:gd name="connsiteX0" fmla="*/ 0 w 3019244"/>
              <a:gd name="connsiteY0" fmla="*/ 2774866 h 2902969"/>
              <a:gd name="connsiteX1" fmla="*/ 1504059 w 3019244"/>
              <a:gd name="connsiteY1" fmla="*/ 0 h 2902969"/>
              <a:gd name="connsiteX2" fmla="*/ 3019244 w 3019244"/>
              <a:gd name="connsiteY2" fmla="*/ 2902969 h 2902969"/>
              <a:gd name="connsiteX3" fmla="*/ 0 w 3019244"/>
              <a:gd name="connsiteY3" fmla="*/ 2774866 h 2902969"/>
              <a:gd name="connsiteX0" fmla="*/ 0 w 3019244"/>
              <a:gd name="connsiteY0" fmla="*/ 2763662 h 2891765"/>
              <a:gd name="connsiteX1" fmla="*/ 1519649 w 3019244"/>
              <a:gd name="connsiteY1" fmla="*/ 0 h 2891765"/>
              <a:gd name="connsiteX2" fmla="*/ 3019244 w 3019244"/>
              <a:gd name="connsiteY2" fmla="*/ 2891765 h 2891765"/>
              <a:gd name="connsiteX3" fmla="*/ 0 w 3019244"/>
              <a:gd name="connsiteY3" fmla="*/ 2763662 h 2891765"/>
              <a:gd name="connsiteX0" fmla="*/ 0 w 3027779"/>
              <a:gd name="connsiteY0" fmla="*/ 2763662 h 2861164"/>
              <a:gd name="connsiteX1" fmla="*/ 1519649 w 3027779"/>
              <a:gd name="connsiteY1" fmla="*/ 0 h 2861164"/>
              <a:gd name="connsiteX2" fmla="*/ 3027779 w 3027779"/>
              <a:gd name="connsiteY2" fmla="*/ 2861164 h 2861164"/>
              <a:gd name="connsiteX3" fmla="*/ 0 w 3027779"/>
              <a:gd name="connsiteY3" fmla="*/ 2763662 h 2861164"/>
              <a:gd name="connsiteX0" fmla="*/ 0 w 4444996"/>
              <a:gd name="connsiteY0" fmla="*/ 5423161 h 5423161"/>
              <a:gd name="connsiteX1" fmla="*/ 2936866 w 4444996"/>
              <a:gd name="connsiteY1" fmla="*/ 0 h 5423161"/>
              <a:gd name="connsiteX2" fmla="*/ 4444996 w 4444996"/>
              <a:gd name="connsiteY2" fmla="*/ 2861164 h 5423161"/>
              <a:gd name="connsiteX3" fmla="*/ 0 w 4444996"/>
              <a:gd name="connsiteY3" fmla="*/ 5423161 h 5423161"/>
              <a:gd name="connsiteX0" fmla="*/ 0 w 4551654"/>
              <a:gd name="connsiteY0" fmla="*/ 5423161 h 5423161"/>
              <a:gd name="connsiteX1" fmla="*/ 2936866 w 4551654"/>
              <a:gd name="connsiteY1" fmla="*/ 0 h 5423161"/>
              <a:gd name="connsiteX2" fmla="*/ 4551654 w 4551654"/>
              <a:gd name="connsiteY2" fmla="*/ 3108987 h 5423161"/>
              <a:gd name="connsiteX3" fmla="*/ 0 w 4551654"/>
              <a:gd name="connsiteY3" fmla="*/ 5423161 h 5423161"/>
              <a:gd name="connsiteX0" fmla="*/ 0 w 4585757"/>
              <a:gd name="connsiteY0" fmla="*/ 5423161 h 5423161"/>
              <a:gd name="connsiteX1" fmla="*/ 2936866 w 4585757"/>
              <a:gd name="connsiteY1" fmla="*/ 0 h 5423161"/>
              <a:gd name="connsiteX2" fmla="*/ 4585757 w 4585757"/>
              <a:gd name="connsiteY2" fmla="*/ 3127465 h 5423161"/>
              <a:gd name="connsiteX3" fmla="*/ 0 w 4585757"/>
              <a:gd name="connsiteY3" fmla="*/ 5423161 h 5423161"/>
            </a:gdLst>
            <a:ahLst/>
            <a:cxnLst>
              <a:cxn ang="0">
                <a:pos x="connsiteX0" y="connsiteY0"/>
              </a:cxn>
              <a:cxn ang="0">
                <a:pos x="connsiteX1" y="connsiteY1"/>
              </a:cxn>
              <a:cxn ang="0">
                <a:pos x="connsiteX2" y="connsiteY2"/>
              </a:cxn>
              <a:cxn ang="0">
                <a:pos x="connsiteX3" y="connsiteY3"/>
              </a:cxn>
            </a:cxnLst>
            <a:rect l="l" t="t" r="r" b="b"/>
            <a:pathLst>
              <a:path w="4585757" h="5423161">
                <a:moveTo>
                  <a:pt x="0" y="5423161"/>
                </a:moveTo>
                <a:lnTo>
                  <a:pt x="2936866" y="0"/>
                </a:lnTo>
                <a:lnTo>
                  <a:pt x="4585757" y="3127465"/>
                </a:lnTo>
                <a:lnTo>
                  <a:pt x="0" y="5423161"/>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12"/>
          <p:cNvSpPr/>
          <p:nvPr/>
        </p:nvSpPr>
        <p:spPr>
          <a:xfrm rot="1625293">
            <a:off x="1842304" y="2805365"/>
            <a:ext cx="4723214" cy="5481765"/>
          </a:xfrm>
          <a:custGeom>
            <a:avLst/>
            <a:gdLst>
              <a:gd name="connsiteX0" fmla="*/ 0 w 3057151"/>
              <a:gd name="connsiteY0" fmla="*/ 2878388 h 2878388"/>
              <a:gd name="connsiteX1" fmla="*/ 1528576 w 3057151"/>
              <a:gd name="connsiteY1" fmla="*/ 0 h 2878388"/>
              <a:gd name="connsiteX2" fmla="*/ 3057151 w 3057151"/>
              <a:gd name="connsiteY2" fmla="*/ 2878388 h 2878388"/>
              <a:gd name="connsiteX3" fmla="*/ 0 w 3057151"/>
              <a:gd name="connsiteY3" fmla="*/ 2878388 h 2878388"/>
              <a:gd name="connsiteX0" fmla="*/ 0 w 3019244"/>
              <a:gd name="connsiteY0" fmla="*/ 2750285 h 2878388"/>
              <a:gd name="connsiteX1" fmla="*/ 1490669 w 3019244"/>
              <a:gd name="connsiteY1" fmla="*/ 0 h 2878388"/>
              <a:gd name="connsiteX2" fmla="*/ 3019244 w 3019244"/>
              <a:gd name="connsiteY2" fmla="*/ 2878388 h 2878388"/>
              <a:gd name="connsiteX3" fmla="*/ 0 w 3019244"/>
              <a:gd name="connsiteY3" fmla="*/ 2750285 h 2878388"/>
              <a:gd name="connsiteX0" fmla="*/ 0 w 3019244"/>
              <a:gd name="connsiteY0" fmla="*/ 2774866 h 2902969"/>
              <a:gd name="connsiteX1" fmla="*/ 1504059 w 3019244"/>
              <a:gd name="connsiteY1" fmla="*/ 0 h 2902969"/>
              <a:gd name="connsiteX2" fmla="*/ 3019244 w 3019244"/>
              <a:gd name="connsiteY2" fmla="*/ 2902969 h 2902969"/>
              <a:gd name="connsiteX3" fmla="*/ 0 w 3019244"/>
              <a:gd name="connsiteY3" fmla="*/ 2774866 h 2902969"/>
              <a:gd name="connsiteX0" fmla="*/ 0 w 3019244"/>
              <a:gd name="connsiteY0" fmla="*/ 2763662 h 2891765"/>
              <a:gd name="connsiteX1" fmla="*/ 1519649 w 3019244"/>
              <a:gd name="connsiteY1" fmla="*/ 0 h 2891765"/>
              <a:gd name="connsiteX2" fmla="*/ 3019244 w 3019244"/>
              <a:gd name="connsiteY2" fmla="*/ 2891765 h 2891765"/>
              <a:gd name="connsiteX3" fmla="*/ 0 w 3019244"/>
              <a:gd name="connsiteY3" fmla="*/ 2763662 h 2891765"/>
              <a:gd name="connsiteX0" fmla="*/ 0 w 3027779"/>
              <a:gd name="connsiteY0" fmla="*/ 2763662 h 2861164"/>
              <a:gd name="connsiteX1" fmla="*/ 1519649 w 3027779"/>
              <a:gd name="connsiteY1" fmla="*/ 0 h 2861164"/>
              <a:gd name="connsiteX2" fmla="*/ 3027779 w 3027779"/>
              <a:gd name="connsiteY2" fmla="*/ 2861164 h 2861164"/>
              <a:gd name="connsiteX3" fmla="*/ 0 w 3027779"/>
              <a:gd name="connsiteY3" fmla="*/ 2763662 h 2861164"/>
              <a:gd name="connsiteX0" fmla="*/ 0 w 4585833"/>
              <a:gd name="connsiteY0" fmla="*/ 5481765 h 5481765"/>
              <a:gd name="connsiteX1" fmla="*/ 3077703 w 4585833"/>
              <a:gd name="connsiteY1" fmla="*/ 0 h 5481765"/>
              <a:gd name="connsiteX2" fmla="*/ 4585833 w 4585833"/>
              <a:gd name="connsiteY2" fmla="*/ 2861164 h 5481765"/>
              <a:gd name="connsiteX3" fmla="*/ 0 w 4585833"/>
              <a:gd name="connsiteY3" fmla="*/ 5481765 h 5481765"/>
              <a:gd name="connsiteX0" fmla="*/ 0 w 4723214"/>
              <a:gd name="connsiteY0" fmla="*/ 5481765 h 5481765"/>
              <a:gd name="connsiteX1" fmla="*/ 3077703 w 4723214"/>
              <a:gd name="connsiteY1" fmla="*/ 0 h 5481765"/>
              <a:gd name="connsiteX2" fmla="*/ 4723214 w 4723214"/>
              <a:gd name="connsiteY2" fmla="*/ 3153390 h 5481765"/>
              <a:gd name="connsiteX3" fmla="*/ 0 w 4723214"/>
              <a:gd name="connsiteY3" fmla="*/ 5481765 h 5481765"/>
            </a:gdLst>
            <a:ahLst/>
            <a:cxnLst>
              <a:cxn ang="0">
                <a:pos x="connsiteX0" y="connsiteY0"/>
              </a:cxn>
              <a:cxn ang="0">
                <a:pos x="connsiteX1" y="connsiteY1"/>
              </a:cxn>
              <a:cxn ang="0">
                <a:pos x="connsiteX2" y="connsiteY2"/>
              </a:cxn>
              <a:cxn ang="0">
                <a:pos x="connsiteX3" y="connsiteY3"/>
              </a:cxn>
            </a:cxnLst>
            <a:rect l="l" t="t" r="r" b="b"/>
            <a:pathLst>
              <a:path w="4723214" h="5481765">
                <a:moveTo>
                  <a:pt x="0" y="5481765"/>
                </a:moveTo>
                <a:lnTo>
                  <a:pt x="3077703" y="0"/>
                </a:lnTo>
                <a:lnTo>
                  <a:pt x="4723214" y="3153390"/>
                </a:lnTo>
                <a:lnTo>
                  <a:pt x="0" y="5481765"/>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12"/>
          <p:cNvSpPr/>
          <p:nvPr/>
        </p:nvSpPr>
        <p:spPr>
          <a:xfrm rot="19837075">
            <a:off x="5461177" y="2867330"/>
            <a:ext cx="4811307" cy="5543895"/>
          </a:xfrm>
          <a:custGeom>
            <a:avLst/>
            <a:gdLst>
              <a:gd name="connsiteX0" fmla="*/ 0 w 3057151"/>
              <a:gd name="connsiteY0" fmla="*/ 2878388 h 2878388"/>
              <a:gd name="connsiteX1" fmla="*/ 1528576 w 3057151"/>
              <a:gd name="connsiteY1" fmla="*/ 0 h 2878388"/>
              <a:gd name="connsiteX2" fmla="*/ 3057151 w 3057151"/>
              <a:gd name="connsiteY2" fmla="*/ 2878388 h 2878388"/>
              <a:gd name="connsiteX3" fmla="*/ 0 w 3057151"/>
              <a:gd name="connsiteY3" fmla="*/ 2878388 h 2878388"/>
              <a:gd name="connsiteX0" fmla="*/ 0 w 3019244"/>
              <a:gd name="connsiteY0" fmla="*/ 2750285 h 2878388"/>
              <a:gd name="connsiteX1" fmla="*/ 1490669 w 3019244"/>
              <a:gd name="connsiteY1" fmla="*/ 0 h 2878388"/>
              <a:gd name="connsiteX2" fmla="*/ 3019244 w 3019244"/>
              <a:gd name="connsiteY2" fmla="*/ 2878388 h 2878388"/>
              <a:gd name="connsiteX3" fmla="*/ 0 w 3019244"/>
              <a:gd name="connsiteY3" fmla="*/ 2750285 h 2878388"/>
              <a:gd name="connsiteX0" fmla="*/ 0 w 3019244"/>
              <a:gd name="connsiteY0" fmla="*/ 2774866 h 2902969"/>
              <a:gd name="connsiteX1" fmla="*/ 1504059 w 3019244"/>
              <a:gd name="connsiteY1" fmla="*/ 0 h 2902969"/>
              <a:gd name="connsiteX2" fmla="*/ 3019244 w 3019244"/>
              <a:gd name="connsiteY2" fmla="*/ 2902969 h 2902969"/>
              <a:gd name="connsiteX3" fmla="*/ 0 w 3019244"/>
              <a:gd name="connsiteY3" fmla="*/ 2774866 h 2902969"/>
              <a:gd name="connsiteX0" fmla="*/ 0 w 3019244"/>
              <a:gd name="connsiteY0" fmla="*/ 2763662 h 2891765"/>
              <a:gd name="connsiteX1" fmla="*/ 1519649 w 3019244"/>
              <a:gd name="connsiteY1" fmla="*/ 0 h 2891765"/>
              <a:gd name="connsiteX2" fmla="*/ 3019244 w 3019244"/>
              <a:gd name="connsiteY2" fmla="*/ 2891765 h 2891765"/>
              <a:gd name="connsiteX3" fmla="*/ 0 w 3019244"/>
              <a:gd name="connsiteY3" fmla="*/ 2763662 h 2891765"/>
              <a:gd name="connsiteX0" fmla="*/ 0 w 3027779"/>
              <a:gd name="connsiteY0" fmla="*/ 2763662 h 2861164"/>
              <a:gd name="connsiteX1" fmla="*/ 1519649 w 3027779"/>
              <a:gd name="connsiteY1" fmla="*/ 0 h 2861164"/>
              <a:gd name="connsiteX2" fmla="*/ 3027779 w 3027779"/>
              <a:gd name="connsiteY2" fmla="*/ 2861164 h 2861164"/>
              <a:gd name="connsiteX3" fmla="*/ 0 w 3027779"/>
              <a:gd name="connsiteY3" fmla="*/ 2763662 h 2861164"/>
              <a:gd name="connsiteX0" fmla="*/ 0 w 4393793"/>
              <a:gd name="connsiteY0" fmla="*/ 2763662 h 5543895"/>
              <a:gd name="connsiteX1" fmla="*/ 1519649 w 4393793"/>
              <a:gd name="connsiteY1" fmla="*/ 0 h 5543895"/>
              <a:gd name="connsiteX2" fmla="*/ 4393793 w 4393793"/>
              <a:gd name="connsiteY2" fmla="*/ 5543895 h 5543895"/>
              <a:gd name="connsiteX3" fmla="*/ 0 w 4393793"/>
              <a:gd name="connsiteY3" fmla="*/ 2763662 h 5543895"/>
              <a:gd name="connsiteX0" fmla="*/ 0 w 4546856"/>
              <a:gd name="connsiteY0" fmla="*/ 3035504 h 5543895"/>
              <a:gd name="connsiteX1" fmla="*/ 1672712 w 4546856"/>
              <a:gd name="connsiteY1" fmla="*/ 0 h 5543895"/>
              <a:gd name="connsiteX2" fmla="*/ 4546856 w 4546856"/>
              <a:gd name="connsiteY2" fmla="*/ 5543895 h 5543895"/>
              <a:gd name="connsiteX3" fmla="*/ 0 w 4546856"/>
              <a:gd name="connsiteY3" fmla="*/ 3035504 h 5543895"/>
              <a:gd name="connsiteX0" fmla="*/ 0 w 4837149"/>
              <a:gd name="connsiteY0" fmla="*/ 3551066 h 5543895"/>
              <a:gd name="connsiteX1" fmla="*/ 1963005 w 4837149"/>
              <a:gd name="connsiteY1" fmla="*/ 0 h 5543895"/>
              <a:gd name="connsiteX2" fmla="*/ 4837149 w 4837149"/>
              <a:gd name="connsiteY2" fmla="*/ 5543895 h 5543895"/>
              <a:gd name="connsiteX3" fmla="*/ 0 w 4837149"/>
              <a:gd name="connsiteY3" fmla="*/ 3551066 h 5543895"/>
              <a:gd name="connsiteX0" fmla="*/ 0 w 4811307"/>
              <a:gd name="connsiteY0" fmla="*/ 3417468 h 5543895"/>
              <a:gd name="connsiteX1" fmla="*/ 1937163 w 4811307"/>
              <a:gd name="connsiteY1" fmla="*/ 0 h 5543895"/>
              <a:gd name="connsiteX2" fmla="*/ 4811307 w 4811307"/>
              <a:gd name="connsiteY2" fmla="*/ 5543895 h 5543895"/>
              <a:gd name="connsiteX3" fmla="*/ 0 w 4811307"/>
              <a:gd name="connsiteY3" fmla="*/ 3417468 h 5543895"/>
            </a:gdLst>
            <a:ahLst/>
            <a:cxnLst>
              <a:cxn ang="0">
                <a:pos x="connsiteX0" y="connsiteY0"/>
              </a:cxn>
              <a:cxn ang="0">
                <a:pos x="connsiteX1" y="connsiteY1"/>
              </a:cxn>
              <a:cxn ang="0">
                <a:pos x="connsiteX2" y="connsiteY2"/>
              </a:cxn>
              <a:cxn ang="0">
                <a:pos x="connsiteX3" y="connsiteY3"/>
              </a:cxn>
            </a:cxnLst>
            <a:rect l="l" t="t" r="r" b="b"/>
            <a:pathLst>
              <a:path w="4811307" h="5543895">
                <a:moveTo>
                  <a:pt x="0" y="3417468"/>
                </a:moveTo>
                <a:lnTo>
                  <a:pt x="1937163" y="0"/>
                </a:lnTo>
                <a:lnTo>
                  <a:pt x="4811307" y="5543895"/>
                </a:lnTo>
                <a:lnTo>
                  <a:pt x="0" y="3417468"/>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6096000" y="411480"/>
            <a:ext cx="0" cy="6035040"/>
          </a:xfrm>
          <a:prstGeom prst="line">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095999" y="933"/>
            <a:ext cx="906017" cy="523220"/>
          </a:xfrm>
          <a:prstGeom prst="rect">
            <a:avLst/>
          </a:prstGeom>
          <a:noFill/>
        </p:spPr>
        <p:txBody>
          <a:bodyPr wrap="none" rtlCol="0">
            <a:spAutoFit/>
          </a:bodyPr>
          <a:lstStyle/>
          <a:p>
            <a:r>
              <a:rPr lang="en-US" sz="2800" dirty="0"/>
              <a:t>Time</a:t>
            </a:r>
          </a:p>
        </p:txBody>
      </p:sp>
      <p:cxnSp>
        <p:nvCxnSpPr>
          <p:cNvPr id="17" name="Straight Arrow Connector 16"/>
          <p:cNvCxnSpPr/>
          <p:nvPr/>
        </p:nvCxnSpPr>
        <p:spPr>
          <a:xfrm flipV="1">
            <a:off x="6104408" y="1590480"/>
            <a:ext cx="2743200" cy="18288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3346775" y="1593056"/>
            <a:ext cx="2743200" cy="18288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735509" y="2175820"/>
            <a:ext cx="793807" cy="369332"/>
          </a:xfrm>
          <a:prstGeom prst="rect">
            <a:avLst/>
          </a:prstGeom>
          <a:solidFill>
            <a:schemeClr val="bg2">
              <a:lumMod val="90000"/>
            </a:schemeClr>
          </a:solidFill>
        </p:spPr>
        <p:txBody>
          <a:bodyPr wrap="none" rtlCol="0">
            <a:spAutoFit/>
          </a:bodyPr>
          <a:lstStyle/>
          <a:p>
            <a:r>
              <a:rPr lang="en-US" dirty="0"/>
              <a:t>Causal</a:t>
            </a:r>
          </a:p>
        </p:txBody>
      </p:sp>
      <p:sp>
        <p:nvSpPr>
          <p:cNvPr id="34" name="TextBox 33"/>
          <p:cNvSpPr txBox="1"/>
          <p:nvPr/>
        </p:nvSpPr>
        <p:spPr>
          <a:xfrm>
            <a:off x="1331552" y="2691199"/>
            <a:ext cx="1229504" cy="369332"/>
          </a:xfrm>
          <a:prstGeom prst="rect">
            <a:avLst/>
          </a:prstGeom>
          <a:solidFill>
            <a:schemeClr val="bg2">
              <a:lumMod val="50000"/>
            </a:schemeClr>
          </a:solidFill>
        </p:spPr>
        <p:txBody>
          <a:bodyPr wrap="none" rtlCol="0">
            <a:spAutoFit/>
          </a:bodyPr>
          <a:lstStyle/>
          <a:p>
            <a:r>
              <a:rPr lang="en-US" dirty="0">
                <a:solidFill>
                  <a:schemeClr val="bg1"/>
                </a:solidFill>
              </a:rPr>
              <a:t>Non-causal</a:t>
            </a:r>
          </a:p>
        </p:txBody>
      </p:sp>
      <p:sp>
        <p:nvSpPr>
          <p:cNvPr id="35" name="TextBox 34"/>
          <p:cNvSpPr txBox="1"/>
          <p:nvPr/>
        </p:nvSpPr>
        <p:spPr>
          <a:xfrm>
            <a:off x="8647852" y="2691199"/>
            <a:ext cx="1229504" cy="369332"/>
          </a:xfrm>
          <a:prstGeom prst="rect">
            <a:avLst/>
          </a:prstGeom>
          <a:solidFill>
            <a:schemeClr val="bg2">
              <a:lumMod val="50000"/>
            </a:schemeClr>
          </a:solidFill>
        </p:spPr>
        <p:txBody>
          <a:bodyPr wrap="none" rtlCol="0">
            <a:spAutoFit/>
          </a:bodyPr>
          <a:lstStyle/>
          <a:p>
            <a:r>
              <a:rPr lang="en-US" dirty="0">
                <a:solidFill>
                  <a:schemeClr val="bg1"/>
                </a:solidFill>
              </a:rPr>
              <a:t>Non-causal</a:t>
            </a:r>
          </a:p>
        </p:txBody>
      </p:sp>
      <p:cxnSp>
        <p:nvCxnSpPr>
          <p:cNvPr id="26" name="Straight Arrow Connector 25"/>
          <p:cNvCxnSpPr/>
          <p:nvPr/>
        </p:nvCxnSpPr>
        <p:spPr>
          <a:xfrm flipH="1" flipV="1">
            <a:off x="6100033" y="3433957"/>
            <a:ext cx="2743200" cy="18288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3352799" y="3429000"/>
            <a:ext cx="2743200" cy="18288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rot="19454042">
            <a:off x="6953804" y="2177297"/>
            <a:ext cx="865301" cy="369332"/>
          </a:xfrm>
          <a:prstGeom prst="rect">
            <a:avLst/>
          </a:prstGeom>
          <a:noFill/>
        </p:spPr>
        <p:txBody>
          <a:bodyPr wrap="none" rtlCol="0">
            <a:spAutoFit/>
          </a:bodyPr>
          <a:lstStyle/>
          <a:p>
            <a:r>
              <a:rPr lang="en-US" i="1" dirty="0">
                <a:solidFill>
                  <a:schemeClr val="accent5">
                    <a:lumMod val="75000"/>
                  </a:schemeClr>
                </a:solidFill>
              </a:rPr>
              <a:t>Photon</a:t>
            </a:r>
          </a:p>
        </p:txBody>
      </p:sp>
      <p:sp>
        <p:nvSpPr>
          <p:cNvPr id="2" name="Date Placeholder 1"/>
          <p:cNvSpPr>
            <a:spLocks noGrp="1"/>
          </p:cNvSpPr>
          <p:nvPr>
            <p:ph type="dt" sz="half" idx="10"/>
          </p:nvPr>
        </p:nvSpPr>
        <p:spPr/>
        <p:txBody>
          <a:bodyPr/>
          <a:lstStyle/>
          <a:p>
            <a:r>
              <a:rPr lang="en-US"/>
              <a:t>7 October 2017</a:t>
            </a:r>
          </a:p>
        </p:txBody>
      </p:sp>
      <p:sp>
        <p:nvSpPr>
          <p:cNvPr id="3" name="Footer Placeholder 2"/>
          <p:cNvSpPr>
            <a:spLocks noGrp="1"/>
          </p:cNvSpPr>
          <p:nvPr>
            <p:ph type="ftr" sz="quarter" idx="11"/>
          </p:nvPr>
        </p:nvSpPr>
        <p:spPr/>
        <p:txBody>
          <a:bodyPr/>
          <a:lstStyle/>
          <a:p>
            <a:r>
              <a:rPr lang="en-US"/>
              <a:t>McCrory: Einstein's 1905 Revolution</a:t>
            </a:r>
          </a:p>
        </p:txBody>
      </p:sp>
      <p:sp>
        <p:nvSpPr>
          <p:cNvPr id="4" name="Slide Number Placeholder 3"/>
          <p:cNvSpPr>
            <a:spLocks noGrp="1"/>
          </p:cNvSpPr>
          <p:nvPr>
            <p:ph type="sldNum" sz="quarter" idx="12"/>
          </p:nvPr>
        </p:nvSpPr>
        <p:spPr/>
        <p:txBody>
          <a:bodyPr/>
          <a:lstStyle/>
          <a:p>
            <a:fld id="{AFF25C80-3B7E-43E1-A5B7-0224D5A95EE8}" type="slidenum">
              <a:rPr lang="en-US" smtClean="0"/>
              <a:t>207</a:t>
            </a:fld>
            <a:endParaRPr lang="en-US"/>
          </a:p>
        </p:txBody>
      </p:sp>
    </p:spTree>
    <p:extLst>
      <p:ext uri="{BB962C8B-B14F-4D97-AF65-F5344CB8AC3E}">
        <p14:creationId xmlns:p14="http://schemas.microsoft.com/office/powerpoint/2010/main" val="183307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3" grpId="0" animBg="1"/>
      <p:bldP spid="27" grpId="0" animBg="1"/>
      <p:bldP spid="29" grpId="0" animBg="1"/>
      <p:bldP spid="30" grpId="0" animBg="1"/>
      <p:bldP spid="33" grpId="0" animBg="1"/>
      <p:bldP spid="34" grpId="0" animBg="1"/>
      <p:bldP spid="35"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35200"/>
            <a:ext cx="9144000" cy="2387600"/>
          </a:xfrm>
        </p:spPr>
        <p:txBody>
          <a:bodyPr anchor="ctr" anchorCtr="0">
            <a:normAutofit fontScale="90000"/>
          </a:bodyPr>
          <a:lstStyle/>
          <a:p>
            <a:r>
              <a:rPr lang="en-US" dirty="0"/>
              <a:t>What is the effect of a Lorentz Transformation on Spacetime?</a:t>
            </a:r>
          </a:p>
        </p:txBody>
      </p:sp>
    </p:spTree>
    <p:extLst>
      <p:ext uri="{BB962C8B-B14F-4D97-AF65-F5344CB8AC3E}">
        <p14:creationId xmlns:p14="http://schemas.microsoft.com/office/powerpoint/2010/main" val="255868906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5298" name="Picture 2" descr="https://upload.wikimedia.org/wikipedia/commons/7/78/Relativity_of_Simultaneity_Animation.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915322" y="25191"/>
            <a:ext cx="6347012" cy="682303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AFF25C80-3B7E-43E1-A5B7-0224D5A95EE8}" type="slidenum">
              <a:rPr lang="en-US" smtClean="0"/>
              <a:t>209</a:t>
            </a:fld>
            <a:endParaRPr lang="en-US"/>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CA7BCA00-ECBB-49F9-96F0-D15E9636F01E}"/>
                  </a:ext>
                </a:extLst>
              </p:cNvPr>
              <p:cNvGraphicFramePr>
                <a:graphicFrameLocks noChangeAspect="1"/>
              </p:cNvGraphicFramePr>
              <p:nvPr>
                <p:extLst>
                  <p:ext uri="{D42A27DB-BD31-4B8C-83A1-F6EECF244321}">
                    <p14:modId xmlns:p14="http://schemas.microsoft.com/office/powerpoint/2010/main" val="1158864378"/>
                  </p:ext>
                </p:extLst>
              </p:nvPr>
            </p:nvGraphicFramePr>
            <p:xfrm>
              <a:off x="10668000" y="5964987"/>
              <a:ext cx="1371600" cy="771525"/>
            </p:xfrm>
            <a:graphic>
              <a:graphicData uri="http://schemas.microsoft.com/office/powerpoint/2016/slidezoom">
                <pslz:sldZm>
                  <pslz:sldZmObj sldId="522" cId="1481205357">
                    <pslz:zmPr id="{F4420720-8AF1-4AB4-A12A-9EE5D3417CAF}" returnToParent="0" transitionDur="1000">
                      <p166:blipFill xmlns:p166="http://schemas.microsoft.com/office/powerpoint/2016/6/main">
                        <a:blip r:embed="rId3"/>
                        <a:stretch>
                          <a:fillRect/>
                        </a:stretch>
                      </p166:blipFill>
                      <p166:spPr xmlns:p166="http://schemas.microsoft.com/office/powerpoint/2016/6/main">
                        <a:xfrm>
                          <a:off x="0" y="0"/>
                          <a:ext cx="1371600" cy="771525"/>
                        </a:xfrm>
                        <a:prstGeom prst="rect">
                          <a:avLst/>
                        </a:prstGeom>
                        <a:ln w="3175">
                          <a:solidFill>
                            <a:prstClr val="ltGray"/>
                          </a:solidFill>
                        </a:ln>
                      </p166:spPr>
                    </pslz:zmPr>
                  </pslz:sldZmObj>
                </pslz:sldZm>
              </a:graphicData>
            </a:graphic>
          </p:graphicFrame>
        </mc:Choice>
        <mc:Fallback xmlns="">
          <p:pic>
            <p:nvPicPr>
              <p:cNvPr id="5" name="Slide Zoom 4">
                <a:hlinkClick r:id="rId4" action="ppaction://hlinksldjump"/>
                <a:extLst>
                  <a:ext uri="{FF2B5EF4-FFF2-40B4-BE49-F238E27FC236}">
                    <a16:creationId xmlns:a16="http://schemas.microsoft.com/office/drawing/2014/main" id="{CA7BCA00-ECBB-49F9-96F0-D15E9636F01E}"/>
                  </a:ext>
                </a:extLst>
              </p:cNvPr>
              <p:cNvPicPr>
                <a:picLocks noGrp="1" noRot="1" noChangeAspect="1" noMove="1" noResize="1" noEditPoints="1" noAdjustHandles="1" noChangeArrowheads="1" noChangeShapeType="1"/>
              </p:cNvPicPr>
              <p:nvPr/>
            </p:nvPicPr>
            <p:blipFill>
              <a:blip r:embed="rId5"/>
              <a:stretch>
                <a:fillRect/>
              </a:stretch>
            </p:blipFill>
            <p:spPr>
              <a:xfrm>
                <a:off x="10668000" y="5964987"/>
                <a:ext cx="1371600" cy="7715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79B75E22-5986-41DF-BDD5-388992A8CA0E}"/>
                  </a:ext>
                </a:extLst>
              </p:cNvPr>
              <p:cNvGraphicFramePr>
                <a:graphicFrameLocks noChangeAspect="1"/>
              </p:cNvGraphicFramePr>
              <p:nvPr>
                <p:extLst>
                  <p:ext uri="{D42A27DB-BD31-4B8C-83A1-F6EECF244321}">
                    <p14:modId xmlns:p14="http://schemas.microsoft.com/office/powerpoint/2010/main" val="1644443686"/>
                  </p:ext>
                </p:extLst>
              </p:nvPr>
            </p:nvGraphicFramePr>
            <p:xfrm>
              <a:off x="9102165" y="5964987"/>
              <a:ext cx="1371600" cy="771525"/>
            </p:xfrm>
            <a:graphic>
              <a:graphicData uri="http://schemas.microsoft.com/office/powerpoint/2016/slidezoom">
                <pslz:sldZm>
                  <pslz:sldZmObj sldId="585" cId="2894664145">
                    <pslz:zmPr id="{DBF4CD43-6CA4-47AE-9467-243DF81036DC}" returnToParent="0" transitionDur="1000">
                      <p166:blipFill xmlns:p166="http://schemas.microsoft.com/office/powerpoint/2016/6/main">
                        <a:blip r:embed="rId6"/>
                        <a:stretch>
                          <a:fillRect/>
                        </a:stretch>
                      </p166:blipFill>
                      <p166:spPr xmlns:p166="http://schemas.microsoft.com/office/powerpoint/2016/6/main">
                        <a:xfrm>
                          <a:off x="0" y="0"/>
                          <a:ext cx="1371600" cy="771525"/>
                        </a:xfrm>
                        <a:prstGeom prst="rect">
                          <a:avLst/>
                        </a:prstGeom>
                        <a:ln w="3175">
                          <a:solidFill>
                            <a:prstClr val="ltGray"/>
                          </a:solidFill>
                        </a:ln>
                      </p166:spPr>
                    </pslz:zmPr>
                  </pslz:sldZmObj>
                </pslz:sldZm>
              </a:graphicData>
            </a:graphic>
          </p:graphicFrame>
        </mc:Choice>
        <mc:Fallback xmlns="">
          <p:pic>
            <p:nvPicPr>
              <p:cNvPr id="6" name="Slide Zoom 5">
                <a:hlinkClick r:id="rId7" action="ppaction://hlinksldjump"/>
                <a:extLst>
                  <a:ext uri="{FF2B5EF4-FFF2-40B4-BE49-F238E27FC236}">
                    <a16:creationId xmlns:a16="http://schemas.microsoft.com/office/drawing/2014/main" id="{79B75E22-5986-41DF-BDD5-388992A8CA0E}"/>
                  </a:ext>
                </a:extLst>
              </p:cNvPr>
              <p:cNvPicPr>
                <a:picLocks noGrp="1" noRot="1" noChangeAspect="1" noMove="1" noResize="1" noEditPoints="1" noAdjustHandles="1" noChangeArrowheads="1" noChangeShapeType="1"/>
              </p:cNvPicPr>
              <p:nvPr/>
            </p:nvPicPr>
            <p:blipFill>
              <a:blip r:embed="rId8"/>
              <a:stretch>
                <a:fillRect/>
              </a:stretch>
            </p:blipFill>
            <p:spPr>
              <a:xfrm>
                <a:off x="9102165" y="5964987"/>
                <a:ext cx="1371600" cy="771525"/>
              </a:xfrm>
              <a:prstGeom prst="rect">
                <a:avLst/>
              </a:prstGeom>
              <a:ln w="3175">
                <a:solidFill>
                  <a:prstClr val="ltGray"/>
                </a:solidFill>
              </a:ln>
            </p:spPr>
          </p:pic>
        </mc:Fallback>
      </mc:AlternateContent>
      <p:sp>
        <p:nvSpPr>
          <p:cNvPr id="7" name="TextBox 6">
            <a:extLst>
              <a:ext uri="{FF2B5EF4-FFF2-40B4-BE49-F238E27FC236}">
                <a16:creationId xmlns:a16="http://schemas.microsoft.com/office/drawing/2014/main" id="{15A2B8AE-9035-4DAF-BE89-090F5C7A6505}"/>
              </a:ext>
            </a:extLst>
          </p:cNvPr>
          <p:cNvSpPr txBox="1"/>
          <p:nvPr/>
        </p:nvSpPr>
        <p:spPr>
          <a:xfrm>
            <a:off x="10765241" y="5585222"/>
            <a:ext cx="1177117" cy="307777"/>
          </a:xfrm>
          <a:prstGeom prst="rect">
            <a:avLst/>
          </a:prstGeom>
          <a:noFill/>
        </p:spPr>
        <p:txBody>
          <a:bodyPr wrap="none" rtlCol="0">
            <a:spAutoFit/>
          </a:bodyPr>
          <a:lstStyle/>
          <a:p>
            <a:pPr algn="ctr"/>
            <a:r>
              <a:rPr lang="en-US" sz="1400" i="1" dirty="0">
                <a:solidFill>
                  <a:schemeClr val="bg1"/>
                </a:solidFill>
              </a:rPr>
              <a:t>End Relativity</a:t>
            </a:r>
          </a:p>
        </p:txBody>
      </p:sp>
      <p:sp>
        <p:nvSpPr>
          <p:cNvPr id="8" name="TextBox 7">
            <a:extLst>
              <a:ext uri="{FF2B5EF4-FFF2-40B4-BE49-F238E27FC236}">
                <a16:creationId xmlns:a16="http://schemas.microsoft.com/office/drawing/2014/main" id="{66044A15-1B06-4AC7-8079-9B8DC17CD129}"/>
              </a:ext>
            </a:extLst>
          </p:cNvPr>
          <p:cNvSpPr txBox="1"/>
          <p:nvPr/>
        </p:nvSpPr>
        <p:spPr>
          <a:xfrm>
            <a:off x="9288404" y="5585221"/>
            <a:ext cx="999121" cy="307777"/>
          </a:xfrm>
          <a:prstGeom prst="rect">
            <a:avLst/>
          </a:prstGeom>
          <a:noFill/>
        </p:spPr>
        <p:txBody>
          <a:bodyPr wrap="none" rtlCol="0">
            <a:spAutoFit/>
          </a:bodyPr>
          <a:lstStyle/>
          <a:p>
            <a:pPr algn="ctr"/>
            <a:r>
              <a:rPr lang="en-US" sz="1400" i="1" dirty="0">
                <a:solidFill>
                  <a:schemeClr val="bg1"/>
                </a:solidFill>
              </a:rPr>
              <a:t>End lecture</a:t>
            </a:r>
          </a:p>
        </p:txBody>
      </p:sp>
    </p:spTree>
    <p:extLst>
      <p:ext uri="{BB962C8B-B14F-4D97-AF65-F5344CB8AC3E}">
        <p14:creationId xmlns:p14="http://schemas.microsoft.com/office/powerpoint/2010/main" val="2114903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45830" y="2731287"/>
            <a:ext cx="3235570" cy="1325563"/>
          </a:xfrm>
        </p:spPr>
        <p:txBody>
          <a:bodyPr/>
          <a:lstStyle/>
          <a:p>
            <a:r>
              <a:rPr lang="en-US" dirty="0"/>
              <a:t>Frame of reference</a:t>
            </a:r>
          </a:p>
        </p:txBody>
      </p:sp>
      <p:sp>
        <p:nvSpPr>
          <p:cNvPr id="5" name="Date Placeholder 4"/>
          <p:cNvSpPr>
            <a:spLocks noGrp="1"/>
          </p:cNvSpPr>
          <p:nvPr>
            <p:ph type="dt" sz="half" idx="4294967295"/>
          </p:nvPr>
        </p:nvSpPr>
        <p:spPr>
          <a:xfrm>
            <a:off x="838200" y="6356348"/>
            <a:ext cx="2743200" cy="365125"/>
          </a:xfrm>
        </p:spPr>
        <p:txBody>
          <a:bodyPr/>
          <a:lstStyle/>
          <a:p>
            <a:r>
              <a:rPr lang="en-US" dirty="0"/>
              <a:t>7 October 2017</a:t>
            </a:r>
          </a:p>
        </p:txBody>
      </p:sp>
      <p:sp>
        <p:nvSpPr>
          <p:cNvPr id="6" name="Footer Placeholder 5"/>
          <p:cNvSpPr>
            <a:spLocks noGrp="1"/>
          </p:cNvSpPr>
          <p:nvPr>
            <p:ph type="ftr" sz="quarter" idx="4294967295"/>
          </p:nvPr>
        </p:nvSpPr>
        <p:spPr>
          <a:xfrm>
            <a:off x="4038600" y="6356349"/>
            <a:ext cx="4114800" cy="365125"/>
          </a:xfrm>
        </p:spPr>
        <p:txBody>
          <a:bodyPr/>
          <a:lstStyle/>
          <a:p>
            <a:r>
              <a:rPr lang="en-US" dirty="0"/>
              <a:t>McCrory: Einstein's 1905 Revolution</a:t>
            </a:r>
          </a:p>
        </p:txBody>
      </p:sp>
      <p:sp>
        <p:nvSpPr>
          <p:cNvPr id="7" name="Slide Number Placeholder 6"/>
          <p:cNvSpPr>
            <a:spLocks noGrp="1"/>
          </p:cNvSpPr>
          <p:nvPr>
            <p:ph type="sldNum" sz="quarter" idx="4294967295"/>
          </p:nvPr>
        </p:nvSpPr>
        <p:spPr>
          <a:xfrm>
            <a:off x="8610600" y="6356347"/>
            <a:ext cx="2743200" cy="365125"/>
          </a:xfrm>
        </p:spPr>
        <p:txBody>
          <a:bodyPr/>
          <a:lstStyle/>
          <a:p>
            <a:fld id="{AFF25C80-3B7E-43E1-A5B7-0224D5A95EE8}" type="slidenum">
              <a:rPr lang="en-US" smtClean="0"/>
              <a:t>21</a:t>
            </a:fld>
            <a:endParaRPr lang="en-US" dirty="0"/>
          </a:p>
        </p:txBody>
      </p:sp>
      <p:pic>
        <p:nvPicPr>
          <p:cNvPr id="82948" name="Picture 4" descr="Image result for apple tree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124" y="431797"/>
            <a:ext cx="5162550" cy="59245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156937" y="3394071"/>
            <a:ext cx="1019908" cy="984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descr="Image result for apple tree clipart"/>
          <p:cNvPicPr>
            <a:picLocks noChangeAspect="1" noChangeArrowheads="1"/>
          </p:cNvPicPr>
          <p:nvPr/>
        </p:nvPicPr>
        <p:blipFill rotWithShape="1">
          <a:blip r:embed="rId2">
            <a:extLst>
              <a:ext uri="{28A0092B-C50C-407E-A947-70E740481C1C}">
                <a14:useLocalDpi xmlns:a14="http://schemas.microsoft.com/office/drawing/2010/main" val="0"/>
              </a:ext>
            </a:extLst>
          </a:blip>
          <a:srcRect l="74979" t="50293" r="6628" b="32789"/>
          <a:stretch/>
        </p:blipFill>
        <p:spPr bwMode="auto">
          <a:xfrm>
            <a:off x="7156937" y="3394069"/>
            <a:ext cx="949570" cy="101966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carriegooch.files.wordpress.com/2008/11/the-thinker.jpg"/>
          <p:cNvPicPr>
            <a:picLocks noChangeAspect="1" noChangeArrowheads="1"/>
          </p:cNvPicPr>
          <p:nvPr/>
        </p:nvPicPr>
        <p:blipFill rotWithShape="1">
          <a:blip r:embed="rId3">
            <a:extLst>
              <a:ext uri="{28A0092B-C50C-407E-A947-70E740481C1C}">
                <a14:useLocalDpi xmlns:a14="http://schemas.microsoft.com/office/drawing/2010/main" val="0"/>
              </a:ext>
            </a:extLst>
          </a:blip>
          <a:srcRect l="15005" r="11718"/>
          <a:stretch/>
        </p:blipFill>
        <p:spPr bwMode="auto">
          <a:xfrm>
            <a:off x="9681262" y="4056850"/>
            <a:ext cx="2071120" cy="2119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09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100000" fill="hold" nodeType="clickEffect">
                                  <p:stCondLst>
                                    <p:cond delay="0"/>
                                  </p:stCondLst>
                                  <p:childTnLst>
                                    <p:animMotion origin="layout" path="M -1.45833E-6 -2.96296E-6 L -0.00026 0.31852 " pathEditMode="relative" rAng="0" ptsTypes="AA">
                                      <p:cBhvr>
                                        <p:cTn id="6" dur="1000" fill="hold"/>
                                        <p:tgtEl>
                                          <p:spTgt spid="12"/>
                                        </p:tgtEl>
                                        <p:attrNameLst>
                                          <p:attrName>ppt_x</p:attrName>
                                          <p:attrName>ppt_y</p:attrName>
                                        </p:attrNameLst>
                                      </p:cBhvr>
                                      <p:rCtr x="-13" y="159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Intuition?</a:t>
            </a:r>
          </a:p>
        </p:txBody>
      </p: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210</a:t>
            </a:fld>
            <a:endParaRPr lang="en-US" dirty="0"/>
          </a:p>
        </p:txBody>
      </p:sp>
      <p:sp>
        <p:nvSpPr>
          <p:cNvPr id="11" name="Rectangle 10"/>
          <p:cNvSpPr/>
          <p:nvPr/>
        </p:nvSpPr>
        <p:spPr>
          <a:xfrm>
            <a:off x="1025204" y="1474788"/>
            <a:ext cx="10141591" cy="4524315"/>
          </a:xfrm>
          <a:prstGeom prst="rect">
            <a:avLst/>
          </a:prstGeom>
        </p:spPr>
        <p:txBody>
          <a:bodyPr wrap="square">
            <a:spAutoFit/>
          </a:bodyPr>
          <a:lstStyle/>
          <a:p>
            <a:r>
              <a:rPr lang="en-US" sz="2400" i="1" dirty="0"/>
              <a:t>(noun)</a:t>
            </a:r>
          </a:p>
          <a:p>
            <a:pPr marL="285750" indent="-285750">
              <a:buFont typeface="Arial" panose="020B0604020202020204" pitchFamily="34" charset="0"/>
              <a:buChar char="•"/>
            </a:pPr>
            <a:r>
              <a:rPr lang="en-US" sz="2400" dirty="0"/>
              <a:t>The ability to understand something immediately, without the need for conscious reasoning.</a:t>
            </a:r>
          </a:p>
          <a:p>
            <a:pPr marL="285750" indent="-285750">
              <a:buFont typeface="Arial" panose="020B0604020202020204" pitchFamily="34" charset="0"/>
              <a:buChar char="•"/>
            </a:pPr>
            <a:endParaRPr lang="en-US" sz="2400" dirty="0"/>
          </a:p>
          <a:p>
            <a:pPr algn="ctr"/>
            <a:r>
              <a:rPr lang="en-US" sz="2400" dirty="0"/>
              <a:t>“We shall allow our intuition to guide us"</a:t>
            </a:r>
          </a:p>
          <a:p>
            <a:endParaRPr lang="en-US" sz="2400" dirty="0"/>
          </a:p>
          <a:p>
            <a:pPr marL="285750" indent="-285750">
              <a:buFont typeface="Arial" panose="020B0604020202020204" pitchFamily="34" charset="0"/>
              <a:buChar char="•"/>
            </a:pPr>
            <a:r>
              <a:rPr lang="en-US" sz="2400" dirty="0"/>
              <a:t>a thing that one knows or considers likely from instinctive feeling rather than conscious reasoning.</a:t>
            </a:r>
          </a:p>
          <a:p>
            <a:pPr algn="ctr"/>
            <a:r>
              <a:rPr lang="en-US" sz="2400" dirty="0"/>
              <a:t>“Your insights and intuitions as a native speaker are positively sought“</a:t>
            </a:r>
          </a:p>
          <a:p>
            <a:pPr algn="ctr"/>
            <a:endParaRPr lang="en-US" sz="2400" dirty="0"/>
          </a:p>
          <a:p>
            <a:r>
              <a:rPr lang="en-US" sz="2400" b="1" dirty="0"/>
              <a:t>synonyms:</a:t>
            </a:r>
            <a:r>
              <a:rPr lang="en-US" sz="2400" dirty="0"/>
              <a:t>	 instinct, hunch, feeling (in one's bones), inkling, </a:t>
            </a:r>
          </a:p>
          <a:p>
            <a:r>
              <a:rPr lang="en-US" sz="2400" dirty="0"/>
              <a:t>		(sneaking) suspicion, idea, sense, notion; </a:t>
            </a:r>
          </a:p>
        </p:txBody>
      </p:sp>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D92580FC-5077-473C-A8AE-4F486FC9F1ED}"/>
                  </a:ext>
                </a:extLst>
              </p:cNvPr>
              <p:cNvGraphicFramePr>
                <a:graphicFrameLocks noChangeAspect="1"/>
              </p:cNvGraphicFramePr>
              <p:nvPr>
                <p:extLst>
                  <p:ext uri="{D42A27DB-BD31-4B8C-83A1-F6EECF244321}">
                    <p14:modId xmlns:p14="http://schemas.microsoft.com/office/powerpoint/2010/main" val="2181979335"/>
                  </p:ext>
                </p:extLst>
              </p:nvPr>
            </p:nvGraphicFramePr>
            <p:xfrm>
              <a:off x="0" y="5835949"/>
              <a:ext cx="1816980" cy="1022051"/>
            </p:xfrm>
            <a:graphic>
              <a:graphicData uri="http://schemas.microsoft.com/office/powerpoint/2016/slidezoom">
                <pslz:sldZm>
                  <pslz:sldZmObj sldId="562" cId="164817327">
                    <pslz:zmPr id="{6FC3141C-48DF-4A06-A346-C593A24F215C}" returnToParent="0" transitionDur="1000">
                      <p166:blipFill xmlns:p166="http://schemas.microsoft.com/office/powerpoint/2016/6/main">
                        <a:blip r:embed="rId2"/>
                        <a:stretch>
                          <a:fillRect/>
                        </a:stretch>
                      </p166:blipFill>
                      <p166:spPr xmlns:p166="http://schemas.microsoft.com/office/powerpoint/2016/6/main">
                        <a:xfrm>
                          <a:off x="0" y="0"/>
                          <a:ext cx="1816980" cy="1022051"/>
                        </a:xfrm>
                        <a:prstGeom prst="rect">
                          <a:avLst/>
                        </a:prstGeom>
                        <a:ln w="3175">
                          <a:solidFill>
                            <a:prstClr val="ltGray"/>
                          </a:solidFill>
                        </a:ln>
                      </p166:spPr>
                    </pslz:zmPr>
                  </pslz:sldZmObj>
                </pslz:sldZm>
              </a:graphicData>
            </a:graphic>
          </p:graphicFrame>
        </mc:Choice>
        <mc:Fallback xmlns="">
          <p:pic>
            <p:nvPicPr>
              <p:cNvPr id="7" name="Slide Zoom 6">
                <a:hlinkClick r:id="rId3" action="ppaction://hlinksldjump"/>
                <a:extLst>
                  <a:ext uri="{FF2B5EF4-FFF2-40B4-BE49-F238E27FC236}">
                    <a16:creationId xmlns:a16="http://schemas.microsoft.com/office/drawing/2014/main" id="{D92580FC-5077-473C-A8AE-4F486FC9F1ED}"/>
                  </a:ext>
                </a:extLst>
              </p:cNvPr>
              <p:cNvPicPr>
                <a:picLocks noGrp="1" noRot="1" noChangeAspect="1" noMove="1" noResize="1" noEditPoints="1" noAdjustHandles="1" noChangeArrowheads="1" noChangeShapeType="1"/>
              </p:cNvPicPr>
              <p:nvPr/>
            </p:nvPicPr>
            <p:blipFill>
              <a:blip r:embed="rId4"/>
              <a:stretch>
                <a:fillRect/>
              </a:stretch>
            </p:blipFill>
            <p:spPr>
              <a:xfrm>
                <a:off x="0" y="5835949"/>
                <a:ext cx="1816980" cy="1022051"/>
              </a:xfrm>
              <a:prstGeom prst="rect">
                <a:avLst/>
              </a:prstGeom>
              <a:ln w="3175">
                <a:solidFill>
                  <a:prstClr val="ltGray"/>
                </a:solidFill>
              </a:ln>
            </p:spPr>
          </p:pic>
        </mc:Fallback>
      </mc:AlternateContent>
    </p:spTree>
    <p:extLst>
      <p:ext uri="{BB962C8B-B14F-4D97-AF65-F5344CB8AC3E}">
        <p14:creationId xmlns:p14="http://schemas.microsoft.com/office/powerpoint/2010/main" val="260764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493454833"/>
              </p:ext>
            </p:extLst>
          </p:nvPr>
        </p:nvGraphicFramePr>
        <p:xfrm>
          <a:off x="3430369" y="4909760"/>
          <a:ext cx="2917825" cy="974725"/>
        </p:xfrm>
        <a:graphic>
          <a:graphicData uri="http://schemas.openxmlformats.org/presentationml/2006/ole">
            <mc:AlternateContent xmlns:mc="http://schemas.openxmlformats.org/markup-compatibility/2006">
              <mc:Choice xmlns:v="urn:schemas-microsoft-com:vml" Requires="v">
                <p:oleObj spid="_x0000_s74830" name="Equation" r:id="rId3" imgW="685800" imgH="228600" progId="Equation.3">
                  <p:embed/>
                </p:oleObj>
              </mc:Choice>
              <mc:Fallback>
                <p:oleObj name="Equation" r:id="rId3" imgW="685800" imgH="228600" progId="Equation.3">
                  <p:embed/>
                  <p:pic>
                    <p:nvPicPr>
                      <p:cNvPr id="22" name="Object 21"/>
                      <p:cNvPicPr/>
                      <p:nvPr/>
                    </p:nvPicPr>
                    <p:blipFill>
                      <a:blip r:embed="rId4"/>
                      <a:stretch>
                        <a:fillRect/>
                      </a:stretch>
                    </p:blipFill>
                    <p:spPr>
                      <a:xfrm>
                        <a:off x="3430369" y="4909760"/>
                        <a:ext cx="2917825" cy="974725"/>
                      </a:xfrm>
                      <a:prstGeom prst="rect">
                        <a:avLst/>
                      </a:prstGeom>
                    </p:spPr>
                  </p:pic>
                </p:oleObj>
              </mc:Fallback>
            </mc:AlternateContent>
          </a:graphicData>
        </a:graphic>
      </p:graphicFrame>
      <p:cxnSp>
        <p:nvCxnSpPr>
          <p:cNvPr id="4" name="Straight Connector 3"/>
          <p:cNvCxnSpPr/>
          <p:nvPr/>
        </p:nvCxnSpPr>
        <p:spPr>
          <a:xfrm flipH="1">
            <a:off x="6736744" y="2220736"/>
            <a:ext cx="0" cy="1223535"/>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3041822" y="2220736"/>
            <a:ext cx="0" cy="1223535"/>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3041822" y="2832503"/>
            <a:ext cx="3694922" cy="0"/>
          </a:xfrm>
          <a:prstGeom prst="straightConnector1">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23098" y="2394260"/>
            <a:ext cx="333746" cy="307777"/>
          </a:xfrm>
          <a:prstGeom prst="rect">
            <a:avLst/>
          </a:prstGeom>
          <a:noFill/>
        </p:spPr>
        <p:txBody>
          <a:bodyPr wrap="none" rtlCol="0">
            <a:spAutoFit/>
          </a:bodyPr>
          <a:lstStyle/>
          <a:p>
            <a:r>
              <a:rPr lang="en-US" sz="1400" i="1" dirty="0">
                <a:latin typeface="Times New Roman" panose="02020603050405020304" pitchFamily="18" charset="0"/>
                <a:cs typeface="Times New Roman" panose="02020603050405020304" pitchFamily="18" charset="0"/>
              </a:rPr>
              <a:t>d</a:t>
            </a:r>
            <a:r>
              <a:rPr lang="en-US" sz="1400" i="1" baseline="-25000" dirty="0">
                <a:latin typeface="Times New Roman" panose="02020603050405020304" pitchFamily="18" charset="0"/>
                <a:cs typeface="Times New Roman" panose="02020603050405020304" pitchFamily="18" charset="0"/>
              </a:rPr>
              <a:t>0</a:t>
            </a:r>
            <a:endParaRPr lang="en-US" sz="1400" i="1" dirty="0">
              <a:latin typeface="Times New Roman" panose="02020603050405020304" pitchFamily="18" charset="0"/>
              <a:cs typeface="Times New Roman" panose="02020603050405020304" pitchFamily="18" charset="0"/>
            </a:endParaRPr>
          </a:p>
        </p:txBody>
      </p:sp>
      <p:cxnSp>
        <p:nvCxnSpPr>
          <p:cNvPr id="9" name="Straight Arrow Connector 8"/>
          <p:cNvCxnSpPr/>
          <p:nvPr/>
        </p:nvCxnSpPr>
        <p:spPr>
          <a:xfrm flipH="1">
            <a:off x="5386708" y="3960114"/>
            <a:ext cx="1649885" cy="0"/>
          </a:xfrm>
          <a:prstGeom prst="straightConnector1">
            <a:avLst/>
          </a:prstGeom>
          <a:ln w="762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10" name="Picture 4" descr="enterprise-ncc-1701-d-sheet-2.jpg (7576×16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7713" y="3763739"/>
            <a:ext cx="3443068" cy="76168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823561" y="3574492"/>
            <a:ext cx="776175"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v = </a:t>
            </a:r>
            <a:r>
              <a:rPr lang="en-US" i="1" dirty="0" err="1">
                <a:latin typeface="Times New Roman" panose="02020603050405020304" pitchFamily="18" charset="0"/>
                <a:cs typeface="Times New Roman" panose="02020603050405020304" pitchFamily="18" charset="0"/>
              </a:rPr>
              <a:t>ßc</a:t>
            </a:r>
            <a:endParaRPr lang="en-US" i="1" dirty="0">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a:xfrm>
            <a:off x="838200" y="365125"/>
            <a:ext cx="10515600" cy="1325563"/>
          </a:xfrm>
        </p:spPr>
        <p:txBody>
          <a:bodyPr>
            <a:normAutofit/>
          </a:bodyPr>
          <a:lstStyle/>
          <a:p>
            <a:r>
              <a:rPr lang="en-US" dirty="0"/>
              <a:t>The time for the light to make one round trip </a:t>
            </a:r>
            <a:br>
              <a:rPr lang="en-US" dirty="0"/>
            </a:br>
            <a:r>
              <a:rPr lang="en-US" dirty="0"/>
              <a:t>as seen while sitting on the clock</a:t>
            </a:r>
          </a:p>
        </p:txBody>
      </p:sp>
      <p:sp>
        <p:nvSpPr>
          <p:cNvPr id="12" name="Content Placeholder 11"/>
          <p:cNvSpPr>
            <a:spLocks noGrp="1"/>
          </p:cNvSpPr>
          <p:nvPr>
            <p:ph idx="1"/>
          </p:nvPr>
        </p:nvSpPr>
        <p:spPr>
          <a:xfrm>
            <a:off x="8513773" y="2220736"/>
            <a:ext cx="2935720" cy="2829730"/>
          </a:xfrm>
        </p:spPr>
        <p:txBody>
          <a:bodyPr>
            <a:normAutofit/>
          </a:bodyPr>
          <a:lstStyle/>
          <a:p>
            <a:pPr marL="0" indent="-457200">
              <a:buNone/>
            </a:pPr>
            <a:r>
              <a:rPr lang="en-US" sz="2000" i="1" dirty="0">
                <a:latin typeface="Times New Roman" panose="02020603050405020304" pitchFamily="18" charset="0"/>
                <a:cs typeface="Times New Roman" panose="02020603050405020304" pitchFamily="18" charset="0"/>
              </a:rPr>
              <a:t>t</a:t>
            </a:r>
            <a:r>
              <a:rPr lang="en-US" sz="2000" i="1" baseline="-25000" dirty="0">
                <a:latin typeface="Times New Roman" panose="02020603050405020304" pitchFamily="18" charset="0"/>
                <a:cs typeface="Times New Roman" panose="02020603050405020304" pitchFamily="18" charset="0"/>
              </a:rPr>
              <a:t>0</a:t>
            </a:r>
            <a:r>
              <a:rPr lang="en-US" sz="2000" dirty="0"/>
              <a:t> : Time as seen on the clock</a:t>
            </a:r>
          </a:p>
          <a:p>
            <a:pPr marL="0" indent="-457200">
              <a:buNone/>
            </a:pPr>
            <a:r>
              <a:rPr lang="en-US" sz="2000" i="1" dirty="0">
                <a:latin typeface="Times New Roman" panose="02020603050405020304" pitchFamily="18" charset="0"/>
                <a:cs typeface="Times New Roman" panose="02020603050405020304" pitchFamily="18" charset="0"/>
              </a:rPr>
              <a:t>d</a:t>
            </a:r>
            <a:r>
              <a:rPr lang="en-US" sz="2000" i="1" baseline="-25000" dirty="0">
                <a:latin typeface="Times New Roman" panose="02020603050405020304" pitchFamily="18" charset="0"/>
                <a:cs typeface="Times New Roman" panose="02020603050405020304" pitchFamily="18" charset="0"/>
              </a:rPr>
              <a:t>0</a:t>
            </a:r>
            <a:r>
              <a:rPr lang="en-US" sz="2000" dirty="0"/>
              <a:t> : Distance as seen on the clock</a:t>
            </a:r>
          </a:p>
          <a:p>
            <a:pPr marL="0" indent="-457200">
              <a:buNone/>
            </a:pPr>
            <a:r>
              <a:rPr lang="en-US" sz="2000" i="1" dirty="0">
                <a:latin typeface="Times New Roman" panose="02020603050405020304" pitchFamily="18" charset="0"/>
                <a:cs typeface="Times New Roman" panose="02020603050405020304" pitchFamily="18" charset="0"/>
              </a:rPr>
              <a:t>t</a:t>
            </a:r>
            <a:r>
              <a:rPr lang="en-US" sz="2000" dirty="0"/>
              <a:t> : Time as seen on the Enterprise</a:t>
            </a:r>
          </a:p>
          <a:p>
            <a:pPr marL="0" indent="-457200">
              <a:buNone/>
            </a:pPr>
            <a:r>
              <a:rPr lang="en-US" sz="2000" i="1" dirty="0">
                <a:latin typeface="Times New Roman" panose="02020603050405020304" pitchFamily="18" charset="0"/>
                <a:cs typeface="Times New Roman" panose="02020603050405020304" pitchFamily="18" charset="0"/>
              </a:rPr>
              <a:t>d</a:t>
            </a:r>
            <a:r>
              <a:rPr lang="en-US" sz="2000" dirty="0"/>
              <a:t> : Distance as seen on the Enterprise</a:t>
            </a:r>
          </a:p>
        </p:txBody>
      </p:sp>
      <p:sp>
        <p:nvSpPr>
          <p:cNvPr id="13" name="Date Placeholder 2"/>
          <p:cNvSpPr>
            <a:spLocks noGrp="1"/>
          </p:cNvSpPr>
          <p:nvPr>
            <p:ph type="dt" sz="half" idx="10"/>
          </p:nvPr>
        </p:nvSpPr>
        <p:spPr>
          <a:xfrm>
            <a:off x="838200" y="6356350"/>
            <a:ext cx="2743200" cy="365125"/>
          </a:xfrm>
        </p:spPr>
        <p:txBody>
          <a:bodyPr/>
          <a:lstStyle/>
          <a:p>
            <a:r>
              <a:rPr lang="en-US"/>
              <a:t>7 October 2017</a:t>
            </a:r>
          </a:p>
        </p:txBody>
      </p:sp>
      <p:sp>
        <p:nvSpPr>
          <p:cNvPr id="14" name="Footer Placeholder 8"/>
          <p:cNvSpPr>
            <a:spLocks noGrp="1"/>
          </p:cNvSpPr>
          <p:nvPr>
            <p:ph type="ftr" sz="quarter" idx="11"/>
          </p:nvPr>
        </p:nvSpPr>
        <p:spPr>
          <a:xfrm>
            <a:off x="4038600" y="6356350"/>
            <a:ext cx="4114800" cy="365125"/>
          </a:xfrm>
        </p:spPr>
        <p:txBody>
          <a:bodyPr/>
          <a:lstStyle/>
          <a:p>
            <a:r>
              <a:rPr lang="en-US"/>
              <a:t>McCrory: Einstein's 1905 Revolution</a:t>
            </a:r>
          </a:p>
        </p:txBody>
      </p:sp>
      <p:sp>
        <p:nvSpPr>
          <p:cNvPr id="15" name="Slide Number Placeholder 9"/>
          <p:cNvSpPr>
            <a:spLocks noGrp="1"/>
          </p:cNvSpPr>
          <p:nvPr>
            <p:ph type="sldNum" sz="quarter" idx="12"/>
          </p:nvPr>
        </p:nvSpPr>
        <p:spPr>
          <a:xfrm>
            <a:off x="8610600" y="6356350"/>
            <a:ext cx="2743200" cy="365125"/>
          </a:xfrm>
        </p:spPr>
        <p:txBody>
          <a:bodyPr/>
          <a:lstStyle/>
          <a:p>
            <a:fld id="{AFF25C80-3B7E-43E1-A5B7-0224D5A95EE8}" type="slidenum">
              <a:rPr lang="en-US" smtClean="0"/>
              <a:t>211</a:t>
            </a:fld>
            <a:endParaRPr lang="en-US" dirty="0"/>
          </a:p>
        </p:txBody>
      </p:sp>
    </p:spTree>
    <p:extLst>
      <p:ext uri="{BB962C8B-B14F-4D97-AF65-F5344CB8AC3E}">
        <p14:creationId xmlns:p14="http://schemas.microsoft.com/office/powerpoint/2010/main" val="526342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954980505"/>
              </p:ext>
            </p:extLst>
          </p:nvPr>
        </p:nvGraphicFramePr>
        <p:xfrm>
          <a:off x="1092200" y="419100"/>
          <a:ext cx="3690938" cy="5957888"/>
        </p:xfrm>
        <a:graphic>
          <a:graphicData uri="http://schemas.openxmlformats.org/presentationml/2006/ole">
            <mc:AlternateContent xmlns:mc="http://schemas.openxmlformats.org/markup-compatibility/2006">
              <mc:Choice xmlns:v="urn:schemas-microsoft-com:vml" Requires="v">
                <p:oleObj spid="_x0000_s76882" name="Equation" r:id="rId3" imgW="1307880" imgH="2108160" progId="Equation.3">
                  <p:embed/>
                </p:oleObj>
              </mc:Choice>
              <mc:Fallback>
                <p:oleObj name="Equation" r:id="rId3" imgW="1307880" imgH="2108160" progId="Equation.3">
                  <p:embed/>
                  <p:pic>
                    <p:nvPicPr>
                      <p:cNvPr id="3" name="Object 2"/>
                      <p:cNvPicPr/>
                      <p:nvPr/>
                    </p:nvPicPr>
                    <p:blipFill>
                      <a:blip r:embed="rId4"/>
                      <a:stretch>
                        <a:fillRect/>
                      </a:stretch>
                    </p:blipFill>
                    <p:spPr>
                      <a:xfrm>
                        <a:off x="1092200" y="419100"/>
                        <a:ext cx="3690938" cy="5957888"/>
                      </a:xfrm>
                      <a:prstGeom prst="rect">
                        <a:avLst/>
                      </a:prstGeom>
                    </p:spPr>
                  </p:pic>
                </p:oleObj>
              </mc:Fallback>
            </mc:AlternateContent>
          </a:graphicData>
        </a:graphic>
      </p:graphicFrame>
      <p:sp>
        <p:nvSpPr>
          <p:cNvPr id="6" name="TextBox 5"/>
          <p:cNvSpPr txBox="1"/>
          <p:nvPr/>
        </p:nvSpPr>
        <p:spPr>
          <a:xfrm>
            <a:off x="5657986" y="596540"/>
            <a:ext cx="5686428" cy="954107"/>
          </a:xfrm>
          <a:prstGeom prst="rect">
            <a:avLst/>
          </a:prstGeom>
          <a:noFill/>
        </p:spPr>
        <p:txBody>
          <a:bodyPr wrap="none" rtlCol="0">
            <a:spAutoFit/>
          </a:bodyPr>
          <a:lstStyle/>
          <a:p>
            <a:r>
              <a:rPr lang="en-US" sz="2800" dirty="0"/>
              <a:t>The time for the light to go from</a:t>
            </a:r>
          </a:p>
          <a:p>
            <a:r>
              <a:rPr lang="en-US" sz="2800" dirty="0"/>
              <a:t>left to right, as seen from NCC-1701D</a:t>
            </a:r>
          </a:p>
        </p:txBody>
      </p:sp>
      <p:cxnSp>
        <p:nvCxnSpPr>
          <p:cNvPr id="4" name="Straight Connector 3"/>
          <p:cNvCxnSpPr/>
          <p:nvPr/>
        </p:nvCxnSpPr>
        <p:spPr>
          <a:xfrm flipH="1">
            <a:off x="10370533" y="3160215"/>
            <a:ext cx="0" cy="1223535"/>
          </a:xfrm>
          <a:prstGeom prst="line">
            <a:avLst/>
          </a:prstGeom>
          <a:ln w="76200">
            <a:solidFill>
              <a:schemeClr val="accent4">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6675611" y="3160215"/>
            <a:ext cx="0" cy="1223535"/>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6675611" y="3771982"/>
            <a:ext cx="3293649" cy="7403"/>
          </a:xfrm>
          <a:prstGeom prst="straightConnector1">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7813168" y="2965519"/>
            <a:ext cx="1645920" cy="0"/>
          </a:xfrm>
          <a:prstGeom prst="straightConnector1">
            <a:avLst/>
          </a:prstGeom>
          <a:ln w="762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9" name="Picture 4" descr="enterprise-ncc-1701-d-sheet-2.jpg (7576×16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1538" y="4808114"/>
            <a:ext cx="3443068" cy="76168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248041" y="2546203"/>
            <a:ext cx="776175"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v = </a:t>
            </a:r>
            <a:r>
              <a:rPr lang="en-US" i="1" dirty="0" err="1">
                <a:latin typeface="Times New Roman" panose="02020603050405020304" pitchFamily="18" charset="0"/>
                <a:cs typeface="Times New Roman" panose="02020603050405020304" pitchFamily="18" charset="0"/>
              </a:rPr>
              <a:t>ßc</a:t>
            </a:r>
            <a:endParaRPr lang="en-US" i="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7728015" y="3423398"/>
            <a:ext cx="1284326" cy="307777"/>
          </a:xfrm>
          <a:prstGeom prst="rect">
            <a:avLst/>
          </a:prstGeom>
          <a:noFill/>
        </p:spPr>
        <p:txBody>
          <a:bodyPr wrap="none" rtlCol="0">
            <a:spAutoFit/>
          </a:bodyPr>
          <a:lstStyle/>
          <a:p>
            <a:r>
              <a:rPr lang="en-US" sz="1400" i="1" dirty="0">
                <a:latin typeface="Times New Roman" panose="02020603050405020304" pitchFamily="18" charset="0"/>
                <a:cs typeface="Times New Roman" panose="02020603050405020304" pitchFamily="18" charset="0"/>
              </a:rPr>
              <a:t>d  - (a little bit)</a:t>
            </a:r>
          </a:p>
        </p:txBody>
      </p:sp>
      <p:cxnSp>
        <p:nvCxnSpPr>
          <p:cNvPr id="12" name="Straight Connector 11"/>
          <p:cNvCxnSpPr/>
          <p:nvPr/>
        </p:nvCxnSpPr>
        <p:spPr>
          <a:xfrm flipH="1">
            <a:off x="9969260" y="3160215"/>
            <a:ext cx="0" cy="1223535"/>
          </a:xfrm>
          <a:prstGeom prst="line">
            <a:avLst/>
          </a:prstGeom>
          <a:ln w="76200">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82998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567285060"/>
              </p:ext>
            </p:extLst>
          </p:nvPr>
        </p:nvGraphicFramePr>
        <p:xfrm>
          <a:off x="1074738" y="419100"/>
          <a:ext cx="3725862" cy="5957888"/>
        </p:xfrm>
        <a:graphic>
          <a:graphicData uri="http://schemas.openxmlformats.org/presentationml/2006/ole">
            <mc:AlternateContent xmlns:mc="http://schemas.openxmlformats.org/markup-compatibility/2006">
              <mc:Choice xmlns:v="urn:schemas-microsoft-com:vml" Requires="v">
                <p:oleObj spid="_x0000_s77900" name="Equation" r:id="rId3" imgW="1320480" imgH="2108160" progId="Equation.3">
                  <p:embed/>
                </p:oleObj>
              </mc:Choice>
              <mc:Fallback>
                <p:oleObj name="Equation" r:id="rId3" imgW="1320480" imgH="2108160" progId="Equation.3">
                  <p:embed/>
                  <p:pic>
                    <p:nvPicPr>
                      <p:cNvPr id="3" name="Object 2"/>
                      <p:cNvPicPr/>
                      <p:nvPr/>
                    </p:nvPicPr>
                    <p:blipFill>
                      <a:blip r:embed="rId4"/>
                      <a:stretch>
                        <a:fillRect/>
                      </a:stretch>
                    </p:blipFill>
                    <p:spPr>
                      <a:xfrm>
                        <a:off x="1074738" y="419100"/>
                        <a:ext cx="3725862" cy="5957888"/>
                      </a:xfrm>
                      <a:prstGeom prst="rect">
                        <a:avLst/>
                      </a:prstGeom>
                    </p:spPr>
                  </p:pic>
                </p:oleObj>
              </mc:Fallback>
            </mc:AlternateContent>
          </a:graphicData>
        </a:graphic>
      </p:graphicFrame>
      <p:sp>
        <p:nvSpPr>
          <p:cNvPr id="6" name="TextBox 5"/>
          <p:cNvSpPr txBox="1"/>
          <p:nvPr/>
        </p:nvSpPr>
        <p:spPr>
          <a:xfrm>
            <a:off x="5609881" y="803843"/>
            <a:ext cx="5688032" cy="954107"/>
          </a:xfrm>
          <a:prstGeom prst="rect">
            <a:avLst/>
          </a:prstGeom>
          <a:noFill/>
        </p:spPr>
        <p:txBody>
          <a:bodyPr wrap="none" rtlCol="0">
            <a:spAutoFit/>
          </a:bodyPr>
          <a:lstStyle/>
          <a:p>
            <a:r>
              <a:rPr lang="en-US" sz="2800" dirty="0"/>
              <a:t>The time for the light to go from</a:t>
            </a:r>
          </a:p>
          <a:p>
            <a:r>
              <a:rPr lang="en-US" sz="2800" dirty="0"/>
              <a:t>right to left, as seen from NCC-1701D</a:t>
            </a:r>
          </a:p>
        </p:txBody>
      </p:sp>
      <p:cxnSp>
        <p:nvCxnSpPr>
          <p:cNvPr id="4" name="Straight Connector 3"/>
          <p:cNvCxnSpPr/>
          <p:nvPr/>
        </p:nvCxnSpPr>
        <p:spPr>
          <a:xfrm flipH="1">
            <a:off x="10450214" y="3169904"/>
            <a:ext cx="0" cy="1223535"/>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7132797" y="3169904"/>
            <a:ext cx="0" cy="1223535"/>
          </a:xfrm>
          <a:prstGeom prst="line">
            <a:avLst/>
          </a:prstGeom>
          <a:ln w="76200">
            <a:solidFill>
              <a:schemeClr val="accent4">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6710094" y="3781671"/>
            <a:ext cx="3740121" cy="19985"/>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7892849" y="2937457"/>
            <a:ext cx="1645920" cy="0"/>
          </a:xfrm>
          <a:prstGeom prst="straightConnector1">
            <a:avLst/>
          </a:prstGeom>
          <a:ln w="762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9" name="Picture 4" descr="enterprise-ncc-1701-d-sheet-2.jpg (7576×16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1219" y="4780052"/>
            <a:ext cx="3443068" cy="76168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327722" y="2518141"/>
            <a:ext cx="776175"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v = </a:t>
            </a:r>
            <a:r>
              <a:rPr lang="en-US" i="1" dirty="0" err="1">
                <a:latin typeface="Times New Roman" panose="02020603050405020304" pitchFamily="18" charset="0"/>
                <a:cs typeface="Times New Roman" panose="02020603050405020304" pitchFamily="18" charset="0"/>
              </a:rPr>
              <a:t>ßc</a:t>
            </a:r>
            <a:endParaRPr lang="en-US" i="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8011129" y="3460087"/>
            <a:ext cx="1527982" cy="307777"/>
          </a:xfrm>
          <a:prstGeom prst="rect">
            <a:avLst/>
          </a:prstGeom>
          <a:noFill/>
        </p:spPr>
        <p:txBody>
          <a:bodyPr wrap="none" rtlCol="0">
            <a:spAutoFit/>
          </a:bodyPr>
          <a:lstStyle/>
          <a:p>
            <a:r>
              <a:rPr lang="en-US" sz="1400" i="1" dirty="0">
                <a:latin typeface="Times New Roman" panose="02020603050405020304" pitchFamily="18" charset="0"/>
                <a:cs typeface="Times New Roman" panose="02020603050405020304" pitchFamily="18" charset="0"/>
              </a:rPr>
              <a:t>d  + (a little extra)</a:t>
            </a:r>
          </a:p>
        </p:txBody>
      </p:sp>
      <p:cxnSp>
        <p:nvCxnSpPr>
          <p:cNvPr id="12" name="Straight Connector 11"/>
          <p:cNvCxnSpPr/>
          <p:nvPr/>
        </p:nvCxnSpPr>
        <p:spPr>
          <a:xfrm flipH="1">
            <a:off x="6710094" y="3169904"/>
            <a:ext cx="0" cy="1223535"/>
          </a:xfrm>
          <a:prstGeom prst="line">
            <a:avLst/>
          </a:prstGeom>
          <a:ln w="76200">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1468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extLst>
              <p:ext uri="{D42A27DB-BD31-4B8C-83A1-F6EECF244321}">
                <p14:modId xmlns:p14="http://schemas.microsoft.com/office/powerpoint/2010/main" val="622738755"/>
              </p:ext>
            </p:extLst>
          </p:nvPr>
        </p:nvGraphicFramePr>
        <p:xfrm>
          <a:off x="4367981" y="2605133"/>
          <a:ext cx="3668391" cy="2387199"/>
        </p:xfrm>
        <a:graphic>
          <a:graphicData uri="http://schemas.openxmlformats.org/presentationml/2006/ole">
            <mc:AlternateContent xmlns:mc="http://schemas.openxmlformats.org/markup-compatibility/2006">
              <mc:Choice xmlns:v="urn:schemas-microsoft-com:vml" Requires="v">
                <p:oleObj spid="_x0000_s78924" name="Equation" r:id="rId3" imgW="977760" imgH="634680" progId="Equation.3">
                  <p:embed/>
                </p:oleObj>
              </mc:Choice>
              <mc:Fallback>
                <p:oleObj name="Equation" r:id="rId3" imgW="977760" imgH="634680" progId="Equation.3">
                  <p:embed/>
                  <p:pic>
                    <p:nvPicPr>
                      <p:cNvPr id="7" name="Object 6"/>
                      <p:cNvPicPr/>
                      <p:nvPr/>
                    </p:nvPicPr>
                    <p:blipFill>
                      <a:blip r:embed="rId4"/>
                      <a:stretch>
                        <a:fillRect/>
                      </a:stretch>
                    </p:blipFill>
                    <p:spPr>
                      <a:xfrm>
                        <a:off x="4367981" y="2605133"/>
                        <a:ext cx="3668391" cy="2387199"/>
                      </a:xfrm>
                      <a:prstGeom prst="rect">
                        <a:avLst/>
                      </a:prstGeom>
                    </p:spPr>
                  </p:pic>
                </p:oleObj>
              </mc:Fallback>
            </mc:AlternateContent>
          </a:graphicData>
        </a:graphic>
      </p:graphicFrame>
      <p:sp>
        <p:nvSpPr>
          <p:cNvPr id="2" name="Title 1"/>
          <p:cNvSpPr>
            <a:spLocks noGrp="1"/>
          </p:cNvSpPr>
          <p:nvPr>
            <p:ph type="title"/>
          </p:nvPr>
        </p:nvSpPr>
        <p:spPr>
          <a:xfrm>
            <a:off x="785037" y="537489"/>
            <a:ext cx="10515600" cy="1325563"/>
          </a:xfrm>
        </p:spPr>
        <p:txBody>
          <a:bodyPr>
            <a:normAutofit/>
          </a:bodyPr>
          <a:lstStyle/>
          <a:p>
            <a:r>
              <a:rPr lang="en-US" dirty="0"/>
              <a:t>The total time for the light to go from left to right, and back, as seen from NCC-1701D</a:t>
            </a:r>
          </a:p>
        </p:txBody>
      </p:sp>
      <p:sp>
        <p:nvSpPr>
          <p:cNvPr id="8" name="Date Placeholder 2"/>
          <p:cNvSpPr>
            <a:spLocks noGrp="1"/>
          </p:cNvSpPr>
          <p:nvPr>
            <p:ph type="dt" sz="half" idx="10"/>
          </p:nvPr>
        </p:nvSpPr>
        <p:spPr>
          <a:xfrm>
            <a:off x="838200" y="6356350"/>
            <a:ext cx="2743200" cy="365125"/>
          </a:xfrm>
        </p:spPr>
        <p:txBody>
          <a:bodyPr/>
          <a:lstStyle/>
          <a:p>
            <a:r>
              <a:rPr lang="en-US"/>
              <a:t>7 October 2017</a:t>
            </a:r>
          </a:p>
        </p:txBody>
      </p:sp>
      <p:sp>
        <p:nvSpPr>
          <p:cNvPr id="9" name="Footer Placeholder 8"/>
          <p:cNvSpPr>
            <a:spLocks noGrp="1"/>
          </p:cNvSpPr>
          <p:nvPr>
            <p:ph type="ftr" sz="quarter" idx="11"/>
          </p:nvPr>
        </p:nvSpPr>
        <p:spPr>
          <a:xfrm>
            <a:off x="4038600" y="6356350"/>
            <a:ext cx="4114800" cy="365125"/>
          </a:xfrm>
        </p:spPr>
        <p:txBody>
          <a:bodyPr/>
          <a:lstStyle/>
          <a:p>
            <a:r>
              <a:rPr lang="en-US"/>
              <a:t>McCrory: Einstein's 1905 Revolution</a:t>
            </a:r>
          </a:p>
        </p:txBody>
      </p:sp>
      <p:sp>
        <p:nvSpPr>
          <p:cNvPr id="10" name="Slide Number Placeholder 9"/>
          <p:cNvSpPr>
            <a:spLocks noGrp="1"/>
          </p:cNvSpPr>
          <p:nvPr>
            <p:ph type="sldNum" sz="quarter" idx="12"/>
          </p:nvPr>
        </p:nvSpPr>
        <p:spPr>
          <a:xfrm>
            <a:off x="8610600" y="6356350"/>
            <a:ext cx="2743200" cy="365125"/>
          </a:xfrm>
        </p:spPr>
        <p:txBody>
          <a:bodyPr/>
          <a:lstStyle/>
          <a:p>
            <a:fld id="{AFF25C80-3B7E-43E1-A5B7-0224D5A95EE8}" type="slidenum">
              <a:rPr lang="en-US" smtClean="0"/>
              <a:t>214</a:t>
            </a:fld>
            <a:endParaRPr lang="en-US" dirty="0"/>
          </a:p>
        </p:txBody>
      </p:sp>
    </p:spTree>
    <p:extLst>
      <p:ext uri="{BB962C8B-B14F-4D97-AF65-F5344CB8AC3E}">
        <p14:creationId xmlns:p14="http://schemas.microsoft.com/office/powerpoint/2010/main" val="37498890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340941494"/>
              </p:ext>
            </p:extLst>
          </p:nvPr>
        </p:nvGraphicFramePr>
        <p:xfrm>
          <a:off x="2220913" y="1746250"/>
          <a:ext cx="7586662" cy="3490913"/>
        </p:xfrm>
        <a:graphic>
          <a:graphicData uri="http://schemas.openxmlformats.org/presentationml/2006/ole">
            <mc:AlternateContent xmlns:mc="http://schemas.openxmlformats.org/markup-compatibility/2006">
              <mc:Choice xmlns:v="urn:schemas-microsoft-com:vml" Requires="v">
                <p:oleObj spid="_x0000_s79946" name="Equation" r:id="rId3" imgW="2958840" imgH="1358640" progId="Equation.3">
                  <p:embed/>
                </p:oleObj>
              </mc:Choice>
              <mc:Fallback>
                <p:oleObj name="Equation" r:id="rId3" imgW="2958840" imgH="1358640" progId="Equation.3">
                  <p:embed/>
                  <p:pic>
                    <p:nvPicPr>
                      <p:cNvPr id="3" name="Object 2"/>
                      <p:cNvPicPr/>
                      <p:nvPr/>
                    </p:nvPicPr>
                    <p:blipFill>
                      <a:blip r:embed="rId4"/>
                      <a:stretch>
                        <a:fillRect/>
                      </a:stretch>
                    </p:blipFill>
                    <p:spPr>
                      <a:xfrm>
                        <a:off x="2220913" y="1746250"/>
                        <a:ext cx="7586662" cy="3490913"/>
                      </a:xfrm>
                      <a:prstGeom prst="rect">
                        <a:avLst/>
                      </a:prstGeom>
                    </p:spPr>
                  </p:pic>
                </p:oleObj>
              </mc:Fallback>
            </mc:AlternateContent>
          </a:graphicData>
        </a:graphic>
      </p:graphicFrame>
      <p:sp>
        <p:nvSpPr>
          <p:cNvPr id="2" name="TextBox 1"/>
          <p:cNvSpPr txBox="1"/>
          <p:nvPr/>
        </p:nvSpPr>
        <p:spPr>
          <a:xfrm>
            <a:off x="1403797" y="334851"/>
            <a:ext cx="2609432" cy="584775"/>
          </a:xfrm>
          <a:prstGeom prst="rect">
            <a:avLst/>
          </a:prstGeom>
          <a:noFill/>
        </p:spPr>
        <p:txBody>
          <a:bodyPr wrap="none" rtlCol="0">
            <a:spAutoFit/>
          </a:bodyPr>
          <a:lstStyle/>
          <a:p>
            <a:r>
              <a:rPr lang="en-US" sz="3200" dirty="0"/>
              <a:t>We’ll use this:</a:t>
            </a:r>
          </a:p>
        </p:txBody>
      </p:sp>
    </p:spTree>
    <p:extLst>
      <p:ext uri="{BB962C8B-B14F-4D97-AF65-F5344CB8AC3E}">
        <p14:creationId xmlns:p14="http://schemas.microsoft.com/office/powerpoint/2010/main" val="47705960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extLst>
              <p:ext uri="{D42A27DB-BD31-4B8C-83A1-F6EECF244321}">
                <p14:modId xmlns:p14="http://schemas.microsoft.com/office/powerpoint/2010/main" val="118786698"/>
              </p:ext>
            </p:extLst>
          </p:nvPr>
        </p:nvGraphicFramePr>
        <p:xfrm>
          <a:off x="1063625" y="390525"/>
          <a:ext cx="3459163" cy="6178550"/>
        </p:xfrm>
        <a:graphic>
          <a:graphicData uri="http://schemas.openxmlformats.org/presentationml/2006/ole">
            <mc:AlternateContent xmlns:mc="http://schemas.openxmlformats.org/markup-compatibility/2006">
              <mc:Choice xmlns:v="urn:schemas-microsoft-com:vml" Requires="v">
                <p:oleObj spid="_x0000_s81048" name="Equation" r:id="rId3" imgW="1269720" imgH="3301920" progId="Equation.3">
                  <p:embed/>
                </p:oleObj>
              </mc:Choice>
              <mc:Fallback>
                <p:oleObj name="Equation" r:id="rId3" imgW="1269720" imgH="3301920" progId="Equation.3">
                  <p:embed/>
                  <p:pic>
                    <p:nvPicPr>
                      <p:cNvPr id="7" name="Object 6"/>
                      <p:cNvPicPr/>
                      <p:nvPr/>
                    </p:nvPicPr>
                    <p:blipFill>
                      <a:blip r:embed="rId4"/>
                      <a:stretch>
                        <a:fillRect/>
                      </a:stretch>
                    </p:blipFill>
                    <p:spPr>
                      <a:xfrm>
                        <a:off x="1063625" y="390525"/>
                        <a:ext cx="3459163" cy="6178550"/>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964059842"/>
              </p:ext>
            </p:extLst>
          </p:nvPr>
        </p:nvGraphicFramePr>
        <p:xfrm>
          <a:off x="8118955" y="461963"/>
          <a:ext cx="2665412" cy="5573712"/>
        </p:xfrm>
        <a:graphic>
          <a:graphicData uri="http://schemas.openxmlformats.org/presentationml/2006/ole">
            <mc:AlternateContent xmlns:mc="http://schemas.openxmlformats.org/markup-compatibility/2006">
              <mc:Choice xmlns:v="urn:schemas-microsoft-com:vml" Requires="v">
                <p:oleObj spid="_x0000_s81049" name="Equation" r:id="rId5" imgW="952200" imgH="2895480" progId="Equation.3">
                  <p:embed/>
                </p:oleObj>
              </mc:Choice>
              <mc:Fallback>
                <p:oleObj name="Equation" r:id="rId5" imgW="952200" imgH="2895480" progId="Equation.3">
                  <p:embed/>
                  <p:pic>
                    <p:nvPicPr>
                      <p:cNvPr id="7" name="Object 6"/>
                      <p:cNvPicPr/>
                      <p:nvPr/>
                    </p:nvPicPr>
                    <p:blipFill>
                      <a:blip r:embed="rId6"/>
                      <a:stretch>
                        <a:fillRect/>
                      </a:stretch>
                    </p:blipFill>
                    <p:spPr>
                      <a:xfrm>
                        <a:off x="8118955" y="461963"/>
                        <a:ext cx="2665412" cy="5573712"/>
                      </a:xfrm>
                      <a:prstGeom prst="rect">
                        <a:avLst/>
                      </a:prstGeom>
                    </p:spPr>
                  </p:pic>
                </p:oleObj>
              </mc:Fallback>
            </mc:AlternateContent>
          </a:graphicData>
        </a:graphic>
      </p:graphicFrame>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3983E0D8-2976-4F1A-89B6-875A532ABAA4}"/>
                  </a:ext>
                </a:extLst>
              </p:cNvPr>
              <p:cNvGraphicFramePr>
                <a:graphicFrameLocks noChangeAspect="1"/>
              </p:cNvGraphicFramePr>
              <p:nvPr>
                <p:extLst>
                  <p:ext uri="{D42A27DB-BD31-4B8C-83A1-F6EECF244321}">
                    <p14:modId xmlns:p14="http://schemas.microsoft.com/office/powerpoint/2010/main" val="1365685141"/>
                  </p:ext>
                </p:extLst>
              </p:nvPr>
            </p:nvGraphicFramePr>
            <p:xfrm>
              <a:off x="10130118" y="5678021"/>
              <a:ext cx="1981200" cy="1114425"/>
            </p:xfrm>
            <a:graphic>
              <a:graphicData uri="http://schemas.microsoft.com/office/powerpoint/2016/slidezoom">
                <pslz:sldZm>
                  <pslz:sldZmObj sldId="311" cId="180052407">
                    <pslz:zmPr id="{92E68443-2F09-4F58-8A28-E08FF460CB2F}" returnToParent="0" transitionDur="1000">
                      <p166:blipFill xmlns:p166="http://schemas.microsoft.com/office/powerpoint/2016/6/main">
                        <a:blip r:embed="rId7"/>
                        <a:stretch>
                          <a:fillRect/>
                        </a:stretch>
                      </p166:blipFill>
                      <p166:spPr xmlns:p166="http://schemas.microsoft.com/office/powerpoint/2016/6/main">
                        <a:xfrm>
                          <a:off x="0" y="0"/>
                          <a:ext cx="1981200" cy="1114425"/>
                        </a:xfrm>
                        <a:prstGeom prst="rect">
                          <a:avLst/>
                        </a:prstGeom>
                        <a:ln w="3175">
                          <a:solidFill>
                            <a:prstClr val="ltGray"/>
                          </a:solidFill>
                        </a:ln>
                      </p166:spPr>
                    </pslz:zmPr>
                  </pslz:sldZmObj>
                </pslz:sldZm>
              </a:graphicData>
            </a:graphic>
          </p:graphicFrame>
        </mc:Choice>
        <mc:Fallback xmlns="">
          <p:pic>
            <p:nvPicPr>
              <p:cNvPr id="3" name="Slide Zoom 2">
                <a:hlinkClick r:id="rId8" action="ppaction://hlinksldjump"/>
                <a:extLst>
                  <a:ext uri="{FF2B5EF4-FFF2-40B4-BE49-F238E27FC236}">
                    <a16:creationId xmlns:a16="http://schemas.microsoft.com/office/drawing/2014/main" id="{3983E0D8-2976-4F1A-89B6-875A532ABAA4}"/>
                  </a:ext>
                </a:extLst>
              </p:cNvPr>
              <p:cNvPicPr>
                <a:picLocks noGrp="1" noRot="1" noChangeAspect="1" noMove="1" noResize="1" noEditPoints="1" noAdjustHandles="1" noChangeArrowheads="1" noChangeShapeType="1"/>
              </p:cNvPicPr>
              <p:nvPr/>
            </p:nvPicPr>
            <p:blipFill>
              <a:blip r:embed="rId9"/>
              <a:stretch>
                <a:fillRect/>
              </a:stretch>
            </p:blipFill>
            <p:spPr>
              <a:xfrm>
                <a:off x="10130118" y="5678021"/>
                <a:ext cx="1981200" cy="1114425"/>
              </a:xfrm>
              <a:prstGeom prst="rect">
                <a:avLst/>
              </a:prstGeom>
              <a:ln w="3175">
                <a:solidFill>
                  <a:prstClr val="ltGray"/>
                </a:solidFill>
              </a:ln>
            </p:spPr>
          </p:pic>
        </mc:Fallback>
      </mc:AlternateContent>
    </p:spTree>
    <p:extLst>
      <p:ext uri="{BB962C8B-B14F-4D97-AF65-F5344CB8AC3E}">
        <p14:creationId xmlns:p14="http://schemas.microsoft.com/office/powerpoint/2010/main" val="319523262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 equation for total energy</a:t>
            </a:r>
          </a:p>
        </p:txBody>
      </p:sp>
      <p:sp>
        <p:nvSpPr>
          <p:cNvPr id="3" name="Content Placeholder 2"/>
          <p:cNvSpPr>
            <a:spLocks noGrp="1"/>
          </p:cNvSpPr>
          <p:nvPr>
            <p:ph idx="1"/>
          </p:nvPr>
        </p:nvSpPr>
        <p:spPr>
          <a:xfrm>
            <a:off x="1138518" y="3756211"/>
            <a:ext cx="4370294" cy="2188415"/>
          </a:xfrm>
        </p:spPr>
        <p:txBody>
          <a:bodyPr/>
          <a:lstStyle/>
          <a:p>
            <a:r>
              <a:rPr lang="en-US" dirty="0"/>
              <a:t>In other words …</a:t>
            </a:r>
          </a:p>
          <a:p>
            <a:r>
              <a:rPr lang="en-US" dirty="0"/>
              <a:t>Anything with energy has momentum</a:t>
            </a:r>
          </a:p>
          <a:p>
            <a:r>
              <a:rPr lang="en-US" dirty="0"/>
              <a:t>A photon has momentum</a:t>
            </a:r>
          </a:p>
        </p:txBody>
      </p: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217</a:t>
            </a:fld>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1469307058"/>
              </p:ext>
            </p:extLst>
          </p:nvPr>
        </p:nvGraphicFramePr>
        <p:xfrm>
          <a:off x="8610600" y="483720"/>
          <a:ext cx="2722563" cy="5334000"/>
        </p:xfrm>
        <a:graphic>
          <a:graphicData uri="http://schemas.openxmlformats.org/presentationml/2006/ole">
            <mc:AlternateContent xmlns:mc="http://schemas.openxmlformats.org/markup-compatibility/2006">
              <mc:Choice xmlns:v="urn:schemas-microsoft-com:vml" Requires="v">
                <p:oleObj spid="_x0000_s55505" name="Equation" r:id="rId3" imgW="1930320" imgH="3784320" progId="Equation.3">
                  <p:embed/>
                </p:oleObj>
              </mc:Choice>
              <mc:Fallback>
                <p:oleObj name="Equation" r:id="rId3" imgW="1930320" imgH="3784320" progId="Equation.3">
                  <p:embed/>
                  <p:pic>
                    <p:nvPicPr>
                      <p:cNvPr id="4" name="Object 3"/>
                      <p:cNvPicPr/>
                      <p:nvPr/>
                    </p:nvPicPr>
                    <p:blipFill>
                      <a:blip r:embed="rId4"/>
                      <a:stretch>
                        <a:fillRect/>
                      </a:stretch>
                    </p:blipFill>
                    <p:spPr>
                      <a:xfrm>
                        <a:off x="8610600" y="483720"/>
                        <a:ext cx="2722563" cy="53340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813337573"/>
              </p:ext>
            </p:extLst>
          </p:nvPr>
        </p:nvGraphicFramePr>
        <p:xfrm>
          <a:off x="3760694" y="2102412"/>
          <a:ext cx="4066578" cy="1026552"/>
        </p:xfrm>
        <a:graphic>
          <a:graphicData uri="http://schemas.openxmlformats.org/presentationml/2006/ole">
            <mc:AlternateContent xmlns:mc="http://schemas.openxmlformats.org/markup-compatibility/2006">
              <mc:Choice xmlns:v="urn:schemas-microsoft-com:vml" Requires="v">
                <p:oleObj spid="_x0000_s55506" name="Equation" r:id="rId5" imgW="1155600" imgH="291960" progId="Equation.3">
                  <p:embed/>
                </p:oleObj>
              </mc:Choice>
              <mc:Fallback>
                <p:oleObj name="Equation" r:id="rId5" imgW="1155600" imgH="291960" progId="Equation.3">
                  <p:embed/>
                  <p:pic>
                    <p:nvPicPr>
                      <p:cNvPr id="7" name="Object 6"/>
                      <p:cNvPicPr/>
                      <p:nvPr/>
                    </p:nvPicPr>
                    <p:blipFill>
                      <a:blip r:embed="rId6"/>
                      <a:stretch>
                        <a:fillRect/>
                      </a:stretch>
                    </p:blipFill>
                    <p:spPr>
                      <a:xfrm>
                        <a:off x="3760694" y="2102412"/>
                        <a:ext cx="4066578" cy="1026552"/>
                      </a:xfrm>
                      <a:prstGeom prst="rect">
                        <a:avLst/>
                      </a:prstGeom>
                    </p:spPr>
                  </p:pic>
                </p:oleObj>
              </mc:Fallback>
            </mc:AlternateContent>
          </a:graphicData>
        </a:graphic>
      </p:graphicFrame>
      <mc:AlternateContent xmlns:mc="http://schemas.openxmlformats.org/markup-compatibility/2006" xmlns:pslz="http://schemas.microsoft.com/office/powerpoint/2016/slidezoom">
        <mc:Choice Requires="pslz">
          <p:graphicFrame>
            <p:nvGraphicFramePr>
              <p:cNvPr id="10" name="Slide Zoom 9"/>
              <p:cNvGraphicFramePr>
                <a:graphicFrameLocks noChangeAspect="1"/>
              </p:cNvGraphicFramePr>
              <p:nvPr>
                <p:extLst>
                  <p:ext uri="{D42A27DB-BD31-4B8C-83A1-F6EECF244321}">
                    <p14:modId xmlns:p14="http://schemas.microsoft.com/office/powerpoint/2010/main" val="4178469643"/>
                  </p:ext>
                </p:extLst>
              </p:nvPr>
            </p:nvGraphicFramePr>
            <p:xfrm>
              <a:off x="40576" y="5849735"/>
              <a:ext cx="1792471" cy="1008265"/>
            </p:xfrm>
            <a:graphic>
              <a:graphicData uri="http://schemas.microsoft.com/office/powerpoint/2016/slidezoom">
                <pslz:sldZm>
                  <pslz:sldZmObj sldId="438" cId="2932448648">
                    <pslz:zmPr id="{8D3FF3FC-8972-4DE5-8122-7D0DA42BA3CF}" returnToParent="0" transitionDur="1000">
                      <p166:blipFill xmlns:p166="http://schemas.microsoft.com/office/powerpoint/2016/6/main">
                        <a:blip r:embed="rId7"/>
                        <a:stretch>
                          <a:fillRect/>
                        </a:stretch>
                      </p166:blipFill>
                      <p166:spPr xmlns:p166="http://schemas.microsoft.com/office/powerpoint/2016/6/main">
                        <a:xfrm>
                          <a:off x="0" y="0"/>
                          <a:ext cx="1792471" cy="1008265"/>
                        </a:xfrm>
                        <a:prstGeom prst="rect">
                          <a:avLst/>
                        </a:prstGeom>
                        <a:ln w="3175">
                          <a:solidFill>
                            <a:prstClr val="ltGray"/>
                          </a:solidFill>
                        </a:ln>
                      </p166:spPr>
                    </pslz:zmPr>
                  </pslz:sldZmObj>
                </pslz:sldZm>
              </a:graphicData>
            </a:graphic>
          </p:graphicFrame>
        </mc:Choice>
        <mc:Fallback xmlns="">
          <p:pic>
            <p:nvPicPr>
              <p:cNvPr id="10" name="Slide Zoom 9">
                <a:hlinkClick r:id="rId8" action="ppaction://hlinksldjump"/>
              </p:cNvPr>
              <p:cNvPicPr>
                <a:picLocks noGrp="1" noRot="1" noChangeAspect="1" noMove="1" noResize="1" noEditPoints="1" noAdjustHandles="1" noChangeArrowheads="1" noChangeShapeType="1"/>
              </p:cNvPicPr>
              <p:nvPr/>
            </p:nvPicPr>
            <p:blipFill>
              <a:blip r:embed="rId9"/>
              <a:stretch>
                <a:fillRect/>
              </a:stretch>
            </p:blipFill>
            <p:spPr>
              <a:xfrm>
                <a:off x="40576" y="5849735"/>
                <a:ext cx="1792471" cy="1008265"/>
              </a:xfrm>
              <a:prstGeom prst="rect">
                <a:avLst/>
              </a:prstGeom>
              <a:ln w="3175">
                <a:solidFill>
                  <a:prstClr val="ltGray"/>
                </a:solidFill>
              </a:ln>
            </p:spPr>
          </p:pic>
        </mc:Fallback>
      </mc:AlternateContent>
      <p:sp>
        <p:nvSpPr>
          <p:cNvPr id="11" name="TextBox 10"/>
          <p:cNvSpPr txBox="1"/>
          <p:nvPr/>
        </p:nvSpPr>
        <p:spPr>
          <a:xfrm>
            <a:off x="40576" y="5541958"/>
            <a:ext cx="671081" cy="307777"/>
          </a:xfrm>
          <a:prstGeom prst="rect">
            <a:avLst/>
          </a:prstGeom>
          <a:noFill/>
        </p:spPr>
        <p:txBody>
          <a:bodyPr wrap="none" rtlCol="0">
            <a:spAutoFit/>
          </a:bodyPr>
          <a:lstStyle/>
          <a:p>
            <a:r>
              <a:rPr lang="en-US" sz="1400" i="1" dirty="0"/>
              <a:t>Return</a:t>
            </a:r>
          </a:p>
        </p:txBody>
      </p:sp>
    </p:spTree>
    <p:extLst>
      <p:ext uri="{BB962C8B-B14F-4D97-AF65-F5344CB8AC3E}">
        <p14:creationId xmlns:p14="http://schemas.microsoft.com/office/powerpoint/2010/main" val="404067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childTnLst>
                                </p:cTn>
                              </p:par>
                            </p:childTnLst>
                          </p:cTn>
                        </p:par>
                        <p:par>
                          <p:cTn id="8" fill="hold">
                            <p:stCondLst>
                              <p:cond delay="3300"/>
                            </p:stCondLst>
                            <p:childTnLst>
                              <p:par>
                                <p:cTn id="9" presetID="10" presetClass="entr" presetSubtype="0" fill="hold" nodeType="afterEffect">
                                  <p:stCondLst>
                                    <p:cond delay="3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2305124"/>
            <a:ext cx="12192000" cy="4552875"/>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6"/>
            <a:ext cx="10515600" cy="947822"/>
          </a:xfrm>
        </p:spPr>
        <p:txBody>
          <a:bodyPr>
            <a:normAutofit fontScale="90000"/>
          </a:bodyPr>
          <a:lstStyle/>
          <a:p>
            <a:r>
              <a:rPr lang="en-US" sz="3600" dirty="0"/>
              <a:t>An aside: The Picard Maneuver (“The Battle” – ST:TNG S1E9)</a:t>
            </a:r>
          </a:p>
        </p:txBody>
      </p: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218</a:t>
            </a:fld>
            <a:endParaRPr lang="en-US" dirty="0"/>
          </a:p>
        </p:txBody>
      </p:sp>
      <p:pic>
        <p:nvPicPr>
          <p:cNvPr id="55298" name="Picture 2" descr="https://vignette1.wikia.nocookie.net/memoryalpha/images/f/fe/USS_Stargazer%2C_Picard_Maneuver_3.jpg/revision/latest?cb=20121122175409&amp;path-prefix=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047" y="2305125"/>
            <a:ext cx="10506635" cy="4552875"/>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a:spLocks noGrp="1"/>
          </p:cNvSpPr>
          <p:nvPr>
            <p:ph idx="1"/>
          </p:nvPr>
        </p:nvSpPr>
        <p:spPr>
          <a:xfrm>
            <a:off x="623047" y="1449472"/>
            <a:ext cx="10515600" cy="1096869"/>
          </a:xfrm>
        </p:spPr>
        <p:txBody>
          <a:bodyPr>
            <a:normAutofit/>
          </a:bodyPr>
          <a:lstStyle/>
          <a:p>
            <a:r>
              <a:rPr lang="en-US" sz="2400" dirty="0"/>
              <a:t>If a starship travels a short distance at very high warp (for this purpose: instantly), it will appear to be in two places at once for a brief time.</a:t>
            </a:r>
          </a:p>
        </p:txBody>
      </p:sp>
      <p:sp>
        <p:nvSpPr>
          <p:cNvPr id="7" name="TextBox 6"/>
          <p:cNvSpPr txBox="1"/>
          <p:nvPr/>
        </p:nvSpPr>
        <p:spPr>
          <a:xfrm>
            <a:off x="7377952" y="6420406"/>
            <a:ext cx="3052439" cy="246221"/>
          </a:xfrm>
          <a:prstGeom prst="rect">
            <a:avLst/>
          </a:prstGeom>
          <a:noFill/>
        </p:spPr>
        <p:txBody>
          <a:bodyPr wrap="none" rtlCol="0">
            <a:spAutoFit/>
          </a:bodyPr>
          <a:lstStyle/>
          <a:p>
            <a:r>
              <a:rPr lang="en-US" sz="1000" i="1" dirty="0">
                <a:solidFill>
                  <a:schemeClr val="bg1"/>
                </a:solidFill>
              </a:rPr>
              <a:t>USS Stargazer, under command of J. L. Picard (SD 2365)</a:t>
            </a:r>
          </a:p>
        </p:txBody>
      </p:sp>
    </p:spTree>
    <p:extLst>
      <p:ext uri="{BB962C8B-B14F-4D97-AF65-F5344CB8AC3E}">
        <p14:creationId xmlns:p14="http://schemas.microsoft.com/office/powerpoint/2010/main" val="366052085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2726178"/>
            <a:ext cx="12191999" cy="4131822"/>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How long will it be in two places?</a:t>
            </a:r>
          </a:p>
        </p:txBody>
      </p:sp>
      <p:sp>
        <p:nvSpPr>
          <p:cNvPr id="12" name="Content Placeholder 11"/>
          <p:cNvSpPr>
            <a:spLocks noGrp="1"/>
          </p:cNvSpPr>
          <p:nvPr>
            <p:ph idx="1"/>
          </p:nvPr>
        </p:nvSpPr>
        <p:spPr>
          <a:xfrm>
            <a:off x="757517" y="1533974"/>
            <a:ext cx="10515600" cy="4351338"/>
          </a:xfrm>
        </p:spPr>
        <p:txBody>
          <a:bodyPr>
            <a:normAutofit/>
          </a:bodyPr>
          <a:lstStyle/>
          <a:p>
            <a:r>
              <a:rPr lang="en-US" sz="2400" dirty="0"/>
              <a:t>The view of the Stargazer will travel to the observer at the speed of light.</a:t>
            </a:r>
          </a:p>
          <a:p>
            <a:r>
              <a:rPr lang="en-US" sz="2400" dirty="0"/>
              <a:t>So the “Old” position will remain visible for the time it takes for the light to reach the observer</a:t>
            </a:r>
          </a:p>
        </p:txBody>
      </p:sp>
      <p:sp>
        <p:nvSpPr>
          <p:cNvPr id="4" name="Date Placeholder 3"/>
          <p:cNvSpPr>
            <a:spLocks noGrp="1"/>
          </p:cNvSpPr>
          <p:nvPr>
            <p:ph type="dt" sz="half" idx="10"/>
          </p:nvPr>
        </p:nvSpPr>
        <p:spPr/>
        <p:txBody>
          <a:bodyPr/>
          <a:lstStyle/>
          <a:p>
            <a:r>
              <a:rPr lang="en-US">
                <a:solidFill>
                  <a:schemeClr val="bg1"/>
                </a:solidFill>
              </a:rPr>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219</a:t>
            </a:fld>
            <a:endParaRPr lang="en-US" dirty="0"/>
          </a:p>
        </p:txBody>
      </p:sp>
      <p:pic>
        <p:nvPicPr>
          <p:cNvPr id="56322" name="Picture 2" descr="https://i.pinimg.com/736x/55/77/2b/55772bc05334d65a73fcfa063ef8070a--star-trek-models-geek-ca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232460"/>
            <a:ext cx="835710" cy="470087"/>
          </a:xfrm>
          <a:prstGeom prst="rect">
            <a:avLst/>
          </a:prstGeom>
          <a:noFill/>
          <a:extLst>
            <a:ext uri="{909E8E84-426E-40DD-AFC4-6F175D3DCCD1}">
              <a14:hiddenFill xmlns:a14="http://schemas.microsoft.com/office/drawing/2010/main">
                <a:solidFill>
                  <a:srgbClr val="FFFFFF"/>
                </a:solidFill>
              </a14:hiddenFill>
            </a:ext>
          </a:extLst>
        </p:spPr>
      </p:pic>
      <p:pic>
        <p:nvPicPr>
          <p:cNvPr id="56324" name="Picture 4" descr="https://i.pinimg.com/736x/55/77/2b/55772bc05334d65a73fcfa063ef8070a--star-trek-models-geek-cave.jpg"/>
          <p:cNvPicPr>
            <a:picLocks noChangeAspect="1" noChangeArrowheads="1"/>
          </p:cNvPicPr>
          <p:nvPr/>
        </p:nvPicPr>
        <p:blipFill rotWithShape="1">
          <a:blip r:embed="rId2">
            <a:extLst>
              <a:ext uri="{28A0092B-C50C-407E-A947-70E740481C1C}">
                <a14:useLocalDpi xmlns:a14="http://schemas.microsoft.com/office/drawing/2010/main" val="0"/>
              </a:ext>
            </a:extLst>
          </a:blip>
          <a:srcRect b="4576"/>
          <a:stretch/>
        </p:blipFill>
        <p:spPr bwMode="auto">
          <a:xfrm>
            <a:off x="6015317" y="2826122"/>
            <a:ext cx="5836024" cy="313255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a:stCxn id="56322" idx="3"/>
            <a:endCxn id="56324" idx="1"/>
          </p:cNvCxnSpPr>
          <p:nvPr/>
        </p:nvCxnSpPr>
        <p:spPr>
          <a:xfrm flipV="1">
            <a:off x="1673910" y="4392398"/>
            <a:ext cx="4341407" cy="75106"/>
          </a:xfrm>
          <a:prstGeom prst="straightConnector1">
            <a:avLst/>
          </a:prstGeom>
          <a:ln w="571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492050" y="3989705"/>
            <a:ext cx="306494" cy="369332"/>
          </a:xfrm>
          <a:prstGeom prst="rect">
            <a:avLst/>
          </a:prstGeom>
          <a:noFill/>
        </p:spPr>
        <p:txBody>
          <a:bodyPr wrap="none" rtlCol="0">
            <a:spAutoFit/>
          </a:bodyPr>
          <a:lstStyle/>
          <a:p>
            <a:r>
              <a:rPr lang="en-US" dirty="0">
                <a:solidFill>
                  <a:schemeClr val="bg1"/>
                </a:solidFill>
              </a:rPr>
              <a:t>d</a:t>
            </a:r>
          </a:p>
        </p:txBody>
      </p:sp>
      <p:sp>
        <p:nvSpPr>
          <p:cNvPr id="10" name="TextBox 9"/>
          <p:cNvSpPr txBox="1"/>
          <p:nvPr/>
        </p:nvSpPr>
        <p:spPr>
          <a:xfrm>
            <a:off x="918275" y="5016216"/>
            <a:ext cx="3988656" cy="1015663"/>
          </a:xfrm>
          <a:prstGeom prst="rect">
            <a:avLst/>
          </a:prstGeom>
          <a:noFill/>
        </p:spPr>
        <p:txBody>
          <a:bodyPr wrap="none" rtlCol="0">
            <a:spAutoFit/>
          </a:bodyPr>
          <a:lstStyle/>
          <a:p>
            <a:r>
              <a:rPr lang="en-US" sz="2400" b="1" dirty="0">
                <a:solidFill>
                  <a:schemeClr val="bg1"/>
                </a:solidFill>
              </a:rPr>
              <a:t>Double vision time = d/c</a:t>
            </a:r>
          </a:p>
          <a:p>
            <a:r>
              <a:rPr lang="en-US" dirty="0">
                <a:solidFill>
                  <a:schemeClr val="bg1"/>
                </a:solidFill>
              </a:rPr>
              <a:t>If d = </a:t>
            </a:r>
            <a:r>
              <a:rPr lang="en-US" dirty="0" err="1">
                <a:solidFill>
                  <a:schemeClr val="bg1"/>
                </a:solidFill>
              </a:rPr>
              <a:t>Earth:moon</a:t>
            </a:r>
            <a:r>
              <a:rPr lang="en-US" dirty="0">
                <a:solidFill>
                  <a:schemeClr val="bg1"/>
                </a:solidFill>
              </a:rPr>
              <a:t> distance, t ≈ 3 seconds</a:t>
            </a:r>
          </a:p>
          <a:p>
            <a:r>
              <a:rPr lang="en-US" dirty="0">
                <a:solidFill>
                  <a:schemeClr val="bg1"/>
                </a:solidFill>
              </a:rPr>
              <a:t>If d = </a:t>
            </a:r>
            <a:r>
              <a:rPr lang="en-US" dirty="0" err="1">
                <a:solidFill>
                  <a:schemeClr val="bg1"/>
                </a:solidFill>
              </a:rPr>
              <a:t>Earth:Sun</a:t>
            </a:r>
            <a:r>
              <a:rPr lang="en-US" dirty="0">
                <a:solidFill>
                  <a:schemeClr val="bg1"/>
                </a:solidFill>
              </a:rPr>
              <a:t>, t ≈ 499 seconds</a:t>
            </a:r>
          </a:p>
        </p:txBody>
      </p:sp>
    </p:spTree>
    <p:extLst>
      <p:ext uri="{BB962C8B-B14F-4D97-AF65-F5344CB8AC3E}">
        <p14:creationId xmlns:p14="http://schemas.microsoft.com/office/powerpoint/2010/main" val="42832976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https://upload.wikimedia.org/wikipedia/commons/0/0d/Hubble_ultra_deep_field_high_rez_edit1.jpg">
            <a:extLst>
              <a:ext uri="{FF2B5EF4-FFF2-40B4-BE49-F238E27FC236}">
                <a16:creationId xmlns:a16="http://schemas.microsoft.com/office/drawing/2014/main" id="{95FEC8EA-23FF-4389-868B-A9BBE141738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26"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upload.wikimedia.org/wikipedia/commons/0/0d/Hubble_ultra_deep_field_high_rez_edit1.jpg">
            <a:extLst>
              <a:ext uri="{FF2B5EF4-FFF2-40B4-BE49-F238E27FC236}">
                <a16:creationId xmlns:a16="http://schemas.microsoft.com/office/drawing/2014/main" id="{FB8A0012-A002-4B76-B78E-826A2BFD2301}"/>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2833"/>
          <a:stretch/>
        </p:blipFill>
        <p:spPr bwMode="auto">
          <a:xfrm>
            <a:off x="5528345" y="0"/>
            <a:ext cx="6663654"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p:nvPr>
        </p:nvSpPr>
        <p:spPr>
          <a:xfrm>
            <a:off x="838200" y="365125"/>
            <a:ext cx="10515600" cy="793791"/>
          </a:xfrm>
          <a:ln>
            <a:noFill/>
          </a:ln>
        </p:spPr>
        <p:txBody>
          <a:bodyPr/>
          <a:lstStyle/>
          <a:p>
            <a:r>
              <a:rPr lang="en-US" dirty="0">
                <a:solidFill>
                  <a:schemeClr val="bg1"/>
                </a:solidFill>
              </a:rPr>
              <a:t>From the point of view of the tree</a:t>
            </a:r>
          </a:p>
        </p:txBody>
      </p:sp>
      <p:sp>
        <p:nvSpPr>
          <p:cNvPr id="9" name="Oval 8"/>
          <p:cNvSpPr/>
          <p:nvPr/>
        </p:nvSpPr>
        <p:spPr>
          <a:xfrm>
            <a:off x="5913120" y="1690688"/>
            <a:ext cx="365760" cy="36576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6104586" y="1880315"/>
            <a:ext cx="12879" cy="3304268"/>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1" name="Picture 4" descr="Image result for apple tree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6694" y="1288346"/>
            <a:ext cx="866426" cy="994312"/>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H="1">
            <a:off x="6004658" y="1288346"/>
            <a:ext cx="8389" cy="5477579"/>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268448" y="3716323"/>
            <a:ext cx="11643920" cy="0"/>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1533335" y="3346991"/>
            <a:ext cx="287258" cy="369332"/>
          </a:xfrm>
          <a:prstGeom prst="rect">
            <a:avLst/>
          </a:prstGeom>
          <a:noFill/>
          <a:ln>
            <a:noFill/>
          </a:ln>
        </p:spPr>
        <p:txBody>
          <a:bodyPr wrap="none" rtlCol="0">
            <a:spAutoFit/>
          </a:bodyPr>
          <a:lstStyle/>
          <a:p>
            <a:r>
              <a:rPr lang="en-US" i="1" dirty="0">
                <a:solidFill>
                  <a:schemeClr val="bg1"/>
                </a:solidFill>
                <a:latin typeface="Times New Roman" panose="02020603050405020304" pitchFamily="18" charset="0"/>
                <a:cs typeface="Times New Roman" panose="02020603050405020304" pitchFamily="18" charset="0"/>
              </a:rPr>
              <a:t>x</a:t>
            </a:r>
          </a:p>
        </p:txBody>
      </p:sp>
      <p:sp>
        <p:nvSpPr>
          <p:cNvPr id="14" name="TextBox 13"/>
          <p:cNvSpPr txBox="1"/>
          <p:nvPr/>
        </p:nvSpPr>
        <p:spPr>
          <a:xfrm>
            <a:off x="6090408" y="1158916"/>
            <a:ext cx="287258" cy="369332"/>
          </a:xfrm>
          <a:prstGeom prst="rect">
            <a:avLst/>
          </a:prstGeom>
          <a:noFill/>
          <a:ln>
            <a:noFill/>
          </a:ln>
        </p:spPr>
        <p:txBody>
          <a:bodyPr wrap="none" rtlCol="0">
            <a:spAutoFit/>
          </a:bodyPr>
          <a:lstStyle/>
          <a:p>
            <a:r>
              <a:rPr lang="en-US" i="1" dirty="0">
                <a:solidFill>
                  <a:schemeClr val="bg1"/>
                </a:solidFill>
                <a:latin typeface="Times New Roman" panose="02020603050405020304" pitchFamily="18" charset="0"/>
                <a:cs typeface="Times New Roman" panose="02020603050405020304" pitchFamily="18" charset="0"/>
              </a:rPr>
              <a:t>y</a:t>
            </a:r>
          </a:p>
        </p:txBody>
      </p:sp>
      <p:grpSp>
        <p:nvGrpSpPr>
          <p:cNvPr id="19" name="Group 18"/>
          <p:cNvGrpSpPr/>
          <p:nvPr/>
        </p:nvGrpSpPr>
        <p:grpSpPr>
          <a:xfrm>
            <a:off x="445352" y="4888865"/>
            <a:ext cx="1716565" cy="1299403"/>
            <a:chOff x="445352" y="4888865"/>
            <a:chExt cx="1716565" cy="1299403"/>
          </a:xfrm>
        </p:grpSpPr>
        <p:pic>
          <p:nvPicPr>
            <p:cNvPr id="10" name="Picture 2" descr="https://carriegooch.files.wordpress.com/2008/11/the-thinker.jpg"/>
            <p:cNvPicPr>
              <a:picLocks noChangeAspect="1" noChangeArrowheads="1"/>
            </p:cNvPicPr>
            <p:nvPr/>
          </p:nvPicPr>
          <p:blipFill rotWithShape="1">
            <a:blip r:embed="rId4">
              <a:extLst>
                <a:ext uri="{28A0092B-C50C-407E-A947-70E740481C1C}">
                  <a14:useLocalDpi xmlns:a14="http://schemas.microsoft.com/office/drawing/2010/main" val="0"/>
                </a:ext>
              </a:extLst>
            </a:blip>
            <a:srcRect l="15005" r="11718"/>
            <a:stretch/>
          </p:blipFill>
          <p:spPr bwMode="auto">
            <a:xfrm>
              <a:off x="838200" y="5184583"/>
              <a:ext cx="691704" cy="70796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445352" y="4888865"/>
              <a:ext cx="1716565" cy="1299403"/>
              <a:chOff x="420848" y="1311316"/>
              <a:chExt cx="13528874" cy="5607009"/>
            </a:xfrm>
          </p:grpSpPr>
          <p:cxnSp>
            <p:nvCxnSpPr>
              <p:cNvPr id="15" name="Straight Arrow Connector 14"/>
              <p:cNvCxnSpPr/>
              <p:nvPr/>
            </p:nvCxnSpPr>
            <p:spPr>
              <a:xfrm flipH="1">
                <a:off x="6157058" y="1440746"/>
                <a:ext cx="8389" cy="5477579"/>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20848" y="3868723"/>
                <a:ext cx="11643920" cy="0"/>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1685737" y="3499391"/>
                <a:ext cx="2263985" cy="1593692"/>
              </a:xfrm>
              <a:prstGeom prst="rect">
                <a:avLst/>
              </a:prstGeom>
              <a:noFill/>
              <a:ln>
                <a:noFill/>
              </a:ln>
            </p:spPr>
            <p:txBody>
              <a:bodyPr wrap="none" rtlCol="0">
                <a:spAutoFit/>
              </a:bodyPr>
              <a:lstStyle/>
              <a:p>
                <a:r>
                  <a:rPr lang="en-US" i="1" dirty="0">
                    <a:solidFill>
                      <a:schemeClr val="bg1"/>
                    </a:solidFill>
                    <a:latin typeface="Times New Roman" panose="02020603050405020304" pitchFamily="18" charset="0"/>
                    <a:cs typeface="Times New Roman" panose="02020603050405020304" pitchFamily="18" charset="0"/>
                  </a:rPr>
                  <a:t>x</a:t>
                </a:r>
              </a:p>
            </p:txBody>
          </p:sp>
          <p:sp>
            <p:nvSpPr>
              <p:cNvPr id="18" name="TextBox 17"/>
              <p:cNvSpPr txBox="1"/>
              <p:nvPr/>
            </p:nvSpPr>
            <p:spPr>
              <a:xfrm>
                <a:off x="6242812" y="1311316"/>
                <a:ext cx="2263985" cy="1593692"/>
              </a:xfrm>
              <a:prstGeom prst="rect">
                <a:avLst/>
              </a:prstGeom>
              <a:noFill/>
              <a:ln>
                <a:noFill/>
              </a:ln>
            </p:spPr>
            <p:txBody>
              <a:bodyPr wrap="none" rtlCol="0">
                <a:spAutoFit/>
              </a:bodyPr>
              <a:lstStyle/>
              <a:p>
                <a:r>
                  <a:rPr lang="en-US" i="1" dirty="0">
                    <a:solidFill>
                      <a:schemeClr val="bg1"/>
                    </a:solidFill>
                    <a:latin typeface="Times New Roman" panose="02020603050405020304" pitchFamily="18" charset="0"/>
                    <a:cs typeface="Times New Roman" panose="02020603050405020304" pitchFamily="18" charset="0"/>
                  </a:rPr>
                  <a:t>y</a:t>
                </a:r>
              </a:p>
            </p:txBody>
          </p:sp>
        </p:grpSp>
      </p:grpSp>
    </p:spTree>
    <p:extLst>
      <p:ext uri="{BB962C8B-B14F-4D97-AF65-F5344CB8AC3E}">
        <p14:creationId xmlns:p14="http://schemas.microsoft.com/office/powerpoint/2010/main" val="256109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100000" fill="hold" grpId="0" nodeType="clickEffect">
                                  <p:stCondLst>
                                    <p:cond delay="0"/>
                                  </p:stCondLst>
                                  <p:childTnLst>
                                    <p:animMotion origin="layout" path="M 0 1.85185E-6 L 0.00052 0.48657 " pathEditMode="relative" rAng="0" ptsTypes="AA">
                                      <p:cBhvr>
                                        <p:cTn id="6" dur="2000" fill="hold"/>
                                        <p:tgtEl>
                                          <p:spTgt spid="9"/>
                                        </p:tgtEl>
                                        <p:attrNameLst>
                                          <p:attrName>ppt_x</p:attrName>
                                          <p:attrName>ppt_y</p:attrName>
                                        </p:attrNameLst>
                                      </p:cBhvr>
                                      <p:rCtr x="26" y="24329"/>
                                    </p:animMotion>
                                  </p:childTnLst>
                                </p:cTn>
                              </p:par>
                              <p:par>
                                <p:cTn id="7" presetID="42" presetClass="path" presetSubtype="0" fill="hold" nodeType="withEffect">
                                  <p:stCondLst>
                                    <p:cond delay="0"/>
                                  </p:stCondLst>
                                  <p:childTnLst>
                                    <p:animMotion origin="layout" path="M 4.58333E-6 1.11111E-6 L 0.80507 0.00231 " pathEditMode="relative" rAng="0" ptsTypes="AA">
                                      <p:cBhvr>
                                        <p:cTn id="8" dur="2000" fill="hold"/>
                                        <p:tgtEl>
                                          <p:spTgt spid="19"/>
                                        </p:tgtEl>
                                        <p:attrNameLst>
                                          <p:attrName>ppt_x</p:attrName>
                                          <p:attrName>ppt_y</p:attrName>
                                        </p:attrNameLst>
                                      </p:cBhvr>
                                      <p:rCtr x="40247" y="116"/>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5074418"/>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220</a:t>
            </a:fld>
            <a:endParaRPr lang="en-US" dirty="0"/>
          </a:p>
        </p:txBody>
      </p:sp>
      <p:pic>
        <p:nvPicPr>
          <p:cNvPr id="7" name="Picture 4" descr="https://i.pinimg.com/736x/55/77/2b/55772bc05334d65a73fcfa063ef8070a--star-trek-models-geek-cave.jpg"/>
          <p:cNvPicPr>
            <a:picLocks noChangeAspect="1" noChangeArrowheads="1"/>
          </p:cNvPicPr>
          <p:nvPr/>
        </p:nvPicPr>
        <p:blipFill rotWithShape="1">
          <a:blip r:embed="rId2">
            <a:extLst>
              <a:ext uri="{28A0092B-C50C-407E-A947-70E740481C1C}">
                <a14:useLocalDpi xmlns:a14="http://schemas.microsoft.com/office/drawing/2010/main" val="0"/>
              </a:ext>
            </a:extLst>
          </a:blip>
          <a:srcRect b="4564"/>
          <a:stretch/>
        </p:blipFill>
        <p:spPr bwMode="auto">
          <a:xfrm>
            <a:off x="6176682" y="1499345"/>
            <a:ext cx="5836024" cy="313294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a:xfrm>
            <a:off x="1135463" y="1499345"/>
            <a:ext cx="5734555" cy="1898069"/>
          </a:xfrm>
          <a:prstGeom prst="straightConnector1">
            <a:avLst/>
          </a:prstGeom>
          <a:ln>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708615" y="5495365"/>
            <a:ext cx="4532716" cy="369332"/>
          </a:xfrm>
          <a:prstGeom prst="rect">
            <a:avLst/>
          </a:prstGeom>
          <a:noFill/>
        </p:spPr>
        <p:txBody>
          <a:bodyPr wrap="none" rtlCol="0">
            <a:spAutoFit/>
          </a:bodyPr>
          <a:lstStyle/>
          <a:p>
            <a:r>
              <a:rPr lang="en-US" i="1" dirty="0"/>
              <a:t>Not quite what the ST:TNG writers had in mind</a:t>
            </a:r>
          </a:p>
        </p:txBody>
      </p:sp>
      <p:sp>
        <p:nvSpPr>
          <p:cNvPr id="14" name="TextBox 13"/>
          <p:cNvSpPr txBox="1"/>
          <p:nvPr/>
        </p:nvSpPr>
        <p:spPr>
          <a:xfrm>
            <a:off x="109179" y="2194209"/>
            <a:ext cx="2774698" cy="415498"/>
          </a:xfrm>
          <a:prstGeom prst="rect">
            <a:avLst/>
          </a:prstGeom>
          <a:noFill/>
          <a:ln>
            <a:solidFill>
              <a:schemeClr val="bg1"/>
            </a:solidFill>
          </a:ln>
        </p:spPr>
        <p:txBody>
          <a:bodyPr wrap="square" rtlCol="0">
            <a:spAutoFit/>
          </a:bodyPr>
          <a:lstStyle/>
          <a:p>
            <a:r>
              <a:rPr lang="en-US" sz="1050" dirty="0">
                <a:solidFill>
                  <a:schemeClr val="bg1"/>
                </a:solidFill>
              </a:rPr>
              <a:t>Stargazer was here, several billon meters away</a:t>
            </a:r>
          </a:p>
          <a:p>
            <a:r>
              <a:rPr lang="en-US" sz="1050" i="1" dirty="0">
                <a:solidFill>
                  <a:schemeClr val="bg1"/>
                </a:solidFill>
              </a:rPr>
              <a:t>(way smaller than one pixel on this image)</a:t>
            </a:r>
          </a:p>
        </p:txBody>
      </p:sp>
      <p:cxnSp>
        <p:nvCxnSpPr>
          <p:cNvPr id="16" name="Straight Arrow Connector 15"/>
          <p:cNvCxnSpPr>
            <a:stCxn id="14" idx="0"/>
          </p:cNvCxnSpPr>
          <p:nvPr/>
        </p:nvCxnSpPr>
        <p:spPr>
          <a:xfrm flipH="1" flipV="1">
            <a:off x="1104900" y="1499345"/>
            <a:ext cx="391628" cy="69486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0034680"/>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aside: No new physics in 20</a:t>
            </a:r>
            <a:r>
              <a:rPr lang="en-US" baseline="30000" dirty="0"/>
              <a:t>th</a:t>
            </a:r>
            <a:r>
              <a:rPr lang="en-US" dirty="0"/>
              <a:t> Century? </a:t>
            </a:r>
          </a:p>
        </p:txBody>
      </p:sp>
      <p:sp>
        <p:nvSpPr>
          <p:cNvPr id="3" name="Content Placeholder 2"/>
          <p:cNvSpPr>
            <a:spLocks noGrp="1"/>
          </p:cNvSpPr>
          <p:nvPr>
            <p:ph idx="1"/>
          </p:nvPr>
        </p:nvSpPr>
        <p:spPr/>
        <p:txBody>
          <a:bodyPr>
            <a:normAutofit fontScale="62500" lnSpcReduction="20000"/>
          </a:bodyPr>
          <a:lstStyle/>
          <a:p>
            <a:r>
              <a:rPr lang="en-US" dirty="0"/>
              <a:t>One school of thought:</a:t>
            </a:r>
          </a:p>
          <a:p>
            <a:pPr lvl="1"/>
            <a:r>
              <a:rPr lang="en-US" dirty="0"/>
              <a:t>Classical mechanics could cope with highly complex problems involving macroscopic situations</a:t>
            </a:r>
          </a:p>
          <a:p>
            <a:pPr lvl="1"/>
            <a:r>
              <a:rPr lang="en-US" dirty="0"/>
              <a:t>Thermodynamics and kinetic theory were well established</a:t>
            </a:r>
          </a:p>
          <a:p>
            <a:pPr lvl="1"/>
            <a:r>
              <a:rPr lang="en-US" dirty="0"/>
              <a:t>Geometrical and physical optics could be understood in terms of electromagnetic waves</a:t>
            </a:r>
          </a:p>
          <a:p>
            <a:pPr lvl="1"/>
            <a:r>
              <a:rPr lang="en-US" dirty="0"/>
              <a:t>Conservation laws for energy and momentum (and mass) were widely accepted</a:t>
            </a:r>
          </a:p>
          <a:p>
            <a:pPr lvl="1"/>
            <a:r>
              <a:rPr lang="en-US" dirty="0"/>
              <a:t>It was generally accepted that all the important laws of physics had been discovered </a:t>
            </a:r>
          </a:p>
          <a:p>
            <a:pPr lvl="1"/>
            <a:r>
              <a:rPr lang="en-US" dirty="0"/>
              <a:t>Research would be concerned with clearing up minor problems and particularly with improvements of method and measurement.</a:t>
            </a:r>
          </a:p>
          <a:p>
            <a:pPr lvl="1"/>
            <a:endParaRPr lang="en-US" dirty="0"/>
          </a:p>
          <a:p>
            <a:r>
              <a:rPr lang="en-US" dirty="0"/>
              <a:t>However, A. A. Michelson's in his 1899 lectures </a:t>
            </a:r>
            <a:r>
              <a:rPr lang="en-US" i="1" dirty="0"/>
              <a:t>Light Waves and Their Uses</a:t>
            </a:r>
            <a:r>
              <a:rPr lang="en-US" dirty="0"/>
              <a:t>:</a:t>
            </a:r>
          </a:p>
          <a:p>
            <a:pPr lvl="1"/>
            <a:r>
              <a:rPr lang="en-US" dirty="0"/>
              <a:t>What would be the use of extreme refinement in the science of measurement? </a:t>
            </a:r>
          </a:p>
          <a:p>
            <a:pPr lvl="1"/>
            <a:r>
              <a:rPr lang="en-US" dirty="0"/>
              <a:t>[…] all future discovery must lie [here]. </a:t>
            </a:r>
          </a:p>
          <a:p>
            <a:pPr lvl="1"/>
            <a:r>
              <a:rPr lang="en-US" dirty="0"/>
              <a:t>The more important fundamental laws and facts of physical science have all been discovered, and these are now so firmly established that the possibility of their ever being supplanted in consequence of new discoveries is exceedingly remote. </a:t>
            </a:r>
          </a:p>
          <a:p>
            <a:pPr lvl="1"/>
            <a:r>
              <a:rPr lang="en-US" dirty="0"/>
              <a:t>Nevertheless, it has been found that there are apparent exceptions to most of these laws, and this is particularly true when the observations are pushed to a limit, i. e., whenever the circumstances of experiment are such that extreme cases can be examined. Such examination almost surely leads, not to the overthrow of the law, but to the discovery of other facts and laws whose action produces the apparent exceptions.</a:t>
            </a:r>
          </a:p>
        </p:txBody>
      </p: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221</a:t>
            </a:fld>
            <a:endParaRPr lang="en-US" dirty="0"/>
          </a:p>
        </p:txBody>
      </p:sp>
      <mc:AlternateContent xmlns:mc="http://schemas.openxmlformats.org/markup-compatibility/2006" xmlns:pslz="http://schemas.microsoft.com/office/powerpoint/2016/slidezoom">
        <mc:Choice Requires="pslz">
          <p:graphicFrame>
            <p:nvGraphicFramePr>
              <p:cNvPr id="8" name="Slide Zoom 7"/>
              <p:cNvGraphicFramePr>
                <a:graphicFrameLocks noChangeAspect="1"/>
              </p:cNvGraphicFramePr>
              <p:nvPr>
                <p:extLst>
                  <p:ext uri="{D42A27DB-BD31-4B8C-83A1-F6EECF244321}">
                    <p14:modId xmlns:p14="http://schemas.microsoft.com/office/powerpoint/2010/main" val="4125811347"/>
                  </p:ext>
                </p:extLst>
              </p:nvPr>
            </p:nvGraphicFramePr>
            <p:xfrm>
              <a:off x="10861592" y="5623229"/>
              <a:ext cx="984416" cy="553734"/>
            </p:xfrm>
            <a:graphic>
              <a:graphicData uri="http://schemas.microsoft.com/office/powerpoint/2016/slidezoom">
                <pslz:sldZm>
                  <pslz:sldZmObj sldId="429" cId="2766468159">
                    <pslz:zmPr id="{4AE1E718-4326-4DBE-A17E-664EC27BD183}" returnToParent="0" transitionDur="1000">
                      <p166:blipFill xmlns:p166="http://schemas.microsoft.com/office/powerpoint/2016/6/main">
                        <a:blip r:embed="rId2"/>
                        <a:stretch>
                          <a:fillRect/>
                        </a:stretch>
                      </p166:blipFill>
                      <p166:spPr xmlns:p166="http://schemas.microsoft.com/office/powerpoint/2016/6/main">
                        <a:xfrm>
                          <a:off x="0" y="0"/>
                          <a:ext cx="984416" cy="553734"/>
                        </a:xfrm>
                        <a:prstGeom prst="rect">
                          <a:avLst/>
                        </a:prstGeom>
                        <a:ln w="3175">
                          <a:solidFill>
                            <a:prstClr val="ltGray"/>
                          </a:solidFill>
                        </a:ln>
                      </p166:spPr>
                    </pslz:zmPr>
                  </pslz:sldZmObj>
                </pslz:sldZm>
              </a:graphicData>
            </a:graphic>
          </p:graphicFrame>
        </mc:Choice>
        <mc:Fallback xmlns="">
          <p:pic>
            <p:nvPicPr>
              <p:cNvPr id="8" name="Slide Zoom 7">
                <a:hlinkClick r:id="rId3" action="ppaction://hlinksldjump"/>
              </p:cNvPr>
              <p:cNvPicPr>
                <a:picLocks noGrp="1" noRot="1" noChangeAspect="1" noMove="1" noResize="1" noEditPoints="1" noAdjustHandles="1" noChangeArrowheads="1" noChangeShapeType="1"/>
              </p:cNvPicPr>
              <p:nvPr/>
            </p:nvPicPr>
            <p:blipFill>
              <a:blip r:embed="rId4"/>
              <a:stretch>
                <a:fillRect/>
              </a:stretch>
            </p:blipFill>
            <p:spPr>
              <a:xfrm>
                <a:off x="10861592" y="5623229"/>
                <a:ext cx="984416" cy="553734"/>
              </a:xfrm>
              <a:prstGeom prst="rect">
                <a:avLst/>
              </a:prstGeom>
              <a:ln w="3175">
                <a:solidFill>
                  <a:prstClr val="ltGray"/>
                </a:solidFill>
              </a:ln>
            </p:spPr>
          </p:pic>
        </mc:Fallback>
      </mc:AlternateContent>
    </p:spTree>
    <p:extLst>
      <p:ext uri="{BB962C8B-B14F-4D97-AF65-F5344CB8AC3E}">
        <p14:creationId xmlns:p14="http://schemas.microsoft.com/office/powerpoint/2010/main" val="397744667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perspective on </a:t>
            </a:r>
            <a:r>
              <a:rPr lang="en-US" i="1" dirty="0" err="1"/>
              <a:t>Annus</a:t>
            </a:r>
            <a:r>
              <a:rPr lang="en-US" i="1" dirty="0"/>
              <a:t> </a:t>
            </a:r>
            <a:r>
              <a:rPr lang="en-US" i="1" dirty="0" err="1"/>
              <a:t>Miralilis</a:t>
            </a:r>
            <a:r>
              <a:rPr lang="en-US" dirty="0"/>
              <a:t> </a:t>
            </a:r>
          </a:p>
        </p:txBody>
      </p:sp>
      <p:sp>
        <p:nvSpPr>
          <p:cNvPr id="3" name="Content Placeholder 2"/>
          <p:cNvSpPr>
            <a:spLocks noGrp="1"/>
          </p:cNvSpPr>
          <p:nvPr>
            <p:ph idx="1"/>
          </p:nvPr>
        </p:nvSpPr>
        <p:spPr>
          <a:xfrm>
            <a:off x="838200" y="1690688"/>
            <a:ext cx="10515600" cy="4351338"/>
          </a:xfrm>
        </p:spPr>
        <p:txBody>
          <a:bodyPr>
            <a:normAutofit lnSpcReduction="10000"/>
          </a:bodyPr>
          <a:lstStyle/>
          <a:p>
            <a:r>
              <a:rPr lang="en-US" dirty="0"/>
              <a:t>Worked as an examiner at the Patent Office in Bern, Switzerland </a:t>
            </a:r>
          </a:p>
          <a:p>
            <a:pPr lvl="1"/>
            <a:r>
              <a:rPr lang="en-US" dirty="0"/>
              <a:t>Limited access to scientific reference materials, </a:t>
            </a:r>
          </a:p>
          <a:p>
            <a:pPr lvl="1"/>
            <a:r>
              <a:rPr lang="en-US" dirty="0"/>
              <a:t>Co-worker:  “[Einstein] could not have found a better sounding board for his ideas in all of Europe". </a:t>
            </a:r>
          </a:p>
          <a:p>
            <a:r>
              <a:rPr lang="en-US" dirty="0"/>
              <a:t>Einstein tackles some of the era's most important physics questions </a:t>
            </a:r>
          </a:p>
          <a:p>
            <a:r>
              <a:rPr lang="en-US" dirty="0"/>
              <a:t>These papers solved the primary scientific problems of the era:</a:t>
            </a:r>
          </a:p>
          <a:p>
            <a:pPr lvl="1"/>
            <a:r>
              <a:rPr lang="en-US" dirty="0"/>
              <a:t>Lord Kelvin lecture titled "Nineteenth-Century Clouds over the Dynamical Theory of Heat and Light”</a:t>
            </a:r>
          </a:p>
          <a:p>
            <a:pPr lvl="2"/>
            <a:r>
              <a:rPr lang="en-US" dirty="0"/>
              <a:t>Michelson–Morley experiment </a:t>
            </a:r>
          </a:p>
          <a:p>
            <a:pPr lvl="2"/>
            <a:r>
              <a:rPr lang="en-US" dirty="0"/>
              <a:t>Black body radiation. </a:t>
            </a:r>
          </a:p>
          <a:p>
            <a:pPr lvl="1"/>
            <a:r>
              <a:rPr lang="en-US" dirty="0"/>
              <a:t>Coordinate transformation of Maxwell’s Equations.</a:t>
            </a:r>
          </a:p>
        </p:txBody>
      </p: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222</a:t>
            </a:fld>
            <a:endParaRPr lang="en-US" dirty="0"/>
          </a:p>
        </p:txBody>
      </p:sp>
    </p:spTree>
    <p:extLst>
      <p:ext uri="{BB962C8B-B14F-4D97-AF65-F5344CB8AC3E}">
        <p14:creationId xmlns:p14="http://schemas.microsoft.com/office/powerpoint/2010/main" val="421720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223</a:t>
            </a:fld>
            <a:endParaRPr lang="en-US" dirty="0"/>
          </a:p>
        </p:txBody>
      </p:sp>
      <p:sp>
        <p:nvSpPr>
          <p:cNvPr id="7" name="Isosceles Triangle 6"/>
          <p:cNvSpPr/>
          <p:nvPr/>
        </p:nvSpPr>
        <p:spPr>
          <a:xfrm>
            <a:off x="3581400" y="1684961"/>
            <a:ext cx="4214545" cy="2085654"/>
          </a:xfrm>
          <a:custGeom>
            <a:avLst/>
            <a:gdLst>
              <a:gd name="connsiteX0" fmla="*/ 0 w 4175589"/>
              <a:gd name="connsiteY0" fmla="*/ 2085654 h 2085654"/>
              <a:gd name="connsiteX1" fmla="*/ 2087795 w 4175589"/>
              <a:gd name="connsiteY1" fmla="*/ 0 h 2085654"/>
              <a:gd name="connsiteX2" fmla="*/ 4175589 w 4175589"/>
              <a:gd name="connsiteY2" fmla="*/ 2085654 h 2085654"/>
              <a:gd name="connsiteX3" fmla="*/ 0 w 4175589"/>
              <a:gd name="connsiteY3" fmla="*/ 2085654 h 2085654"/>
              <a:gd name="connsiteX0" fmla="*/ 0 w 4214545"/>
              <a:gd name="connsiteY0" fmla="*/ 2085654 h 2085654"/>
              <a:gd name="connsiteX1" fmla="*/ 4214545 w 4214545"/>
              <a:gd name="connsiteY1" fmla="*/ 0 h 2085654"/>
              <a:gd name="connsiteX2" fmla="*/ 4175589 w 4214545"/>
              <a:gd name="connsiteY2" fmla="*/ 2085654 h 2085654"/>
              <a:gd name="connsiteX3" fmla="*/ 0 w 4214545"/>
              <a:gd name="connsiteY3" fmla="*/ 2085654 h 2085654"/>
            </a:gdLst>
            <a:ahLst/>
            <a:cxnLst>
              <a:cxn ang="0">
                <a:pos x="connsiteX0" y="connsiteY0"/>
              </a:cxn>
              <a:cxn ang="0">
                <a:pos x="connsiteX1" y="connsiteY1"/>
              </a:cxn>
              <a:cxn ang="0">
                <a:pos x="connsiteX2" y="connsiteY2"/>
              </a:cxn>
              <a:cxn ang="0">
                <a:pos x="connsiteX3" y="connsiteY3"/>
              </a:cxn>
            </a:cxnLst>
            <a:rect l="l" t="t" r="r" b="b"/>
            <a:pathLst>
              <a:path w="4214545" h="2085654">
                <a:moveTo>
                  <a:pt x="0" y="2085654"/>
                </a:moveTo>
                <a:lnTo>
                  <a:pt x="4214545" y="0"/>
                </a:lnTo>
                <a:lnTo>
                  <a:pt x="4175589" y="2085654"/>
                </a:lnTo>
                <a:lnTo>
                  <a:pt x="0" y="2085654"/>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16200000">
            <a:off x="7652796" y="2527733"/>
            <a:ext cx="686406" cy="400110"/>
          </a:xfrm>
          <a:prstGeom prst="rect">
            <a:avLst/>
          </a:prstGeom>
          <a:noFill/>
        </p:spPr>
        <p:txBody>
          <a:bodyPr wrap="none" rtlCol="0">
            <a:spAutoFit/>
          </a:bodyPr>
          <a:lstStyle/>
          <a:p>
            <a:r>
              <a:rPr lang="en-US" sz="2000" dirty="0"/>
              <a:t>3 cm</a:t>
            </a:r>
          </a:p>
        </p:txBody>
      </p:sp>
      <p:sp>
        <p:nvSpPr>
          <p:cNvPr id="10" name="TextBox 9"/>
          <p:cNvSpPr txBox="1"/>
          <p:nvPr/>
        </p:nvSpPr>
        <p:spPr>
          <a:xfrm>
            <a:off x="5500008" y="3982925"/>
            <a:ext cx="686406" cy="400110"/>
          </a:xfrm>
          <a:prstGeom prst="rect">
            <a:avLst/>
          </a:prstGeom>
          <a:noFill/>
        </p:spPr>
        <p:txBody>
          <a:bodyPr wrap="none" rtlCol="0">
            <a:spAutoFit/>
          </a:bodyPr>
          <a:lstStyle/>
          <a:p>
            <a:r>
              <a:rPr lang="en-US" sz="2000" dirty="0"/>
              <a:t>4 cm</a:t>
            </a:r>
          </a:p>
        </p:txBody>
      </p:sp>
      <p:sp>
        <p:nvSpPr>
          <p:cNvPr id="11" name="TextBox 10"/>
          <p:cNvSpPr txBox="1"/>
          <p:nvPr/>
        </p:nvSpPr>
        <p:spPr>
          <a:xfrm>
            <a:off x="5529814" y="2153751"/>
            <a:ext cx="317716" cy="461665"/>
          </a:xfrm>
          <a:prstGeom prst="rect">
            <a:avLst/>
          </a:prstGeom>
          <a:noFill/>
        </p:spPr>
        <p:txBody>
          <a:bodyPr wrap="none" rtlCol="0">
            <a:spAutoFit/>
          </a:bodyPr>
          <a:lstStyle/>
          <a:p>
            <a:r>
              <a:rPr lang="en-US" sz="2400" i="1" dirty="0"/>
              <a:t>x</a:t>
            </a:r>
          </a:p>
        </p:txBody>
      </p:sp>
      <p:sp>
        <p:nvSpPr>
          <p:cNvPr id="9" name="Rectangle 8"/>
          <p:cNvSpPr/>
          <p:nvPr/>
        </p:nvSpPr>
        <p:spPr>
          <a:xfrm>
            <a:off x="7407667" y="3472665"/>
            <a:ext cx="388278" cy="2979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581400" y="1284270"/>
            <a:ext cx="1143262" cy="523220"/>
          </a:xfrm>
          <a:prstGeom prst="rect">
            <a:avLst/>
          </a:prstGeom>
          <a:noFill/>
        </p:spPr>
        <p:txBody>
          <a:bodyPr wrap="none" rtlCol="0">
            <a:spAutoFit/>
          </a:bodyPr>
          <a:lstStyle/>
          <a:p>
            <a:r>
              <a:rPr lang="en-US" sz="2800" dirty="0"/>
              <a:t>Find x:</a:t>
            </a:r>
          </a:p>
        </p:txBody>
      </p:sp>
    </p:spTree>
    <p:extLst>
      <p:ext uri="{BB962C8B-B14F-4D97-AF65-F5344CB8AC3E}">
        <p14:creationId xmlns:p14="http://schemas.microsoft.com/office/powerpoint/2010/main" val="68755213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7 October 2017</a:t>
            </a:r>
          </a:p>
        </p:txBody>
      </p:sp>
      <p:sp>
        <p:nvSpPr>
          <p:cNvPr id="3" name="Footer Placeholder 2"/>
          <p:cNvSpPr>
            <a:spLocks noGrp="1"/>
          </p:cNvSpPr>
          <p:nvPr>
            <p:ph type="ftr" sz="quarter" idx="11"/>
          </p:nvPr>
        </p:nvSpPr>
        <p:spPr/>
        <p:txBody>
          <a:bodyPr/>
          <a:lstStyle/>
          <a:p>
            <a:r>
              <a:rPr lang="en-US"/>
              <a:t>McCrory: Einstein's 1905 Revolution</a:t>
            </a:r>
          </a:p>
        </p:txBody>
      </p:sp>
      <p:sp>
        <p:nvSpPr>
          <p:cNvPr id="4" name="Slide Number Placeholder 3"/>
          <p:cNvSpPr>
            <a:spLocks noGrp="1"/>
          </p:cNvSpPr>
          <p:nvPr>
            <p:ph type="sldNum" sz="quarter" idx="12"/>
          </p:nvPr>
        </p:nvSpPr>
        <p:spPr/>
        <p:txBody>
          <a:bodyPr/>
          <a:lstStyle/>
          <a:p>
            <a:fld id="{AFF25C80-3B7E-43E1-A5B7-0224D5A95EE8}" type="slidenum">
              <a:rPr lang="en-US" smtClean="0"/>
              <a:t>224</a:t>
            </a:fld>
            <a:endParaRPr lang="en-US"/>
          </a:p>
        </p:txBody>
      </p:sp>
      <p:pic>
        <p:nvPicPr>
          <p:cNvPr id="5" name="Picture 2" descr="Image result for find 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4579" y="976769"/>
            <a:ext cx="5522841" cy="4476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47854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225</a:t>
            </a:fld>
            <a:endParaRPr lang="en-US" dirty="0"/>
          </a:p>
        </p:txBody>
      </p:sp>
      <p:sp>
        <p:nvSpPr>
          <p:cNvPr id="7" name="Isosceles Triangle 6"/>
          <p:cNvSpPr/>
          <p:nvPr/>
        </p:nvSpPr>
        <p:spPr>
          <a:xfrm>
            <a:off x="3581400" y="1684961"/>
            <a:ext cx="4214545" cy="2085654"/>
          </a:xfrm>
          <a:custGeom>
            <a:avLst/>
            <a:gdLst>
              <a:gd name="connsiteX0" fmla="*/ 0 w 4175589"/>
              <a:gd name="connsiteY0" fmla="*/ 2085654 h 2085654"/>
              <a:gd name="connsiteX1" fmla="*/ 2087795 w 4175589"/>
              <a:gd name="connsiteY1" fmla="*/ 0 h 2085654"/>
              <a:gd name="connsiteX2" fmla="*/ 4175589 w 4175589"/>
              <a:gd name="connsiteY2" fmla="*/ 2085654 h 2085654"/>
              <a:gd name="connsiteX3" fmla="*/ 0 w 4175589"/>
              <a:gd name="connsiteY3" fmla="*/ 2085654 h 2085654"/>
              <a:gd name="connsiteX0" fmla="*/ 0 w 4214545"/>
              <a:gd name="connsiteY0" fmla="*/ 2085654 h 2085654"/>
              <a:gd name="connsiteX1" fmla="*/ 4214545 w 4214545"/>
              <a:gd name="connsiteY1" fmla="*/ 0 h 2085654"/>
              <a:gd name="connsiteX2" fmla="*/ 4175589 w 4214545"/>
              <a:gd name="connsiteY2" fmla="*/ 2085654 h 2085654"/>
              <a:gd name="connsiteX3" fmla="*/ 0 w 4214545"/>
              <a:gd name="connsiteY3" fmla="*/ 2085654 h 2085654"/>
            </a:gdLst>
            <a:ahLst/>
            <a:cxnLst>
              <a:cxn ang="0">
                <a:pos x="connsiteX0" y="connsiteY0"/>
              </a:cxn>
              <a:cxn ang="0">
                <a:pos x="connsiteX1" y="connsiteY1"/>
              </a:cxn>
              <a:cxn ang="0">
                <a:pos x="connsiteX2" y="connsiteY2"/>
              </a:cxn>
              <a:cxn ang="0">
                <a:pos x="connsiteX3" y="connsiteY3"/>
              </a:cxn>
            </a:cxnLst>
            <a:rect l="l" t="t" r="r" b="b"/>
            <a:pathLst>
              <a:path w="4214545" h="2085654">
                <a:moveTo>
                  <a:pt x="0" y="2085654"/>
                </a:moveTo>
                <a:lnTo>
                  <a:pt x="4214545" y="0"/>
                </a:lnTo>
                <a:lnTo>
                  <a:pt x="4175589" y="2085654"/>
                </a:lnTo>
                <a:lnTo>
                  <a:pt x="0" y="2085654"/>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16200000">
            <a:off x="7652796" y="2527733"/>
            <a:ext cx="686406" cy="400110"/>
          </a:xfrm>
          <a:prstGeom prst="rect">
            <a:avLst/>
          </a:prstGeom>
          <a:noFill/>
        </p:spPr>
        <p:txBody>
          <a:bodyPr wrap="none" rtlCol="0">
            <a:spAutoFit/>
          </a:bodyPr>
          <a:lstStyle/>
          <a:p>
            <a:r>
              <a:rPr lang="en-US" sz="2000" dirty="0"/>
              <a:t>3 cm</a:t>
            </a:r>
          </a:p>
        </p:txBody>
      </p:sp>
      <p:sp>
        <p:nvSpPr>
          <p:cNvPr id="10" name="TextBox 9"/>
          <p:cNvSpPr txBox="1"/>
          <p:nvPr/>
        </p:nvSpPr>
        <p:spPr>
          <a:xfrm>
            <a:off x="5500008" y="3982925"/>
            <a:ext cx="686406" cy="400110"/>
          </a:xfrm>
          <a:prstGeom prst="rect">
            <a:avLst/>
          </a:prstGeom>
          <a:noFill/>
        </p:spPr>
        <p:txBody>
          <a:bodyPr wrap="none" rtlCol="0">
            <a:spAutoFit/>
          </a:bodyPr>
          <a:lstStyle/>
          <a:p>
            <a:r>
              <a:rPr lang="en-US" sz="2000" dirty="0"/>
              <a:t>4 cm</a:t>
            </a:r>
          </a:p>
        </p:txBody>
      </p:sp>
      <p:sp>
        <p:nvSpPr>
          <p:cNvPr id="11" name="TextBox 10"/>
          <p:cNvSpPr txBox="1"/>
          <p:nvPr/>
        </p:nvSpPr>
        <p:spPr>
          <a:xfrm>
            <a:off x="5298180" y="2109413"/>
            <a:ext cx="780983" cy="461665"/>
          </a:xfrm>
          <a:prstGeom prst="rect">
            <a:avLst/>
          </a:prstGeom>
          <a:noFill/>
        </p:spPr>
        <p:txBody>
          <a:bodyPr wrap="none" rtlCol="0">
            <a:spAutoFit/>
          </a:bodyPr>
          <a:lstStyle/>
          <a:p>
            <a:r>
              <a:rPr lang="en-US" sz="2400" i="1" dirty="0"/>
              <a:t>5 cm</a:t>
            </a:r>
          </a:p>
        </p:txBody>
      </p:sp>
      <p:sp>
        <p:nvSpPr>
          <p:cNvPr id="9" name="Rectangle 8"/>
          <p:cNvSpPr/>
          <p:nvPr/>
        </p:nvSpPr>
        <p:spPr>
          <a:xfrm>
            <a:off x="7407667" y="3472665"/>
            <a:ext cx="388278" cy="2979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581400" y="1284270"/>
            <a:ext cx="1143262" cy="523220"/>
          </a:xfrm>
          <a:prstGeom prst="rect">
            <a:avLst/>
          </a:prstGeom>
          <a:noFill/>
        </p:spPr>
        <p:txBody>
          <a:bodyPr wrap="none" rtlCol="0">
            <a:spAutoFit/>
          </a:bodyPr>
          <a:lstStyle/>
          <a:p>
            <a:r>
              <a:rPr lang="en-US" sz="2800" dirty="0"/>
              <a:t>Find x:</a:t>
            </a:r>
          </a:p>
        </p:txBody>
      </p:sp>
      <p:sp>
        <p:nvSpPr>
          <p:cNvPr id="2" name="TextBox 1"/>
          <p:cNvSpPr txBox="1"/>
          <p:nvPr/>
        </p:nvSpPr>
        <p:spPr>
          <a:xfrm>
            <a:off x="4128672" y="4972147"/>
            <a:ext cx="3429080" cy="523220"/>
          </a:xfrm>
          <a:prstGeom prst="rect">
            <a:avLst/>
          </a:prstGeom>
          <a:noFill/>
        </p:spPr>
        <p:txBody>
          <a:bodyPr wrap="none" rtlCol="0">
            <a:spAutoFit/>
          </a:bodyPr>
          <a:lstStyle/>
          <a:p>
            <a:pPr algn="ctr"/>
            <a:r>
              <a:rPr lang="en-US" sz="2800" dirty="0"/>
              <a:t>Pythagorean Theorem</a:t>
            </a:r>
          </a:p>
        </p:txBody>
      </p:sp>
    </p:spTree>
    <p:extLst>
      <p:ext uri="{BB962C8B-B14F-4D97-AF65-F5344CB8AC3E}">
        <p14:creationId xmlns:p14="http://schemas.microsoft.com/office/powerpoint/2010/main" val="1150496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 name="Picture 2" descr="https://upload.wikimedia.org/wikipedia/commons/0/0d/Hubble_ultra_deep_field_high_rez_edit1.jpg">
            <a:extLst>
              <a:ext uri="{FF2B5EF4-FFF2-40B4-BE49-F238E27FC236}">
                <a16:creationId xmlns:a16="http://schemas.microsoft.com/office/drawing/2014/main" id="{B792888E-A718-44B2-AD09-631CAD14813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848"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426" name="Picture 2" descr="https://upload.wikimedia.org/wikipedia/commons/0/0d/Hubble_ultra_deep_field_high_rez_edit1.jpg">
            <a:extLst>
              <a:ext uri="{FF2B5EF4-FFF2-40B4-BE49-F238E27FC236}">
                <a16:creationId xmlns:a16="http://schemas.microsoft.com/office/drawing/2014/main" id="{04C7E821-A0CE-406E-AB66-156155FE04C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p:nvPr>
        </p:nvSpPr>
        <p:spPr>
          <a:xfrm>
            <a:off x="838200" y="365126"/>
            <a:ext cx="10515600" cy="695890"/>
          </a:xfrm>
          <a:ln>
            <a:noFill/>
          </a:ln>
        </p:spPr>
        <p:txBody>
          <a:bodyPr/>
          <a:lstStyle/>
          <a:p>
            <a:r>
              <a:rPr lang="en-US" dirty="0">
                <a:solidFill>
                  <a:schemeClr val="bg1"/>
                </a:solidFill>
              </a:rPr>
              <a:t>From the POV of the Thinker</a:t>
            </a:r>
          </a:p>
        </p:txBody>
      </p:sp>
      <p:pic>
        <p:nvPicPr>
          <p:cNvPr id="10" name="Picture 2" descr="https://carriegooch.files.wordpress.com/2008/11/the-thinker.jpg"/>
          <p:cNvPicPr>
            <a:picLocks noChangeAspect="1" noChangeArrowheads="1"/>
          </p:cNvPicPr>
          <p:nvPr/>
        </p:nvPicPr>
        <p:blipFill rotWithShape="1">
          <a:blip r:embed="rId3">
            <a:extLst>
              <a:ext uri="{28A0092B-C50C-407E-A947-70E740481C1C}">
                <a14:useLocalDpi xmlns:a14="http://schemas.microsoft.com/office/drawing/2010/main" val="0"/>
              </a:ext>
            </a:extLst>
          </a:blip>
          <a:srcRect l="15005" r="11718"/>
          <a:stretch/>
        </p:blipFill>
        <p:spPr bwMode="auto">
          <a:xfrm>
            <a:off x="5750148" y="5282621"/>
            <a:ext cx="691704" cy="70796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1" name="Oval 10"/>
          <p:cNvSpPr/>
          <p:nvPr/>
        </p:nvSpPr>
        <p:spPr>
          <a:xfrm>
            <a:off x="10417506" y="1507808"/>
            <a:ext cx="365760" cy="36576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Freeform: Shape 2"/>
          <p:cNvSpPr/>
          <p:nvPr/>
        </p:nvSpPr>
        <p:spPr>
          <a:xfrm>
            <a:off x="1403797" y="1725769"/>
            <a:ext cx="9169758" cy="3812146"/>
          </a:xfrm>
          <a:custGeom>
            <a:avLst/>
            <a:gdLst>
              <a:gd name="connsiteX0" fmla="*/ 9169758 w 9169758"/>
              <a:gd name="connsiteY0" fmla="*/ 0 h 3812146"/>
              <a:gd name="connsiteX1" fmla="*/ 5434885 w 9169758"/>
              <a:gd name="connsiteY1" fmla="*/ 566670 h 3812146"/>
              <a:gd name="connsiteX2" fmla="*/ 2768958 w 9169758"/>
              <a:gd name="connsiteY2" fmla="*/ 1803042 h 3812146"/>
              <a:gd name="connsiteX3" fmla="*/ 772733 w 9169758"/>
              <a:gd name="connsiteY3" fmla="*/ 3103808 h 3812146"/>
              <a:gd name="connsiteX4" fmla="*/ 0 w 9169758"/>
              <a:gd name="connsiteY4" fmla="*/ 3812146 h 3812146"/>
              <a:gd name="connsiteX0" fmla="*/ 9169758 w 9169758"/>
              <a:gd name="connsiteY0" fmla="*/ 0 h 3812146"/>
              <a:gd name="connsiteX1" fmla="*/ 7804597 w 9169758"/>
              <a:gd name="connsiteY1" fmla="*/ 141668 h 3812146"/>
              <a:gd name="connsiteX2" fmla="*/ 5434885 w 9169758"/>
              <a:gd name="connsiteY2" fmla="*/ 566670 h 3812146"/>
              <a:gd name="connsiteX3" fmla="*/ 2768958 w 9169758"/>
              <a:gd name="connsiteY3" fmla="*/ 1803042 h 3812146"/>
              <a:gd name="connsiteX4" fmla="*/ 772733 w 9169758"/>
              <a:gd name="connsiteY4" fmla="*/ 3103808 h 3812146"/>
              <a:gd name="connsiteX5" fmla="*/ 0 w 9169758"/>
              <a:gd name="connsiteY5" fmla="*/ 3812146 h 3812146"/>
              <a:gd name="connsiteX0" fmla="*/ 9169758 w 9169758"/>
              <a:gd name="connsiteY0" fmla="*/ 8964 h 3821110"/>
              <a:gd name="connsiteX1" fmla="*/ 7765961 w 9169758"/>
              <a:gd name="connsiteY1" fmla="*/ 47602 h 3821110"/>
              <a:gd name="connsiteX2" fmla="*/ 5434885 w 9169758"/>
              <a:gd name="connsiteY2" fmla="*/ 575634 h 3821110"/>
              <a:gd name="connsiteX3" fmla="*/ 2768958 w 9169758"/>
              <a:gd name="connsiteY3" fmla="*/ 1812006 h 3821110"/>
              <a:gd name="connsiteX4" fmla="*/ 772733 w 9169758"/>
              <a:gd name="connsiteY4" fmla="*/ 3112772 h 3821110"/>
              <a:gd name="connsiteX5" fmla="*/ 0 w 9169758"/>
              <a:gd name="connsiteY5" fmla="*/ 3821110 h 3821110"/>
              <a:gd name="connsiteX0" fmla="*/ 9169758 w 9169758"/>
              <a:gd name="connsiteY0" fmla="*/ 0 h 3812146"/>
              <a:gd name="connsiteX1" fmla="*/ 7765961 w 9169758"/>
              <a:gd name="connsiteY1" fmla="*/ 38638 h 3812146"/>
              <a:gd name="connsiteX2" fmla="*/ 5434885 w 9169758"/>
              <a:gd name="connsiteY2" fmla="*/ 566670 h 3812146"/>
              <a:gd name="connsiteX3" fmla="*/ 2768958 w 9169758"/>
              <a:gd name="connsiteY3" fmla="*/ 1803042 h 3812146"/>
              <a:gd name="connsiteX4" fmla="*/ 772733 w 9169758"/>
              <a:gd name="connsiteY4" fmla="*/ 3103808 h 3812146"/>
              <a:gd name="connsiteX5" fmla="*/ 0 w 9169758"/>
              <a:gd name="connsiteY5" fmla="*/ 3812146 h 381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9758" h="3812146">
                <a:moveTo>
                  <a:pt x="9169758" y="0"/>
                </a:moveTo>
                <a:cubicBezTo>
                  <a:pt x="8942231" y="23611"/>
                  <a:pt x="8401319" y="-4291"/>
                  <a:pt x="7765961" y="38638"/>
                </a:cubicBezTo>
                <a:cubicBezTo>
                  <a:pt x="7143482" y="133083"/>
                  <a:pt x="6267719" y="272603"/>
                  <a:pt x="5434885" y="566670"/>
                </a:cubicBezTo>
                <a:cubicBezTo>
                  <a:pt x="4602051" y="860737"/>
                  <a:pt x="3545983" y="1380186"/>
                  <a:pt x="2768958" y="1803042"/>
                </a:cubicBezTo>
                <a:cubicBezTo>
                  <a:pt x="1991933" y="2225898"/>
                  <a:pt x="1234226" y="2768957"/>
                  <a:pt x="772733" y="3103808"/>
                </a:cubicBezTo>
                <a:cubicBezTo>
                  <a:pt x="311240" y="3438659"/>
                  <a:pt x="155620" y="3625402"/>
                  <a:pt x="0" y="3812146"/>
                </a:cubicBezTo>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2" name="Straight Arrow Connector 11"/>
          <p:cNvCxnSpPr/>
          <p:nvPr/>
        </p:nvCxnSpPr>
        <p:spPr>
          <a:xfrm flipH="1">
            <a:off x="6090408" y="1243894"/>
            <a:ext cx="8389" cy="5477579"/>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76837" y="5677645"/>
            <a:ext cx="11643920" cy="0"/>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8923728" y="602213"/>
            <a:ext cx="2335290" cy="1497691"/>
            <a:chOff x="8923728" y="602213"/>
            <a:chExt cx="2335290" cy="1497691"/>
          </a:xfrm>
        </p:grpSpPr>
        <p:pic>
          <p:nvPicPr>
            <p:cNvPr id="9" name="Picture 4" descr="Image result for apple tree clip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9183" y="922713"/>
              <a:ext cx="866426" cy="994312"/>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8923728" y="602213"/>
              <a:ext cx="2335290" cy="1497691"/>
              <a:chOff x="268448" y="1158916"/>
              <a:chExt cx="12844905" cy="5607009"/>
            </a:xfrm>
          </p:grpSpPr>
          <p:cxnSp>
            <p:nvCxnSpPr>
              <p:cNvPr id="14" name="Straight Arrow Connector 13"/>
              <p:cNvCxnSpPr/>
              <p:nvPr/>
            </p:nvCxnSpPr>
            <p:spPr>
              <a:xfrm flipH="1">
                <a:off x="6004658" y="1288346"/>
                <a:ext cx="8389" cy="5477579"/>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68448" y="3716323"/>
                <a:ext cx="11643920" cy="0"/>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1533334" y="3346992"/>
                <a:ext cx="1580019" cy="1382694"/>
              </a:xfrm>
              <a:prstGeom prst="rect">
                <a:avLst/>
              </a:prstGeom>
              <a:noFill/>
              <a:ln>
                <a:noFill/>
              </a:ln>
            </p:spPr>
            <p:txBody>
              <a:bodyPr wrap="none" rtlCol="0">
                <a:spAutoFit/>
              </a:bodyPr>
              <a:lstStyle/>
              <a:p>
                <a:r>
                  <a:rPr lang="en-US" i="1" dirty="0">
                    <a:solidFill>
                      <a:schemeClr val="bg1"/>
                    </a:solidFill>
                    <a:latin typeface="Times New Roman" panose="02020603050405020304" pitchFamily="18" charset="0"/>
                    <a:cs typeface="Times New Roman" panose="02020603050405020304" pitchFamily="18" charset="0"/>
                  </a:rPr>
                  <a:t>x</a:t>
                </a:r>
              </a:p>
            </p:txBody>
          </p:sp>
          <p:sp>
            <p:nvSpPr>
              <p:cNvPr id="17" name="TextBox 16"/>
              <p:cNvSpPr txBox="1"/>
              <p:nvPr/>
            </p:nvSpPr>
            <p:spPr>
              <a:xfrm>
                <a:off x="6090406" y="1158916"/>
                <a:ext cx="1580019" cy="1382694"/>
              </a:xfrm>
              <a:prstGeom prst="rect">
                <a:avLst/>
              </a:prstGeom>
              <a:noFill/>
              <a:ln>
                <a:noFill/>
              </a:ln>
            </p:spPr>
            <p:txBody>
              <a:bodyPr wrap="none" rtlCol="0">
                <a:spAutoFit/>
              </a:bodyPr>
              <a:lstStyle/>
              <a:p>
                <a:r>
                  <a:rPr lang="en-US" i="1" dirty="0">
                    <a:solidFill>
                      <a:schemeClr val="bg1"/>
                    </a:solidFill>
                    <a:latin typeface="Times New Roman" panose="02020603050405020304" pitchFamily="18" charset="0"/>
                    <a:cs typeface="Times New Roman" panose="02020603050405020304" pitchFamily="18" charset="0"/>
                  </a:rPr>
                  <a:t>y</a:t>
                </a:r>
              </a:p>
            </p:txBody>
          </p:sp>
        </p:grpSp>
      </p:grpSp>
      <p:sp>
        <p:nvSpPr>
          <p:cNvPr id="18" name="TextBox 17"/>
          <p:cNvSpPr txBox="1"/>
          <p:nvPr/>
        </p:nvSpPr>
        <p:spPr>
          <a:xfrm>
            <a:off x="11550431" y="5238448"/>
            <a:ext cx="287258" cy="369332"/>
          </a:xfrm>
          <a:prstGeom prst="rect">
            <a:avLst/>
          </a:prstGeom>
          <a:noFill/>
          <a:ln>
            <a:noFill/>
          </a:ln>
        </p:spPr>
        <p:txBody>
          <a:bodyPr wrap="none" rtlCol="0">
            <a:spAutoFit/>
          </a:bodyPr>
          <a:lstStyle/>
          <a:p>
            <a:r>
              <a:rPr lang="en-US" i="1" dirty="0">
                <a:solidFill>
                  <a:schemeClr val="bg1"/>
                </a:solidFill>
                <a:latin typeface="Times New Roman" panose="02020603050405020304" pitchFamily="18" charset="0"/>
                <a:cs typeface="Times New Roman" panose="02020603050405020304" pitchFamily="18" charset="0"/>
              </a:rPr>
              <a:t>x</a:t>
            </a:r>
          </a:p>
        </p:txBody>
      </p:sp>
      <p:sp>
        <p:nvSpPr>
          <p:cNvPr id="19" name="TextBox 18"/>
          <p:cNvSpPr txBox="1"/>
          <p:nvPr/>
        </p:nvSpPr>
        <p:spPr>
          <a:xfrm>
            <a:off x="6090408" y="1158916"/>
            <a:ext cx="287258" cy="369332"/>
          </a:xfrm>
          <a:prstGeom prst="rect">
            <a:avLst/>
          </a:prstGeom>
          <a:noFill/>
          <a:ln>
            <a:noFill/>
          </a:ln>
        </p:spPr>
        <p:txBody>
          <a:bodyPr wrap="none" rtlCol="0">
            <a:spAutoFit/>
          </a:bodyPr>
          <a:lstStyle/>
          <a:p>
            <a:r>
              <a:rPr lang="en-US" i="1" dirty="0">
                <a:solidFill>
                  <a:schemeClr val="bg1"/>
                </a:solidFill>
                <a:latin typeface="Times New Roman" panose="02020603050405020304" pitchFamily="18" charset="0"/>
                <a:cs typeface="Times New Roman" panose="02020603050405020304" pitchFamily="18" charset="0"/>
              </a:rPr>
              <a:t>y</a:t>
            </a:r>
          </a:p>
        </p:txBody>
      </p:sp>
    </p:spTree>
    <p:extLst>
      <p:ext uri="{BB962C8B-B14F-4D97-AF65-F5344CB8AC3E}">
        <p14:creationId xmlns:p14="http://schemas.microsoft.com/office/powerpoint/2010/main" val="421590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grpId="0" nodeType="clickEffect">
                                  <p:stCondLst>
                                    <p:cond delay="0"/>
                                  </p:stCondLst>
                                  <p:childTnLst>
                                    <p:animMotion origin="layout" path="M 2.29167E-6 2.22222E-6 L 2.29167E-6 0.00023 C -0.05287 0.00301 -0.10248 0.00578 -0.15703 0.02037 C -0.20716 0.03727 -0.23138 0.05092 -0.28464 0.0743 C -0.32031 0.10301 -0.35886 0.12176 -0.40469 0.15463 C -0.43789 0.18032 -0.49154 0.23842 -0.52565 0.26597 C -0.55248 0.30116 -0.60586 0.3581 -0.625 0.3787 C -0.65938 0.41203 -0.66094 0.42893 -0.6961 0.46759 C -0.71966 0.50069 -0.70599 0.49259 -0.75834 0.56296 " pathEditMode="relative" rAng="0" ptsTypes="AAAAAAAAA">
                                      <p:cBhvr>
                                        <p:cTn id="6" dur="2000" fill="hold"/>
                                        <p:tgtEl>
                                          <p:spTgt spid="11"/>
                                        </p:tgtEl>
                                        <p:attrNameLst>
                                          <p:attrName>ppt_x</p:attrName>
                                          <p:attrName>ppt_y</p:attrName>
                                        </p:attrNameLst>
                                      </p:cBhvr>
                                      <p:rCtr x="-37917" y="28148"/>
                                    </p:animMotion>
                                  </p:childTnLst>
                                </p:cTn>
                              </p:par>
                              <p:par>
                                <p:cTn id="7" presetID="42" presetClass="path" presetSubtype="0" fill="hold" nodeType="withEffect">
                                  <p:stCondLst>
                                    <p:cond delay="0"/>
                                  </p:stCondLst>
                                  <p:childTnLst>
                                    <p:animMotion origin="layout" path="M -0.00247 -0.00231 L -0.75247 -0.00093 " pathEditMode="relative" rAng="0" ptsTypes="AA">
                                      <p:cBhvr>
                                        <p:cTn id="8" dur="2000" fill="hold"/>
                                        <p:tgtEl>
                                          <p:spTgt spid="4"/>
                                        </p:tgtEl>
                                        <p:attrNameLst>
                                          <p:attrName>ppt_x</p:attrName>
                                          <p:attrName>ppt_y</p:attrName>
                                        </p:attrNameLst>
                                      </p:cBhvr>
                                      <p:rCtr x="-37500" y="69"/>
                                    </p:animMotion>
                                  </p:childTnLst>
                                </p:cTn>
                              </p:par>
                            </p:childTnLst>
                          </p:cTn>
                        </p:par>
                        <p:par>
                          <p:cTn id="9" fill="hold">
                            <p:stCondLst>
                              <p:cond delay="2000"/>
                            </p:stCondLst>
                            <p:childTnLst>
                              <p:par>
                                <p:cTn id="10" presetID="1"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term: Coordinate Transformations</a:t>
            </a:r>
          </a:p>
        </p:txBody>
      </p:sp>
      <p:sp>
        <p:nvSpPr>
          <p:cNvPr id="4" name="Rectangle 2"/>
          <p:cNvSpPr>
            <a:spLocks noChangeArrowheads="1"/>
          </p:cNvSpPr>
          <p:nvPr/>
        </p:nvSpPr>
        <p:spPr bwMode="auto">
          <a:xfrm>
            <a:off x="838200" y="1801951"/>
            <a:ext cx="605712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dirty="0"/>
              <a:t>A regular transformation:</a:t>
            </a:r>
          </a:p>
          <a:p>
            <a:pPr algn="ctr" eaLnBrk="1" hangingPunct="1"/>
            <a:endParaRPr lang="en-US" altLang="en-US" sz="2800" dirty="0"/>
          </a:p>
          <a:p>
            <a:pPr algn="ctr" eaLnBrk="1" hangingPunct="1"/>
            <a:endParaRPr lang="en-US" altLang="en-US" sz="2800" dirty="0"/>
          </a:p>
          <a:p>
            <a:pPr algn="ctr" eaLnBrk="1" hangingPunct="1"/>
            <a:endParaRPr lang="en-US" altLang="en-US" sz="2800" dirty="0"/>
          </a:p>
          <a:p>
            <a:pPr algn="ctr" eaLnBrk="1" hangingPunct="1"/>
            <a:endParaRPr lang="en-US" altLang="en-US" sz="2800" dirty="0"/>
          </a:p>
          <a:p>
            <a:pPr algn="ctr" eaLnBrk="1" hangingPunct="1"/>
            <a:endParaRPr lang="en-US" altLang="en-US" sz="2800" dirty="0"/>
          </a:p>
          <a:p>
            <a:pPr algn="ctr" eaLnBrk="1" hangingPunct="1"/>
            <a:r>
              <a:rPr lang="en-US" altLang="en-US" sz="2800" dirty="0"/>
              <a:t>We call this the </a:t>
            </a:r>
          </a:p>
          <a:p>
            <a:pPr algn="ctr" eaLnBrk="1" hangingPunct="1"/>
            <a:r>
              <a:rPr lang="en-US" altLang="en-US" sz="2800" dirty="0"/>
              <a:t>“Galilean Transformation”</a:t>
            </a:r>
          </a:p>
        </p:txBody>
      </p:sp>
      <p:sp>
        <p:nvSpPr>
          <p:cNvPr id="3" name="Date Placeholder 2"/>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8" name="Slide Number Placeholder 7"/>
          <p:cNvSpPr>
            <a:spLocks noGrp="1"/>
          </p:cNvSpPr>
          <p:nvPr>
            <p:ph type="sldNum" sz="quarter" idx="12"/>
          </p:nvPr>
        </p:nvSpPr>
        <p:spPr/>
        <p:txBody>
          <a:bodyPr/>
          <a:lstStyle/>
          <a:p>
            <a:fld id="{AFF25C80-3B7E-43E1-A5B7-0224D5A95EE8}" type="slidenum">
              <a:rPr lang="en-US" smtClean="0"/>
              <a:t>24</a:t>
            </a:fld>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799978276"/>
              </p:ext>
            </p:extLst>
          </p:nvPr>
        </p:nvGraphicFramePr>
        <p:xfrm>
          <a:off x="2876161" y="2591549"/>
          <a:ext cx="1981200" cy="1371600"/>
        </p:xfrm>
        <a:graphic>
          <a:graphicData uri="http://schemas.openxmlformats.org/presentationml/2006/ole">
            <mc:AlternateContent xmlns:mc="http://schemas.openxmlformats.org/markup-compatibility/2006">
              <mc:Choice xmlns:v="urn:schemas-microsoft-com:vml" Requires="v">
                <p:oleObj spid="_x0000_s89141" name="Equation" r:id="rId3" imgW="660240" imgH="457200" progId="Equation.3">
                  <p:embed/>
                </p:oleObj>
              </mc:Choice>
              <mc:Fallback>
                <p:oleObj name="Equation" r:id="rId3" imgW="660240" imgH="457200" progId="Equation.3">
                  <p:embed/>
                  <p:pic>
                    <p:nvPicPr>
                      <p:cNvPr id="0" name=""/>
                      <p:cNvPicPr/>
                      <p:nvPr/>
                    </p:nvPicPr>
                    <p:blipFill>
                      <a:blip r:embed="rId4"/>
                      <a:stretch>
                        <a:fillRect/>
                      </a:stretch>
                    </p:blipFill>
                    <p:spPr>
                      <a:xfrm>
                        <a:off x="2876161" y="2591549"/>
                        <a:ext cx="1981200" cy="1371600"/>
                      </a:xfrm>
                      <a:prstGeom prst="rect">
                        <a:avLst/>
                      </a:prstGeom>
                    </p:spPr>
                  </p:pic>
                </p:oleObj>
              </mc:Fallback>
            </mc:AlternateContent>
          </a:graphicData>
        </a:graphic>
      </p:graphicFrame>
      <p:pic>
        <p:nvPicPr>
          <p:cNvPr id="19" name="Picture 4" descr="Image result for apple tree clip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37609" y="3815813"/>
            <a:ext cx="866426" cy="99431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s://carriegooch.files.wordpress.com/2008/11/the-thinker.jpg"/>
          <p:cNvPicPr>
            <a:picLocks noChangeAspect="1" noChangeArrowheads="1"/>
          </p:cNvPicPr>
          <p:nvPr/>
        </p:nvPicPr>
        <p:blipFill rotWithShape="1">
          <a:blip r:embed="rId6">
            <a:extLst>
              <a:ext uri="{28A0092B-C50C-407E-A947-70E740481C1C}">
                <a14:useLocalDpi xmlns:a14="http://schemas.microsoft.com/office/drawing/2010/main" val="0"/>
              </a:ext>
            </a:extLst>
          </a:blip>
          <a:srcRect l="15005" r="11718"/>
          <a:stretch/>
        </p:blipFill>
        <p:spPr bwMode="auto">
          <a:xfrm>
            <a:off x="9098495" y="3013871"/>
            <a:ext cx="580646" cy="5942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 name="Picture 2" descr="https://carriegooch.files.wordpress.com/2008/11/the-thinker.jpg"/>
          <p:cNvPicPr>
            <a:picLocks noChangeAspect="1" noChangeArrowheads="1"/>
          </p:cNvPicPr>
          <p:nvPr/>
        </p:nvPicPr>
        <p:blipFill rotWithShape="1">
          <a:blip r:embed="rId7">
            <a:extLst>
              <a:ext uri="{BEBA8EAE-BF5A-486C-A8C5-ECC9F3942E4B}">
                <a14:imgProps xmlns:a14="http://schemas.microsoft.com/office/drawing/2010/main">
                  <a14:imgLayer r:embed="rId8">
                    <a14:imgEffect>
                      <a14:brightnessContrast bright="25000"/>
                    </a14:imgEffect>
                  </a14:imgLayer>
                </a14:imgProps>
              </a:ext>
              <a:ext uri="{28A0092B-C50C-407E-A947-70E740481C1C}">
                <a14:useLocalDpi xmlns:a14="http://schemas.microsoft.com/office/drawing/2010/main" val="0"/>
              </a:ext>
            </a:extLst>
          </a:blip>
          <a:srcRect l="15005" r="11718"/>
          <a:stretch/>
        </p:blipFill>
        <p:spPr bwMode="auto">
          <a:xfrm>
            <a:off x="9731288" y="3013871"/>
            <a:ext cx="580646" cy="5942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2" name="Picture 2" descr="https://carriegooch.files.wordpress.com/2008/11/the-thinker.jpg"/>
          <p:cNvPicPr>
            <a:picLocks noChangeAspect="1" noChangeArrowheads="1"/>
          </p:cNvPicPr>
          <p:nvPr/>
        </p:nvPicPr>
        <p:blipFill rotWithShape="1">
          <a:blip r:embed="rId9">
            <a:extLst>
              <a:ext uri="{BEBA8EAE-BF5A-486C-A8C5-ECC9F3942E4B}">
                <a14:imgProps xmlns:a14="http://schemas.microsoft.com/office/drawing/2010/main">
                  <a14:imgLayer r:embed="rId8">
                    <a14:imgEffect>
                      <a14:brightnessContrast bright="50000"/>
                    </a14:imgEffect>
                  </a14:imgLayer>
                </a14:imgProps>
              </a:ext>
              <a:ext uri="{28A0092B-C50C-407E-A947-70E740481C1C}">
                <a14:useLocalDpi xmlns:a14="http://schemas.microsoft.com/office/drawing/2010/main" val="0"/>
              </a:ext>
            </a:extLst>
          </a:blip>
          <a:srcRect l="15005" r="11718"/>
          <a:stretch/>
        </p:blipFill>
        <p:spPr bwMode="auto">
          <a:xfrm>
            <a:off x="10364081" y="3013871"/>
            <a:ext cx="580646" cy="5942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3" name="Picture 2" descr="https://carriegooch.files.wordpress.com/2008/11/the-thinker.jpg"/>
          <p:cNvPicPr>
            <a:picLocks noChangeAspect="1" noChangeArrowheads="1"/>
          </p:cNvPicPr>
          <p:nvPr/>
        </p:nvPicPr>
        <p:blipFill rotWithShape="1">
          <a:blip r:embed="rId10">
            <a:extLst>
              <a:ext uri="{BEBA8EAE-BF5A-486C-A8C5-ECC9F3942E4B}">
                <a14:imgProps xmlns:a14="http://schemas.microsoft.com/office/drawing/2010/main">
                  <a14:imgLayer r:embed="rId8">
                    <a14:imgEffect>
                      <a14:brightnessContrast bright="75000"/>
                    </a14:imgEffect>
                  </a14:imgLayer>
                </a14:imgProps>
              </a:ext>
              <a:ext uri="{28A0092B-C50C-407E-A947-70E740481C1C}">
                <a14:useLocalDpi xmlns:a14="http://schemas.microsoft.com/office/drawing/2010/main" val="0"/>
              </a:ext>
            </a:extLst>
          </a:blip>
          <a:srcRect l="15005" r="11718"/>
          <a:stretch/>
        </p:blipFill>
        <p:spPr bwMode="auto">
          <a:xfrm>
            <a:off x="10996875" y="3013871"/>
            <a:ext cx="580646" cy="5942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4" name="Oval 23"/>
          <p:cNvSpPr/>
          <p:nvPr/>
        </p:nvSpPr>
        <p:spPr>
          <a:xfrm>
            <a:off x="10263776" y="199353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a:stCxn id="24" idx="4"/>
          </p:cNvCxnSpPr>
          <p:nvPr/>
        </p:nvCxnSpPr>
        <p:spPr>
          <a:xfrm>
            <a:off x="10309496" y="2084970"/>
            <a:ext cx="1377" cy="784705"/>
          </a:xfrm>
          <a:prstGeom prst="line">
            <a:avLst/>
          </a:prstGeom>
          <a:ln>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6" name="Picture 2" descr="https://carriegooch.files.wordpress.com/2008/11/the-thinker.jpg"/>
          <p:cNvPicPr>
            <a:picLocks noChangeAspect="1" noChangeArrowheads="1"/>
          </p:cNvPicPr>
          <p:nvPr/>
        </p:nvPicPr>
        <p:blipFill rotWithShape="1">
          <a:blip r:embed="rId6">
            <a:extLst>
              <a:ext uri="{28A0092B-C50C-407E-A947-70E740481C1C}">
                <a14:useLocalDpi xmlns:a14="http://schemas.microsoft.com/office/drawing/2010/main" val="0"/>
              </a:ext>
            </a:extLst>
          </a:blip>
          <a:srcRect l="15005" r="11718"/>
          <a:stretch/>
        </p:blipFill>
        <p:spPr bwMode="auto">
          <a:xfrm>
            <a:off x="10038281" y="5523394"/>
            <a:ext cx="580646" cy="594298"/>
          </a:xfrm>
          <a:prstGeom prst="rect">
            <a:avLst/>
          </a:prstGeom>
          <a:noFill/>
          <a:extLst>
            <a:ext uri="{909E8E84-426E-40DD-AFC4-6F175D3DCCD1}">
              <a14:hiddenFill xmlns:a14="http://schemas.microsoft.com/office/drawing/2010/main">
                <a:solidFill>
                  <a:srgbClr val="FFFFFF"/>
                </a:solidFill>
              </a14:hiddenFill>
            </a:ext>
          </a:extLst>
        </p:spPr>
      </p:pic>
      <p:sp>
        <p:nvSpPr>
          <p:cNvPr id="27" name="Oval 26"/>
          <p:cNvSpPr/>
          <p:nvPr/>
        </p:nvSpPr>
        <p:spPr>
          <a:xfrm>
            <a:off x="11604066" y="4318749"/>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4" descr="Image result for apple tree clip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88398" y="1475023"/>
            <a:ext cx="866426" cy="994312"/>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Arrow Connector 28"/>
          <p:cNvCxnSpPr>
            <a:stCxn id="19" idx="1"/>
          </p:cNvCxnSpPr>
          <p:nvPr/>
        </p:nvCxnSpPr>
        <p:spPr>
          <a:xfrm flipH="1">
            <a:off x="8887563" y="4312969"/>
            <a:ext cx="2050046" cy="5584"/>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Freeform: Shape 29"/>
          <p:cNvSpPr>
            <a:spLocks noChangeAspect="1"/>
          </p:cNvSpPr>
          <p:nvPr/>
        </p:nvSpPr>
        <p:spPr>
          <a:xfrm>
            <a:off x="8933283" y="4364469"/>
            <a:ext cx="2716503" cy="1129333"/>
          </a:xfrm>
          <a:custGeom>
            <a:avLst/>
            <a:gdLst>
              <a:gd name="connsiteX0" fmla="*/ 9169758 w 9169758"/>
              <a:gd name="connsiteY0" fmla="*/ 0 h 3812146"/>
              <a:gd name="connsiteX1" fmla="*/ 5434885 w 9169758"/>
              <a:gd name="connsiteY1" fmla="*/ 566670 h 3812146"/>
              <a:gd name="connsiteX2" fmla="*/ 2768958 w 9169758"/>
              <a:gd name="connsiteY2" fmla="*/ 1803042 h 3812146"/>
              <a:gd name="connsiteX3" fmla="*/ 772733 w 9169758"/>
              <a:gd name="connsiteY3" fmla="*/ 3103808 h 3812146"/>
              <a:gd name="connsiteX4" fmla="*/ 0 w 9169758"/>
              <a:gd name="connsiteY4" fmla="*/ 3812146 h 3812146"/>
              <a:gd name="connsiteX0" fmla="*/ 9169758 w 9169758"/>
              <a:gd name="connsiteY0" fmla="*/ 0 h 3812146"/>
              <a:gd name="connsiteX1" fmla="*/ 7804597 w 9169758"/>
              <a:gd name="connsiteY1" fmla="*/ 141668 h 3812146"/>
              <a:gd name="connsiteX2" fmla="*/ 5434885 w 9169758"/>
              <a:gd name="connsiteY2" fmla="*/ 566670 h 3812146"/>
              <a:gd name="connsiteX3" fmla="*/ 2768958 w 9169758"/>
              <a:gd name="connsiteY3" fmla="*/ 1803042 h 3812146"/>
              <a:gd name="connsiteX4" fmla="*/ 772733 w 9169758"/>
              <a:gd name="connsiteY4" fmla="*/ 3103808 h 3812146"/>
              <a:gd name="connsiteX5" fmla="*/ 0 w 9169758"/>
              <a:gd name="connsiteY5" fmla="*/ 3812146 h 3812146"/>
              <a:gd name="connsiteX0" fmla="*/ 9169758 w 9169758"/>
              <a:gd name="connsiteY0" fmla="*/ 8964 h 3821110"/>
              <a:gd name="connsiteX1" fmla="*/ 7765961 w 9169758"/>
              <a:gd name="connsiteY1" fmla="*/ 47602 h 3821110"/>
              <a:gd name="connsiteX2" fmla="*/ 5434885 w 9169758"/>
              <a:gd name="connsiteY2" fmla="*/ 575634 h 3821110"/>
              <a:gd name="connsiteX3" fmla="*/ 2768958 w 9169758"/>
              <a:gd name="connsiteY3" fmla="*/ 1812006 h 3821110"/>
              <a:gd name="connsiteX4" fmla="*/ 772733 w 9169758"/>
              <a:gd name="connsiteY4" fmla="*/ 3112772 h 3821110"/>
              <a:gd name="connsiteX5" fmla="*/ 0 w 9169758"/>
              <a:gd name="connsiteY5" fmla="*/ 3821110 h 3821110"/>
              <a:gd name="connsiteX0" fmla="*/ 9169758 w 9169758"/>
              <a:gd name="connsiteY0" fmla="*/ 0 h 3812146"/>
              <a:gd name="connsiteX1" fmla="*/ 7765961 w 9169758"/>
              <a:gd name="connsiteY1" fmla="*/ 38638 h 3812146"/>
              <a:gd name="connsiteX2" fmla="*/ 5434885 w 9169758"/>
              <a:gd name="connsiteY2" fmla="*/ 566670 h 3812146"/>
              <a:gd name="connsiteX3" fmla="*/ 2768958 w 9169758"/>
              <a:gd name="connsiteY3" fmla="*/ 1803042 h 3812146"/>
              <a:gd name="connsiteX4" fmla="*/ 772733 w 9169758"/>
              <a:gd name="connsiteY4" fmla="*/ 3103808 h 3812146"/>
              <a:gd name="connsiteX5" fmla="*/ 0 w 9169758"/>
              <a:gd name="connsiteY5" fmla="*/ 3812146 h 381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9758" h="3812146">
                <a:moveTo>
                  <a:pt x="9169758" y="0"/>
                </a:moveTo>
                <a:cubicBezTo>
                  <a:pt x="8942231" y="23611"/>
                  <a:pt x="8401319" y="-4291"/>
                  <a:pt x="7765961" y="38638"/>
                </a:cubicBezTo>
                <a:cubicBezTo>
                  <a:pt x="7143482" y="133083"/>
                  <a:pt x="6267719" y="272603"/>
                  <a:pt x="5434885" y="566670"/>
                </a:cubicBezTo>
                <a:cubicBezTo>
                  <a:pt x="4602051" y="860737"/>
                  <a:pt x="3545983" y="1380186"/>
                  <a:pt x="2768958" y="1803042"/>
                </a:cubicBezTo>
                <a:cubicBezTo>
                  <a:pt x="1991933" y="2225898"/>
                  <a:pt x="1234226" y="2768957"/>
                  <a:pt x="772733" y="3103808"/>
                </a:cubicBezTo>
                <a:cubicBezTo>
                  <a:pt x="311240" y="3438659"/>
                  <a:pt x="155620" y="3625402"/>
                  <a:pt x="0" y="3812146"/>
                </a:cubicBezTo>
              </a:path>
            </a:pathLst>
          </a:custGeom>
          <a:noFill/>
          <a:ln>
            <a:solidFill>
              <a:srgbClr val="FF0000"/>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1183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9759579" y="632538"/>
            <a:ext cx="2040943" cy="769441"/>
          </a:xfrm>
          <a:prstGeom prst="rect">
            <a:avLst/>
          </a:prstGeom>
          <a:noFill/>
        </p:spPr>
        <p:txBody>
          <a:bodyPr wrap="none" rtlCol="0">
            <a:spAutoFit/>
          </a:bodyPr>
          <a:lstStyle/>
          <a:p>
            <a:pPr algn="ctr"/>
            <a:r>
              <a:rPr lang="en-US" sz="4400" dirty="0">
                <a:solidFill>
                  <a:schemeClr val="bg1"/>
                </a:solidFill>
              </a:rPr>
              <a:t>Galileo?</a:t>
            </a:r>
          </a:p>
        </p:txBody>
      </p:sp>
      <p:pic>
        <p:nvPicPr>
          <p:cNvPr id="105476" name="Picture 4" descr="http://i.dailymail.co.uk/i/pix/2013/07/02/article-2353601-1AA0CCF4000005DC-540_634x477.jpg">
            <a:extLst>
              <a:ext uri="{FF2B5EF4-FFF2-40B4-BE49-F238E27FC236}">
                <a16:creationId xmlns:a16="http://schemas.microsoft.com/office/drawing/2014/main" id="{80AF331D-36AB-44F7-975D-0279C450B3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308"/>
          <a:stretch/>
        </p:blipFill>
        <p:spPr bwMode="auto">
          <a:xfrm>
            <a:off x="313152" y="225469"/>
            <a:ext cx="9106422" cy="6350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323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p:cNvSpPr/>
          <p:nvPr/>
        </p:nvSpPr>
        <p:spPr>
          <a:xfrm>
            <a:off x="7632520" y="1876857"/>
            <a:ext cx="3881971" cy="4739759"/>
          </a:xfrm>
          <a:prstGeom prst="rect">
            <a:avLst/>
          </a:prstGeom>
          <a:solidFill>
            <a:schemeClr val="tx1"/>
          </a:solidFill>
        </p:spPr>
        <p:txBody>
          <a:bodyPr wrap="square">
            <a:spAutoFit/>
          </a:bodyPr>
          <a:lstStyle/>
          <a:p>
            <a:pPr marL="171450" indent="-171450">
              <a:buFont typeface="Arial" panose="020B0604020202020204" pitchFamily="34" charset="0"/>
              <a:buChar char="•"/>
            </a:pPr>
            <a:r>
              <a:rPr lang="en-US" sz="1600" dirty="0">
                <a:solidFill>
                  <a:schemeClr val="bg1"/>
                </a:solidFill>
              </a:rPr>
              <a:t>Italian astronomer</a:t>
            </a:r>
          </a:p>
          <a:p>
            <a:pPr marL="171450" indent="-171450">
              <a:buFont typeface="Arial" panose="020B0604020202020204" pitchFamily="34" charset="0"/>
              <a:buChar char="•"/>
            </a:pPr>
            <a:r>
              <a:rPr lang="en-US" sz="1600" dirty="0">
                <a:solidFill>
                  <a:schemeClr val="bg1"/>
                </a:solidFill>
              </a:rPr>
              <a:t>Physicist</a:t>
            </a:r>
          </a:p>
          <a:p>
            <a:pPr marL="171450" indent="-171450">
              <a:buFont typeface="Arial" panose="020B0604020202020204" pitchFamily="34" charset="0"/>
              <a:buChar char="•"/>
            </a:pPr>
            <a:r>
              <a:rPr lang="en-US" sz="1600" dirty="0">
                <a:solidFill>
                  <a:schemeClr val="bg1"/>
                </a:solidFill>
              </a:rPr>
              <a:t>Engineer</a:t>
            </a:r>
          </a:p>
          <a:p>
            <a:pPr marL="171450" indent="-171450">
              <a:buFont typeface="Arial" panose="020B0604020202020204" pitchFamily="34" charset="0"/>
              <a:buChar char="•"/>
            </a:pPr>
            <a:r>
              <a:rPr lang="en-US" sz="1600" dirty="0">
                <a:solidFill>
                  <a:schemeClr val="bg1"/>
                </a:solidFill>
              </a:rPr>
              <a:t>philosopher </a:t>
            </a:r>
          </a:p>
          <a:p>
            <a:pPr marL="171450" indent="-171450">
              <a:buFont typeface="Arial" panose="020B0604020202020204" pitchFamily="34" charset="0"/>
              <a:buChar char="•"/>
            </a:pPr>
            <a:r>
              <a:rPr lang="en-US" sz="1600" dirty="0">
                <a:solidFill>
                  <a:schemeClr val="bg1"/>
                </a:solidFill>
              </a:rPr>
              <a:t>mathematician. </a:t>
            </a:r>
          </a:p>
          <a:p>
            <a:pPr marL="171450" indent="-171450">
              <a:buFont typeface="Arial" panose="020B0604020202020204" pitchFamily="34" charset="0"/>
              <a:buChar char="•"/>
            </a:pPr>
            <a:endParaRPr lang="en-US" sz="1600" dirty="0">
              <a:solidFill>
                <a:schemeClr val="bg1"/>
              </a:solidFill>
            </a:endParaRPr>
          </a:p>
          <a:p>
            <a:r>
              <a:rPr lang="en-US" sz="1600" dirty="0">
                <a:solidFill>
                  <a:schemeClr val="bg1"/>
                </a:solidFill>
              </a:rPr>
              <a:t>He has been called </a:t>
            </a:r>
          </a:p>
          <a:p>
            <a:pPr marL="171450" indent="-171450">
              <a:buFont typeface="Arial" panose="020B0604020202020204" pitchFamily="34" charset="0"/>
              <a:buChar char="•"/>
            </a:pPr>
            <a:r>
              <a:rPr lang="en-US" sz="1600" dirty="0">
                <a:solidFill>
                  <a:schemeClr val="bg1"/>
                </a:solidFill>
              </a:rPr>
              <a:t>"father of observational astronomy", </a:t>
            </a:r>
          </a:p>
          <a:p>
            <a:pPr marL="171450" indent="-171450">
              <a:buFont typeface="Arial" panose="020B0604020202020204" pitchFamily="34" charset="0"/>
              <a:buChar char="•"/>
            </a:pPr>
            <a:r>
              <a:rPr lang="en-US" sz="1600" dirty="0">
                <a:solidFill>
                  <a:schemeClr val="bg1"/>
                </a:solidFill>
              </a:rPr>
              <a:t>"father of modern physics", </a:t>
            </a:r>
          </a:p>
          <a:p>
            <a:pPr marL="171450" indent="-171450">
              <a:buFont typeface="Arial" panose="020B0604020202020204" pitchFamily="34" charset="0"/>
              <a:buChar char="•"/>
            </a:pPr>
            <a:r>
              <a:rPr lang="en-US" sz="1600" dirty="0">
                <a:solidFill>
                  <a:schemeClr val="bg1"/>
                </a:solidFill>
              </a:rPr>
              <a:t>"father of the scientific method", and </a:t>
            </a:r>
          </a:p>
          <a:p>
            <a:pPr marL="171450" indent="-171450">
              <a:buFont typeface="Arial" panose="020B0604020202020204" pitchFamily="34" charset="0"/>
              <a:buChar char="•"/>
            </a:pPr>
            <a:r>
              <a:rPr lang="en-US" sz="1600" dirty="0">
                <a:solidFill>
                  <a:schemeClr val="bg1"/>
                </a:solidFill>
              </a:rPr>
              <a:t>"father of science". </a:t>
            </a:r>
          </a:p>
          <a:p>
            <a:endParaRPr lang="en-US" sz="1400" dirty="0">
              <a:solidFill>
                <a:schemeClr val="bg1"/>
              </a:solidFill>
            </a:endParaRPr>
          </a:p>
          <a:p>
            <a:r>
              <a:rPr lang="en-US" sz="1400" dirty="0">
                <a:solidFill>
                  <a:schemeClr val="bg1"/>
                </a:solidFill>
              </a:rPr>
              <a:t>Galileo studied speed and velocity, gravity and free fall, </a:t>
            </a:r>
            <a:r>
              <a:rPr lang="en-US" sz="1400" b="1" dirty="0">
                <a:solidFill>
                  <a:schemeClr val="bg1"/>
                </a:solidFill>
              </a:rPr>
              <a:t>the principle of relativity</a:t>
            </a:r>
            <a:r>
              <a:rPr lang="en-US" sz="1400" dirty="0">
                <a:solidFill>
                  <a:schemeClr val="bg1"/>
                </a:solidFill>
              </a:rPr>
              <a:t>, inertia, projectile motion and also worked in applied science and technology, describing the properties of pendulums and "hydrostatic balances", inventing the </a:t>
            </a:r>
            <a:r>
              <a:rPr lang="en-US" sz="1400" dirty="0" err="1">
                <a:solidFill>
                  <a:schemeClr val="bg1"/>
                </a:solidFill>
              </a:rPr>
              <a:t>thermoscope</a:t>
            </a:r>
            <a:r>
              <a:rPr lang="en-US" sz="1400" dirty="0">
                <a:solidFill>
                  <a:schemeClr val="bg1"/>
                </a:solidFill>
              </a:rPr>
              <a:t> and various military compasses, and using the telescope for scientific observations of celestial objects.</a:t>
            </a:r>
          </a:p>
        </p:txBody>
      </p:sp>
      <p:pic>
        <p:nvPicPr>
          <p:cNvPr id="4" name="Picture 2" descr="https://upload.wikimedia.org/wikipedia/commons/thumb/d/d4/Justus_Sustermans_-_Portrait_of_Galileo_Galilei%2C_1636.jpg/1200px-Justus_Sustermans_-_Portrait_of_Galileo_Galilei%2C_16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7350" y="0"/>
            <a:ext cx="540067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922253" y="302703"/>
            <a:ext cx="3302507" cy="1323439"/>
          </a:xfrm>
          <a:prstGeom prst="rect">
            <a:avLst/>
          </a:prstGeom>
          <a:solidFill>
            <a:schemeClr val="tx1"/>
          </a:solidFill>
        </p:spPr>
        <p:txBody>
          <a:bodyPr wrap="none">
            <a:spAutoFit/>
          </a:bodyPr>
          <a:lstStyle/>
          <a:p>
            <a:pPr algn="ctr"/>
            <a:r>
              <a:rPr lang="en-US" sz="4000" i="1" dirty="0">
                <a:solidFill>
                  <a:schemeClr val="bg1"/>
                </a:solidFill>
              </a:rPr>
              <a:t>Galileo Galilei: </a:t>
            </a:r>
          </a:p>
          <a:p>
            <a:pPr algn="ctr"/>
            <a:r>
              <a:rPr lang="en-US" sz="4000" i="1" dirty="0">
                <a:solidFill>
                  <a:schemeClr val="bg1"/>
                </a:solidFill>
              </a:rPr>
              <a:t>1564-1642</a:t>
            </a:r>
          </a:p>
        </p:txBody>
      </p:sp>
    </p:spTree>
    <p:extLst>
      <p:ext uri="{BB962C8B-B14F-4D97-AF65-F5344CB8AC3E}">
        <p14:creationId xmlns:p14="http://schemas.microsoft.com/office/powerpoint/2010/main" val="2969923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Example of a coordinate transformation</a:t>
            </a:r>
          </a:p>
        </p:txBody>
      </p:sp>
      <p:sp>
        <p:nvSpPr>
          <p:cNvPr id="2" name="Date Placeholder 1"/>
          <p:cNvSpPr>
            <a:spLocks noGrp="1"/>
          </p:cNvSpPr>
          <p:nvPr>
            <p:ph type="dt" sz="half" idx="10"/>
          </p:nvPr>
        </p:nvSpPr>
        <p:spPr/>
        <p:txBody>
          <a:bodyPr/>
          <a:lstStyle/>
          <a:p>
            <a:r>
              <a:rPr lang="en-US"/>
              <a:t>7 October 2017</a:t>
            </a:r>
          </a:p>
        </p:txBody>
      </p:sp>
      <p:sp>
        <p:nvSpPr>
          <p:cNvPr id="3" name="Footer Placeholder 2"/>
          <p:cNvSpPr>
            <a:spLocks noGrp="1"/>
          </p:cNvSpPr>
          <p:nvPr>
            <p:ph type="ftr" sz="quarter" idx="11"/>
          </p:nvPr>
        </p:nvSpPr>
        <p:spPr/>
        <p:txBody>
          <a:bodyPr/>
          <a:lstStyle/>
          <a:p>
            <a:r>
              <a:rPr lang="en-US"/>
              <a:t>McCrory: Einstein's 1905 Revolution</a:t>
            </a:r>
          </a:p>
        </p:txBody>
      </p:sp>
      <p:sp>
        <p:nvSpPr>
          <p:cNvPr id="4" name="Slide Number Placeholder 3"/>
          <p:cNvSpPr>
            <a:spLocks noGrp="1"/>
          </p:cNvSpPr>
          <p:nvPr>
            <p:ph type="sldNum" sz="quarter" idx="12"/>
          </p:nvPr>
        </p:nvSpPr>
        <p:spPr/>
        <p:txBody>
          <a:bodyPr/>
          <a:lstStyle/>
          <a:p>
            <a:fld id="{AFF25C80-3B7E-43E1-A5B7-0224D5A95EE8}" type="slidenum">
              <a:rPr lang="en-US" smtClean="0"/>
              <a:pPr/>
              <a:t>27</a:t>
            </a:fld>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1054196432"/>
              </p:ext>
            </p:extLst>
          </p:nvPr>
        </p:nvGraphicFramePr>
        <p:xfrm>
          <a:off x="9749572" y="2098389"/>
          <a:ext cx="1981200" cy="1371600"/>
        </p:xfrm>
        <a:graphic>
          <a:graphicData uri="http://schemas.openxmlformats.org/presentationml/2006/ole">
            <mc:AlternateContent xmlns:mc="http://schemas.openxmlformats.org/markup-compatibility/2006">
              <mc:Choice xmlns:v="urn:schemas-microsoft-com:vml" Requires="v">
                <p:oleObj spid="_x0000_s96302" name="Equation" r:id="rId3" imgW="660240" imgH="457200" progId="Equation.3">
                  <p:embed/>
                </p:oleObj>
              </mc:Choice>
              <mc:Fallback>
                <p:oleObj name="Equation" r:id="rId3" imgW="660240" imgH="457200" progId="Equation.3">
                  <p:embed/>
                  <p:pic>
                    <p:nvPicPr>
                      <p:cNvPr id="7" name="Object 6"/>
                      <p:cNvPicPr/>
                      <p:nvPr/>
                    </p:nvPicPr>
                    <p:blipFill>
                      <a:blip r:embed="rId4"/>
                      <a:stretch>
                        <a:fillRect/>
                      </a:stretch>
                    </p:blipFill>
                    <p:spPr>
                      <a:xfrm>
                        <a:off x="9749572" y="2098389"/>
                        <a:ext cx="1981200" cy="1371600"/>
                      </a:xfrm>
                      <a:prstGeom prst="rect">
                        <a:avLst/>
                      </a:prstGeom>
                    </p:spPr>
                  </p:pic>
                </p:oleObj>
              </mc:Fallback>
            </mc:AlternateContent>
          </a:graphicData>
        </a:graphic>
      </p:graphicFrame>
      <p:cxnSp>
        <p:nvCxnSpPr>
          <p:cNvPr id="13" name="Straight Arrow Connector 12"/>
          <p:cNvCxnSpPr/>
          <p:nvPr/>
        </p:nvCxnSpPr>
        <p:spPr>
          <a:xfrm flipH="1">
            <a:off x="1875693" y="1858344"/>
            <a:ext cx="0" cy="3715958"/>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268448" y="3716323"/>
            <a:ext cx="3214491"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flipH="1">
            <a:off x="3090031" y="3346991"/>
            <a:ext cx="392908" cy="369332"/>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x</a:t>
            </a:r>
            <a:r>
              <a:rPr lang="en-US" i="1" baseline="-25000" dirty="0">
                <a:latin typeface="Times New Roman" panose="02020603050405020304" pitchFamily="18" charset="0"/>
                <a:cs typeface="Times New Roman" panose="02020603050405020304" pitchFamily="18" charset="0"/>
              </a:rPr>
              <a:t>o</a:t>
            </a:r>
            <a:endParaRPr lang="en-US" i="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1936559" y="1842312"/>
            <a:ext cx="364202"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y</a:t>
            </a:r>
            <a:r>
              <a:rPr lang="en-US" i="1" baseline="-25000" dirty="0">
                <a:latin typeface="Times New Roman" panose="02020603050405020304" pitchFamily="18" charset="0"/>
                <a:cs typeface="Times New Roman" panose="02020603050405020304" pitchFamily="18" charset="0"/>
              </a:rPr>
              <a:t>0</a:t>
            </a:r>
            <a:endParaRPr lang="en-US" i="1" dirty="0">
              <a:latin typeface="Times New Roman" panose="02020603050405020304" pitchFamily="18" charset="0"/>
              <a:cs typeface="Times New Roman" panose="02020603050405020304" pitchFamily="18" charset="0"/>
            </a:endParaRPr>
          </a:p>
        </p:txBody>
      </p:sp>
      <p:cxnSp>
        <p:nvCxnSpPr>
          <p:cNvPr id="19" name="Straight Arrow Connector 18"/>
          <p:cNvCxnSpPr/>
          <p:nvPr/>
        </p:nvCxnSpPr>
        <p:spPr>
          <a:xfrm flipH="1">
            <a:off x="3815796" y="1842312"/>
            <a:ext cx="0" cy="3715958"/>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208551" y="3700291"/>
            <a:ext cx="3214491" cy="0"/>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flipH="1">
            <a:off x="5030134" y="3330959"/>
            <a:ext cx="392908" cy="369332"/>
          </a:xfrm>
          <a:prstGeom prst="rect">
            <a:avLst/>
          </a:prstGeom>
          <a:noFill/>
        </p:spPr>
        <p:txBody>
          <a:bodyPr wrap="square" rtlCol="0">
            <a:spAutoFit/>
          </a:bodyPr>
          <a:lstStyle/>
          <a:p>
            <a:r>
              <a:rPr lang="en-US" i="1" dirty="0">
                <a:solidFill>
                  <a:srgbClr val="FF0000"/>
                </a:solidFill>
                <a:latin typeface="Times New Roman" panose="02020603050405020304" pitchFamily="18" charset="0"/>
                <a:cs typeface="Times New Roman" panose="02020603050405020304" pitchFamily="18" charset="0"/>
              </a:rPr>
              <a:t>x</a:t>
            </a:r>
          </a:p>
        </p:txBody>
      </p:sp>
      <p:sp>
        <p:nvSpPr>
          <p:cNvPr id="22" name="TextBox 21"/>
          <p:cNvSpPr txBox="1"/>
          <p:nvPr/>
        </p:nvSpPr>
        <p:spPr>
          <a:xfrm>
            <a:off x="3876662" y="1826280"/>
            <a:ext cx="287258" cy="369332"/>
          </a:xfrm>
          <a:prstGeom prst="rect">
            <a:avLst/>
          </a:prstGeom>
          <a:noFill/>
        </p:spPr>
        <p:txBody>
          <a:bodyPr wrap="none" rtlCol="0">
            <a:spAutoFit/>
          </a:bodyPr>
          <a:lstStyle/>
          <a:p>
            <a:r>
              <a:rPr lang="en-US" i="1" dirty="0">
                <a:solidFill>
                  <a:srgbClr val="FF0000"/>
                </a:solidFill>
                <a:latin typeface="Times New Roman" panose="02020603050405020304" pitchFamily="18" charset="0"/>
                <a:cs typeface="Times New Roman" panose="02020603050405020304" pitchFamily="18" charset="0"/>
              </a:rPr>
              <a:t>y</a:t>
            </a:r>
          </a:p>
        </p:txBody>
      </p:sp>
      <p:cxnSp>
        <p:nvCxnSpPr>
          <p:cNvPr id="24" name="Straight Arrow Connector 23"/>
          <p:cNvCxnSpPr/>
          <p:nvPr/>
        </p:nvCxnSpPr>
        <p:spPr>
          <a:xfrm>
            <a:off x="3876661" y="2897312"/>
            <a:ext cx="9144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188532" y="2493666"/>
            <a:ext cx="287258" cy="369332"/>
          </a:xfrm>
          <a:prstGeom prst="rect">
            <a:avLst/>
          </a:prstGeom>
          <a:noFill/>
        </p:spPr>
        <p:txBody>
          <a:bodyPr wrap="none" rtlCol="0">
            <a:spAutoFit/>
          </a:bodyPr>
          <a:lstStyle/>
          <a:p>
            <a:r>
              <a:rPr lang="en-US" i="1" dirty="0">
                <a:solidFill>
                  <a:srgbClr val="FF0000"/>
                </a:solidFill>
                <a:latin typeface="Times New Roman" panose="02020603050405020304" pitchFamily="18" charset="0"/>
                <a:cs typeface="Times New Roman" panose="02020603050405020304" pitchFamily="18" charset="0"/>
              </a:rPr>
              <a:t>v</a:t>
            </a:r>
          </a:p>
        </p:txBody>
      </p:sp>
      <p:sp>
        <p:nvSpPr>
          <p:cNvPr id="26" name="TextBox 25"/>
          <p:cNvSpPr txBox="1"/>
          <p:nvPr/>
        </p:nvSpPr>
        <p:spPr>
          <a:xfrm>
            <a:off x="6661374" y="2222963"/>
            <a:ext cx="1643399" cy="2031325"/>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5 [m/s]</a:t>
            </a:r>
          </a:p>
          <a:p>
            <a:r>
              <a:rPr lang="en-US" i="1" dirty="0">
                <a:latin typeface="Times New Roman" panose="02020603050405020304" pitchFamily="18" charset="0"/>
                <a:cs typeface="Times New Roman" panose="02020603050405020304" pitchFamily="18" charset="0"/>
              </a:rPr>
              <a:t>t</a:t>
            </a:r>
            <a:r>
              <a:rPr lang="en-US" i="1"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 10 [sec]</a:t>
            </a:r>
          </a:p>
          <a:p>
            <a:r>
              <a:rPr lang="en-US" i="1" dirty="0">
                <a:latin typeface="Times New Roman" panose="02020603050405020304" pitchFamily="18" charset="0"/>
                <a:cs typeface="Times New Roman" panose="02020603050405020304" pitchFamily="18" charset="0"/>
              </a:rPr>
              <a:t>x</a:t>
            </a:r>
            <a:r>
              <a:rPr lang="en-US" i="1"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 0</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What is </a:t>
            </a:r>
            <a:r>
              <a:rPr lang="en-US" i="1"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t = t</a:t>
            </a:r>
            <a:r>
              <a:rPr lang="en-US" i="1" baseline="-25000" dirty="0">
                <a:latin typeface="Times New Roman" panose="02020603050405020304" pitchFamily="18" charset="0"/>
                <a:cs typeface="Times New Roman" panose="02020603050405020304" pitchFamily="18" charset="0"/>
              </a:rPr>
              <a:t>0</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10 [sec]</a:t>
            </a:r>
          </a:p>
        </p:txBody>
      </p:sp>
      <p:sp>
        <p:nvSpPr>
          <p:cNvPr id="27" name="Rectangle 26"/>
          <p:cNvSpPr/>
          <p:nvPr/>
        </p:nvSpPr>
        <p:spPr>
          <a:xfrm>
            <a:off x="6489719" y="3829729"/>
            <a:ext cx="2253702" cy="51701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i="1" dirty="0"/>
              <a:t>Answer under here</a:t>
            </a:r>
          </a:p>
        </p:txBody>
      </p:sp>
    </p:spTree>
    <p:extLst>
      <p:ext uri="{BB962C8B-B14F-4D97-AF65-F5344CB8AC3E}">
        <p14:creationId xmlns:p14="http://schemas.microsoft.com/office/powerpoint/2010/main" val="183989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01BF3-FF88-4D59-A4BF-D1FCEEBFC9F4}"/>
              </a:ext>
            </a:extLst>
          </p:cNvPr>
          <p:cNvSpPr>
            <a:spLocks noGrp="1"/>
          </p:cNvSpPr>
          <p:nvPr>
            <p:ph type="title"/>
          </p:nvPr>
        </p:nvSpPr>
        <p:spPr/>
        <p:txBody>
          <a:bodyPr/>
          <a:lstStyle/>
          <a:p>
            <a:r>
              <a:rPr lang="en-US" dirty="0"/>
              <a:t>Use the clicker for numeric input</a:t>
            </a:r>
          </a:p>
        </p:txBody>
      </p:sp>
      <p:sp>
        <p:nvSpPr>
          <p:cNvPr id="3" name="Content Placeholder 2">
            <a:extLst>
              <a:ext uri="{FF2B5EF4-FFF2-40B4-BE49-F238E27FC236}">
                <a16:creationId xmlns:a16="http://schemas.microsoft.com/office/drawing/2014/main" id="{19A78A04-48D7-47C9-AF4D-822E11A32C72}"/>
              </a:ext>
            </a:extLst>
          </p:cNvPr>
          <p:cNvSpPr>
            <a:spLocks noGrp="1"/>
          </p:cNvSpPr>
          <p:nvPr>
            <p:ph idx="1"/>
          </p:nvPr>
        </p:nvSpPr>
        <p:spPr>
          <a:xfrm>
            <a:off x="838200" y="1825625"/>
            <a:ext cx="10515600" cy="4351338"/>
          </a:xfrm>
        </p:spPr>
        <p:txBody>
          <a:bodyPr/>
          <a:lstStyle/>
          <a:p>
            <a:pPr marL="514350" indent="-514350">
              <a:buFont typeface="+mj-lt"/>
              <a:buAutoNum type="arabicPeriod"/>
            </a:pPr>
            <a:r>
              <a:rPr lang="en-US" dirty="0"/>
              <a:t>Click a number on the key pad to wake it up</a:t>
            </a:r>
          </a:p>
          <a:p>
            <a:pPr marL="514350" indent="-514350">
              <a:buFont typeface="+mj-lt"/>
              <a:buAutoNum type="arabicPeriod"/>
            </a:pPr>
            <a:r>
              <a:rPr lang="en-US" dirty="0"/>
              <a:t>Click on the pencil button</a:t>
            </a:r>
          </a:p>
          <a:p>
            <a:pPr marL="514350" indent="-514350">
              <a:buFont typeface="+mj-lt"/>
              <a:buAutoNum type="arabicPeriod"/>
            </a:pPr>
            <a:r>
              <a:rPr lang="en-US" b="1" dirty="0"/>
              <a:t>Enter your answer</a:t>
            </a:r>
          </a:p>
          <a:p>
            <a:pPr lvl="1"/>
            <a:r>
              <a:rPr lang="en-US" i="1" dirty="0"/>
              <a:t>For example, 3 . 1 4 1 5 9 2 6 5 3 5</a:t>
            </a:r>
          </a:p>
          <a:p>
            <a:pPr marL="514350" indent="-514350">
              <a:buFont typeface="+mj-lt"/>
              <a:buAutoNum type="arabicPeriod"/>
            </a:pPr>
            <a:r>
              <a:rPr lang="en-US" dirty="0"/>
              <a:t>Press the enter button</a:t>
            </a:r>
          </a:p>
          <a:p>
            <a:pPr marL="514350" indent="-514350">
              <a:buFont typeface="+mj-lt"/>
              <a:buAutoNum type="arabicPeriod"/>
            </a:pPr>
            <a:endParaRPr lang="en-US" dirty="0"/>
          </a:p>
        </p:txBody>
      </p:sp>
      <p:sp>
        <p:nvSpPr>
          <p:cNvPr id="4" name="Date Placeholder 3">
            <a:extLst>
              <a:ext uri="{FF2B5EF4-FFF2-40B4-BE49-F238E27FC236}">
                <a16:creationId xmlns:a16="http://schemas.microsoft.com/office/drawing/2014/main" id="{86E60D49-DE8A-48C9-B1D0-6D301C90B110}"/>
              </a:ext>
            </a:extLst>
          </p:cNvPr>
          <p:cNvSpPr>
            <a:spLocks noGrp="1"/>
          </p:cNvSpPr>
          <p:nvPr>
            <p:ph type="dt" sz="half" idx="10"/>
          </p:nvPr>
        </p:nvSpPr>
        <p:spPr/>
        <p:txBody>
          <a:bodyPr/>
          <a:lstStyle/>
          <a:p>
            <a:r>
              <a:rPr lang="en-US"/>
              <a:t>7 October 2017</a:t>
            </a:r>
          </a:p>
        </p:txBody>
      </p:sp>
      <p:sp>
        <p:nvSpPr>
          <p:cNvPr id="5" name="Footer Placeholder 4">
            <a:extLst>
              <a:ext uri="{FF2B5EF4-FFF2-40B4-BE49-F238E27FC236}">
                <a16:creationId xmlns:a16="http://schemas.microsoft.com/office/drawing/2014/main" id="{83D3D9E9-2073-43D9-A22D-8BA9737053D3}"/>
              </a:ext>
            </a:extLst>
          </p:cNvPr>
          <p:cNvSpPr>
            <a:spLocks noGrp="1"/>
          </p:cNvSpPr>
          <p:nvPr>
            <p:ph type="ftr" sz="quarter" idx="11"/>
          </p:nvPr>
        </p:nvSpPr>
        <p:spPr/>
        <p:txBody>
          <a:bodyPr/>
          <a:lstStyle/>
          <a:p>
            <a:r>
              <a:rPr lang="en-US" dirty="0"/>
              <a:t>McCrory: Einstein's 1905 Revolution</a:t>
            </a:r>
          </a:p>
        </p:txBody>
      </p:sp>
      <p:sp>
        <p:nvSpPr>
          <p:cNvPr id="6" name="Slide Number Placeholder 5">
            <a:extLst>
              <a:ext uri="{FF2B5EF4-FFF2-40B4-BE49-F238E27FC236}">
                <a16:creationId xmlns:a16="http://schemas.microsoft.com/office/drawing/2014/main" id="{63A318CB-B2C7-4A87-9D46-6454B2A504A5}"/>
              </a:ext>
            </a:extLst>
          </p:cNvPr>
          <p:cNvSpPr>
            <a:spLocks noGrp="1"/>
          </p:cNvSpPr>
          <p:nvPr>
            <p:ph type="sldNum" sz="quarter" idx="12"/>
          </p:nvPr>
        </p:nvSpPr>
        <p:spPr/>
        <p:txBody>
          <a:bodyPr/>
          <a:lstStyle/>
          <a:p>
            <a:fld id="{AFF25C80-3B7E-43E1-A5B7-0224D5A95EE8}" type="slidenum">
              <a:rPr lang="en-US" smtClean="0"/>
              <a:t>28</a:t>
            </a:fld>
            <a:endParaRPr lang="en-US" dirty="0"/>
          </a:p>
        </p:txBody>
      </p:sp>
      <p:pic>
        <p:nvPicPr>
          <p:cNvPr id="105474" name="Picture 2" descr="http://www2.oid.ucla.edu/units/tlc/classroom-clickers/responsecard_xr_220_gray.jpg/image_preview">
            <a:extLst>
              <a:ext uri="{FF2B5EF4-FFF2-40B4-BE49-F238E27FC236}">
                <a16:creationId xmlns:a16="http://schemas.microsoft.com/office/drawing/2014/main" id="{377C7A95-7F9B-4C51-858D-9697706DB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319" y="1355333"/>
            <a:ext cx="4005498" cy="414294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AB866D0-0881-4AF6-B783-C29E66D76ADD}"/>
              </a:ext>
            </a:extLst>
          </p:cNvPr>
          <p:cNvSpPr txBox="1"/>
          <p:nvPr/>
        </p:nvSpPr>
        <p:spPr>
          <a:xfrm>
            <a:off x="8002557" y="2680896"/>
            <a:ext cx="301686" cy="369332"/>
          </a:xfrm>
          <a:prstGeom prst="rect">
            <a:avLst/>
          </a:prstGeom>
          <a:noFill/>
          <a:ln w="38100">
            <a:solidFill>
              <a:srgbClr val="FF0000"/>
            </a:solidFill>
          </a:ln>
        </p:spPr>
        <p:txBody>
          <a:bodyPr wrap="none" rtlCol="0">
            <a:spAutoFit/>
          </a:bodyPr>
          <a:lstStyle/>
          <a:p>
            <a:r>
              <a:rPr lang="en-US" dirty="0"/>
              <a:t>1</a:t>
            </a:r>
          </a:p>
        </p:txBody>
      </p:sp>
      <p:cxnSp>
        <p:nvCxnSpPr>
          <p:cNvPr id="9" name="Straight Arrow Connector 8">
            <a:extLst>
              <a:ext uri="{FF2B5EF4-FFF2-40B4-BE49-F238E27FC236}">
                <a16:creationId xmlns:a16="http://schemas.microsoft.com/office/drawing/2014/main" id="{1D8E0CD1-5E93-416F-AADD-CB61F4A7CF3D}"/>
              </a:ext>
            </a:extLst>
          </p:cNvPr>
          <p:cNvCxnSpPr/>
          <p:nvPr/>
        </p:nvCxnSpPr>
        <p:spPr>
          <a:xfrm>
            <a:off x="8275319" y="2838203"/>
            <a:ext cx="2002749" cy="128253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FF1E2F1-EBC4-4FD9-8D16-CE69785C4FCC}"/>
              </a:ext>
            </a:extLst>
          </p:cNvPr>
          <p:cNvSpPr txBox="1"/>
          <p:nvPr/>
        </p:nvSpPr>
        <p:spPr>
          <a:xfrm>
            <a:off x="8002557" y="3230458"/>
            <a:ext cx="301686" cy="369332"/>
          </a:xfrm>
          <a:prstGeom prst="rect">
            <a:avLst/>
          </a:prstGeom>
          <a:noFill/>
          <a:ln w="38100">
            <a:solidFill>
              <a:srgbClr val="FF0000"/>
            </a:solidFill>
          </a:ln>
        </p:spPr>
        <p:txBody>
          <a:bodyPr wrap="none" rtlCol="0">
            <a:spAutoFit/>
          </a:bodyPr>
          <a:lstStyle/>
          <a:p>
            <a:r>
              <a:rPr lang="en-US" dirty="0"/>
              <a:t>2</a:t>
            </a:r>
          </a:p>
        </p:txBody>
      </p:sp>
      <p:cxnSp>
        <p:nvCxnSpPr>
          <p:cNvPr id="12" name="Straight Arrow Connector 11">
            <a:extLst>
              <a:ext uri="{FF2B5EF4-FFF2-40B4-BE49-F238E27FC236}">
                <a16:creationId xmlns:a16="http://schemas.microsoft.com/office/drawing/2014/main" id="{3BC9ED05-6053-44DA-8414-A1E46BDBA54B}"/>
              </a:ext>
            </a:extLst>
          </p:cNvPr>
          <p:cNvCxnSpPr>
            <a:cxnSpLocks/>
          </p:cNvCxnSpPr>
          <p:nvPr/>
        </p:nvCxnSpPr>
        <p:spPr>
          <a:xfrm>
            <a:off x="8275319" y="3386922"/>
            <a:ext cx="1248691" cy="86875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35BFD3C-98E8-472C-ADAF-56F3C015385B}"/>
              </a:ext>
            </a:extLst>
          </p:cNvPr>
          <p:cNvSpPr txBox="1"/>
          <p:nvPr/>
        </p:nvSpPr>
        <p:spPr>
          <a:xfrm>
            <a:off x="8002557" y="3780020"/>
            <a:ext cx="301686" cy="369332"/>
          </a:xfrm>
          <a:prstGeom prst="rect">
            <a:avLst/>
          </a:prstGeom>
          <a:noFill/>
          <a:ln w="38100">
            <a:solidFill>
              <a:srgbClr val="FF0000"/>
            </a:solidFill>
          </a:ln>
        </p:spPr>
        <p:txBody>
          <a:bodyPr wrap="none" rtlCol="0">
            <a:spAutoFit/>
          </a:bodyPr>
          <a:lstStyle/>
          <a:p>
            <a:r>
              <a:rPr lang="en-US" dirty="0"/>
              <a:t>3</a:t>
            </a:r>
          </a:p>
        </p:txBody>
      </p:sp>
      <p:cxnSp>
        <p:nvCxnSpPr>
          <p:cNvPr id="15" name="Straight Arrow Connector 14">
            <a:extLst>
              <a:ext uri="{FF2B5EF4-FFF2-40B4-BE49-F238E27FC236}">
                <a16:creationId xmlns:a16="http://schemas.microsoft.com/office/drawing/2014/main" id="{EA9B54D7-762C-419F-B753-4BAE87C4025E}"/>
              </a:ext>
            </a:extLst>
          </p:cNvPr>
          <p:cNvCxnSpPr>
            <a:cxnSpLocks/>
          </p:cNvCxnSpPr>
          <p:nvPr/>
        </p:nvCxnSpPr>
        <p:spPr>
          <a:xfrm flipV="1">
            <a:off x="8275319" y="3778334"/>
            <a:ext cx="1706881" cy="18645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7DCD0D2-2069-4E55-BB60-8F80C2EA88FA}"/>
              </a:ext>
            </a:extLst>
          </p:cNvPr>
          <p:cNvSpPr txBox="1"/>
          <p:nvPr/>
        </p:nvSpPr>
        <p:spPr>
          <a:xfrm>
            <a:off x="8002557" y="4329582"/>
            <a:ext cx="301686" cy="369332"/>
          </a:xfrm>
          <a:prstGeom prst="rect">
            <a:avLst/>
          </a:prstGeom>
          <a:noFill/>
          <a:ln w="38100">
            <a:solidFill>
              <a:srgbClr val="FF0000"/>
            </a:solidFill>
          </a:ln>
        </p:spPr>
        <p:txBody>
          <a:bodyPr wrap="none" rtlCol="0">
            <a:spAutoFit/>
          </a:bodyPr>
          <a:lstStyle/>
          <a:p>
            <a:r>
              <a:rPr lang="en-US" dirty="0"/>
              <a:t>4</a:t>
            </a:r>
          </a:p>
        </p:txBody>
      </p:sp>
      <p:cxnSp>
        <p:nvCxnSpPr>
          <p:cNvPr id="18" name="Straight Arrow Connector 17">
            <a:extLst>
              <a:ext uri="{FF2B5EF4-FFF2-40B4-BE49-F238E27FC236}">
                <a16:creationId xmlns:a16="http://schemas.microsoft.com/office/drawing/2014/main" id="{39FEC1FE-E392-4C80-98A9-4097C1785B8F}"/>
              </a:ext>
            </a:extLst>
          </p:cNvPr>
          <p:cNvCxnSpPr>
            <a:cxnSpLocks/>
          </p:cNvCxnSpPr>
          <p:nvPr/>
        </p:nvCxnSpPr>
        <p:spPr>
          <a:xfrm flipV="1">
            <a:off x="8297094" y="3578980"/>
            <a:ext cx="1321919" cy="90790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666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1" grpId="0" animBg="1"/>
      <p:bldP spid="11" grpId="1" animBg="1"/>
      <p:bldP spid="14" grpId="0" animBg="1"/>
      <p:bldP spid="14" grpId="1"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PChart" descr="50 got 0.84, 0 got 0.05, 1 got 0.02, 10 got 0.02, 10.5 got 0.02, Other got 0.05, ">
            <a:extLst>
              <a:ext uri="{FF2B5EF4-FFF2-40B4-BE49-F238E27FC236}">
                <a16:creationId xmlns:a16="http://schemas.microsoft.com/office/drawing/2014/main" id="{8BAE0CF0-E061-415E-A5CA-9B32F0AF3EA6}"/>
              </a:ext>
            </a:extLst>
          </p:cNvPr>
          <p:cNvSpPr/>
          <p:nvPr>
            <p:custDataLst>
              <p:tags r:id="rId3"/>
            </p:custDataLst>
          </p:nvPr>
        </p:nvSpPr>
        <p:spPr>
          <a:xfrm>
            <a:off x="8968533" y="337149"/>
            <a:ext cx="3096467" cy="2457580"/>
          </a:xfrm>
          <a:prstGeom prst="rect">
            <a:avLst/>
          </a:prstGeom>
          <a:blipFill>
            <a:blip r:embed="rId6"/>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a:extLst>
              <a:ext uri="{FF2B5EF4-FFF2-40B4-BE49-F238E27FC236}">
                <a16:creationId xmlns:a16="http://schemas.microsoft.com/office/drawing/2014/main" id="{DAD5D9F6-02DA-433D-A2FE-A82FDC859DA9}"/>
              </a:ext>
            </a:extLst>
          </p:cNvPr>
          <p:cNvSpPr>
            <a:spLocks noGrp="1"/>
          </p:cNvSpPr>
          <p:nvPr>
            <p:ph type="title"/>
          </p:nvPr>
        </p:nvSpPr>
        <p:spPr/>
        <p:txBody>
          <a:bodyPr/>
          <a:lstStyle/>
          <a:p>
            <a:r>
              <a:rPr lang="en-US" dirty="0"/>
              <a:t>What is the value of x?</a:t>
            </a:r>
          </a:p>
        </p:txBody>
      </p:sp>
      <p:sp>
        <p:nvSpPr>
          <p:cNvPr id="4" name="Date Placeholder 3">
            <a:extLst>
              <a:ext uri="{FF2B5EF4-FFF2-40B4-BE49-F238E27FC236}">
                <a16:creationId xmlns:a16="http://schemas.microsoft.com/office/drawing/2014/main" id="{CC024DC5-0657-47D8-BC10-6D10351435F3}"/>
              </a:ext>
            </a:extLst>
          </p:cNvPr>
          <p:cNvSpPr>
            <a:spLocks noGrp="1"/>
          </p:cNvSpPr>
          <p:nvPr>
            <p:ph type="dt" sz="half" idx="10"/>
          </p:nvPr>
        </p:nvSpPr>
        <p:spPr/>
        <p:txBody>
          <a:bodyPr/>
          <a:lstStyle/>
          <a:p>
            <a:r>
              <a:rPr lang="en-US"/>
              <a:t>7 October 2017</a:t>
            </a:r>
          </a:p>
        </p:txBody>
      </p:sp>
      <p:sp>
        <p:nvSpPr>
          <p:cNvPr id="5" name="Footer Placeholder 4">
            <a:extLst>
              <a:ext uri="{FF2B5EF4-FFF2-40B4-BE49-F238E27FC236}">
                <a16:creationId xmlns:a16="http://schemas.microsoft.com/office/drawing/2014/main" id="{4B18F1A4-B4FA-4CCC-9D2C-F735106AE613}"/>
              </a:ext>
            </a:extLst>
          </p:cNvPr>
          <p:cNvSpPr>
            <a:spLocks noGrp="1"/>
          </p:cNvSpPr>
          <p:nvPr>
            <p:ph type="ftr" sz="quarter" idx="11"/>
          </p:nvPr>
        </p:nvSpPr>
        <p:spPr/>
        <p:txBody>
          <a:bodyPr/>
          <a:lstStyle/>
          <a:p>
            <a:r>
              <a:rPr lang="en-US"/>
              <a:t>McCrory: Einstein's 1905 Revolution</a:t>
            </a:r>
          </a:p>
        </p:txBody>
      </p:sp>
      <p:sp>
        <p:nvSpPr>
          <p:cNvPr id="6" name="Slide Number Placeholder 5">
            <a:extLst>
              <a:ext uri="{FF2B5EF4-FFF2-40B4-BE49-F238E27FC236}">
                <a16:creationId xmlns:a16="http://schemas.microsoft.com/office/drawing/2014/main" id="{7EDCCDC4-54DF-4751-B976-C0B6DA522A4C}"/>
              </a:ext>
            </a:extLst>
          </p:cNvPr>
          <p:cNvSpPr>
            <a:spLocks noGrp="1"/>
          </p:cNvSpPr>
          <p:nvPr>
            <p:ph type="sldNum" sz="quarter" idx="12"/>
          </p:nvPr>
        </p:nvSpPr>
        <p:spPr/>
        <p:txBody>
          <a:bodyPr/>
          <a:lstStyle/>
          <a:p>
            <a:fld id="{AFF25C80-3B7E-43E1-A5B7-0224D5A95EE8}" type="slidenum">
              <a:rPr lang="en-US" smtClean="0"/>
              <a:t>29</a:t>
            </a:fld>
            <a:endParaRPr lang="en-US"/>
          </a:p>
        </p:txBody>
      </p:sp>
      <p:graphicFrame>
        <p:nvGraphicFramePr>
          <p:cNvPr id="7" name="TPResults">
            <a:extLst>
              <a:ext uri="{FF2B5EF4-FFF2-40B4-BE49-F238E27FC236}">
                <a16:creationId xmlns:a16="http://schemas.microsoft.com/office/drawing/2014/main" id="{02DB6C1A-501A-46AE-9888-62E1B2BB56C8}"/>
              </a:ext>
            </a:extLst>
          </p:cNvPr>
          <p:cNvGraphicFramePr>
            <a:graphicFrameLocks noGrp="1"/>
          </p:cNvGraphicFramePr>
          <p:nvPr>
            <p:extLst>
              <p:ext uri="{D42A27DB-BD31-4B8C-83A1-F6EECF244321}">
                <p14:modId xmlns:p14="http://schemas.microsoft.com/office/powerpoint/2010/main" val="2801987491"/>
              </p:ext>
            </p:extLst>
          </p:nvPr>
        </p:nvGraphicFramePr>
        <p:xfrm>
          <a:off x="7315465" y="2589974"/>
          <a:ext cx="4749535" cy="3200400"/>
        </p:xfrm>
        <a:graphic>
          <a:graphicData uri="http://schemas.openxmlformats.org/drawingml/2006/table">
            <a:tbl>
              <a:tblPr firstRow="1" bandRow="1">
                <a:tableStyleId>{5C22544A-7EE6-4342-B048-85BDC9FD1C3A}</a:tableStyleId>
              </a:tblPr>
              <a:tblGrid>
                <a:gridCol w="1583178">
                  <a:extLst>
                    <a:ext uri="{9D8B030D-6E8A-4147-A177-3AD203B41FA5}">
                      <a16:colId xmlns:a16="http://schemas.microsoft.com/office/drawing/2014/main" val="1370721322"/>
                    </a:ext>
                  </a:extLst>
                </a:gridCol>
                <a:gridCol w="3166357">
                  <a:extLst>
                    <a:ext uri="{9D8B030D-6E8A-4147-A177-3AD203B41FA5}">
                      <a16:colId xmlns:a16="http://schemas.microsoft.com/office/drawing/2014/main" val="3472272619"/>
                    </a:ext>
                  </a:extLst>
                </a:gridCol>
              </a:tblGrid>
              <a:tr h="317500">
                <a:tc>
                  <a:txBody>
                    <a:bodyPr/>
                    <a:lstStyle/>
                    <a:p>
                      <a:pPr algn="l"/>
                      <a:r>
                        <a:rPr lang="en-US" sz="2400" b="1">
                          <a:solidFill>
                            <a:schemeClr val="tx2"/>
                          </a:solidFill>
                        </a:rPr>
                        <a:t>Rank</a:t>
                      </a:r>
                      <a:endParaRPr lang="en-US" sz="2400" b="1" dirty="0">
                        <a:solidFill>
                          <a:schemeClr val="tx2"/>
                        </a:solidFill>
                      </a:endParaRPr>
                    </a:p>
                  </a:txBody>
                  <a:tcPr>
                    <a:lnL w="12700" cmpd="sng">
                      <a:solidFill>
                        <a:schemeClr val="lt1"/>
                      </a:solidFill>
                    </a:lnL>
                    <a:lnR w="12700" cmpd="sng">
                      <a:solidFill>
                        <a:schemeClr val="lt1"/>
                      </a:solidFill>
                    </a:lnR>
                    <a:lnT w="12700" cmpd="sng">
                      <a:solidFill>
                        <a:schemeClr val="lt1"/>
                      </a:solidFill>
                    </a:lnT>
                    <a:lnB w="12700" cap="flat" cmpd="sng" algn="ctr">
                      <a:solidFill>
                        <a:schemeClr val="lt1"/>
                      </a:solidFill>
                      <a:prstDash val="solid"/>
                      <a:round/>
                      <a:headEnd type="none" w="med" len="med"/>
                      <a:tailEnd type="none" w="med" len="med"/>
                    </a:lnB>
                    <a:solidFill>
                      <a:scrgbClr r="0" g="0" b="0">
                        <a:alpha val="1000"/>
                      </a:scrgbClr>
                    </a:solidFill>
                  </a:tcPr>
                </a:tc>
                <a:tc>
                  <a:txBody>
                    <a:bodyPr/>
                    <a:lstStyle/>
                    <a:p>
                      <a:pPr algn="l"/>
                      <a:r>
                        <a:rPr lang="en-US" sz="2400" b="1">
                          <a:solidFill>
                            <a:schemeClr val="tx2"/>
                          </a:solidFill>
                        </a:rPr>
                        <a:t>Responses</a:t>
                      </a:r>
                      <a:endParaRPr lang="en-US" sz="2400" b="1" dirty="0">
                        <a:solidFill>
                          <a:schemeClr val="tx2"/>
                        </a:solidFill>
                      </a:endParaRPr>
                    </a:p>
                  </a:txBody>
                  <a:tcPr>
                    <a:lnL w="12700" cmpd="sng">
                      <a:solidFill>
                        <a:schemeClr val="lt1"/>
                      </a:solidFill>
                    </a:lnL>
                    <a:lnR w="12700" cmpd="sng">
                      <a:solidFill>
                        <a:schemeClr val="lt1"/>
                      </a:solidFill>
                    </a:lnR>
                    <a:lnT w="12700" cmpd="sng">
                      <a:solidFill>
                        <a:schemeClr val="lt1"/>
                      </a:solidFill>
                    </a:lnT>
                    <a:lnB w="12700" cap="flat" cmpd="sng" algn="ctr">
                      <a:solidFill>
                        <a:schemeClr val="lt1"/>
                      </a:solidFill>
                      <a:prstDash val="solid"/>
                      <a:round/>
                      <a:headEnd type="none" w="med" len="med"/>
                      <a:tailEnd type="none" w="med" len="med"/>
                    </a:lnB>
                    <a:solidFill>
                      <a:scrgbClr r="0" g="0" b="0">
                        <a:alpha val="1000"/>
                      </a:scrgbClr>
                    </a:solidFill>
                  </a:tcPr>
                </a:tc>
                <a:extLst>
                  <a:ext uri="{0D108BD9-81ED-4DB2-BD59-A6C34878D82A}">
                    <a16:rowId xmlns:a16="http://schemas.microsoft.com/office/drawing/2014/main" val="754634172"/>
                  </a:ext>
                </a:extLst>
              </a:tr>
              <a:tr h="317500">
                <a:tc>
                  <a:txBody>
                    <a:bodyPr/>
                    <a:lstStyle/>
                    <a:p>
                      <a:pPr algn="l"/>
                      <a:r>
                        <a:rPr lang="en-US" sz="2400" b="0">
                          <a:solidFill>
                            <a:schemeClr val="tx2"/>
                          </a:solidFill>
                        </a:rPr>
                        <a:t>1</a:t>
                      </a:r>
                    </a:p>
                  </a:txBody>
                  <a:tcPr>
                    <a:lnL w="12700" cmpd="sng">
                      <a:solidFill>
                        <a:schemeClr val="lt1"/>
                      </a:solidFill>
                    </a:lnL>
                    <a:lnR w="12700" cap="flat" cmpd="sng" algn="ctr">
                      <a:solidFill>
                        <a:schemeClr val="lt1"/>
                      </a:solidFill>
                      <a:prstDash val="solid"/>
                      <a:round/>
                      <a:headEnd type="none" w="med" len="med"/>
                      <a:tailEnd type="none" w="med" len="med"/>
                    </a:lnR>
                    <a:lnT w="12700" cmpd="sng">
                      <a:solidFill>
                        <a:schemeClr val="lt1"/>
                      </a:solidFill>
                    </a:lnT>
                    <a:lnB w="12700" cap="flat" cmpd="sng" algn="ctr">
                      <a:solidFill>
                        <a:schemeClr val="lt1"/>
                      </a:solidFill>
                      <a:prstDash val="solid"/>
                      <a:round/>
                      <a:headEnd type="none" w="med" len="med"/>
                      <a:tailEnd type="none" w="med" len="med"/>
                    </a:lnB>
                    <a:solidFill>
                      <a:scrgbClr r="0" g="0" b="0">
                        <a:alpha val="1000"/>
                      </a:scrgbClr>
                    </a:solidFill>
                  </a:tcPr>
                </a:tc>
                <a:tc>
                  <a:txBody>
                    <a:bodyPr/>
                    <a:lstStyle/>
                    <a:p>
                      <a:pPr algn="l"/>
                      <a:r>
                        <a:rPr lang="en-US" sz="2400" b="0">
                          <a:solidFill>
                            <a:schemeClr val="tx2"/>
                          </a:solidFill>
                        </a:rPr>
                        <a:t>50</a:t>
                      </a:r>
                    </a:p>
                  </a:txBody>
                  <a:tcPr>
                    <a:lnL w="12700" cap="flat" cmpd="sng" algn="ctr">
                      <a:solidFill>
                        <a:schemeClr val="lt1"/>
                      </a:solidFill>
                      <a:prstDash val="solid"/>
                      <a:round/>
                      <a:headEnd type="none" w="med" len="med"/>
                      <a:tailEnd type="none" w="med" len="med"/>
                    </a:lnL>
                    <a:lnR w="12700" cmpd="sng">
                      <a:solidFill>
                        <a:schemeClr val="lt1"/>
                      </a:solidFill>
                    </a:lnR>
                    <a:lnT w="12700" cmpd="sng">
                      <a:solidFill>
                        <a:schemeClr val="lt1"/>
                      </a:solidFill>
                    </a:lnT>
                    <a:lnB w="12700" cap="flat" cmpd="sng" algn="ctr">
                      <a:solidFill>
                        <a:schemeClr val="lt1"/>
                      </a:solidFill>
                      <a:prstDash val="solid"/>
                      <a:round/>
                      <a:headEnd type="none" w="med" len="med"/>
                      <a:tailEnd type="none" w="med" len="med"/>
                    </a:lnB>
                    <a:solidFill>
                      <a:scrgbClr r="0" g="0" b="0">
                        <a:alpha val="1000"/>
                      </a:scrgbClr>
                    </a:solidFill>
                  </a:tcPr>
                </a:tc>
                <a:extLst>
                  <a:ext uri="{0D108BD9-81ED-4DB2-BD59-A6C34878D82A}">
                    <a16:rowId xmlns:a16="http://schemas.microsoft.com/office/drawing/2014/main" val="1201771562"/>
                  </a:ext>
                </a:extLst>
              </a:tr>
              <a:tr h="317500">
                <a:tc>
                  <a:txBody>
                    <a:bodyPr/>
                    <a:lstStyle/>
                    <a:p>
                      <a:pPr algn="l"/>
                      <a:r>
                        <a:rPr lang="en-US" sz="2400" b="0">
                          <a:solidFill>
                            <a:schemeClr val="tx2"/>
                          </a:solidFill>
                        </a:rPr>
                        <a:t>2</a:t>
                      </a:r>
                    </a:p>
                  </a:txBody>
                  <a:tcPr>
                    <a:lnL w="12700" cmpd="sng">
                      <a:solidFill>
                        <a:schemeClr val="lt1"/>
                      </a:solidFill>
                    </a:lnL>
                    <a:lnR w="12700" cap="flat" cmpd="sng" algn="ctr">
                      <a:solidFill>
                        <a:schemeClr val="lt1"/>
                      </a:solidFill>
                      <a:prstDash val="solid"/>
                      <a:round/>
                      <a:headEnd type="none" w="med" len="med"/>
                      <a:tailEnd type="none" w="med" len="med"/>
                    </a:lnR>
                    <a:lnT w="12700" cmpd="sng">
                      <a:solidFill>
                        <a:schemeClr val="lt1"/>
                      </a:solidFill>
                    </a:lnT>
                    <a:lnB w="12700" cap="flat" cmpd="sng" algn="ctr">
                      <a:solidFill>
                        <a:schemeClr val="lt1"/>
                      </a:solidFill>
                      <a:prstDash val="solid"/>
                      <a:round/>
                      <a:headEnd type="none" w="med" len="med"/>
                      <a:tailEnd type="none" w="med" len="med"/>
                    </a:lnB>
                    <a:solidFill>
                      <a:scrgbClr r="0" g="0" b="0">
                        <a:alpha val="1000"/>
                      </a:scrgbClr>
                    </a:solidFill>
                  </a:tcPr>
                </a:tc>
                <a:tc>
                  <a:txBody>
                    <a:bodyPr/>
                    <a:lstStyle/>
                    <a:p>
                      <a:pPr algn="l"/>
                      <a:r>
                        <a:rPr lang="en-US" sz="2400" b="0">
                          <a:solidFill>
                            <a:schemeClr val="tx2"/>
                          </a:solidFill>
                        </a:rPr>
                        <a:t>0</a:t>
                      </a:r>
                      <a:endParaRPr lang="en-US" sz="2400" b="0" dirty="0">
                        <a:solidFill>
                          <a:schemeClr val="tx2"/>
                        </a:solidFill>
                      </a:endParaRPr>
                    </a:p>
                  </a:txBody>
                  <a:tcPr>
                    <a:lnL w="12700" cap="flat" cmpd="sng" algn="ctr">
                      <a:solidFill>
                        <a:schemeClr val="lt1"/>
                      </a:solidFill>
                      <a:prstDash val="solid"/>
                      <a:round/>
                      <a:headEnd type="none" w="med" len="med"/>
                      <a:tailEnd type="none" w="med" len="med"/>
                    </a:lnL>
                    <a:lnR w="12700" cmpd="sng">
                      <a:solidFill>
                        <a:schemeClr val="lt1"/>
                      </a:solidFill>
                    </a:lnR>
                    <a:lnT w="12700" cmpd="sng">
                      <a:solidFill>
                        <a:schemeClr val="lt1"/>
                      </a:solidFill>
                    </a:lnT>
                    <a:lnB w="12700" cap="flat" cmpd="sng" algn="ctr">
                      <a:solidFill>
                        <a:schemeClr val="lt1"/>
                      </a:solidFill>
                      <a:prstDash val="solid"/>
                      <a:round/>
                      <a:headEnd type="none" w="med" len="med"/>
                      <a:tailEnd type="none" w="med" len="med"/>
                    </a:lnB>
                    <a:solidFill>
                      <a:scrgbClr r="0" g="0" b="0">
                        <a:alpha val="1000"/>
                      </a:scrgbClr>
                    </a:solidFill>
                  </a:tcPr>
                </a:tc>
                <a:extLst>
                  <a:ext uri="{0D108BD9-81ED-4DB2-BD59-A6C34878D82A}">
                    <a16:rowId xmlns:a16="http://schemas.microsoft.com/office/drawing/2014/main" val="2178247618"/>
                  </a:ext>
                </a:extLst>
              </a:tr>
              <a:tr h="317500">
                <a:tc>
                  <a:txBody>
                    <a:bodyPr/>
                    <a:lstStyle/>
                    <a:p>
                      <a:pPr algn="l"/>
                      <a:r>
                        <a:rPr lang="en-US" sz="2400" b="0">
                          <a:solidFill>
                            <a:schemeClr val="tx2"/>
                          </a:solidFill>
                        </a:rPr>
                        <a:t>3</a:t>
                      </a:r>
                    </a:p>
                  </a:txBody>
                  <a:tcPr>
                    <a:lnL w="12700" cmpd="sng">
                      <a:solidFill>
                        <a:schemeClr val="lt1"/>
                      </a:solidFill>
                    </a:lnL>
                    <a:lnR w="12700" cap="flat" cmpd="sng" algn="ctr">
                      <a:solidFill>
                        <a:schemeClr val="lt1"/>
                      </a:solidFill>
                      <a:prstDash val="solid"/>
                      <a:round/>
                      <a:headEnd type="none" w="med" len="med"/>
                      <a:tailEnd type="none" w="med" len="med"/>
                    </a:lnR>
                    <a:lnT w="12700" cmpd="sng">
                      <a:solidFill>
                        <a:schemeClr val="lt1"/>
                      </a:solidFill>
                    </a:lnT>
                    <a:lnB w="12700" cap="flat" cmpd="sng" algn="ctr">
                      <a:solidFill>
                        <a:schemeClr val="lt1"/>
                      </a:solidFill>
                      <a:prstDash val="solid"/>
                      <a:round/>
                      <a:headEnd type="none" w="med" len="med"/>
                      <a:tailEnd type="none" w="med" len="med"/>
                    </a:lnB>
                    <a:solidFill>
                      <a:scrgbClr r="0" g="0" b="0">
                        <a:alpha val="1000"/>
                      </a:scrgbClr>
                    </a:solidFill>
                  </a:tcPr>
                </a:tc>
                <a:tc>
                  <a:txBody>
                    <a:bodyPr/>
                    <a:lstStyle/>
                    <a:p>
                      <a:pPr algn="l"/>
                      <a:r>
                        <a:rPr lang="en-US" sz="2400" b="0">
                          <a:solidFill>
                            <a:schemeClr val="tx2"/>
                          </a:solidFill>
                        </a:rPr>
                        <a:t>1</a:t>
                      </a:r>
                      <a:endParaRPr lang="en-US" sz="2400" b="0" dirty="0">
                        <a:solidFill>
                          <a:schemeClr val="tx2"/>
                        </a:solidFill>
                      </a:endParaRPr>
                    </a:p>
                  </a:txBody>
                  <a:tcPr>
                    <a:lnL w="12700" cap="flat" cmpd="sng" algn="ctr">
                      <a:solidFill>
                        <a:schemeClr val="lt1"/>
                      </a:solidFill>
                      <a:prstDash val="solid"/>
                      <a:round/>
                      <a:headEnd type="none" w="med" len="med"/>
                      <a:tailEnd type="none" w="med" len="med"/>
                    </a:lnL>
                    <a:lnR w="12700" cmpd="sng">
                      <a:solidFill>
                        <a:schemeClr val="lt1"/>
                      </a:solidFill>
                    </a:lnR>
                    <a:lnT w="12700" cmpd="sng">
                      <a:solidFill>
                        <a:schemeClr val="lt1"/>
                      </a:solidFill>
                    </a:lnT>
                    <a:lnB w="12700" cap="flat" cmpd="sng" algn="ctr">
                      <a:solidFill>
                        <a:schemeClr val="lt1"/>
                      </a:solidFill>
                      <a:prstDash val="solid"/>
                      <a:round/>
                      <a:headEnd type="none" w="med" len="med"/>
                      <a:tailEnd type="none" w="med" len="med"/>
                    </a:lnB>
                    <a:solidFill>
                      <a:scrgbClr r="0" g="0" b="0">
                        <a:alpha val="1000"/>
                      </a:scrgbClr>
                    </a:solidFill>
                  </a:tcPr>
                </a:tc>
                <a:extLst>
                  <a:ext uri="{0D108BD9-81ED-4DB2-BD59-A6C34878D82A}">
                    <a16:rowId xmlns:a16="http://schemas.microsoft.com/office/drawing/2014/main" val="969744534"/>
                  </a:ext>
                </a:extLst>
              </a:tr>
              <a:tr h="317500">
                <a:tc>
                  <a:txBody>
                    <a:bodyPr/>
                    <a:lstStyle/>
                    <a:p>
                      <a:pPr algn="l"/>
                      <a:r>
                        <a:rPr lang="en-US" sz="2400" b="0">
                          <a:solidFill>
                            <a:schemeClr val="tx2"/>
                          </a:solidFill>
                        </a:rPr>
                        <a:t>4</a:t>
                      </a:r>
                    </a:p>
                  </a:txBody>
                  <a:tcPr>
                    <a:lnL w="12700" cmpd="sng">
                      <a:solidFill>
                        <a:schemeClr val="lt1"/>
                      </a:solidFill>
                    </a:lnL>
                    <a:lnR w="12700" cap="flat" cmpd="sng" algn="ctr">
                      <a:solidFill>
                        <a:schemeClr val="lt1"/>
                      </a:solidFill>
                      <a:prstDash val="solid"/>
                      <a:round/>
                      <a:headEnd type="none" w="med" len="med"/>
                      <a:tailEnd type="none" w="med" len="med"/>
                    </a:lnR>
                    <a:lnT w="12700" cmpd="sng">
                      <a:solidFill>
                        <a:schemeClr val="lt1"/>
                      </a:solidFill>
                    </a:lnT>
                    <a:lnB w="12700" cap="flat" cmpd="sng" algn="ctr">
                      <a:solidFill>
                        <a:schemeClr val="lt1"/>
                      </a:solidFill>
                      <a:prstDash val="solid"/>
                      <a:round/>
                      <a:headEnd type="none" w="med" len="med"/>
                      <a:tailEnd type="none" w="med" len="med"/>
                    </a:lnB>
                    <a:solidFill>
                      <a:scrgbClr r="0" g="0" b="0">
                        <a:alpha val="1000"/>
                      </a:scrgbClr>
                    </a:solidFill>
                  </a:tcPr>
                </a:tc>
                <a:tc>
                  <a:txBody>
                    <a:bodyPr/>
                    <a:lstStyle/>
                    <a:p>
                      <a:pPr algn="l"/>
                      <a:r>
                        <a:rPr lang="en-US" sz="2400" b="0">
                          <a:solidFill>
                            <a:schemeClr val="tx2"/>
                          </a:solidFill>
                        </a:rPr>
                        <a:t>10</a:t>
                      </a:r>
                    </a:p>
                  </a:txBody>
                  <a:tcPr>
                    <a:lnL w="12700" cap="flat" cmpd="sng" algn="ctr">
                      <a:solidFill>
                        <a:schemeClr val="lt1"/>
                      </a:solidFill>
                      <a:prstDash val="solid"/>
                      <a:round/>
                      <a:headEnd type="none" w="med" len="med"/>
                      <a:tailEnd type="none" w="med" len="med"/>
                    </a:lnL>
                    <a:lnR w="12700" cmpd="sng">
                      <a:solidFill>
                        <a:schemeClr val="lt1"/>
                      </a:solidFill>
                    </a:lnR>
                    <a:lnT w="12700" cmpd="sng">
                      <a:solidFill>
                        <a:schemeClr val="lt1"/>
                      </a:solidFill>
                    </a:lnT>
                    <a:lnB w="12700" cap="flat" cmpd="sng" algn="ctr">
                      <a:solidFill>
                        <a:schemeClr val="lt1"/>
                      </a:solidFill>
                      <a:prstDash val="solid"/>
                      <a:round/>
                      <a:headEnd type="none" w="med" len="med"/>
                      <a:tailEnd type="none" w="med" len="med"/>
                    </a:lnB>
                    <a:solidFill>
                      <a:scrgbClr r="0" g="0" b="0">
                        <a:alpha val="1000"/>
                      </a:scrgbClr>
                    </a:solidFill>
                  </a:tcPr>
                </a:tc>
                <a:extLst>
                  <a:ext uri="{0D108BD9-81ED-4DB2-BD59-A6C34878D82A}">
                    <a16:rowId xmlns:a16="http://schemas.microsoft.com/office/drawing/2014/main" val="208833165"/>
                  </a:ext>
                </a:extLst>
              </a:tr>
              <a:tr h="317500">
                <a:tc>
                  <a:txBody>
                    <a:bodyPr/>
                    <a:lstStyle/>
                    <a:p>
                      <a:pPr algn="l"/>
                      <a:r>
                        <a:rPr lang="en-US" sz="2400" b="0">
                          <a:solidFill>
                            <a:schemeClr val="tx2"/>
                          </a:solidFill>
                        </a:rPr>
                        <a:t>5</a:t>
                      </a:r>
                    </a:p>
                  </a:txBody>
                  <a:tcPr>
                    <a:lnL w="12700" cmpd="sng">
                      <a:solidFill>
                        <a:schemeClr val="lt1"/>
                      </a:solidFill>
                    </a:lnL>
                    <a:lnR w="12700" cap="flat" cmpd="sng" algn="ctr">
                      <a:solidFill>
                        <a:schemeClr val="lt1"/>
                      </a:solidFill>
                      <a:prstDash val="solid"/>
                      <a:round/>
                      <a:headEnd type="none" w="med" len="med"/>
                      <a:tailEnd type="none" w="med" len="med"/>
                    </a:lnR>
                    <a:lnT w="12700" cmpd="sng">
                      <a:solidFill>
                        <a:schemeClr val="lt1"/>
                      </a:solidFill>
                    </a:lnT>
                    <a:lnB w="12700" cap="flat" cmpd="sng" algn="ctr">
                      <a:solidFill>
                        <a:schemeClr val="lt1"/>
                      </a:solidFill>
                      <a:prstDash val="solid"/>
                      <a:round/>
                      <a:headEnd type="none" w="med" len="med"/>
                      <a:tailEnd type="none" w="med" len="med"/>
                    </a:lnB>
                    <a:solidFill>
                      <a:scrgbClr r="0" g="0" b="0">
                        <a:alpha val="1000"/>
                      </a:scrgbClr>
                    </a:solidFill>
                  </a:tcPr>
                </a:tc>
                <a:tc>
                  <a:txBody>
                    <a:bodyPr/>
                    <a:lstStyle/>
                    <a:p>
                      <a:pPr algn="l"/>
                      <a:r>
                        <a:rPr lang="en-US" sz="2400" b="0">
                          <a:solidFill>
                            <a:schemeClr val="tx2"/>
                          </a:solidFill>
                        </a:rPr>
                        <a:t>10.5</a:t>
                      </a:r>
                    </a:p>
                  </a:txBody>
                  <a:tcPr>
                    <a:lnL w="12700" cap="flat" cmpd="sng" algn="ctr">
                      <a:solidFill>
                        <a:schemeClr val="lt1"/>
                      </a:solidFill>
                      <a:prstDash val="solid"/>
                      <a:round/>
                      <a:headEnd type="none" w="med" len="med"/>
                      <a:tailEnd type="none" w="med" len="med"/>
                    </a:lnL>
                    <a:lnR w="12700" cmpd="sng">
                      <a:solidFill>
                        <a:schemeClr val="lt1"/>
                      </a:solidFill>
                    </a:lnR>
                    <a:lnT w="12700" cmpd="sng">
                      <a:solidFill>
                        <a:schemeClr val="lt1"/>
                      </a:solidFill>
                    </a:lnT>
                    <a:lnB w="12700" cap="flat" cmpd="sng" algn="ctr">
                      <a:solidFill>
                        <a:schemeClr val="lt1"/>
                      </a:solidFill>
                      <a:prstDash val="solid"/>
                      <a:round/>
                      <a:headEnd type="none" w="med" len="med"/>
                      <a:tailEnd type="none" w="med" len="med"/>
                    </a:lnB>
                    <a:solidFill>
                      <a:scrgbClr r="0" g="0" b="0">
                        <a:alpha val="1000"/>
                      </a:scrgbClr>
                    </a:solidFill>
                  </a:tcPr>
                </a:tc>
                <a:extLst>
                  <a:ext uri="{0D108BD9-81ED-4DB2-BD59-A6C34878D82A}">
                    <a16:rowId xmlns:a16="http://schemas.microsoft.com/office/drawing/2014/main" val="1352234013"/>
                  </a:ext>
                </a:extLst>
              </a:tr>
              <a:tr h="317500">
                <a:tc>
                  <a:txBody>
                    <a:bodyPr/>
                    <a:lstStyle/>
                    <a:p>
                      <a:pPr algn="l"/>
                      <a:r>
                        <a:rPr lang="en-US" sz="2400" b="0">
                          <a:solidFill>
                            <a:schemeClr val="tx2"/>
                          </a:solidFill>
                        </a:rPr>
                        <a:t>6</a:t>
                      </a:r>
                    </a:p>
                  </a:txBody>
                  <a:tcPr>
                    <a:lnL w="12700" cmpd="sng">
                      <a:solidFill>
                        <a:schemeClr val="lt1"/>
                      </a:solidFill>
                    </a:lnL>
                    <a:lnR w="12700" cap="flat" cmpd="sng" algn="ctr">
                      <a:solidFill>
                        <a:schemeClr val="lt1"/>
                      </a:solidFill>
                      <a:prstDash val="solid"/>
                      <a:round/>
                      <a:headEnd type="none" w="med" len="med"/>
                      <a:tailEnd type="none" w="med" len="med"/>
                    </a:lnR>
                    <a:lnT w="12700" cmpd="sng">
                      <a:solidFill>
                        <a:schemeClr val="lt1"/>
                      </a:solidFill>
                    </a:lnT>
                    <a:lnB w="38100" cmpd="sng">
                      <a:solidFill>
                        <a:schemeClr val="lt1"/>
                      </a:solidFill>
                    </a:lnB>
                    <a:solidFill>
                      <a:scrgbClr r="0" g="0" b="0">
                        <a:alpha val="1000"/>
                      </a:scrgbClr>
                    </a:solidFill>
                  </a:tcPr>
                </a:tc>
                <a:tc>
                  <a:txBody>
                    <a:bodyPr/>
                    <a:lstStyle/>
                    <a:p>
                      <a:pPr algn="l"/>
                      <a:r>
                        <a:rPr lang="en-US" sz="2400" b="0">
                          <a:solidFill>
                            <a:schemeClr val="tx2"/>
                          </a:solidFill>
                        </a:rPr>
                        <a:t>Other</a:t>
                      </a:r>
                      <a:endParaRPr lang="en-US" sz="2400" b="0" dirty="0">
                        <a:solidFill>
                          <a:schemeClr val="tx2"/>
                        </a:solidFill>
                      </a:endParaRPr>
                    </a:p>
                  </a:txBody>
                  <a:tcPr>
                    <a:lnL w="12700" cap="flat" cmpd="sng" algn="ctr">
                      <a:solidFill>
                        <a:schemeClr val="lt1"/>
                      </a:solidFill>
                      <a:prstDash val="solid"/>
                      <a:round/>
                      <a:headEnd type="none" w="med" len="med"/>
                      <a:tailEnd type="none" w="med" len="med"/>
                    </a:lnL>
                    <a:lnR w="12700" cmpd="sng">
                      <a:solidFill>
                        <a:schemeClr val="lt1"/>
                      </a:solidFill>
                    </a:lnR>
                    <a:lnT w="12700" cmpd="sng">
                      <a:solidFill>
                        <a:schemeClr val="lt1"/>
                      </a:solidFill>
                    </a:lnT>
                    <a:lnB w="38100" cmpd="sng">
                      <a:solidFill>
                        <a:schemeClr val="lt1"/>
                      </a:solidFill>
                    </a:lnB>
                    <a:solidFill>
                      <a:scrgbClr r="0" g="0" b="0">
                        <a:alpha val="1000"/>
                      </a:scrgbClr>
                    </a:solidFill>
                  </a:tcPr>
                </a:tc>
                <a:extLst>
                  <a:ext uri="{0D108BD9-81ED-4DB2-BD59-A6C34878D82A}">
                    <a16:rowId xmlns:a16="http://schemas.microsoft.com/office/drawing/2014/main" val="4211896593"/>
                  </a:ext>
                </a:extLst>
              </a:tr>
            </a:tbl>
          </a:graphicData>
        </a:graphic>
      </p:graphicFrame>
      <p:graphicFrame>
        <p:nvGraphicFramePr>
          <p:cNvPr id="8" name="TPKeywords">
            <a:extLst>
              <a:ext uri="{FF2B5EF4-FFF2-40B4-BE49-F238E27FC236}">
                <a16:creationId xmlns:a16="http://schemas.microsoft.com/office/drawing/2014/main" id="{F61D0A10-8F98-4C56-87E6-7E7B0C974463}"/>
              </a:ext>
            </a:extLst>
          </p:cNvPr>
          <p:cNvGraphicFramePr>
            <a:graphicFrameLocks noGrp="1"/>
          </p:cNvGraphicFramePr>
          <p:nvPr>
            <p:extLst>
              <p:ext uri="{D42A27DB-BD31-4B8C-83A1-F6EECF244321}">
                <p14:modId xmlns:p14="http://schemas.microsoft.com/office/powerpoint/2010/main" val="3005089469"/>
              </p:ext>
            </p:extLst>
          </p:nvPr>
        </p:nvGraphicFramePr>
        <p:xfrm>
          <a:off x="127000" y="4914900"/>
          <a:ext cx="4445000" cy="914400"/>
        </p:xfrm>
        <a:graphic>
          <a:graphicData uri="http://schemas.openxmlformats.org/drawingml/2006/table">
            <a:tbl>
              <a:tblPr firstRow="1" bandRow="1">
                <a:tableStyleId>{5C22544A-7EE6-4342-B048-85BDC9FD1C3A}</a:tableStyleId>
              </a:tblPr>
              <a:tblGrid>
                <a:gridCol w="4445000">
                  <a:extLst>
                    <a:ext uri="{9D8B030D-6E8A-4147-A177-3AD203B41FA5}">
                      <a16:colId xmlns:a16="http://schemas.microsoft.com/office/drawing/2014/main" val="4002634304"/>
                    </a:ext>
                  </a:extLst>
                </a:gridCol>
              </a:tblGrid>
              <a:tr h="317500">
                <a:tc>
                  <a:txBody>
                    <a:bodyPr/>
                    <a:lstStyle/>
                    <a:p>
                      <a:pPr algn="l"/>
                      <a:endParaRPr lang="en-US" sz="2400" b="1" dirty="0">
                        <a:solidFill>
                          <a:schemeClr val="tx2"/>
                        </a:solidFill>
                      </a:endParaRPr>
                    </a:p>
                  </a:txBody>
                  <a:tcPr>
                    <a:lnL w="12700" cmpd="sng">
                      <a:solidFill>
                        <a:schemeClr val="lt1"/>
                      </a:solidFill>
                    </a:lnL>
                    <a:lnR w="12700" cmpd="sng">
                      <a:solidFill>
                        <a:schemeClr val="lt1"/>
                      </a:solidFill>
                    </a:lnR>
                    <a:lnT w="12700" cmpd="sng">
                      <a:solidFill>
                        <a:schemeClr val="lt1"/>
                      </a:solidFill>
                    </a:lnT>
                    <a:lnB w="12700" cap="flat" cmpd="sng" algn="ctr">
                      <a:solidFill>
                        <a:schemeClr val="lt1"/>
                      </a:solidFill>
                      <a:prstDash val="solid"/>
                      <a:round/>
                      <a:headEnd type="none" w="med" len="med"/>
                      <a:tailEnd type="none" w="med" len="med"/>
                    </a:lnB>
                    <a:solidFill>
                      <a:schemeClr val="accent1">
                        <a:alpha val="1000"/>
                      </a:schemeClr>
                    </a:solidFill>
                  </a:tcPr>
                </a:tc>
                <a:extLst>
                  <a:ext uri="{0D108BD9-81ED-4DB2-BD59-A6C34878D82A}">
                    <a16:rowId xmlns:a16="http://schemas.microsoft.com/office/drawing/2014/main" val="1745577221"/>
                  </a:ext>
                </a:extLst>
              </a:tr>
              <a:tr h="317500">
                <a:tc>
                  <a:txBody>
                    <a:bodyPr/>
                    <a:lstStyle/>
                    <a:p>
                      <a:pPr algn="l"/>
                      <a:endParaRPr lang="en-US" sz="2400" b="1" dirty="0">
                        <a:solidFill>
                          <a:schemeClr val="tx2"/>
                        </a:solidFill>
                      </a:endParaRPr>
                    </a:p>
                  </a:txBody>
                  <a:tcPr>
                    <a:lnL w="12700" cmpd="sng">
                      <a:solidFill>
                        <a:schemeClr val="lt1"/>
                      </a:solidFill>
                    </a:lnL>
                    <a:lnR w="12700" cmpd="sng">
                      <a:solidFill>
                        <a:schemeClr val="lt1"/>
                      </a:solidFill>
                    </a:lnR>
                    <a:lnT w="12700" cmpd="sng">
                      <a:solidFill>
                        <a:schemeClr val="lt1"/>
                      </a:solidFill>
                    </a:lnT>
                    <a:lnB w="38100" cmpd="sng">
                      <a:solidFill>
                        <a:schemeClr val="lt1"/>
                      </a:solidFill>
                    </a:lnB>
                    <a:solidFill>
                      <a:schemeClr val="accent1">
                        <a:alpha val="1000"/>
                      </a:schemeClr>
                    </a:solidFill>
                  </a:tcPr>
                </a:tc>
                <a:extLst>
                  <a:ext uri="{0D108BD9-81ED-4DB2-BD59-A6C34878D82A}">
                    <a16:rowId xmlns:a16="http://schemas.microsoft.com/office/drawing/2014/main" val="1435152651"/>
                  </a:ext>
                </a:extLst>
              </a:tr>
            </a:tbl>
          </a:graphicData>
        </a:graphic>
      </p:graphicFrame>
      <p:sp>
        <p:nvSpPr>
          <p:cNvPr id="9" name="TPPolling">
            <a:extLst>
              <a:ext uri="{FF2B5EF4-FFF2-40B4-BE49-F238E27FC236}">
                <a16:creationId xmlns:a16="http://schemas.microsoft.com/office/drawing/2014/main" id="{80B1B35E-1595-44AE-B931-20DF76388597}"/>
              </a:ext>
            </a:extLst>
          </p:cNvPr>
          <p:cNvSpPr/>
          <p:nvPr/>
        </p:nvSpPr>
        <p:spPr>
          <a:xfrm>
            <a:off x="0" y="0"/>
            <a:ext cx="12700" cy="12700"/>
          </a:xfrm>
          <a:prstGeom prst="rect">
            <a:avLst/>
          </a:prstGeom>
          <a:solidFill>
            <a:schemeClr val="accent1">
              <a:alpha val="10000"/>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CC0A6436-95B6-4805-BE12-A62B51067EA0}"/>
              </a:ext>
            </a:extLst>
          </p:cNvPr>
          <p:cNvGrpSpPr/>
          <p:nvPr/>
        </p:nvGrpSpPr>
        <p:grpSpPr>
          <a:xfrm>
            <a:off x="268448" y="1690688"/>
            <a:ext cx="6346956" cy="3883614"/>
            <a:chOff x="268448" y="1690688"/>
            <a:chExt cx="4002975" cy="3883614"/>
          </a:xfrm>
        </p:grpSpPr>
        <p:graphicFrame>
          <p:nvGraphicFramePr>
            <p:cNvPr id="11" name="Object 10">
              <a:extLst>
                <a:ext uri="{FF2B5EF4-FFF2-40B4-BE49-F238E27FC236}">
                  <a16:creationId xmlns:a16="http://schemas.microsoft.com/office/drawing/2014/main" id="{8C912D88-6157-42ED-B311-3DCBC9FC5A47}"/>
                </a:ext>
              </a:extLst>
            </p:cNvPr>
            <p:cNvGraphicFramePr>
              <a:graphicFrameLocks noChangeAspect="1"/>
            </p:cNvGraphicFramePr>
            <p:nvPr>
              <p:extLst>
                <p:ext uri="{D42A27DB-BD31-4B8C-83A1-F6EECF244321}">
                  <p14:modId xmlns:p14="http://schemas.microsoft.com/office/powerpoint/2010/main" val="3162265774"/>
                </p:ext>
              </p:extLst>
            </p:nvPr>
          </p:nvGraphicFramePr>
          <p:xfrm>
            <a:off x="2611938" y="3798036"/>
            <a:ext cx="1659485" cy="1421220"/>
          </p:xfrm>
          <a:graphic>
            <a:graphicData uri="http://schemas.openxmlformats.org/presentationml/2006/ole">
              <mc:AlternateContent xmlns:mc="http://schemas.openxmlformats.org/markup-compatibility/2006">
                <mc:Choice xmlns:v="urn:schemas-microsoft-com:vml" Requires="v">
                  <p:oleObj spid="_x0000_s99368" name="Equation" r:id="rId7" imgW="660240" imgH="457200" progId="Equation.3">
                    <p:embed/>
                  </p:oleObj>
                </mc:Choice>
                <mc:Fallback>
                  <p:oleObj name="Equation" r:id="rId7" imgW="660240" imgH="457200" progId="Equation.3">
                    <p:embed/>
                    <p:pic>
                      <p:nvPicPr>
                        <p:cNvPr id="9" name="Object 8">
                          <a:extLst>
                            <a:ext uri="{FF2B5EF4-FFF2-40B4-BE49-F238E27FC236}">
                              <a16:creationId xmlns:a16="http://schemas.microsoft.com/office/drawing/2014/main" id="{AFED45FD-05D5-446B-B345-77429E7CEB9F}"/>
                            </a:ext>
                          </a:extLst>
                        </p:cNvPr>
                        <p:cNvPicPr/>
                        <p:nvPr/>
                      </p:nvPicPr>
                      <p:blipFill>
                        <a:blip r:embed="rId8"/>
                        <a:stretch>
                          <a:fillRect/>
                        </a:stretch>
                      </p:blipFill>
                      <p:spPr>
                        <a:xfrm>
                          <a:off x="2611938" y="3798036"/>
                          <a:ext cx="1659485" cy="1421220"/>
                        </a:xfrm>
                        <a:prstGeom prst="rect">
                          <a:avLst/>
                        </a:prstGeom>
                      </p:spPr>
                    </p:pic>
                  </p:oleObj>
                </mc:Fallback>
              </mc:AlternateContent>
            </a:graphicData>
          </a:graphic>
        </p:graphicFrame>
        <p:cxnSp>
          <p:nvCxnSpPr>
            <p:cNvPr id="12" name="Straight Arrow Connector 11">
              <a:extLst>
                <a:ext uri="{FF2B5EF4-FFF2-40B4-BE49-F238E27FC236}">
                  <a16:creationId xmlns:a16="http://schemas.microsoft.com/office/drawing/2014/main" id="{995648A7-2E3A-412F-BA75-AF9FB90F3157}"/>
                </a:ext>
              </a:extLst>
            </p:cNvPr>
            <p:cNvCxnSpPr/>
            <p:nvPr/>
          </p:nvCxnSpPr>
          <p:spPr>
            <a:xfrm flipH="1">
              <a:off x="925533" y="1723912"/>
              <a:ext cx="0" cy="385039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0EB4243-033E-4064-8639-EBA39B25B717}"/>
                </a:ext>
              </a:extLst>
            </p:cNvPr>
            <p:cNvCxnSpPr/>
            <p:nvPr/>
          </p:nvCxnSpPr>
          <p:spPr>
            <a:xfrm flipH="1">
              <a:off x="268448" y="3649107"/>
              <a:ext cx="1314171"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E14520B-4043-4824-A00E-28161871CABF}"/>
                </a:ext>
              </a:extLst>
            </p:cNvPr>
            <p:cNvSpPr txBox="1"/>
            <p:nvPr/>
          </p:nvSpPr>
          <p:spPr>
            <a:xfrm flipH="1">
              <a:off x="1421986" y="3266414"/>
              <a:ext cx="439035" cy="382693"/>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x</a:t>
              </a:r>
              <a:r>
                <a:rPr lang="en-US" i="1" baseline="-25000" dirty="0">
                  <a:latin typeface="Times New Roman" panose="02020603050405020304" pitchFamily="18" charset="0"/>
                  <a:cs typeface="Times New Roman" panose="02020603050405020304" pitchFamily="18" charset="0"/>
                </a:rPr>
                <a:t>o</a:t>
              </a:r>
              <a:endParaRPr lang="en-US" i="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E884FA72-3C3F-4BC4-B42C-4DE73972D95D}"/>
                </a:ext>
              </a:extLst>
            </p:cNvPr>
            <p:cNvSpPr txBox="1"/>
            <p:nvPr/>
          </p:nvSpPr>
          <p:spPr>
            <a:xfrm>
              <a:off x="950417" y="1707300"/>
              <a:ext cx="148896" cy="382693"/>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y</a:t>
              </a:r>
              <a:r>
                <a:rPr lang="en-US" i="1" baseline="-25000" dirty="0">
                  <a:latin typeface="Times New Roman" panose="02020603050405020304" pitchFamily="18" charset="0"/>
                  <a:cs typeface="Times New Roman" panose="02020603050405020304" pitchFamily="18" charset="0"/>
                </a:rPr>
                <a:t>0</a:t>
              </a:r>
              <a:endParaRPr lang="en-US" i="1" dirty="0">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CCF805A7-7B0C-42C2-9174-ED347FB8F4F9}"/>
                </a:ext>
              </a:extLst>
            </p:cNvPr>
            <p:cNvCxnSpPr/>
            <p:nvPr/>
          </p:nvCxnSpPr>
          <p:spPr>
            <a:xfrm flipH="1">
              <a:off x="1718699" y="1707300"/>
              <a:ext cx="0" cy="3850390"/>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CDF872E-3FEE-4D4B-9C44-A5F51ED0779C}"/>
                </a:ext>
              </a:extLst>
            </p:cNvPr>
            <p:cNvCxnSpPr/>
            <p:nvPr/>
          </p:nvCxnSpPr>
          <p:spPr>
            <a:xfrm flipH="1">
              <a:off x="1061614" y="3632495"/>
              <a:ext cx="1314171" cy="0"/>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B40994A-D378-462C-B3E1-7FDBE4E638D0}"/>
                </a:ext>
              </a:extLst>
            </p:cNvPr>
            <p:cNvSpPr txBox="1"/>
            <p:nvPr/>
          </p:nvSpPr>
          <p:spPr>
            <a:xfrm flipH="1">
              <a:off x="2215154" y="3249802"/>
              <a:ext cx="160631" cy="382693"/>
            </a:xfrm>
            <a:prstGeom prst="rect">
              <a:avLst/>
            </a:prstGeom>
            <a:noFill/>
          </p:spPr>
          <p:txBody>
            <a:bodyPr wrap="square" rtlCol="0">
              <a:spAutoFit/>
            </a:bodyPr>
            <a:lstStyle/>
            <a:p>
              <a:r>
                <a:rPr lang="en-US" i="1" dirty="0">
                  <a:solidFill>
                    <a:srgbClr val="FF0000"/>
                  </a:solidFill>
                  <a:latin typeface="Times New Roman" panose="02020603050405020304" pitchFamily="18" charset="0"/>
                  <a:cs typeface="Times New Roman" panose="02020603050405020304" pitchFamily="18" charset="0"/>
                </a:rPr>
                <a:t>x</a:t>
              </a:r>
            </a:p>
          </p:txBody>
        </p:sp>
        <p:sp>
          <p:nvSpPr>
            <p:cNvPr id="19" name="TextBox 18">
              <a:extLst>
                <a:ext uri="{FF2B5EF4-FFF2-40B4-BE49-F238E27FC236}">
                  <a16:creationId xmlns:a16="http://schemas.microsoft.com/office/drawing/2014/main" id="{78CD2871-2DD4-4B89-9D1E-7EF89F9CA3D3}"/>
                </a:ext>
              </a:extLst>
            </p:cNvPr>
            <p:cNvSpPr txBox="1"/>
            <p:nvPr/>
          </p:nvSpPr>
          <p:spPr>
            <a:xfrm>
              <a:off x="1743583" y="1690688"/>
              <a:ext cx="117439" cy="382693"/>
            </a:xfrm>
            <a:prstGeom prst="rect">
              <a:avLst/>
            </a:prstGeom>
            <a:noFill/>
          </p:spPr>
          <p:txBody>
            <a:bodyPr wrap="none" rtlCol="0">
              <a:spAutoFit/>
            </a:bodyPr>
            <a:lstStyle/>
            <a:p>
              <a:r>
                <a:rPr lang="en-US" i="1" dirty="0">
                  <a:solidFill>
                    <a:srgbClr val="FF0000"/>
                  </a:solidFill>
                  <a:latin typeface="Times New Roman" panose="02020603050405020304" pitchFamily="18" charset="0"/>
                  <a:cs typeface="Times New Roman" panose="02020603050405020304" pitchFamily="18" charset="0"/>
                </a:rPr>
                <a:t>y</a:t>
              </a:r>
            </a:p>
          </p:txBody>
        </p:sp>
        <p:cxnSp>
          <p:nvCxnSpPr>
            <p:cNvPr id="20" name="Straight Arrow Connector 19">
              <a:extLst>
                <a:ext uri="{FF2B5EF4-FFF2-40B4-BE49-F238E27FC236}">
                  <a16:creationId xmlns:a16="http://schemas.microsoft.com/office/drawing/2014/main" id="{DC682550-039C-46DD-86CD-26E575612C5F}"/>
                </a:ext>
              </a:extLst>
            </p:cNvPr>
            <p:cNvCxnSpPr/>
            <p:nvPr/>
          </p:nvCxnSpPr>
          <p:spPr>
            <a:xfrm>
              <a:off x="1743583" y="2800467"/>
              <a:ext cx="373831"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1EE4E1D-A178-4CC2-A6B0-DF23A126EBE4}"/>
                </a:ext>
              </a:extLst>
            </p:cNvPr>
            <p:cNvSpPr txBox="1"/>
            <p:nvPr/>
          </p:nvSpPr>
          <p:spPr>
            <a:xfrm>
              <a:off x="1871084" y="2382218"/>
              <a:ext cx="117439" cy="382693"/>
            </a:xfrm>
            <a:prstGeom prst="rect">
              <a:avLst/>
            </a:prstGeom>
            <a:noFill/>
          </p:spPr>
          <p:txBody>
            <a:bodyPr wrap="none" rtlCol="0">
              <a:spAutoFit/>
            </a:bodyPr>
            <a:lstStyle/>
            <a:p>
              <a:r>
                <a:rPr lang="en-US" i="1" dirty="0">
                  <a:solidFill>
                    <a:srgbClr val="FF0000"/>
                  </a:solidFill>
                  <a:latin typeface="Times New Roman" panose="02020603050405020304" pitchFamily="18" charset="0"/>
                  <a:cs typeface="Times New Roman" panose="02020603050405020304" pitchFamily="18" charset="0"/>
                </a:rPr>
                <a:t>v</a:t>
              </a:r>
            </a:p>
          </p:txBody>
        </p:sp>
        <p:sp>
          <p:nvSpPr>
            <p:cNvPr id="22" name="TextBox 21">
              <a:extLst>
                <a:ext uri="{FF2B5EF4-FFF2-40B4-BE49-F238E27FC236}">
                  <a16:creationId xmlns:a16="http://schemas.microsoft.com/office/drawing/2014/main" id="{CD4EDC03-9C03-4E9B-9E0E-BB746508BD65}"/>
                </a:ext>
              </a:extLst>
            </p:cNvPr>
            <p:cNvSpPr txBox="1"/>
            <p:nvPr/>
          </p:nvSpPr>
          <p:spPr>
            <a:xfrm>
              <a:off x="2817308" y="2054435"/>
              <a:ext cx="1308371" cy="1200329"/>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5 [m/s]</a:t>
              </a:r>
            </a:p>
            <a:p>
              <a:r>
                <a:rPr lang="en-US" i="1" dirty="0">
                  <a:latin typeface="Times New Roman" panose="02020603050405020304" pitchFamily="18" charset="0"/>
                  <a:cs typeface="Times New Roman" panose="02020603050405020304" pitchFamily="18" charset="0"/>
                </a:rPr>
                <a:t>t</a:t>
              </a:r>
              <a:r>
                <a:rPr lang="en-US" i="1"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 10 [sec]</a:t>
              </a:r>
            </a:p>
            <a:p>
              <a:r>
                <a:rPr lang="en-US" i="1" dirty="0">
                  <a:latin typeface="Times New Roman" panose="02020603050405020304" pitchFamily="18" charset="0"/>
                  <a:cs typeface="Times New Roman" panose="02020603050405020304" pitchFamily="18" charset="0"/>
                </a:rPr>
                <a:t>x</a:t>
              </a:r>
              <a:r>
                <a:rPr lang="en-US" i="1"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 0</a:t>
              </a:r>
            </a:p>
            <a:p>
              <a:endParaRPr lang="en-US" dirty="0">
                <a:latin typeface="Times New Roman" panose="02020603050405020304" pitchFamily="18" charset="0"/>
                <a:cs typeface="Times New Roman" panose="02020603050405020304" pitchFamily="18" charset="0"/>
              </a:endParaRPr>
            </a:p>
          </p:txBody>
        </p:sp>
      </p:grpSp>
      <p:grpSp>
        <p:nvGrpSpPr>
          <p:cNvPr id="25" name="TPCountdown">
            <a:extLst>
              <a:ext uri="{FF2B5EF4-FFF2-40B4-BE49-F238E27FC236}">
                <a16:creationId xmlns:a16="http://schemas.microsoft.com/office/drawing/2014/main" id="{8CBB1476-0346-41FE-A206-71348BCF002A}"/>
              </a:ext>
            </a:extLst>
          </p:cNvPr>
          <p:cNvGrpSpPr>
            <a:grpSpLocks noChangeAspect="1"/>
          </p:cNvGrpSpPr>
          <p:nvPr>
            <p:custDataLst>
              <p:tags r:id="rId4"/>
            </p:custDataLst>
          </p:nvPr>
        </p:nvGrpSpPr>
        <p:grpSpPr>
          <a:xfrm>
            <a:off x="3145991" y="5903912"/>
            <a:ext cx="838200" cy="635000"/>
            <a:chOff x="8318500" y="6032500"/>
            <a:chExt cx="838200" cy="635000"/>
          </a:xfrm>
        </p:grpSpPr>
        <p:sp>
          <p:nvSpPr>
            <p:cNvPr id="3" name="CountdownShape">
              <a:extLst>
                <a:ext uri="{FF2B5EF4-FFF2-40B4-BE49-F238E27FC236}">
                  <a16:creationId xmlns:a16="http://schemas.microsoft.com/office/drawing/2014/main" id="{D559799C-0611-4475-9C31-A2291A4A538E}"/>
                </a:ext>
              </a:extLst>
            </p:cNvPr>
            <p:cNvSpPr/>
            <p:nvPr/>
          </p:nvSpPr>
          <p:spPr>
            <a:xfrm>
              <a:off x="8318500" y="6032500"/>
              <a:ext cx="838200" cy="609600"/>
            </a:xfrm>
            <a:prstGeom prst="ellipse">
              <a:avLst/>
            </a:prstGeom>
            <a:gradFill flip="none" rotWithShape="1">
              <a:gsLst>
                <a:gs pos="0">
                  <a:schemeClr val="accent2"/>
                </a:gs>
                <a:gs pos="100000">
                  <a:srgbClr val="FFFFFF"/>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untdownText">
              <a:extLst>
                <a:ext uri="{FF2B5EF4-FFF2-40B4-BE49-F238E27FC236}">
                  <a16:creationId xmlns:a16="http://schemas.microsoft.com/office/drawing/2014/main" id="{AE3E9A46-6CBA-45F6-B29B-5DC33B9DD343}"/>
                </a:ext>
              </a:extLst>
            </p:cNvPr>
            <p:cNvSpPr txBox="1"/>
            <p:nvPr/>
          </p:nvSpPr>
          <p:spPr>
            <a:xfrm>
              <a:off x="8318500" y="6032500"/>
              <a:ext cx="838200" cy="635000"/>
            </a:xfrm>
            <a:prstGeom prst="rect">
              <a:avLst/>
            </a:prstGeom>
            <a:blipFill>
              <a:blip r:embed="rId9"/>
              <a:stretch>
                <a:fillRect/>
              </a:stretch>
            </a:blipFill>
          </p:spPr>
          <p:txBody>
            <a:bodyPr vert="horz" rtlCol="0" anchor="ctr" anchorCtr="1">
              <a:noAutofit/>
            </a:bodyPr>
            <a:lstStyle/>
            <a:p>
              <a:pPr algn="ctr"/>
              <a:endParaRPr lang="en-US" sz="2000" b="1">
                <a:latin typeface="Tahoma" panose="020B0604030504040204" pitchFamily="34" charset="0"/>
              </a:endParaRPr>
            </a:p>
          </p:txBody>
        </p:sp>
      </p:grpSp>
    </p:spTree>
    <p:custDataLst>
      <p:tags r:id="rId2"/>
    </p:custDataLst>
    <p:extLst>
      <p:ext uri="{BB962C8B-B14F-4D97-AF65-F5344CB8AC3E}">
        <p14:creationId xmlns:p14="http://schemas.microsoft.com/office/powerpoint/2010/main" val="135432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par>
                          <p:cTn id="15" fill="hold">
                            <p:stCondLst>
                              <p:cond delay="0"/>
                            </p:stCondLst>
                            <p:childTnLst>
                              <p:par>
                                <p:cTn id="16" presetID="1" presetClass="exit" presetSubtype="0" fill="hold" nodeType="afterEffect">
                                  <p:stCondLst>
                                    <p:cond delay="0"/>
                                  </p:stCondLst>
                                  <p:childTnLst>
                                    <p:set>
                                      <p:cBhvr>
                                        <p:cTn id="17" dur="1" fill="hold">
                                          <p:stCondLst>
                                            <p:cond delay="0"/>
                                          </p:stCondLst>
                                        </p:cTn>
                                        <p:tgtEl>
                                          <p:spTgt spid="25"/>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01BF3-FF88-4D59-A4BF-D1FCEEBFC9F4}"/>
              </a:ext>
            </a:extLst>
          </p:cNvPr>
          <p:cNvSpPr>
            <a:spLocks noGrp="1"/>
          </p:cNvSpPr>
          <p:nvPr>
            <p:ph type="title"/>
          </p:nvPr>
        </p:nvSpPr>
        <p:spPr/>
        <p:txBody>
          <a:bodyPr/>
          <a:lstStyle/>
          <a:p>
            <a:r>
              <a:rPr lang="en-US" dirty="0"/>
              <a:t>Use the clicker for multiple choice</a:t>
            </a:r>
          </a:p>
        </p:txBody>
      </p:sp>
      <p:sp>
        <p:nvSpPr>
          <p:cNvPr id="3" name="Content Placeholder 2">
            <a:extLst>
              <a:ext uri="{FF2B5EF4-FFF2-40B4-BE49-F238E27FC236}">
                <a16:creationId xmlns:a16="http://schemas.microsoft.com/office/drawing/2014/main" id="{19A78A04-48D7-47C9-AF4D-822E11A32C72}"/>
              </a:ext>
            </a:extLst>
          </p:cNvPr>
          <p:cNvSpPr>
            <a:spLocks noGrp="1"/>
          </p:cNvSpPr>
          <p:nvPr>
            <p:ph idx="1"/>
          </p:nvPr>
        </p:nvSpPr>
        <p:spPr>
          <a:xfrm>
            <a:off x="838200" y="1825625"/>
            <a:ext cx="10515600" cy="4351338"/>
          </a:xfrm>
        </p:spPr>
        <p:txBody>
          <a:bodyPr/>
          <a:lstStyle/>
          <a:p>
            <a:pPr marL="514350" indent="-514350">
              <a:buFont typeface="+mj-lt"/>
              <a:buAutoNum type="arabicPeriod"/>
            </a:pPr>
            <a:r>
              <a:rPr lang="en-US" dirty="0"/>
              <a:t>Click a number on the key pad to wake it up</a:t>
            </a:r>
          </a:p>
          <a:p>
            <a:pPr marL="514350" indent="-514350">
              <a:buFont typeface="+mj-lt"/>
              <a:buAutoNum type="arabicPeriod"/>
            </a:pPr>
            <a:r>
              <a:rPr lang="en-US" b="1" dirty="0"/>
              <a:t>Select your answer</a:t>
            </a:r>
          </a:p>
          <a:p>
            <a:pPr marL="514350" indent="-514350">
              <a:buFont typeface="+mj-lt"/>
              <a:buAutoNum type="arabicPeriod"/>
            </a:pPr>
            <a:endParaRPr lang="en-US" dirty="0"/>
          </a:p>
        </p:txBody>
      </p:sp>
      <p:sp>
        <p:nvSpPr>
          <p:cNvPr id="4" name="Date Placeholder 3">
            <a:extLst>
              <a:ext uri="{FF2B5EF4-FFF2-40B4-BE49-F238E27FC236}">
                <a16:creationId xmlns:a16="http://schemas.microsoft.com/office/drawing/2014/main" id="{86E60D49-DE8A-48C9-B1D0-6D301C90B110}"/>
              </a:ext>
            </a:extLst>
          </p:cNvPr>
          <p:cNvSpPr>
            <a:spLocks noGrp="1"/>
          </p:cNvSpPr>
          <p:nvPr>
            <p:ph type="dt" sz="half" idx="10"/>
          </p:nvPr>
        </p:nvSpPr>
        <p:spPr/>
        <p:txBody>
          <a:bodyPr/>
          <a:lstStyle/>
          <a:p>
            <a:r>
              <a:rPr lang="en-US"/>
              <a:t>7 October 2017</a:t>
            </a:r>
          </a:p>
        </p:txBody>
      </p:sp>
      <p:sp>
        <p:nvSpPr>
          <p:cNvPr id="5" name="Footer Placeholder 4">
            <a:extLst>
              <a:ext uri="{FF2B5EF4-FFF2-40B4-BE49-F238E27FC236}">
                <a16:creationId xmlns:a16="http://schemas.microsoft.com/office/drawing/2014/main" id="{83D3D9E9-2073-43D9-A22D-8BA9737053D3}"/>
              </a:ext>
            </a:extLst>
          </p:cNvPr>
          <p:cNvSpPr>
            <a:spLocks noGrp="1"/>
          </p:cNvSpPr>
          <p:nvPr>
            <p:ph type="ftr" sz="quarter" idx="11"/>
          </p:nvPr>
        </p:nvSpPr>
        <p:spPr/>
        <p:txBody>
          <a:bodyPr/>
          <a:lstStyle/>
          <a:p>
            <a:r>
              <a:rPr lang="en-US" dirty="0"/>
              <a:t>McCrory: Einstein's 1905 Revolution</a:t>
            </a:r>
          </a:p>
        </p:txBody>
      </p:sp>
      <p:sp>
        <p:nvSpPr>
          <p:cNvPr id="6" name="Slide Number Placeholder 5">
            <a:extLst>
              <a:ext uri="{FF2B5EF4-FFF2-40B4-BE49-F238E27FC236}">
                <a16:creationId xmlns:a16="http://schemas.microsoft.com/office/drawing/2014/main" id="{63A318CB-B2C7-4A87-9D46-6454B2A504A5}"/>
              </a:ext>
            </a:extLst>
          </p:cNvPr>
          <p:cNvSpPr>
            <a:spLocks noGrp="1"/>
          </p:cNvSpPr>
          <p:nvPr>
            <p:ph type="sldNum" sz="quarter" idx="12"/>
          </p:nvPr>
        </p:nvSpPr>
        <p:spPr/>
        <p:txBody>
          <a:bodyPr/>
          <a:lstStyle/>
          <a:p>
            <a:fld id="{AFF25C80-3B7E-43E1-A5B7-0224D5A95EE8}" type="slidenum">
              <a:rPr lang="en-US" smtClean="0"/>
              <a:t>3</a:t>
            </a:fld>
            <a:endParaRPr lang="en-US" dirty="0"/>
          </a:p>
        </p:txBody>
      </p:sp>
      <p:pic>
        <p:nvPicPr>
          <p:cNvPr id="105474" name="Picture 2" descr="http://www2.oid.ucla.edu/units/tlc/classroom-clickers/responsecard_xr_220_gray.jpg/image_preview">
            <a:extLst>
              <a:ext uri="{FF2B5EF4-FFF2-40B4-BE49-F238E27FC236}">
                <a16:creationId xmlns:a16="http://schemas.microsoft.com/office/drawing/2014/main" id="{377C7A95-7F9B-4C51-858D-9697706DB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319" y="1355333"/>
            <a:ext cx="4005498" cy="414294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AB866D0-0881-4AF6-B783-C29E66D76ADD}"/>
              </a:ext>
            </a:extLst>
          </p:cNvPr>
          <p:cNvSpPr txBox="1"/>
          <p:nvPr/>
        </p:nvSpPr>
        <p:spPr>
          <a:xfrm>
            <a:off x="8002557" y="2680896"/>
            <a:ext cx="301686" cy="369332"/>
          </a:xfrm>
          <a:prstGeom prst="rect">
            <a:avLst/>
          </a:prstGeom>
          <a:noFill/>
          <a:ln w="38100">
            <a:solidFill>
              <a:srgbClr val="FF0000"/>
            </a:solidFill>
          </a:ln>
        </p:spPr>
        <p:txBody>
          <a:bodyPr wrap="none" rtlCol="0">
            <a:spAutoFit/>
          </a:bodyPr>
          <a:lstStyle/>
          <a:p>
            <a:r>
              <a:rPr lang="en-US" dirty="0"/>
              <a:t>1</a:t>
            </a:r>
          </a:p>
        </p:txBody>
      </p:sp>
      <p:cxnSp>
        <p:nvCxnSpPr>
          <p:cNvPr id="9" name="Straight Arrow Connector 8">
            <a:extLst>
              <a:ext uri="{FF2B5EF4-FFF2-40B4-BE49-F238E27FC236}">
                <a16:creationId xmlns:a16="http://schemas.microsoft.com/office/drawing/2014/main" id="{1D8E0CD1-5E93-416F-AADD-CB61F4A7CF3D}"/>
              </a:ext>
            </a:extLst>
          </p:cNvPr>
          <p:cNvCxnSpPr/>
          <p:nvPr/>
        </p:nvCxnSpPr>
        <p:spPr>
          <a:xfrm>
            <a:off x="8275319" y="2838203"/>
            <a:ext cx="2002749" cy="128253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FF1E2F1-EBC4-4FD9-8D16-CE69785C4FCC}"/>
              </a:ext>
            </a:extLst>
          </p:cNvPr>
          <p:cNvSpPr txBox="1"/>
          <p:nvPr/>
        </p:nvSpPr>
        <p:spPr>
          <a:xfrm>
            <a:off x="8002557" y="3230458"/>
            <a:ext cx="301686" cy="369332"/>
          </a:xfrm>
          <a:prstGeom prst="rect">
            <a:avLst/>
          </a:prstGeom>
          <a:noFill/>
          <a:ln w="38100">
            <a:solidFill>
              <a:srgbClr val="FF0000"/>
            </a:solidFill>
          </a:ln>
        </p:spPr>
        <p:txBody>
          <a:bodyPr wrap="none" rtlCol="0">
            <a:spAutoFit/>
          </a:bodyPr>
          <a:lstStyle/>
          <a:p>
            <a:r>
              <a:rPr lang="en-US" dirty="0"/>
              <a:t>2</a:t>
            </a:r>
          </a:p>
        </p:txBody>
      </p:sp>
      <p:cxnSp>
        <p:nvCxnSpPr>
          <p:cNvPr id="12" name="Straight Arrow Connector 11">
            <a:extLst>
              <a:ext uri="{FF2B5EF4-FFF2-40B4-BE49-F238E27FC236}">
                <a16:creationId xmlns:a16="http://schemas.microsoft.com/office/drawing/2014/main" id="{3BC9ED05-6053-44DA-8414-A1E46BDBA54B}"/>
              </a:ext>
            </a:extLst>
          </p:cNvPr>
          <p:cNvCxnSpPr>
            <a:cxnSpLocks/>
          </p:cNvCxnSpPr>
          <p:nvPr/>
        </p:nvCxnSpPr>
        <p:spPr>
          <a:xfrm>
            <a:off x="8275319" y="3386922"/>
            <a:ext cx="1628702" cy="34193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53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www.btsrr.com/pix/29426-side.jpg"/>
          <p:cNvPicPr>
            <a:picLocks noChangeAspect="1" noChangeArrowheads="1"/>
          </p:cNvPicPr>
          <p:nvPr/>
        </p:nvPicPr>
        <p:blipFill rotWithShape="1">
          <a:blip r:embed="rId2">
            <a:extLst>
              <a:ext uri="{28A0092B-C50C-407E-A947-70E740481C1C}">
                <a14:useLocalDpi xmlns:a14="http://schemas.microsoft.com/office/drawing/2010/main" val="0"/>
              </a:ext>
            </a:extLst>
          </a:blip>
          <a:srcRect t="13266"/>
          <a:stretch/>
        </p:blipFill>
        <p:spPr bwMode="auto">
          <a:xfrm>
            <a:off x="733530" y="1428108"/>
            <a:ext cx="10751736" cy="4740436"/>
          </a:xfrm>
          <a:prstGeom prst="rect">
            <a:avLst/>
          </a:prstGeom>
          <a:noFill/>
          <a:extLst>
            <a:ext uri="{909E8E84-426E-40DD-AFC4-6F175D3DCCD1}">
              <a14:hiddenFill xmlns:a14="http://schemas.microsoft.com/office/drawing/2010/main">
                <a:solidFill>
                  <a:srgbClr val="FFFFFF"/>
                </a:solidFill>
              </a14:hiddenFill>
            </a:ext>
          </a:extLst>
        </p:spPr>
      </p:pic>
      <p:pic>
        <p:nvPicPr>
          <p:cNvPr id="104450" name="Picture 2" descr="http://brethrencoast.com/weapon/ship-cannon.jpg">
            <a:extLst>
              <a:ext uri="{FF2B5EF4-FFF2-40B4-BE49-F238E27FC236}">
                <a16:creationId xmlns:a16="http://schemas.microsoft.com/office/drawing/2014/main" id="{2F1788EE-C5BB-45FE-BC85-2CC5E2CA0B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14" t="29412" r="16797" b="18300"/>
          <a:stretch/>
        </p:blipFill>
        <p:spPr bwMode="auto">
          <a:xfrm>
            <a:off x="2312894" y="2052917"/>
            <a:ext cx="3998259" cy="1974449"/>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r>
              <a:rPr lang="en-US"/>
              <a:t>7 October 2017</a:t>
            </a:r>
          </a:p>
        </p:txBody>
      </p:sp>
      <p:sp>
        <p:nvSpPr>
          <p:cNvPr id="3" name="Footer Placeholder 2"/>
          <p:cNvSpPr>
            <a:spLocks noGrp="1"/>
          </p:cNvSpPr>
          <p:nvPr>
            <p:ph type="ftr" sz="quarter" idx="11"/>
          </p:nvPr>
        </p:nvSpPr>
        <p:spPr/>
        <p:txBody>
          <a:bodyPr/>
          <a:lstStyle/>
          <a:p>
            <a:r>
              <a:rPr lang="en-US"/>
              <a:t>McCrory: Einstein's 1905 Revolution</a:t>
            </a:r>
          </a:p>
        </p:txBody>
      </p:sp>
      <p:sp>
        <p:nvSpPr>
          <p:cNvPr id="4" name="Slide Number Placeholder 3"/>
          <p:cNvSpPr>
            <a:spLocks noGrp="1"/>
          </p:cNvSpPr>
          <p:nvPr>
            <p:ph type="sldNum" sz="quarter" idx="12"/>
          </p:nvPr>
        </p:nvSpPr>
        <p:spPr/>
        <p:txBody>
          <a:bodyPr/>
          <a:lstStyle/>
          <a:p>
            <a:fld id="{AFF25C80-3B7E-43E1-A5B7-0224D5A95EE8}" type="slidenum">
              <a:rPr lang="en-US" smtClean="0"/>
              <a:t>30</a:t>
            </a:fld>
            <a:endParaRPr lang="en-US"/>
          </a:p>
        </p:txBody>
      </p:sp>
      <p:sp>
        <p:nvSpPr>
          <p:cNvPr id="5" name="Title 4"/>
          <p:cNvSpPr>
            <a:spLocks noGrp="1"/>
          </p:cNvSpPr>
          <p:nvPr>
            <p:ph type="title"/>
          </p:nvPr>
        </p:nvSpPr>
        <p:spPr>
          <a:xfrm>
            <a:off x="838200" y="177111"/>
            <a:ext cx="10515600" cy="1325563"/>
          </a:xfrm>
        </p:spPr>
        <p:txBody>
          <a:bodyPr/>
          <a:lstStyle/>
          <a:p>
            <a:r>
              <a:rPr lang="en-US" dirty="0"/>
              <a:t>Coordinate Transformation Example:</a:t>
            </a:r>
            <a:br>
              <a:rPr lang="en-US" dirty="0"/>
            </a:br>
            <a:r>
              <a:rPr lang="en-US" dirty="0"/>
              <a:t>Shooting a ball from a moving train car</a:t>
            </a:r>
          </a:p>
        </p:txBody>
      </p:sp>
      <p:sp>
        <p:nvSpPr>
          <p:cNvPr id="12" name="Freeform: Shape 11">
            <a:extLst>
              <a:ext uri="{FF2B5EF4-FFF2-40B4-BE49-F238E27FC236}">
                <a16:creationId xmlns:a16="http://schemas.microsoft.com/office/drawing/2014/main" id="{489FAD42-D0BA-46B2-97C2-29FBB7B7D281}"/>
              </a:ext>
            </a:extLst>
          </p:cNvPr>
          <p:cNvSpPr/>
          <p:nvPr/>
        </p:nvSpPr>
        <p:spPr>
          <a:xfrm>
            <a:off x="6333688" y="2309388"/>
            <a:ext cx="4009938" cy="190531"/>
          </a:xfrm>
          <a:custGeom>
            <a:avLst/>
            <a:gdLst>
              <a:gd name="connsiteX0" fmla="*/ 0 w 3473042"/>
              <a:gd name="connsiteY0" fmla="*/ 0 h 184558"/>
              <a:gd name="connsiteX1" fmla="*/ 285226 w 3473042"/>
              <a:gd name="connsiteY1" fmla="*/ 58723 h 184558"/>
              <a:gd name="connsiteX2" fmla="*/ 486562 w 3473042"/>
              <a:gd name="connsiteY2" fmla="*/ 100668 h 184558"/>
              <a:gd name="connsiteX3" fmla="*/ 687897 w 3473042"/>
              <a:gd name="connsiteY3" fmla="*/ 109057 h 184558"/>
              <a:gd name="connsiteX4" fmla="*/ 1191237 w 3473042"/>
              <a:gd name="connsiteY4" fmla="*/ 167780 h 184558"/>
              <a:gd name="connsiteX5" fmla="*/ 1501629 w 3473042"/>
              <a:gd name="connsiteY5" fmla="*/ 184558 h 184558"/>
              <a:gd name="connsiteX6" fmla="*/ 3473042 w 3473042"/>
              <a:gd name="connsiteY6" fmla="*/ 176169 h 184558"/>
              <a:gd name="connsiteX0" fmla="*/ 0 w 4009938"/>
              <a:gd name="connsiteY0" fmla="*/ 0 h 184972"/>
              <a:gd name="connsiteX1" fmla="*/ 285226 w 4009938"/>
              <a:gd name="connsiteY1" fmla="*/ 58723 h 184972"/>
              <a:gd name="connsiteX2" fmla="*/ 486562 w 4009938"/>
              <a:gd name="connsiteY2" fmla="*/ 100668 h 184972"/>
              <a:gd name="connsiteX3" fmla="*/ 687897 w 4009938"/>
              <a:gd name="connsiteY3" fmla="*/ 109057 h 184972"/>
              <a:gd name="connsiteX4" fmla="*/ 1191237 w 4009938"/>
              <a:gd name="connsiteY4" fmla="*/ 167780 h 184972"/>
              <a:gd name="connsiteX5" fmla="*/ 1501629 w 4009938"/>
              <a:gd name="connsiteY5" fmla="*/ 184558 h 184972"/>
              <a:gd name="connsiteX6" fmla="*/ 4009938 w 4009938"/>
              <a:gd name="connsiteY6" fmla="*/ 151002 h 184972"/>
              <a:gd name="connsiteX0" fmla="*/ 0 w 4009938"/>
              <a:gd name="connsiteY0" fmla="*/ 46335 h 231307"/>
              <a:gd name="connsiteX1" fmla="*/ 453006 w 4009938"/>
              <a:gd name="connsiteY1" fmla="*/ 12779 h 231307"/>
              <a:gd name="connsiteX2" fmla="*/ 486562 w 4009938"/>
              <a:gd name="connsiteY2" fmla="*/ 147003 h 231307"/>
              <a:gd name="connsiteX3" fmla="*/ 687897 w 4009938"/>
              <a:gd name="connsiteY3" fmla="*/ 155392 h 231307"/>
              <a:gd name="connsiteX4" fmla="*/ 1191237 w 4009938"/>
              <a:gd name="connsiteY4" fmla="*/ 214115 h 231307"/>
              <a:gd name="connsiteX5" fmla="*/ 1501629 w 4009938"/>
              <a:gd name="connsiteY5" fmla="*/ 230893 h 231307"/>
              <a:gd name="connsiteX6" fmla="*/ 4009938 w 4009938"/>
              <a:gd name="connsiteY6" fmla="*/ 197337 h 231307"/>
              <a:gd name="connsiteX0" fmla="*/ 0 w 4009938"/>
              <a:gd name="connsiteY0" fmla="*/ 34152 h 219124"/>
              <a:gd name="connsiteX1" fmla="*/ 453006 w 4009938"/>
              <a:gd name="connsiteY1" fmla="*/ 596 h 219124"/>
              <a:gd name="connsiteX2" fmla="*/ 486562 w 4009938"/>
              <a:gd name="connsiteY2" fmla="*/ 134820 h 219124"/>
              <a:gd name="connsiteX3" fmla="*/ 687897 w 4009938"/>
              <a:gd name="connsiteY3" fmla="*/ 143209 h 219124"/>
              <a:gd name="connsiteX4" fmla="*/ 1191237 w 4009938"/>
              <a:gd name="connsiteY4" fmla="*/ 201932 h 219124"/>
              <a:gd name="connsiteX5" fmla="*/ 1501629 w 4009938"/>
              <a:gd name="connsiteY5" fmla="*/ 218710 h 219124"/>
              <a:gd name="connsiteX6" fmla="*/ 4009938 w 4009938"/>
              <a:gd name="connsiteY6" fmla="*/ 185154 h 219124"/>
              <a:gd name="connsiteX0" fmla="*/ 0 w 4009938"/>
              <a:gd name="connsiteY0" fmla="*/ 45476 h 230448"/>
              <a:gd name="connsiteX1" fmla="*/ 453006 w 4009938"/>
              <a:gd name="connsiteY1" fmla="*/ 11920 h 230448"/>
              <a:gd name="connsiteX2" fmla="*/ 914400 w 4009938"/>
              <a:gd name="connsiteY2" fmla="*/ 11920 h 230448"/>
              <a:gd name="connsiteX3" fmla="*/ 687897 w 4009938"/>
              <a:gd name="connsiteY3" fmla="*/ 154533 h 230448"/>
              <a:gd name="connsiteX4" fmla="*/ 1191237 w 4009938"/>
              <a:gd name="connsiteY4" fmla="*/ 213256 h 230448"/>
              <a:gd name="connsiteX5" fmla="*/ 1501629 w 4009938"/>
              <a:gd name="connsiteY5" fmla="*/ 230034 h 230448"/>
              <a:gd name="connsiteX6" fmla="*/ 4009938 w 4009938"/>
              <a:gd name="connsiteY6" fmla="*/ 196478 h 230448"/>
              <a:gd name="connsiteX0" fmla="*/ 0 w 4009938"/>
              <a:gd name="connsiteY0" fmla="*/ 49792 h 240641"/>
              <a:gd name="connsiteX1" fmla="*/ 453006 w 4009938"/>
              <a:gd name="connsiteY1" fmla="*/ 16236 h 240641"/>
              <a:gd name="connsiteX2" fmla="*/ 914400 w 4009938"/>
              <a:gd name="connsiteY2" fmla="*/ 16236 h 240641"/>
              <a:gd name="connsiteX3" fmla="*/ 1191237 w 4009938"/>
              <a:gd name="connsiteY3" fmla="*/ 217572 h 240641"/>
              <a:gd name="connsiteX4" fmla="*/ 1501629 w 4009938"/>
              <a:gd name="connsiteY4" fmla="*/ 234350 h 240641"/>
              <a:gd name="connsiteX5" fmla="*/ 4009938 w 4009938"/>
              <a:gd name="connsiteY5" fmla="*/ 200794 h 240641"/>
              <a:gd name="connsiteX0" fmla="*/ 0 w 4009938"/>
              <a:gd name="connsiteY0" fmla="*/ 51028 h 245046"/>
              <a:gd name="connsiteX1" fmla="*/ 453006 w 4009938"/>
              <a:gd name="connsiteY1" fmla="*/ 17472 h 245046"/>
              <a:gd name="connsiteX2" fmla="*/ 914400 w 4009938"/>
              <a:gd name="connsiteY2" fmla="*/ 17472 h 245046"/>
              <a:gd name="connsiteX3" fmla="*/ 1501629 w 4009938"/>
              <a:gd name="connsiteY3" fmla="*/ 235586 h 245046"/>
              <a:gd name="connsiteX4" fmla="*/ 4009938 w 4009938"/>
              <a:gd name="connsiteY4" fmla="*/ 202030 h 245046"/>
              <a:gd name="connsiteX0" fmla="*/ 0 w 4009938"/>
              <a:gd name="connsiteY0" fmla="*/ 36785 h 188388"/>
              <a:gd name="connsiteX1" fmla="*/ 453006 w 4009938"/>
              <a:gd name="connsiteY1" fmla="*/ 3229 h 188388"/>
              <a:gd name="connsiteX2" fmla="*/ 914400 w 4009938"/>
              <a:gd name="connsiteY2" fmla="*/ 3229 h 188388"/>
              <a:gd name="connsiteX3" fmla="*/ 1761688 w 4009938"/>
              <a:gd name="connsiteY3" fmla="*/ 20007 h 188388"/>
              <a:gd name="connsiteX4" fmla="*/ 4009938 w 4009938"/>
              <a:gd name="connsiteY4" fmla="*/ 187787 h 188388"/>
              <a:gd name="connsiteX0" fmla="*/ 0 w 4009938"/>
              <a:gd name="connsiteY0" fmla="*/ 36785 h 187787"/>
              <a:gd name="connsiteX1" fmla="*/ 453006 w 4009938"/>
              <a:gd name="connsiteY1" fmla="*/ 3229 h 187787"/>
              <a:gd name="connsiteX2" fmla="*/ 914400 w 4009938"/>
              <a:gd name="connsiteY2" fmla="*/ 3229 h 187787"/>
              <a:gd name="connsiteX3" fmla="*/ 1761688 w 4009938"/>
              <a:gd name="connsiteY3" fmla="*/ 20007 h 187787"/>
              <a:gd name="connsiteX4" fmla="*/ 2986481 w 4009938"/>
              <a:gd name="connsiteY4" fmla="*/ 129063 h 187787"/>
              <a:gd name="connsiteX5" fmla="*/ 4009938 w 4009938"/>
              <a:gd name="connsiteY5" fmla="*/ 187787 h 187787"/>
              <a:gd name="connsiteX0" fmla="*/ 0 w 4009938"/>
              <a:gd name="connsiteY0" fmla="*/ 36785 h 187787"/>
              <a:gd name="connsiteX1" fmla="*/ 453006 w 4009938"/>
              <a:gd name="connsiteY1" fmla="*/ 3229 h 187787"/>
              <a:gd name="connsiteX2" fmla="*/ 914400 w 4009938"/>
              <a:gd name="connsiteY2" fmla="*/ 3229 h 187787"/>
              <a:gd name="connsiteX3" fmla="*/ 1761688 w 4009938"/>
              <a:gd name="connsiteY3" fmla="*/ 20007 h 187787"/>
              <a:gd name="connsiteX4" fmla="*/ 2986481 w 4009938"/>
              <a:gd name="connsiteY4" fmla="*/ 95507 h 187787"/>
              <a:gd name="connsiteX5" fmla="*/ 4009938 w 4009938"/>
              <a:gd name="connsiteY5" fmla="*/ 187787 h 187787"/>
              <a:gd name="connsiteX0" fmla="*/ 0 w 4009938"/>
              <a:gd name="connsiteY0" fmla="*/ 10004 h 186173"/>
              <a:gd name="connsiteX1" fmla="*/ 453006 w 4009938"/>
              <a:gd name="connsiteY1" fmla="*/ 1615 h 186173"/>
              <a:gd name="connsiteX2" fmla="*/ 914400 w 4009938"/>
              <a:gd name="connsiteY2" fmla="*/ 1615 h 186173"/>
              <a:gd name="connsiteX3" fmla="*/ 1761688 w 4009938"/>
              <a:gd name="connsiteY3" fmla="*/ 18393 h 186173"/>
              <a:gd name="connsiteX4" fmla="*/ 2986481 w 4009938"/>
              <a:gd name="connsiteY4" fmla="*/ 93893 h 186173"/>
              <a:gd name="connsiteX5" fmla="*/ 4009938 w 4009938"/>
              <a:gd name="connsiteY5" fmla="*/ 186173 h 186173"/>
              <a:gd name="connsiteX0" fmla="*/ 0 w 4009938"/>
              <a:gd name="connsiteY0" fmla="*/ 10004 h 186173"/>
              <a:gd name="connsiteX1" fmla="*/ 453006 w 4009938"/>
              <a:gd name="connsiteY1" fmla="*/ 1615 h 186173"/>
              <a:gd name="connsiteX2" fmla="*/ 914400 w 4009938"/>
              <a:gd name="connsiteY2" fmla="*/ 1615 h 186173"/>
              <a:gd name="connsiteX3" fmla="*/ 1761688 w 4009938"/>
              <a:gd name="connsiteY3" fmla="*/ 18393 h 186173"/>
              <a:gd name="connsiteX4" fmla="*/ 2986481 w 4009938"/>
              <a:gd name="connsiteY4" fmla="*/ 93893 h 186173"/>
              <a:gd name="connsiteX5" fmla="*/ 4009938 w 4009938"/>
              <a:gd name="connsiteY5" fmla="*/ 186173 h 186173"/>
              <a:gd name="connsiteX0" fmla="*/ 0 w 4009938"/>
              <a:gd name="connsiteY0" fmla="*/ 14362 h 190531"/>
              <a:gd name="connsiteX1" fmla="*/ 453006 w 4009938"/>
              <a:gd name="connsiteY1" fmla="*/ 5973 h 190531"/>
              <a:gd name="connsiteX2" fmla="*/ 914400 w 4009938"/>
              <a:gd name="connsiteY2" fmla="*/ 5973 h 190531"/>
              <a:gd name="connsiteX3" fmla="*/ 1761688 w 4009938"/>
              <a:gd name="connsiteY3" fmla="*/ 22751 h 190531"/>
              <a:gd name="connsiteX4" fmla="*/ 2986481 w 4009938"/>
              <a:gd name="connsiteY4" fmla="*/ 98251 h 190531"/>
              <a:gd name="connsiteX5" fmla="*/ 4009938 w 4009938"/>
              <a:gd name="connsiteY5" fmla="*/ 190531 h 19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9938" h="190531">
                <a:moveTo>
                  <a:pt x="0" y="14362"/>
                </a:moveTo>
                <a:lnTo>
                  <a:pt x="453006" y="5973"/>
                </a:lnTo>
                <a:cubicBezTo>
                  <a:pt x="604946" y="-5943"/>
                  <a:pt x="696286" y="3177"/>
                  <a:pt x="914400" y="5973"/>
                </a:cubicBezTo>
                <a:cubicBezTo>
                  <a:pt x="1132514" y="8769"/>
                  <a:pt x="1416341" y="7371"/>
                  <a:pt x="1761688" y="22751"/>
                </a:cubicBezTo>
                <a:cubicBezTo>
                  <a:pt x="2107035" y="38131"/>
                  <a:pt x="2611773" y="70288"/>
                  <a:pt x="2986481" y="98251"/>
                </a:cubicBezTo>
                <a:cubicBezTo>
                  <a:pt x="3361189" y="126214"/>
                  <a:pt x="3839362" y="180744"/>
                  <a:pt x="4009938" y="190531"/>
                </a:cubicBezTo>
              </a:path>
            </a:pathLst>
          </a:custGeom>
          <a:noFill/>
          <a:ln w="28575">
            <a:solidFill>
              <a:schemeClr val="bg1"/>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E334E076-2CBF-4B5C-8C81-7598BB786336}"/>
              </a:ext>
            </a:extLst>
          </p:cNvPr>
          <p:cNvSpPr/>
          <p:nvPr/>
        </p:nvSpPr>
        <p:spPr>
          <a:xfrm>
            <a:off x="7736542" y="2187781"/>
            <a:ext cx="268942" cy="259976"/>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9F56B7D3-C107-4C4F-A005-7EA00074D92D}"/>
              </a:ext>
            </a:extLst>
          </p:cNvPr>
          <p:cNvSpPr/>
          <p:nvPr/>
        </p:nvSpPr>
        <p:spPr>
          <a:xfrm>
            <a:off x="7356785" y="1963757"/>
            <a:ext cx="379757" cy="260243"/>
          </a:xfrm>
          <a:custGeom>
            <a:avLst/>
            <a:gdLst>
              <a:gd name="connsiteX0" fmla="*/ 0 w 111919"/>
              <a:gd name="connsiteY0" fmla="*/ 0 h 47625"/>
              <a:gd name="connsiteX1" fmla="*/ 78581 w 111919"/>
              <a:gd name="connsiteY1" fmla="*/ 42863 h 47625"/>
              <a:gd name="connsiteX2" fmla="*/ 92869 w 111919"/>
              <a:gd name="connsiteY2" fmla="*/ 47625 h 47625"/>
              <a:gd name="connsiteX3" fmla="*/ 111919 w 111919"/>
              <a:gd name="connsiteY3" fmla="*/ 47625 h 47625"/>
              <a:gd name="connsiteX0" fmla="*/ 0 w 111919"/>
              <a:gd name="connsiteY0" fmla="*/ 0 h 49198"/>
              <a:gd name="connsiteX1" fmla="*/ 41275 w 111919"/>
              <a:gd name="connsiteY1" fmla="*/ 26377 h 49198"/>
              <a:gd name="connsiteX2" fmla="*/ 92869 w 111919"/>
              <a:gd name="connsiteY2" fmla="*/ 47625 h 49198"/>
              <a:gd name="connsiteX3" fmla="*/ 111919 w 111919"/>
              <a:gd name="connsiteY3" fmla="*/ 47625 h 49198"/>
              <a:gd name="connsiteX0" fmla="*/ 0 w 111919"/>
              <a:gd name="connsiteY0" fmla="*/ 0 h 48037"/>
              <a:gd name="connsiteX1" fmla="*/ 41275 w 111919"/>
              <a:gd name="connsiteY1" fmla="*/ 26377 h 48037"/>
              <a:gd name="connsiteX2" fmla="*/ 84708 w 111919"/>
              <a:gd name="connsiteY2" fmla="*/ 45793 h 48037"/>
              <a:gd name="connsiteX3" fmla="*/ 111919 w 111919"/>
              <a:gd name="connsiteY3" fmla="*/ 47625 h 48037"/>
              <a:gd name="connsiteX0" fmla="*/ 0 w 111919"/>
              <a:gd name="connsiteY0" fmla="*/ 0 h 47625"/>
              <a:gd name="connsiteX1" fmla="*/ 41275 w 111919"/>
              <a:gd name="connsiteY1" fmla="*/ 26377 h 47625"/>
              <a:gd name="connsiteX2" fmla="*/ 84708 w 111919"/>
              <a:gd name="connsiteY2" fmla="*/ 45793 h 47625"/>
              <a:gd name="connsiteX3" fmla="*/ 111919 w 111919"/>
              <a:gd name="connsiteY3" fmla="*/ 47625 h 47625"/>
              <a:gd name="connsiteX0" fmla="*/ 0 w 111919"/>
              <a:gd name="connsiteY0" fmla="*/ 0 h 47625"/>
              <a:gd name="connsiteX1" fmla="*/ 41275 w 111919"/>
              <a:gd name="connsiteY1" fmla="*/ 26377 h 47625"/>
              <a:gd name="connsiteX2" fmla="*/ 69269 w 111919"/>
              <a:gd name="connsiteY2" fmla="*/ 41561 h 47625"/>
              <a:gd name="connsiteX3" fmla="*/ 111919 w 111919"/>
              <a:gd name="connsiteY3" fmla="*/ 47625 h 47625"/>
              <a:gd name="connsiteX0" fmla="*/ 0 w 111919"/>
              <a:gd name="connsiteY0" fmla="*/ 0 h 47625"/>
              <a:gd name="connsiteX1" fmla="*/ 41275 w 111919"/>
              <a:gd name="connsiteY1" fmla="*/ 26377 h 47625"/>
              <a:gd name="connsiteX2" fmla="*/ 69269 w 111919"/>
              <a:gd name="connsiteY2" fmla="*/ 41561 h 47625"/>
              <a:gd name="connsiteX3" fmla="*/ 111919 w 111919"/>
              <a:gd name="connsiteY3" fmla="*/ 47625 h 47625"/>
              <a:gd name="connsiteX0" fmla="*/ 0 w 111919"/>
              <a:gd name="connsiteY0" fmla="*/ 0 h 47625"/>
              <a:gd name="connsiteX1" fmla="*/ 30748 w 111919"/>
              <a:gd name="connsiteY1" fmla="*/ 24496 h 47625"/>
              <a:gd name="connsiteX2" fmla="*/ 69269 w 111919"/>
              <a:gd name="connsiteY2" fmla="*/ 41561 h 47625"/>
              <a:gd name="connsiteX3" fmla="*/ 111919 w 111919"/>
              <a:gd name="connsiteY3" fmla="*/ 47625 h 47625"/>
              <a:gd name="connsiteX0" fmla="*/ 0 w 111919"/>
              <a:gd name="connsiteY0" fmla="*/ 0 h 51387"/>
              <a:gd name="connsiteX1" fmla="*/ 30748 w 111919"/>
              <a:gd name="connsiteY1" fmla="*/ 24496 h 51387"/>
              <a:gd name="connsiteX2" fmla="*/ 69269 w 111919"/>
              <a:gd name="connsiteY2" fmla="*/ 41561 h 51387"/>
              <a:gd name="connsiteX3" fmla="*/ 111919 w 111919"/>
              <a:gd name="connsiteY3" fmla="*/ 51387 h 51387"/>
              <a:gd name="connsiteX0" fmla="*/ 0 w 111919"/>
              <a:gd name="connsiteY0" fmla="*/ 0 h 51387"/>
              <a:gd name="connsiteX1" fmla="*/ 30748 w 111919"/>
              <a:gd name="connsiteY1" fmla="*/ 24496 h 51387"/>
              <a:gd name="connsiteX2" fmla="*/ 69269 w 111919"/>
              <a:gd name="connsiteY2" fmla="*/ 41561 h 51387"/>
              <a:gd name="connsiteX3" fmla="*/ 111919 w 111919"/>
              <a:gd name="connsiteY3" fmla="*/ 51387 h 51387"/>
              <a:gd name="connsiteX0" fmla="*/ 0 w 111919"/>
              <a:gd name="connsiteY0" fmla="*/ 0 h 51387"/>
              <a:gd name="connsiteX1" fmla="*/ 30748 w 111919"/>
              <a:gd name="connsiteY1" fmla="*/ 24496 h 51387"/>
              <a:gd name="connsiteX2" fmla="*/ 69269 w 111919"/>
              <a:gd name="connsiteY2" fmla="*/ 41561 h 51387"/>
              <a:gd name="connsiteX3" fmla="*/ 111919 w 111919"/>
              <a:gd name="connsiteY3" fmla="*/ 51387 h 51387"/>
            </a:gdLst>
            <a:ahLst/>
            <a:cxnLst>
              <a:cxn ang="0">
                <a:pos x="connsiteX0" y="connsiteY0"/>
              </a:cxn>
              <a:cxn ang="0">
                <a:pos x="connsiteX1" y="connsiteY1"/>
              </a:cxn>
              <a:cxn ang="0">
                <a:pos x="connsiteX2" y="connsiteY2"/>
              </a:cxn>
              <a:cxn ang="0">
                <a:pos x="connsiteX3" y="connsiteY3"/>
              </a:cxn>
            </a:cxnLst>
            <a:rect l="l" t="t" r="r" b="b"/>
            <a:pathLst>
              <a:path w="111919" h="51387">
                <a:moveTo>
                  <a:pt x="0" y="0"/>
                </a:moveTo>
                <a:cubicBezTo>
                  <a:pt x="21983" y="18990"/>
                  <a:pt x="19203" y="17569"/>
                  <a:pt x="30748" y="24496"/>
                </a:cubicBezTo>
                <a:cubicBezTo>
                  <a:pt x="42293" y="31423"/>
                  <a:pt x="55741" y="37079"/>
                  <a:pt x="69269" y="41561"/>
                </a:cubicBezTo>
                <a:cubicBezTo>
                  <a:pt x="82798" y="46043"/>
                  <a:pt x="90831" y="48096"/>
                  <a:pt x="111919" y="51387"/>
                </a:cubicBezTo>
              </a:path>
            </a:pathLst>
          </a:custGeom>
          <a:no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0915F9F-1244-4403-B8DF-80CD6B548E3B}"/>
              </a:ext>
            </a:extLst>
          </p:cNvPr>
          <p:cNvSpPr/>
          <p:nvPr/>
        </p:nvSpPr>
        <p:spPr>
          <a:xfrm flipV="1">
            <a:off x="7323308" y="2404653"/>
            <a:ext cx="379757" cy="260243"/>
          </a:xfrm>
          <a:custGeom>
            <a:avLst/>
            <a:gdLst>
              <a:gd name="connsiteX0" fmla="*/ 0 w 111919"/>
              <a:gd name="connsiteY0" fmla="*/ 0 h 47625"/>
              <a:gd name="connsiteX1" fmla="*/ 78581 w 111919"/>
              <a:gd name="connsiteY1" fmla="*/ 42863 h 47625"/>
              <a:gd name="connsiteX2" fmla="*/ 92869 w 111919"/>
              <a:gd name="connsiteY2" fmla="*/ 47625 h 47625"/>
              <a:gd name="connsiteX3" fmla="*/ 111919 w 111919"/>
              <a:gd name="connsiteY3" fmla="*/ 47625 h 47625"/>
              <a:gd name="connsiteX0" fmla="*/ 0 w 111919"/>
              <a:gd name="connsiteY0" fmla="*/ 0 h 49198"/>
              <a:gd name="connsiteX1" fmla="*/ 41275 w 111919"/>
              <a:gd name="connsiteY1" fmla="*/ 26377 h 49198"/>
              <a:gd name="connsiteX2" fmla="*/ 92869 w 111919"/>
              <a:gd name="connsiteY2" fmla="*/ 47625 h 49198"/>
              <a:gd name="connsiteX3" fmla="*/ 111919 w 111919"/>
              <a:gd name="connsiteY3" fmla="*/ 47625 h 49198"/>
              <a:gd name="connsiteX0" fmla="*/ 0 w 111919"/>
              <a:gd name="connsiteY0" fmla="*/ 0 h 48037"/>
              <a:gd name="connsiteX1" fmla="*/ 41275 w 111919"/>
              <a:gd name="connsiteY1" fmla="*/ 26377 h 48037"/>
              <a:gd name="connsiteX2" fmla="*/ 84708 w 111919"/>
              <a:gd name="connsiteY2" fmla="*/ 45793 h 48037"/>
              <a:gd name="connsiteX3" fmla="*/ 111919 w 111919"/>
              <a:gd name="connsiteY3" fmla="*/ 47625 h 48037"/>
              <a:gd name="connsiteX0" fmla="*/ 0 w 111919"/>
              <a:gd name="connsiteY0" fmla="*/ 0 h 47625"/>
              <a:gd name="connsiteX1" fmla="*/ 41275 w 111919"/>
              <a:gd name="connsiteY1" fmla="*/ 26377 h 47625"/>
              <a:gd name="connsiteX2" fmla="*/ 84708 w 111919"/>
              <a:gd name="connsiteY2" fmla="*/ 45793 h 47625"/>
              <a:gd name="connsiteX3" fmla="*/ 111919 w 111919"/>
              <a:gd name="connsiteY3" fmla="*/ 47625 h 47625"/>
              <a:gd name="connsiteX0" fmla="*/ 0 w 111919"/>
              <a:gd name="connsiteY0" fmla="*/ 0 h 47625"/>
              <a:gd name="connsiteX1" fmla="*/ 41275 w 111919"/>
              <a:gd name="connsiteY1" fmla="*/ 26377 h 47625"/>
              <a:gd name="connsiteX2" fmla="*/ 69269 w 111919"/>
              <a:gd name="connsiteY2" fmla="*/ 41561 h 47625"/>
              <a:gd name="connsiteX3" fmla="*/ 111919 w 111919"/>
              <a:gd name="connsiteY3" fmla="*/ 47625 h 47625"/>
              <a:gd name="connsiteX0" fmla="*/ 0 w 111919"/>
              <a:gd name="connsiteY0" fmla="*/ 0 h 47625"/>
              <a:gd name="connsiteX1" fmla="*/ 41275 w 111919"/>
              <a:gd name="connsiteY1" fmla="*/ 26377 h 47625"/>
              <a:gd name="connsiteX2" fmla="*/ 69269 w 111919"/>
              <a:gd name="connsiteY2" fmla="*/ 41561 h 47625"/>
              <a:gd name="connsiteX3" fmla="*/ 111919 w 111919"/>
              <a:gd name="connsiteY3" fmla="*/ 47625 h 47625"/>
              <a:gd name="connsiteX0" fmla="*/ 0 w 111919"/>
              <a:gd name="connsiteY0" fmla="*/ 0 h 47625"/>
              <a:gd name="connsiteX1" fmla="*/ 30748 w 111919"/>
              <a:gd name="connsiteY1" fmla="*/ 24496 h 47625"/>
              <a:gd name="connsiteX2" fmla="*/ 69269 w 111919"/>
              <a:gd name="connsiteY2" fmla="*/ 41561 h 47625"/>
              <a:gd name="connsiteX3" fmla="*/ 111919 w 111919"/>
              <a:gd name="connsiteY3" fmla="*/ 47625 h 47625"/>
              <a:gd name="connsiteX0" fmla="*/ 0 w 111919"/>
              <a:gd name="connsiteY0" fmla="*/ 0 h 51387"/>
              <a:gd name="connsiteX1" fmla="*/ 30748 w 111919"/>
              <a:gd name="connsiteY1" fmla="*/ 24496 h 51387"/>
              <a:gd name="connsiteX2" fmla="*/ 69269 w 111919"/>
              <a:gd name="connsiteY2" fmla="*/ 41561 h 51387"/>
              <a:gd name="connsiteX3" fmla="*/ 111919 w 111919"/>
              <a:gd name="connsiteY3" fmla="*/ 51387 h 51387"/>
              <a:gd name="connsiteX0" fmla="*/ 0 w 111919"/>
              <a:gd name="connsiteY0" fmla="*/ 0 h 51387"/>
              <a:gd name="connsiteX1" fmla="*/ 30748 w 111919"/>
              <a:gd name="connsiteY1" fmla="*/ 24496 h 51387"/>
              <a:gd name="connsiteX2" fmla="*/ 69269 w 111919"/>
              <a:gd name="connsiteY2" fmla="*/ 41561 h 51387"/>
              <a:gd name="connsiteX3" fmla="*/ 111919 w 111919"/>
              <a:gd name="connsiteY3" fmla="*/ 51387 h 51387"/>
              <a:gd name="connsiteX0" fmla="*/ 0 w 111919"/>
              <a:gd name="connsiteY0" fmla="*/ 0 h 51387"/>
              <a:gd name="connsiteX1" fmla="*/ 30748 w 111919"/>
              <a:gd name="connsiteY1" fmla="*/ 24496 h 51387"/>
              <a:gd name="connsiteX2" fmla="*/ 69269 w 111919"/>
              <a:gd name="connsiteY2" fmla="*/ 41561 h 51387"/>
              <a:gd name="connsiteX3" fmla="*/ 111919 w 111919"/>
              <a:gd name="connsiteY3" fmla="*/ 51387 h 51387"/>
            </a:gdLst>
            <a:ahLst/>
            <a:cxnLst>
              <a:cxn ang="0">
                <a:pos x="connsiteX0" y="connsiteY0"/>
              </a:cxn>
              <a:cxn ang="0">
                <a:pos x="connsiteX1" y="connsiteY1"/>
              </a:cxn>
              <a:cxn ang="0">
                <a:pos x="connsiteX2" y="connsiteY2"/>
              </a:cxn>
              <a:cxn ang="0">
                <a:pos x="connsiteX3" y="connsiteY3"/>
              </a:cxn>
            </a:cxnLst>
            <a:rect l="l" t="t" r="r" b="b"/>
            <a:pathLst>
              <a:path w="111919" h="51387">
                <a:moveTo>
                  <a:pt x="0" y="0"/>
                </a:moveTo>
                <a:cubicBezTo>
                  <a:pt x="21983" y="18990"/>
                  <a:pt x="19203" y="17569"/>
                  <a:pt x="30748" y="24496"/>
                </a:cubicBezTo>
                <a:cubicBezTo>
                  <a:pt x="42293" y="31423"/>
                  <a:pt x="55741" y="37079"/>
                  <a:pt x="69269" y="41561"/>
                </a:cubicBezTo>
                <a:cubicBezTo>
                  <a:pt x="82798" y="46043"/>
                  <a:pt x="90831" y="48096"/>
                  <a:pt x="111919" y="51387"/>
                </a:cubicBezTo>
              </a:path>
            </a:pathLst>
          </a:custGeom>
          <a:no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8312DB50-BD74-4CFF-877E-E0ECF678BF96}"/>
              </a:ext>
            </a:extLst>
          </p:cNvPr>
          <p:cNvSpPr/>
          <p:nvPr/>
        </p:nvSpPr>
        <p:spPr>
          <a:xfrm flipV="1">
            <a:off x="7296540" y="2347333"/>
            <a:ext cx="379757" cy="64473"/>
          </a:xfrm>
          <a:custGeom>
            <a:avLst/>
            <a:gdLst>
              <a:gd name="connsiteX0" fmla="*/ 0 w 111919"/>
              <a:gd name="connsiteY0" fmla="*/ 0 h 47625"/>
              <a:gd name="connsiteX1" fmla="*/ 78581 w 111919"/>
              <a:gd name="connsiteY1" fmla="*/ 42863 h 47625"/>
              <a:gd name="connsiteX2" fmla="*/ 92869 w 111919"/>
              <a:gd name="connsiteY2" fmla="*/ 47625 h 47625"/>
              <a:gd name="connsiteX3" fmla="*/ 111919 w 111919"/>
              <a:gd name="connsiteY3" fmla="*/ 47625 h 47625"/>
              <a:gd name="connsiteX0" fmla="*/ 0 w 111919"/>
              <a:gd name="connsiteY0" fmla="*/ 0 h 49198"/>
              <a:gd name="connsiteX1" fmla="*/ 41275 w 111919"/>
              <a:gd name="connsiteY1" fmla="*/ 26377 h 49198"/>
              <a:gd name="connsiteX2" fmla="*/ 92869 w 111919"/>
              <a:gd name="connsiteY2" fmla="*/ 47625 h 49198"/>
              <a:gd name="connsiteX3" fmla="*/ 111919 w 111919"/>
              <a:gd name="connsiteY3" fmla="*/ 47625 h 49198"/>
              <a:gd name="connsiteX0" fmla="*/ 0 w 111919"/>
              <a:gd name="connsiteY0" fmla="*/ 0 h 48037"/>
              <a:gd name="connsiteX1" fmla="*/ 41275 w 111919"/>
              <a:gd name="connsiteY1" fmla="*/ 26377 h 48037"/>
              <a:gd name="connsiteX2" fmla="*/ 84708 w 111919"/>
              <a:gd name="connsiteY2" fmla="*/ 45793 h 48037"/>
              <a:gd name="connsiteX3" fmla="*/ 111919 w 111919"/>
              <a:gd name="connsiteY3" fmla="*/ 47625 h 48037"/>
              <a:gd name="connsiteX0" fmla="*/ 0 w 111919"/>
              <a:gd name="connsiteY0" fmla="*/ 0 h 47625"/>
              <a:gd name="connsiteX1" fmla="*/ 41275 w 111919"/>
              <a:gd name="connsiteY1" fmla="*/ 26377 h 47625"/>
              <a:gd name="connsiteX2" fmla="*/ 84708 w 111919"/>
              <a:gd name="connsiteY2" fmla="*/ 45793 h 47625"/>
              <a:gd name="connsiteX3" fmla="*/ 111919 w 111919"/>
              <a:gd name="connsiteY3" fmla="*/ 47625 h 47625"/>
              <a:gd name="connsiteX0" fmla="*/ 0 w 111919"/>
              <a:gd name="connsiteY0" fmla="*/ 0 h 47625"/>
              <a:gd name="connsiteX1" fmla="*/ 41275 w 111919"/>
              <a:gd name="connsiteY1" fmla="*/ 26377 h 47625"/>
              <a:gd name="connsiteX2" fmla="*/ 69269 w 111919"/>
              <a:gd name="connsiteY2" fmla="*/ 41561 h 47625"/>
              <a:gd name="connsiteX3" fmla="*/ 111919 w 111919"/>
              <a:gd name="connsiteY3" fmla="*/ 47625 h 47625"/>
              <a:gd name="connsiteX0" fmla="*/ 0 w 111919"/>
              <a:gd name="connsiteY0" fmla="*/ 0 h 47625"/>
              <a:gd name="connsiteX1" fmla="*/ 41275 w 111919"/>
              <a:gd name="connsiteY1" fmla="*/ 26377 h 47625"/>
              <a:gd name="connsiteX2" fmla="*/ 69269 w 111919"/>
              <a:gd name="connsiteY2" fmla="*/ 41561 h 47625"/>
              <a:gd name="connsiteX3" fmla="*/ 111919 w 111919"/>
              <a:gd name="connsiteY3" fmla="*/ 47625 h 47625"/>
              <a:gd name="connsiteX0" fmla="*/ 0 w 111919"/>
              <a:gd name="connsiteY0" fmla="*/ 0 h 47625"/>
              <a:gd name="connsiteX1" fmla="*/ 30748 w 111919"/>
              <a:gd name="connsiteY1" fmla="*/ 24496 h 47625"/>
              <a:gd name="connsiteX2" fmla="*/ 69269 w 111919"/>
              <a:gd name="connsiteY2" fmla="*/ 41561 h 47625"/>
              <a:gd name="connsiteX3" fmla="*/ 111919 w 111919"/>
              <a:gd name="connsiteY3" fmla="*/ 47625 h 47625"/>
              <a:gd name="connsiteX0" fmla="*/ 0 w 111919"/>
              <a:gd name="connsiteY0" fmla="*/ 0 h 51387"/>
              <a:gd name="connsiteX1" fmla="*/ 30748 w 111919"/>
              <a:gd name="connsiteY1" fmla="*/ 24496 h 51387"/>
              <a:gd name="connsiteX2" fmla="*/ 69269 w 111919"/>
              <a:gd name="connsiteY2" fmla="*/ 41561 h 51387"/>
              <a:gd name="connsiteX3" fmla="*/ 111919 w 111919"/>
              <a:gd name="connsiteY3" fmla="*/ 51387 h 51387"/>
              <a:gd name="connsiteX0" fmla="*/ 0 w 111919"/>
              <a:gd name="connsiteY0" fmla="*/ 0 h 51387"/>
              <a:gd name="connsiteX1" fmla="*/ 30748 w 111919"/>
              <a:gd name="connsiteY1" fmla="*/ 24496 h 51387"/>
              <a:gd name="connsiteX2" fmla="*/ 69269 w 111919"/>
              <a:gd name="connsiteY2" fmla="*/ 41561 h 51387"/>
              <a:gd name="connsiteX3" fmla="*/ 111919 w 111919"/>
              <a:gd name="connsiteY3" fmla="*/ 51387 h 51387"/>
              <a:gd name="connsiteX0" fmla="*/ 0 w 111919"/>
              <a:gd name="connsiteY0" fmla="*/ 0 h 51387"/>
              <a:gd name="connsiteX1" fmla="*/ 30748 w 111919"/>
              <a:gd name="connsiteY1" fmla="*/ 24496 h 51387"/>
              <a:gd name="connsiteX2" fmla="*/ 69269 w 111919"/>
              <a:gd name="connsiteY2" fmla="*/ 41561 h 51387"/>
              <a:gd name="connsiteX3" fmla="*/ 111919 w 111919"/>
              <a:gd name="connsiteY3" fmla="*/ 51387 h 51387"/>
            </a:gdLst>
            <a:ahLst/>
            <a:cxnLst>
              <a:cxn ang="0">
                <a:pos x="connsiteX0" y="connsiteY0"/>
              </a:cxn>
              <a:cxn ang="0">
                <a:pos x="connsiteX1" y="connsiteY1"/>
              </a:cxn>
              <a:cxn ang="0">
                <a:pos x="connsiteX2" y="connsiteY2"/>
              </a:cxn>
              <a:cxn ang="0">
                <a:pos x="connsiteX3" y="connsiteY3"/>
              </a:cxn>
            </a:cxnLst>
            <a:rect l="l" t="t" r="r" b="b"/>
            <a:pathLst>
              <a:path w="111919" h="51387">
                <a:moveTo>
                  <a:pt x="0" y="0"/>
                </a:moveTo>
                <a:cubicBezTo>
                  <a:pt x="21983" y="18990"/>
                  <a:pt x="19203" y="17569"/>
                  <a:pt x="30748" y="24496"/>
                </a:cubicBezTo>
                <a:cubicBezTo>
                  <a:pt x="42293" y="31423"/>
                  <a:pt x="55741" y="37079"/>
                  <a:pt x="69269" y="41561"/>
                </a:cubicBezTo>
                <a:cubicBezTo>
                  <a:pt x="82798" y="46043"/>
                  <a:pt x="90831" y="48096"/>
                  <a:pt x="111919" y="51387"/>
                </a:cubicBezTo>
              </a:path>
            </a:pathLst>
          </a:custGeom>
          <a:no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AEB7C4F-50E6-495D-B7AC-AC8E5D8C233E}"/>
              </a:ext>
            </a:extLst>
          </p:cNvPr>
          <p:cNvSpPr/>
          <p:nvPr/>
        </p:nvSpPr>
        <p:spPr>
          <a:xfrm>
            <a:off x="7296337" y="2159527"/>
            <a:ext cx="379757" cy="95080"/>
          </a:xfrm>
          <a:custGeom>
            <a:avLst/>
            <a:gdLst>
              <a:gd name="connsiteX0" fmla="*/ 0 w 111919"/>
              <a:gd name="connsiteY0" fmla="*/ 0 h 47625"/>
              <a:gd name="connsiteX1" fmla="*/ 78581 w 111919"/>
              <a:gd name="connsiteY1" fmla="*/ 42863 h 47625"/>
              <a:gd name="connsiteX2" fmla="*/ 92869 w 111919"/>
              <a:gd name="connsiteY2" fmla="*/ 47625 h 47625"/>
              <a:gd name="connsiteX3" fmla="*/ 111919 w 111919"/>
              <a:gd name="connsiteY3" fmla="*/ 47625 h 47625"/>
              <a:gd name="connsiteX0" fmla="*/ 0 w 111919"/>
              <a:gd name="connsiteY0" fmla="*/ 0 h 49198"/>
              <a:gd name="connsiteX1" fmla="*/ 41275 w 111919"/>
              <a:gd name="connsiteY1" fmla="*/ 26377 h 49198"/>
              <a:gd name="connsiteX2" fmla="*/ 92869 w 111919"/>
              <a:gd name="connsiteY2" fmla="*/ 47625 h 49198"/>
              <a:gd name="connsiteX3" fmla="*/ 111919 w 111919"/>
              <a:gd name="connsiteY3" fmla="*/ 47625 h 49198"/>
              <a:gd name="connsiteX0" fmla="*/ 0 w 111919"/>
              <a:gd name="connsiteY0" fmla="*/ 0 h 48037"/>
              <a:gd name="connsiteX1" fmla="*/ 41275 w 111919"/>
              <a:gd name="connsiteY1" fmla="*/ 26377 h 48037"/>
              <a:gd name="connsiteX2" fmla="*/ 84708 w 111919"/>
              <a:gd name="connsiteY2" fmla="*/ 45793 h 48037"/>
              <a:gd name="connsiteX3" fmla="*/ 111919 w 111919"/>
              <a:gd name="connsiteY3" fmla="*/ 47625 h 48037"/>
              <a:gd name="connsiteX0" fmla="*/ 0 w 111919"/>
              <a:gd name="connsiteY0" fmla="*/ 0 h 47625"/>
              <a:gd name="connsiteX1" fmla="*/ 41275 w 111919"/>
              <a:gd name="connsiteY1" fmla="*/ 26377 h 47625"/>
              <a:gd name="connsiteX2" fmla="*/ 84708 w 111919"/>
              <a:gd name="connsiteY2" fmla="*/ 45793 h 47625"/>
              <a:gd name="connsiteX3" fmla="*/ 111919 w 111919"/>
              <a:gd name="connsiteY3" fmla="*/ 47625 h 47625"/>
              <a:gd name="connsiteX0" fmla="*/ 0 w 111919"/>
              <a:gd name="connsiteY0" fmla="*/ 0 h 47625"/>
              <a:gd name="connsiteX1" fmla="*/ 41275 w 111919"/>
              <a:gd name="connsiteY1" fmla="*/ 26377 h 47625"/>
              <a:gd name="connsiteX2" fmla="*/ 69269 w 111919"/>
              <a:gd name="connsiteY2" fmla="*/ 41561 h 47625"/>
              <a:gd name="connsiteX3" fmla="*/ 111919 w 111919"/>
              <a:gd name="connsiteY3" fmla="*/ 47625 h 47625"/>
              <a:gd name="connsiteX0" fmla="*/ 0 w 111919"/>
              <a:gd name="connsiteY0" fmla="*/ 0 h 47625"/>
              <a:gd name="connsiteX1" fmla="*/ 41275 w 111919"/>
              <a:gd name="connsiteY1" fmla="*/ 26377 h 47625"/>
              <a:gd name="connsiteX2" fmla="*/ 69269 w 111919"/>
              <a:gd name="connsiteY2" fmla="*/ 41561 h 47625"/>
              <a:gd name="connsiteX3" fmla="*/ 111919 w 111919"/>
              <a:gd name="connsiteY3" fmla="*/ 47625 h 47625"/>
              <a:gd name="connsiteX0" fmla="*/ 0 w 111919"/>
              <a:gd name="connsiteY0" fmla="*/ 0 h 47625"/>
              <a:gd name="connsiteX1" fmla="*/ 30748 w 111919"/>
              <a:gd name="connsiteY1" fmla="*/ 24496 h 47625"/>
              <a:gd name="connsiteX2" fmla="*/ 69269 w 111919"/>
              <a:gd name="connsiteY2" fmla="*/ 41561 h 47625"/>
              <a:gd name="connsiteX3" fmla="*/ 111919 w 111919"/>
              <a:gd name="connsiteY3" fmla="*/ 47625 h 47625"/>
              <a:gd name="connsiteX0" fmla="*/ 0 w 111919"/>
              <a:gd name="connsiteY0" fmla="*/ 0 h 51387"/>
              <a:gd name="connsiteX1" fmla="*/ 30748 w 111919"/>
              <a:gd name="connsiteY1" fmla="*/ 24496 h 51387"/>
              <a:gd name="connsiteX2" fmla="*/ 69269 w 111919"/>
              <a:gd name="connsiteY2" fmla="*/ 41561 h 51387"/>
              <a:gd name="connsiteX3" fmla="*/ 111919 w 111919"/>
              <a:gd name="connsiteY3" fmla="*/ 51387 h 51387"/>
              <a:gd name="connsiteX0" fmla="*/ 0 w 111919"/>
              <a:gd name="connsiteY0" fmla="*/ 0 h 51387"/>
              <a:gd name="connsiteX1" fmla="*/ 30748 w 111919"/>
              <a:gd name="connsiteY1" fmla="*/ 24496 h 51387"/>
              <a:gd name="connsiteX2" fmla="*/ 69269 w 111919"/>
              <a:gd name="connsiteY2" fmla="*/ 41561 h 51387"/>
              <a:gd name="connsiteX3" fmla="*/ 111919 w 111919"/>
              <a:gd name="connsiteY3" fmla="*/ 51387 h 51387"/>
              <a:gd name="connsiteX0" fmla="*/ 0 w 111919"/>
              <a:gd name="connsiteY0" fmla="*/ 0 h 51387"/>
              <a:gd name="connsiteX1" fmla="*/ 30748 w 111919"/>
              <a:gd name="connsiteY1" fmla="*/ 24496 h 51387"/>
              <a:gd name="connsiteX2" fmla="*/ 69269 w 111919"/>
              <a:gd name="connsiteY2" fmla="*/ 41561 h 51387"/>
              <a:gd name="connsiteX3" fmla="*/ 111919 w 111919"/>
              <a:gd name="connsiteY3" fmla="*/ 51387 h 51387"/>
            </a:gdLst>
            <a:ahLst/>
            <a:cxnLst>
              <a:cxn ang="0">
                <a:pos x="connsiteX0" y="connsiteY0"/>
              </a:cxn>
              <a:cxn ang="0">
                <a:pos x="connsiteX1" y="connsiteY1"/>
              </a:cxn>
              <a:cxn ang="0">
                <a:pos x="connsiteX2" y="connsiteY2"/>
              </a:cxn>
              <a:cxn ang="0">
                <a:pos x="connsiteX3" y="connsiteY3"/>
              </a:cxn>
            </a:cxnLst>
            <a:rect l="l" t="t" r="r" b="b"/>
            <a:pathLst>
              <a:path w="111919" h="51387">
                <a:moveTo>
                  <a:pt x="0" y="0"/>
                </a:moveTo>
                <a:cubicBezTo>
                  <a:pt x="21983" y="18990"/>
                  <a:pt x="19203" y="17569"/>
                  <a:pt x="30748" y="24496"/>
                </a:cubicBezTo>
                <a:cubicBezTo>
                  <a:pt x="42293" y="31423"/>
                  <a:pt x="55741" y="37079"/>
                  <a:pt x="69269" y="41561"/>
                </a:cubicBezTo>
                <a:cubicBezTo>
                  <a:pt x="82798" y="46043"/>
                  <a:pt x="90831" y="48096"/>
                  <a:pt x="111919" y="51387"/>
                </a:cubicBezTo>
              </a:path>
            </a:pathLst>
          </a:custGeom>
          <a:no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163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450"/>
                                        </p:tgtEl>
                                        <p:attrNameLst>
                                          <p:attrName>style.visibility</p:attrName>
                                        </p:attrNameLst>
                                      </p:cBhvr>
                                      <p:to>
                                        <p:strVal val="visible"/>
                                      </p:to>
                                    </p:set>
                                    <p:animEffect transition="in" filter="fade">
                                      <p:cBhvr>
                                        <p:cTn id="7" dur="500"/>
                                        <p:tgtEl>
                                          <p:spTgt spid="1044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P spid="13" grpId="0" animBg="1"/>
      <p:bldP spid="16" grpId="0" animBg="1"/>
      <p:bldP spid="17"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77111"/>
            <a:ext cx="10515600" cy="1325563"/>
          </a:xfrm>
        </p:spPr>
        <p:txBody>
          <a:bodyPr/>
          <a:lstStyle/>
          <a:p>
            <a:r>
              <a:rPr lang="en-US" dirty="0"/>
              <a:t>Coordinate Transformation Example:</a:t>
            </a:r>
            <a:br>
              <a:rPr lang="en-US" dirty="0"/>
            </a:br>
            <a:r>
              <a:rPr lang="en-US" dirty="0"/>
              <a:t>Shooting a ball from a moving train car</a:t>
            </a:r>
          </a:p>
        </p:txBody>
      </p:sp>
      <p:sp>
        <p:nvSpPr>
          <p:cNvPr id="2" name="Date Placeholder 1"/>
          <p:cNvSpPr>
            <a:spLocks noGrp="1"/>
          </p:cNvSpPr>
          <p:nvPr>
            <p:ph type="dt" sz="half" idx="10"/>
          </p:nvPr>
        </p:nvSpPr>
        <p:spPr/>
        <p:txBody>
          <a:bodyPr/>
          <a:lstStyle/>
          <a:p>
            <a:r>
              <a:rPr lang="en-US"/>
              <a:t>7 October 2017</a:t>
            </a:r>
          </a:p>
        </p:txBody>
      </p:sp>
      <p:sp>
        <p:nvSpPr>
          <p:cNvPr id="3" name="Footer Placeholder 2"/>
          <p:cNvSpPr>
            <a:spLocks noGrp="1"/>
          </p:cNvSpPr>
          <p:nvPr>
            <p:ph type="ftr" sz="quarter" idx="11"/>
          </p:nvPr>
        </p:nvSpPr>
        <p:spPr/>
        <p:txBody>
          <a:bodyPr/>
          <a:lstStyle/>
          <a:p>
            <a:r>
              <a:rPr lang="en-US"/>
              <a:t>McCrory: Einstein's 1905 Revolution</a:t>
            </a:r>
          </a:p>
        </p:txBody>
      </p:sp>
      <p:sp>
        <p:nvSpPr>
          <p:cNvPr id="4" name="Slide Number Placeholder 3"/>
          <p:cNvSpPr>
            <a:spLocks noGrp="1"/>
          </p:cNvSpPr>
          <p:nvPr>
            <p:ph type="sldNum" sz="quarter" idx="12"/>
          </p:nvPr>
        </p:nvSpPr>
        <p:spPr/>
        <p:txBody>
          <a:bodyPr/>
          <a:lstStyle/>
          <a:p>
            <a:fld id="{AFF25C80-3B7E-43E1-A5B7-0224D5A95EE8}" type="slidenum">
              <a:rPr lang="en-US" smtClean="0"/>
              <a:t>31</a:t>
            </a:fld>
            <a:endParaRPr lang="en-US"/>
          </a:p>
        </p:txBody>
      </p:sp>
      <p:cxnSp>
        <p:nvCxnSpPr>
          <p:cNvPr id="10" name="Straight Connector 9"/>
          <p:cNvCxnSpPr/>
          <p:nvPr/>
        </p:nvCxnSpPr>
        <p:spPr>
          <a:xfrm>
            <a:off x="279699" y="5852156"/>
            <a:ext cx="1162901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Oval 6"/>
          <p:cNvSpPr/>
          <p:nvPr/>
        </p:nvSpPr>
        <p:spPr>
          <a:xfrm flipH="1">
            <a:off x="8768764" y="4754876"/>
            <a:ext cx="1097280" cy="10972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Oval 7"/>
          <p:cNvSpPr/>
          <p:nvPr/>
        </p:nvSpPr>
        <p:spPr>
          <a:xfrm flipH="1">
            <a:off x="2764204" y="4754876"/>
            <a:ext cx="1097280" cy="10972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p:nvSpPr>
        <p:spPr>
          <a:xfrm flipH="1">
            <a:off x="2016547" y="2302136"/>
            <a:ext cx="8498541" cy="2936838"/>
          </a:xfrm>
          <a:prstGeom prst="rect">
            <a:avLst/>
          </a:prstGeom>
          <a:solidFill>
            <a:schemeClr val="tx2">
              <a:lumMod val="20000"/>
              <a:lumOff val="80000"/>
            </a:schemeClr>
          </a:solidFill>
          <a:ln w="76200">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19" name="Straight Arrow Connector 18"/>
          <p:cNvCxnSpPr>
            <a:stCxn id="9" idx="3"/>
          </p:cNvCxnSpPr>
          <p:nvPr/>
        </p:nvCxnSpPr>
        <p:spPr>
          <a:xfrm flipH="1">
            <a:off x="736387" y="3770555"/>
            <a:ext cx="1280160" cy="0"/>
          </a:xfrm>
          <a:prstGeom prst="straightConnector1">
            <a:avLst/>
          </a:prstGeom>
          <a:ln w="76200">
            <a:solidFill>
              <a:schemeClr val="accent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584208" y="1551531"/>
            <a:ext cx="3023585" cy="461665"/>
          </a:xfrm>
          <a:prstGeom prst="rect">
            <a:avLst/>
          </a:prstGeom>
          <a:noFill/>
        </p:spPr>
        <p:txBody>
          <a:bodyPr wrap="none" rtlCol="0">
            <a:spAutoFit/>
          </a:bodyPr>
          <a:lstStyle/>
          <a:p>
            <a:pPr algn="ctr"/>
            <a:r>
              <a:rPr lang="en-US" sz="2400" i="1" dirty="0" err="1">
                <a:latin typeface="Times New Roman" panose="02020603050405020304" pitchFamily="18" charset="0"/>
                <a:cs typeface="Times New Roman" panose="02020603050405020304" pitchFamily="18" charset="0"/>
              </a:rPr>
              <a:t>v</a:t>
            </a:r>
            <a:r>
              <a:rPr lang="en-US" sz="2400" i="1" baseline="-25000" dirty="0" err="1">
                <a:latin typeface="Times New Roman" panose="02020603050405020304" pitchFamily="18" charset="0"/>
                <a:cs typeface="Times New Roman" panose="02020603050405020304" pitchFamily="18" charset="0"/>
              </a:rPr>
              <a:t>ball</a:t>
            </a:r>
            <a:r>
              <a:rPr lang="en-US" sz="2400" i="1" dirty="0">
                <a:latin typeface="Times New Roman" panose="02020603050405020304" pitchFamily="18" charset="0"/>
                <a:cs typeface="Times New Roman" panose="02020603050405020304" pitchFamily="18" charset="0"/>
              </a:rPr>
              <a:t> = -</a:t>
            </a:r>
            <a:r>
              <a:rPr lang="en-US" sz="2400" i="1" dirty="0" err="1">
                <a:latin typeface="Times New Roman" panose="02020603050405020304" pitchFamily="18" charset="0"/>
                <a:cs typeface="Times New Roman" panose="02020603050405020304" pitchFamily="18" charset="0"/>
              </a:rPr>
              <a:t>v</a:t>
            </a:r>
            <a:r>
              <a:rPr lang="en-US" sz="2400" i="1" baseline="-25000" dirty="0" err="1">
                <a:latin typeface="Times New Roman" panose="02020603050405020304" pitchFamily="18" charset="0"/>
                <a:cs typeface="Times New Roman" panose="02020603050405020304" pitchFamily="18" charset="0"/>
              </a:rPr>
              <a:t>train</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70 MPH</a:t>
            </a:r>
          </a:p>
        </p:txBody>
      </p:sp>
      <p:sp>
        <p:nvSpPr>
          <p:cNvPr id="20" name="TextBox 19"/>
          <p:cNvSpPr txBox="1"/>
          <p:nvPr/>
        </p:nvSpPr>
        <p:spPr>
          <a:xfrm>
            <a:off x="3803767" y="6027003"/>
            <a:ext cx="4584466" cy="830997"/>
          </a:xfrm>
          <a:prstGeom prst="rect">
            <a:avLst/>
          </a:prstGeom>
          <a:solidFill>
            <a:schemeClr val="bg1"/>
          </a:solidFill>
          <a:ln>
            <a:solidFill>
              <a:schemeClr val="tx1"/>
            </a:solidFill>
          </a:ln>
        </p:spPr>
        <p:txBody>
          <a:bodyPr wrap="square" rtlCol="0">
            <a:spAutoFit/>
          </a:bodyPr>
          <a:lstStyle/>
          <a:p>
            <a:pPr algn="ctr"/>
            <a:r>
              <a:rPr lang="en-US" sz="2400" dirty="0"/>
              <a:t>What is the velocity of the ball </a:t>
            </a:r>
          </a:p>
          <a:p>
            <a:pPr algn="ctr"/>
            <a:r>
              <a:rPr lang="en-US" sz="2400" dirty="0"/>
              <a:t>  when it emerges from the train?</a:t>
            </a:r>
          </a:p>
        </p:txBody>
      </p:sp>
      <p:sp>
        <p:nvSpPr>
          <p:cNvPr id="6" name="Rectangle 5"/>
          <p:cNvSpPr/>
          <p:nvPr/>
        </p:nvSpPr>
        <p:spPr>
          <a:xfrm>
            <a:off x="10191951" y="2614410"/>
            <a:ext cx="364389" cy="2140465"/>
          </a:xfrm>
          <a:prstGeom prst="rect">
            <a:avLst/>
          </a:prstGeom>
          <a:solidFill>
            <a:srgbClr val="D6D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10477934" y="2614410"/>
            <a:ext cx="712030" cy="0"/>
          </a:xfrm>
          <a:prstGeom prst="line">
            <a:avLst/>
          </a:prstGeom>
          <a:ln w="28575">
            <a:solidFill>
              <a:srgbClr val="C55A1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0477934" y="4749910"/>
            <a:ext cx="712030" cy="0"/>
          </a:xfrm>
          <a:prstGeom prst="line">
            <a:avLst/>
          </a:prstGeom>
          <a:ln w="28575">
            <a:solidFill>
              <a:srgbClr val="C55A1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9BBF9A08-E83E-4653-B147-FB3D3870233A}"/>
              </a:ext>
            </a:extLst>
          </p:cNvPr>
          <p:cNvSpPr/>
          <p:nvPr/>
        </p:nvSpPr>
        <p:spPr>
          <a:xfrm>
            <a:off x="5825265" y="2996304"/>
            <a:ext cx="268942" cy="259976"/>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descr="http://brethrencoast.com/weapon/ship-cannon.jpg">
            <a:extLst>
              <a:ext uri="{FF2B5EF4-FFF2-40B4-BE49-F238E27FC236}">
                <a16:creationId xmlns:a16="http://schemas.microsoft.com/office/drawing/2014/main" id="{2C7FDE94-3B77-46BA-833B-97ED5D4AAC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614" t="29412" r="16797" b="18300"/>
          <a:stretch/>
        </p:blipFill>
        <p:spPr bwMode="auto">
          <a:xfrm>
            <a:off x="2342454" y="2803060"/>
            <a:ext cx="3998259" cy="1974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33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grpId="0" nodeType="clickEffect">
                                  <p:stCondLst>
                                    <p:cond delay="0"/>
                                  </p:stCondLst>
                                  <p:childTnLst>
                                    <p:animMotion origin="layout" path="M -0.02448 0.00486 L 0.53034 -0.00116 " pathEditMode="relative" rAng="0" ptsTypes="AA">
                                      <p:cBhvr>
                                        <p:cTn id="6" dur="1000" fill="hold"/>
                                        <p:tgtEl>
                                          <p:spTgt spid="25"/>
                                        </p:tgtEl>
                                        <p:attrNameLst>
                                          <p:attrName>ppt_x</p:attrName>
                                          <p:attrName>ppt_y</p:attrName>
                                        </p:attrNameLst>
                                      </p:cBhvr>
                                      <p:rCtr x="27734" y="-301"/>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jZU_HLu9nUI">
            <a:hlinkClick r:id="" action="ppaction://media"/>
          </p:cNvPr>
          <p:cNvPicPr>
            <a:picLocks noRot="1" noChangeAspect="1"/>
          </p:cNvPicPr>
          <p:nvPr>
            <a:videoFile r:link="rId1"/>
          </p:nvPr>
        </p:nvPicPr>
        <p:blipFill>
          <a:blip r:embed="rId3"/>
          <a:stretch>
            <a:fillRect/>
          </a:stretch>
        </p:blipFill>
        <p:spPr>
          <a:xfrm>
            <a:off x="353008" y="-968713"/>
            <a:ext cx="11485984" cy="8614488"/>
          </a:xfrm>
          <a:prstGeom prst="rect">
            <a:avLst/>
          </a:prstGeom>
        </p:spPr>
      </p:pic>
    </p:spTree>
    <p:extLst>
      <p:ext uri="{BB962C8B-B14F-4D97-AF65-F5344CB8AC3E}">
        <p14:creationId xmlns:p14="http://schemas.microsoft.com/office/powerpoint/2010/main" val="41299390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Recap: Frame of reference</a:t>
            </a:r>
          </a:p>
        </p:txBody>
      </p: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33</a:t>
            </a:fld>
            <a:endParaRPr lang="en-US" dirty="0"/>
          </a:p>
        </p:txBody>
      </p:sp>
      <p:grpSp>
        <p:nvGrpSpPr>
          <p:cNvPr id="19" name="Group 18"/>
          <p:cNvGrpSpPr/>
          <p:nvPr/>
        </p:nvGrpSpPr>
        <p:grpSpPr>
          <a:xfrm>
            <a:off x="8887563" y="1475023"/>
            <a:ext cx="2916472" cy="4642669"/>
            <a:chOff x="8887563" y="1475023"/>
            <a:chExt cx="2916472" cy="4642669"/>
          </a:xfrm>
        </p:grpSpPr>
        <p:pic>
          <p:nvPicPr>
            <p:cNvPr id="7" name="Picture 4" descr="Image result for apple tree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7609" y="3815813"/>
              <a:ext cx="866426" cy="9943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carriegooch.files.wordpress.com/2008/11/the-thinker.jpg"/>
            <p:cNvPicPr>
              <a:picLocks noChangeAspect="1" noChangeArrowheads="1"/>
            </p:cNvPicPr>
            <p:nvPr/>
          </p:nvPicPr>
          <p:blipFill rotWithShape="1">
            <a:blip r:embed="rId3">
              <a:extLst>
                <a:ext uri="{28A0092B-C50C-407E-A947-70E740481C1C}">
                  <a14:useLocalDpi xmlns:a14="http://schemas.microsoft.com/office/drawing/2010/main" val="0"/>
                </a:ext>
              </a:extLst>
            </a:blip>
            <a:srcRect l="15005" r="11718"/>
            <a:stretch/>
          </p:blipFill>
          <p:spPr bwMode="auto">
            <a:xfrm>
              <a:off x="9098495" y="3013871"/>
              <a:ext cx="580646" cy="5942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2" descr="https://carriegooch.files.wordpress.com/2008/11/the-thinker.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5000"/>
                      </a14:imgEffect>
                    </a14:imgLayer>
                  </a14:imgProps>
                </a:ext>
                <a:ext uri="{28A0092B-C50C-407E-A947-70E740481C1C}">
                  <a14:useLocalDpi xmlns:a14="http://schemas.microsoft.com/office/drawing/2010/main" val="0"/>
                </a:ext>
              </a:extLst>
            </a:blip>
            <a:srcRect l="15005" r="11718"/>
            <a:stretch/>
          </p:blipFill>
          <p:spPr bwMode="auto">
            <a:xfrm>
              <a:off x="9731288" y="3013871"/>
              <a:ext cx="580646" cy="5942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2" descr="https://carriegooch.files.wordpress.com/2008/11/the-thinker.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rightnessContrast bright="50000"/>
                      </a14:imgEffect>
                    </a14:imgLayer>
                  </a14:imgProps>
                </a:ext>
                <a:ext uri="{28A0092B-C50C-407E-A947-70E740481C1C}">
                  <a14:useLocalDpi xmlns:a14="http://schemas.microsoft.com/office/drawing/2010/main" val="0"/>
                </a:ext>
              </a:extLst>
            </a:blip>
            <a:srcRect l="15005" r="11718"/>
            <a:stretch/>
          </p:blipFill>
          <p:spPr bwMode="auto">
            <a:xfrm>
              <a:off x="10364081" y="3013871"/>
              <a:ext cx="580646" cy="5942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2" descr="https://carriegooch.files.wordpress.com/2008/11/the-thinker.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rightnessContrast bright="75000"/>
                      </a14:imgEffect>
                    </a14:imgLayer>
                  </a14:imgProps>
                </a:ext>
                <a:ext uri="{28A0092B-C50C-407E-A947-70E740481C1C}">
                  <a14:useLocalDpi xmlns:a14="http://schemas.microsoft.com/office/drawing/2010/main" val="0"/>
                </a:ext>
              </a:extLst>
            </a:blip>
            <a:srcRect l="15005" r="11718"/>
            <a:stretch/>
          </p:blipFill>
          <p:spPr bwMode="auto">
            <a:xfrm>
              <a:off x="10996875" y="3013871"/>
              <a:ext cx="580646" cy="5942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Oval 11"/>
            <p:cNvSpPr/>
            <p:nvPr/>
          </p:nvSpPr>
          <p:spPr>
            <a:xfrm>
              <a:off x="10263776" y="199353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a:stCxn id="12" idx="4"/>
            </p:cNvCxnSpPr>
            <p:nvPr/>
          </p:nvCxnSpPr>
          <p:spPr>
            <a:xfrm>
              <a:off x="10309496" y="2084970"/>
              <a:ext cx="1377" cy="784705"/>
            </a:xfrm>
            <a:prstGeom prst="line">
              <a:avLst/>
            </a:prstGeom>
            <a:ln>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4" name="Picture 2" descr="https://carriegooch.files.wordpress.com/2008/11/the-thinker.jpg"/>
            <p:cNvPicPr>
              <a:picLocks noChangeAspect="1" noChangeArrowheads="1"/>
            </p:cNvPicPr>
            <p:nvPr/>
          </p:nvPicPr>
          <p:blipFill rotWithShape="1">
            <a:blip r:embed="rId3">
              <a:extLst>
                <a:ext uri="{28A0092B-C50C-407E-A947-70E740481C1C}">
                  <a14:useLocalDpi xmlns:a14="http://schemas.microsoft.com/office/drawing/2010/main" val="0"/>
                </a:ext>
              </a:extLst>
            </a:blip>
            <a:srcRect l="15005" r="11718"/>
            <a:stretch/>
          </p:blipFill>
          <p:spPr bwMode="auto">
            <a:xfrm>
              <a:off x="10038281" y="5523394"/>
              <a:ext cx="580646" cy="594298"/>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p:cNvSpPr/>
            <p:nvPr/>
          </p:nvSpPr>
          <p:spPr>
            <a:xfrm>
              <a:off x="11604066" y="4318749"/>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4" descr="Image result for apple tree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8398" y="1475023"/>
              <a:ext cx="866426" cy="994312"/>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p:cNvCxnSpPr>
              <a:stCxn id="7" idx="1"/>
            </p:cNvCxnSpPr>
            <p:nvPr/>
          </p:nvCxnSpPr>
          <p:spPr>
            <a:xfrm flipH="1">
              <a:off x="8887563" y="4312969"/>
              <a:ext cx="2050046" cy="5584"/>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8" name="Freeform: Shape 17"/>
            <p:cNvSpPr>
              <a:spLocks noChangeAspect="1"/>
            </p:cNvSpPr>
            <p:nvPr/>
          </p:nvSpPr>
          <p:spPr>
            <a:xfrm>
              <a:off x="8933283" y="4364469"/>
              <a:ext cx="2716503" cy="1129333"/>
            </a:xfrm>
            <a:custGeom>
              <a:avLst/>
              <a:gdLst>
                <a:gd name="connsiteX0" fmla="*/ 9169758 w 9169758"/>
                <a:gd name="connsiteY0" fmla="*/ 0 h 3812146"/>
                <a:gd name="connsiteX1" fmla="*/ 5434885 w 9169758"/>
                <a:gd name="connsiteY1" fmla="*/ 566670 h 3812146"/>
                <a:gd name="connsiteX2" fmla="*/ 2768958 w 9169758"/>
                <a:gd name="connsiteY2" fmla="*/ 1803042 h 3812146"/>
                <a:gd name="connsiteX3" fmla="*/ 772733 w 9169758"/>
                <a:gd name="connsiteY3" fmla="*/ 3103808 h 3812146"/>
                <a:gd name="connsiteX4" fmla="*/ 0 w 9169758"/>
                <a:gd name="connsiteY4" fmla="*/ 3812146 h 3812146"/>
                <a:gd name="connsiteX0" fmla="*/ 9169758 w 9169758"/>
                <a:gd name="connsiteY0" fmla="*/ 0 h 3812146"/>
                <a:gd name="connsiteX1" fmla="*/ 7804597 w 9169758"/>
                <a:gd name="connsiteY1" fmla="*/ 141668 h 3812146"/>
                <a:gd name="connsiteX2" fmla="*/ 5434885 w 9169758"/>
                <a:gd name="connsiteY2" fmla="*/ 566670 h 3812146"/>
                <a:gd name="connsiteX3" fmla="*/ 2768958 w 9169758"/>
                <a:gd name="connsiteY3" fmla="*/ 1803042 h 3812146"/>
                <a:gd name="connsiteX4" fmla="*/ 772733 w 9169758"/>
                <a:gd name="connsiteY4" fmla="*/ 3103808 h 3812146"/>
                <a:gd name="connsiteX5" fmla="*/ 0 w 9169758"/>
                <a:gd name="connsiteY5" fmla="*/ 3812146 h 3812146"/>
                <a:gd name="connsiteX0" fmla="*/ 9169758 w 9169758"/>
                <a:gd name="connsiteY0" fmla="*/ 8964 h 3821110"/>
                <a:gd name="connsiteX1" fmla="*/ 7765961 w 9169758"/>
                <a:gd name="connsiteY1" fmla="*/ 47602 h 3821110"/>
                <a:gd name="connsiteX2" fmla="*/ 5434885 w 9169758"/>
                <a:gd name="connsiteY2" fmla="*/ 575634 h 3821110"/>
                <a:gd name="connsiteX3" fmla="*/ 2768958 w 9169758"/>
                <a:gd name="connsiteY3" fmla="*/ 1812006 h 3821110"/>
                <a:gd name="connsiteX4" fmla="*/ 772733 w 9169758"/>
                <a:gd name="connsiteY4" fmla="*/ 3112772 h 3821110"/>
                <a:gd name="connsiteX5" fmla="*/ 0 w 9169758"/>
                <a:gd name="connsiteY5" fmla="*/ 3821110 h 3821110"/>
                <a:gd name="connsiteX0" fmla="*/ 9169758 w 9169758"/>
                <a:gd name="connsiteY0" fmla="*/ 0 h 3812146"/>
                <a:gd name="connsiteX1" fmla="*/ 7765961 w 9169758"/>
                <a:gd name="connsiteY1" fmla="*/ 38638 h 3812146"/>
                <a:gd name="connsiteX2" fmla="*/ 5434885 w 9169758"/>
                <a:gd name="connsiteY2" fmla="*/ 566670 h 3812146"/>
                <a:gd name="connsiteX3" fmla="*/ 2768958 w 9169758"/>
                <a:gd name="connsiteY3" fmla="*/ 1803042 h 3812146"/>
                <a:gd name="connsiteX4" fmla="*/ 772733 w 9169758"/>
                <a:gd name="connsiteY4" fmla="*/ 3103808 h 3812146"/>
                <a:gd name="connsiteX5" fmla="*/ 0 w 9169758"/>
                <a:gd name="connsiteY5" fmla="*/ 3812146 h 381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9758" h="3812146">
                  <a:moveTo>
                    <a:pt x="9169758" y="0"/>
                  </a:moveTo>
                  <a:cubicBezTo>
                    <a:pt x="8942231" y="23611"/>
                    <a:pt x="8401319" y="-4291"/>
                    <a:pt x="7765961" y="38638"/>
                  </a:cubicBezTo>
                  <a:cubicBezTo>
                    <a:pt x="7143482" y="133083"/>
                    <a:pt x="6267719" y="272603"/>
                    <a:pt x="5434885" y="566670"/>
                  </a:cubicBezTo>
                  <a:cubicBezTo>
                    <a:pt x="4602051" y="860737"/>
                    <a:pt x="3545983" y="1380186"/>
                    <a:pt x="2768958" y="1803042"/>
                  </a:cubicBezTo>
                  <a:cubicBezTo>
                    <a:pt x="1991933" y="2225898"/>
                    <a:pt x="1234226" y="2768957"/>
                    <a:pt x="772733" y="3103808"/>
                  </a:cubicBezTo>
                  <a:cubicBezTo>
                    <a:pt x="311240" y="3438659"/>
                    <a:pt x="155620" y="3625402"/>
                    <a:pt x="0" y="3812146"/>
                  </a:cubicBezTo>
                </a:path>
              </a:pathLst>
            </a:custGeom>
            <a:noFill/>
            <a:ln>
              <a:solidFill>
                <a:srgbClr val="FF0000"/>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p:cNvPicPr>
            <a:picLocks noChangeAspect="1"/>
          </p:cNvPicPr>
          <p:nvPr/>
        </p:nvPicPr>
        <p:blipFill>
          <a:blip r:embed="rId8"/>
          <a:stretch>
            <a:fillRect/>
          </a:stretch>
        </p:blipFill>
        <p:spPr>
          <a:xfrm>
            <a:off x="558300" y="1475023"/>
            <a:ext cx="7533333" cy="4542857"/>
          </a:xfrm>
          <a:prstGeom prst="rect">
            <a:avLst/>
          </a:prstGeom>
        </p:spPr>
      </p:pic>
      <p:grpSp>
        <p:nvGrpSpPr>
          <p:cNvPr id="34" name="Group 33">
            <a:extLst>
              <a:ext uri="{FF2B5EF4-FFF2-40B4-BE49-F238E27FC236}">
                <a16:creationId xmlns:a16="http://schemas.microsoft.com/office/drawing/2014/main" id="{70AEBA71-E693-48F4-85BE-3B5B53A98E59}"/>
              </a:ext>
            </a:extLst>
          </p:cNvPr>
          <p:cNvGrpSpPr/>
          <p:nvPr/>
        </p:nvGrpSpPr>
        <p:grpSpPr>
          <a:xfrm>
            <a:off x="6001670" y="1584480"/>
            <a:ext cx="3016753" cy="1107096"/>
            <a:chOff x="736387" y="2302136"/>
            <a:chExt cx="10453577" cy="3550020"/>
          </a:xfrm>
        </p:grpSpPr>
        <p:sp>
          <p:nvSpPr>
            <p:cNvPr id="35" name="Oval 34">
              <a:extLst>
                <a:ext uri="{FF2B5EF4-FFF2-40B4-BE49-F238E27FC236}">
                  <a16:creationId xmlns:a16="http://schemas.microsoft.com/office/drawing/2014/main" id="{15C9AEDF-21EF-429A-842E-6A7087D6F5B2}"/>
                </a:ext>
              </a:extLst>
            </p:cNvPr>
            <p:cNvSpPr/>
            <p:nvPr/>
          </p:nvSpPr>
          <p:spPr>
            <a:xfrm flipH="1">
              <a:off x="8768764" y="4754876"/>
              <a:ext cx="1097280" cy="10972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1C121AA-EB79-4EB4-AEA3-FB78DCFA9723}"/>
                </a:ext>
              </a:extLst>
            </p:cNvPr>
            <p:cNvSpPr/>
            <p:nvPr/>
          </p:nvSpPr>
          <p:spPr>
            <a:xfrm flipH="1">
              <a:off x="2764204" y="4754876"/>
              <a:ext cx="1097280" cy="10972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2E44574-BDB1-4E06-A5C9-A941119A7628}"/>
                </a:ext>
              </a:extLst>
            </p:cNvPr>
            <p:cNvSpPr/>
            <p:nvPr/>
          </p:nvSpPr>
          <p:spPr>
            <a:xfrm flipH="1">
              <a:off x="2016547" y="2302136"/>
              <a:ext cx="8498541" cy="2936838"/>
            </a:xfrm>
            <a:prstGeom prst="rect">
              <a:avLst/>
            </a:prstGeom>
            <a:solidFill>
              <a:schemeClr val="tx2">
                <a:lumMod val="20000"/>
                <a:lumOff val="80000"/>
              </a:schemeClr>
            </a:solidFill>
            <a:ln w="76200">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5E2F1AB9-FE0C-4197-8F5C-DD58F56F34AD}"/>
                </a:ext>
              </a:extLst>
            </p:cNvPr>
            <p:cNvCxnSpPr>
              <a:stCxn id="37" idx="3"/>
            </p:cNvCxnSpPr>
            <p:nvPr/>
          </p:nvCxnSpPr>
          <p:spPr>
            <a:xfrm flipH="1">
              <a:off x="736387" y="3770555"/>
              <a:ext cx="1280160" cy="0"/>
            </a:xfrm>
            <a:prstGeom prst="straightConnector1">
              <a:avLst/>
            </a:prstGeom>
            <a:ln w="76200">
              <a:solidFill>
                <a:schemeClr val="accent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35DB9083-3CF4-42E6-A723-CE1D6F2D2D4C}"/>
                </a:ext>
              </a:extLst>
            </p:cNvPr>
            <p:cNvSpPr/>
            <p:nvPr/>
          </p:nvSpPr>
          <p:spPr>
            <a:xfrm>
              <a:off x="10191951" y="2614410"/>
              <a:ext cx="364389" cy="2140465"/>
            </a:xfrm>
            <a:prstGeom prst="rect">
              <a:avLst/>
            </a:prstGeom>
            <a:solidFill>
              <a:srgbClr val="D6D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4AC9782F-F950-4104-B134-0B435C2ED5EA}"/>
                </a:ext>
              </a:extLst>
            </p:cNvPr>
            <p:cNvCxnSpPr/>
            <p:nvPr/>
          </p:nvCxnSpPr>
          <p:spPr>
            <a:xfrm>
              <a:off x="10477934" y="2614410"/>
              <a:ext cx="712030" cy="0"/>
            </a:xfrm>
            <a:prstGeom prst="line">
              <a:avLst/>
            </a:prstGeom>
            <a:ln w="28575">
              <a:solidFill>
                <a:srgbClr val="C55A1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B718ED4-E7E4-438E-B190-1F7932401AAB}"/>
                </a:ext>
              </a:extLst>
            </p:cNvPr>
            <p:cNvCxnSpPr/>
            <p:nvPr/>
          </p:nvCxnSpPr>
          <p:spPr>
            <a:xfrm>
              <a:off x="10477934" y="4749910"/>
              <a:ext cx="712030" cy="0"/>
            </a:xfrm>
            <a:prstGeom prst="line">
              <a:avLst/>
            </a:prstGeom>
            <a:ln w="28575">
              <a:solidFill>
                <a:srgbClr val="C55A11"/>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BDA1D913-C614-4F9A-839F-46BE7495EBB1}"/>
                </a:ext>
              </a:extLst>
            </p:cNvPr>
            <p:cNvSpPr/>
            <p:nvPr/>
          </p:nvSpPr>
          <p:spPr>
            <a:xfrm>
              <a:off x="5825265" y="2996304"/>
              <a:ext cx="268942" cy="259976"/>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2" descr="http://brethrencoast.com/weapon/ship-cannon.jpg">
              <a:extLst>
                <a:ext uri="{FF2B5EF4-FFF2-40B4-BE49-F238E27FC236}">
                  <a16:creationId xmlns:a16="http://schemas.microsoft.com/office/drawing/2014/main" id="{0AE2B5C0-9A5C-4B27-9542-EE0B933FD44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2614" t="29412" r="16797" b="18300"/>
            <a:stretch/>
          </p:blipFill>
          <p:spPr bwMode="auto">
            <a:xfrm>
              <a:off x="2342454" y="2803060"/>
              <a:ext cx="3998259" cy="197444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08881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2235200"/>
            <a:ext cx="9144000" cy="2387600"/>
          </a:xfrm>
        </p:spPr>
        <p:txBody>
          <a:bodyPr anchor="ctr" anchorCtr="0">
            <a:normAutofit/>
          </a:bodyPr>
          <a:lstStyle/>
          <a:p>
            <a:r>
              <a:rPr lang="en-US" sz="13800" dirty="0"/>
              <a:t>Questions?</a:t>
            </a:r>
          </a:p>
        </p:txBody>
      </p:sp>
    </p:spTree>
    <p:extLst>
      <p:ext uri="{BB962C8B-B14F-4D97-AF65-F5344CB8AC3E}">
        <p14:creationId xmlns:p14="http://schemas.microsoft.com/office/powerpoint/2010/main" val="41659914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3676876" y="2235200"/>
            <a:ext cx="4838249" cy="2387600"/>
          </a:xfrm>
        </p:spPr>
        <p:txBody>
          <a:bodyPr anchor="ctr" anchorCtr="0">
            <a:noAutofit/>
          </a:bodyPr>
          <a:lstStyle/>
          <a:p>
            <a:r>
              <a:rPr lang="en-US" sz="16600" dirty="0"/>
              <a:t>1905</a:t>
            </a:r>
          </a:p>
        </p:txBody>
      </p:sp>
      <p:sp>
        <p:nvSpPr>
          <p:cNvPr id="2" name="TextBox 1"/>
          <p:cNvSpPr txBox="1"/>
          <p:nvPr/>
        </p:nvSpPr>
        <p:spPr>
          <a:xfrm>
            <a:off x="5387121" y="339047"/>
            <a:ext cx="1417760" cy="523220"/>
          </a:xfrm>
          <a:prstGeom prst="rect">
            <a:avLst/>
          </a:prstGeom>
          <a:noFill/>
        </p:spPr>
        <p:txBody>
          <a:bodyPr wrap="none" rtlCol="0">
            <a:spAutoFit/>
          </a:bodyPr>
          <a:lstStyle/>
          <a:p>
            <a:pPr algn="ctr"/>
            <a:r>
              <a:rPr lang="en-US" sz="2800" i="1" dirty="0">
                <a:latin typeface="+mj-lt"/>
              </a:rPr>
              <a:t>The Year</a:t>
            </a:r>
          </a:p>
        </p:txBody>
      </p:sp>
    </p:spTree>
    <p:extLst>
      <p:ext uri="{BB962C8B-B14F-4D97-AF65-F5344CB8AC3E}">
        <p14:creationId xmlns:p14="http://schemas.microsoft.com/office/powerpoint/2010/main" val="21377134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Physics into 1905: Many successes!</a:t>
            </a:r>
          </a:p>
        </p:txBody>
      </p:sp>
      <p:sp>
        <p:nvSpPr>
          <p:cNvPr id="3" name="Content Placeholder 2"/>
          <p:cNvSpPr>
            <a:spLocks noGrp="1"/>
          </p:cNvSpPr>
          <p:nvPr>
            <p:ph idx="1"/>
          </p:nvPr>
        </p:nvSpPr>
        <p:spPr>
          <a:xfrm>
            <a:off x="838200" y="1825625"/>
            <a:ext cx="7315200" cy="4351338"/>
          </a:xfrm>
        </p:spPr>
        <p:txBody>
          <a:bodyPr/>
          <a:lstStyle/>
          <a:p>
            <a:r>
              <a:rPr lang="en-US" dirty="0"/>
              <a:t>Newton’s laws of mechanics are known and are very accurate</a:t>
            </a:r>
          </a:p>
          <a:p>
            <a:endParaRPr lang="en-US" dirty="0"/>
          </a:p>
          <a:p>
            <a:endParaRPr lang="en-US" dirty="0"/>
          </a:p>
          <a:p>
            <a:endParaRPr lang="en-US" dirty="0"/>
          </a:p>
          <a:p>
            <a:r>
              <a:rPr lang="en-US" dirty="0"/>
              <a:t>The laws of electricity and magnetism were discovered and have been determined to be very accurate</a:t>
            </a:r>
          </a:p>
        </p:txBody>
      </p: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36</a:t>
            </a:fld>
            <a:endParaRPr lang="en-US" dirty="0"/>
          </a:p>
        </p:txBody>
      </p:sp>
      <p:pic>
        <p:nvPicPr>
          <p:cNvPr id="88068" name="Picture 4" descr="Image result for projecti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1050" y="1690688"/>
            <a:ext cx="295275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88070" name="Picture 6" descr="Image result for electricity and magneti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6300" y="3823494"/>
            <a:ext cx="2857500" cy="219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6506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Physics into 1905: Many successes!</a:t>
            </a:r>
          </a:p>
        </p:txBody>
      </p:sp>
      <p:sp>
        <p:nvSpPr>
          <p:cNvPr id="3" name="Content Placeholder 2"/>
          <p:cNvSpPr>
            <a:spLocks noGrp="1"/>
          </p:cNvSpPr>
          <p:nvPr>
            <p:ph idx="1"/>
          </p:nvPr>
        </p:nvSpPr>
        <p:spPr/>
        <p:txBody>
          <a:bodyPr/>
          <a:lstStyle/>
          <a:p>
            <a:r>
              <a:rPr lang="en-US" dirty="0">
                <a:solidFill>
                  <a:schemeClr val="bg1"/>
                </a:solidFill>
              </a:rPr>
              <a:t>Newton’s laws of gravity are very accurate</a:t>
            </a:r>
          </a:p>
          <a:p>
            <a:pPr lvl="1"/>
            <a:r>
              <a:rPr lang="en-US" dirty="0">
                <a:solidFill>
                  <a:schemeClr val="bg1"/>
                </a:solidFill>
              </a:rPr>
              <a:t>Predicts orbits of the planets and their moons</a:t>
            </a:r>
          </a:p>
          <a:p>
            <a:pPr lvl="1"/>
            <a:r>
              <a:rPr lang="en-US" dirty="0">
                <a:solidFill>
                  <a:schemeClr val="bg1"/>
                </a:solidFill>
              </a:rPr>
              <a:t>Predicts appearance of comets</a:t>
            </a:r>
          </a:p>
          <a:p>
            <a:pPr lvl="1"/>
            <a:r>
              <a:rPr lang="en-US" dirty="0">
                <a:solidFill>
                  <a:schemeClr val="bg1"/>
                </a:solidFill>
              </a:rPr>
              <a:t>Predicts eclipses</a:t>
            </a:r>
          </a:p>
        </p:txBody>
      </p: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3613" y="365125"/>
            <a:ext cx="2997758" cy="3801491"/>
          </a:xfrm>
          <a:prstGeom prst="rect">
            <a:avLst/>
          </a:prstGeom>
          <a:ln>
            <a:solidFill>
              <a:schemeClr val="bg1"/>
            </a:solidFill>
          </a:ln>
        </p:spPr>
      </p:pic>
      <p:sp>
        <p:nvSpPr>
          <p:cNvPr id="6" name="Slide Number Placeholder 5"/>
          <p:cNvSpPr>
            <a:spLocks noGrp="1"/>
          </p:cNvSpPr>
          <p:nvPr>
            <p:ph type="sldNum" sz="quarter" idx="12"/>
          </p:nvPr>
        </p:nvSpPr>
        <p:spPr/>
        <p:txBody>
          <a:bodyPr/>
          <a:lstStyle/>
          <a:p>
            <a:fld id="{AFF25C80-3B7E-43E1-A5B7-0224D5A95EE8}" type="slidenum">
              <a:rPr lang="en-US" smtClean="0"/>
              <a:t>37</a:t>
            </a:fld>
            <a:endParaRPr lang="en-US" dirty="0"/>
          </a:p>
        </p:txBody>
      </p:sp>
      <p:pic>
        <p:nvPicPr>
          <p:cNvPr id="84994" name="Picture 2" descr="Image result for the moons of jupi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2715" y="3603387"/>
            <a:ext cx="3796236" cy="248314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84996" name="Picture 4" descr="Image result for the solar syst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576" y="3898028"/>
            <a:ext cx="4914900" cy="207645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84998" name="Picture 6" descr="Image result for com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2190" y="4470606"/>
            <a:ext cx="2049722" cy="150387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0647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a:bodyPr>
          <a:lstStyle/>
          <a:p>
            <a:r>
              <a:rPr lang="en-US" sz="8800" dirty="0"/>
              <a:t>But ..</a:t>
            </a:r>
          </a:p>
        </p:txBody>
      </p:sp>
      <p:sp>
        <p:nvSpPr>
          <p:cNvPr id="8" name="Subtitle 7"/>
          <p:cNvSpPr>
            <a:spLocks noGrp="1"/>
          </p:cNvSpPr>
          <p:nvPr>
            <p:ph type="subTitle" idx="1"/>
          </p:nvPr>
        </p:nvSpPr>
        <p:spPr/>
        <p:txBody>
          <a:bodyPr>
            <a:normAutofit lnSpcReduction="10000"/>
          </a:bodyPr>
          <a:lstStyle/>
          <a:p>
            <a:r>
              <a:rPr lang="en-US" dirty="0"/>
              <a:t>There are a few loose ends to tidy up.</a:t>
            </a:r>
          </a:p>
          <a:p>
            <a:endParaRPr lang="en-US" dirty="0"/>
          </a:p>
          <a:p>
            <a:r>
              <a:rPr lang="en-US" dirty="0"/>
              <a:t>A big one is contained within </a:t>
            </a:r>
          </a:p>
          <a:p>
            <a:r>
              <a:rPr lang="en-US" dirty="0"/>
              <a:t>Maxwell’s Equations of Electricity and Magnetism</a:t>
            </a:r>
          </a:p>
        </p:txBody>
      </p:sp>
      <mc:AlternateContent xmlns:mc="http://schemas.openxmlformats.org/markup-compatibility/2006" xmlns:pslz="http://schemas.microsoft.com/office/powerpoint/2016/slidezoom">
        <mc:Choice Requires="pslz">
          <p:graphicFrame>
            <p:nvGraphicFramePr>
              <p:cNvPr id="3" name="Slide Zoom 2"/>
              <p:cNvGraphicFramePr>
                <a:graphicFrameLocks noChangeAspect="1"/>
              </p:cNvGraphicFramePr>
              <p:nvPr>
                <p:extLst>
                  <p:ext uri="{D42A27DB-BD31-4B8C-83A1-F6EECF244321}">
                    <p14:modId xmlns:p14="http://schemas.microsoft.com/office/powerpoint/2010/main" val="890335453"/>
                  </p:ext>
                </p:extLst>
              </p:nvPr>
            </p:nvGraphicFramePr>
            <p:xfrm>
              <a:off x="10189029" y="5778750"/>
              <a:ext cx="1918666" cy="1079250"/>
            </p:xfrm>
            <a:graphic>
              <a:graphicData uri="http://schemas.microsoft.com/office/powerpoint/2016/slidezoom">
                <pslz:sldZm>
                  <pslz:sldZmObj sldId="338" cId="3977446679">
                    <pslz:zmPr id="{DC1F9D3F-BF7B-43BA-A8BC-982F13E3A219}" returnToParent="0" transitionDur="1000">
                      <p166:blipFill xmlns:p166="http://schemas.microsoft.com/office/powerpoint/2016/6/main">
                        <a:blip r:embed="rId2"/>
                        <a:stretch>
                          <a:fillRect/>
                        </a:stretch>
                      </p166:blipFill>
                      <p166:spPr xmlns:p166="http://schemas.microsoft.com/office/powerpoint/2016/6/main">
                        <a:xfrm>
                          <a:off x="0" y="0"/>
                          <a:ext cx="1918666" cy="1079250"/>
                        </a:xfrm>
                        <a:prstGeom prst="rect">
                          <a:avLst/>
                        </a:prstGeom>
                        <a:ln w="3175">
                          <a:solidFill>
                            <a:prstClr val="ltGray"/>
                          </a:solidFill>
                        </a:ln>
                      </p166:spPr>
                    </pslz:zmPr>
                  </pslz:sldZmObj>
                </pslz:sldZm>
              </a:graphicData>
            </a:graphic>
          </p:graphicFrame>
        </mc:Choice>
        <mc:Fallback xmlns="">
          <p:pic>
            <p:nvPicPr>
              <p:cNvPr id="3" name="Slide Zoom 2">
                <a:hlinkClick r:id="rId3" action="ppaction://hlinksldjump"/>
              </p:cNvPr>
              <p:cNvPicPr>
                <a:picLocks noGrp="1" noRot="1" noChangeAspect="1" noMove="1" noResize="1" noEditPoints="1" noAdjustHandles="1" noChangeArrowheads="1" noChangeShapeType="1"/>
              </p:cNvPicPr>
              <p:nvPr/>
            </p:nvPicPr>
            <p:blipFill>
              <a:blip r:embed="rId4"/>
              <a:stretch>
                <a:fillRect/>
              </a:stretch>
            </p:blipFill>
            <p:spPr>
              <a:xfrm>
                <a:off x="10189029" y="5778750"/>
                <a:ext cx="1918666" cy="1079250"/>
              </a:xfrm>
              <a:prstGeom prst="rect">
                <a:avLst/>
              </a:prstGeom>
              <a:ln w="3175">
                <a:solidFill>
                  <a:prstClr val="ltGray"/>
                </a:solidFill>
              </a:ln>
            </p:spPr>
          </p:pic>
        </mc:Fallback>
      </mc:AlternateContent>
    </p:spTree>
    <p:extLst>
      <p:ext uri="{BB962C8B-B14F-4D97-AF65-F5344CB8AC3E}">
        <p14:creationId xmlns:p14="http://schemas.microsoft.com/office/powerpoint/2010/main" val="3748235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524000" y="2041309"/>
            <a:ext cx="9144000" cy="2775382"/>
          </a:xfrm>
        </p:spPr>
        <p:txBody>
          <a:bodyPr anchor="ctr" anchorCtr="0">
            <a:normAutofit/>
          </a:bodyPr>
          <a:lstStyle/>
          <a:p>
            <a:r>
              <a:rPr lang="en-US" dirty="0"/>
              <a:t>Electricity and magnetism:</a:t>
            </a:r>
            <a:br>
              <a:rPr lang="en-US" dirty="0"/>
            </a:br>
            <a:br>
              <a:rPr lang="en-US" dirty="0"/>
            </a:br>
            <a:r>
              <a:rPr lang="en-US" dirty="0"/>
              <a:t>Maxwell’s Equations</a:t>
            </a:r>
          </a:p>
        </p:txBody>
      </p:sp>
      <p:sp>
        <p:nvSpPr>
          <p:cNvPr id="2" name="TextBox 1">
            <a:extLst>
              <a:ext uri="{FF2B5EF4-FFF2-40B4-BE49-F238E27FC236}">
                <a16:creationId xmlns:a16="http://schemas.microsoft.com/office/drawing/2014/main" id="{12801584-B351-45EA-9002-15634E4FFA5B}"/>
              </a:ext>
            </a:extLst>
          </p:cNvPr>
          <p:cNvSpPr txBox="1"/>
          <p:nvPr/>
        </p:nvSpPr>
        <p:spPr>
          <a:xfrm>
            <a:off x="4560195" y="355002"/>
            <a:ext cx="3071610" cy="369332"/>
          </a:xfrm>
          <a:prstGeom prst="rect">
            <a:avLst/>
          </a:prstGeom>
          <a:noFill/>
        </p:spPr>
        <p:txBody>
          <a:bodyPr wrap="none" rtlCol="0">
            <a:spAutoFit/>
          </a:bodyPr>
          <a:lstStyle/>
          <a:p>
            <a:pPr algn="ctr"/>
            <a:r>
              <a:rPr lang="en-US" dirty="0"/>
              <a:t>A quick dip into the world of …</a:t>
            </a:r>
          </a:p>
        </p:txBody>
      </p:sp>
    </p:spTree>
    <p:extLst>
      <p:ext uri="{BB962C8B-B14F-4D97-AF65-F5344CB8AC3E}">
        <p14:creationId xmlns:p14="http://schemas.microsoft.com/office/powerpoint/2010/main" val="2766468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PChart" descr="Colombia, South America [49,365,000] got 0.02, Columbia, West Virginia [16] got 0.25, Columbia, South Carolina [134,000] got 0.18, Columbia, Illinois [10,000] got 0.22, Columbia, Mississippi [6000] got 0.22, Columbia, Maryland [99,000] got 0.12, ">
            <a:extLst>
              <a:ext uri="{FF2B5EF4-FFF2-40B4-BE49-F238E27FC236}">
                <a16:creationId xmlns:a16="http://schemas.microsoft.com/office/drawing/2014/main" id="{2EDAEFF8-72DB-4B43-82A3-4FEC560CF1EF}"/>
              </a:ext>
            </a:extLst>
          </p:cNvPr>
          <p:cNvSpPr/>
          <p:nvPr>
            <p:custDataLst>
              <p:tags r:id="rId2"/>
            </p:custDataLst>
          </p:nvPr>
        </p:nvSpPr>
        <p:spPr>
          <a:xfrm>
            <a:off x="6032500" y="1714500"/>
            <a:ext cx="6096000" cy="5143500"/>
          </a:xfrm>
          <a:prstGeom prst="rect">
            <a:avLst/>
          </a:prstGeom>
          <a:blipFill>
            <a:blip r:embed="rId6"/>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a:extLst>
              <a:ext uri="{FF2B5EF4-FFF2-40B4-BE49-F238E27FC236}">
                <a16:creationId xmlns:a16="http://schemas.microsoft.com/office/drawing/2014/main" id="{D48F53B9-6171-495D-9EC4-0ED2EE002F1D}"/>
              </a:ext>
            </a:extLst>
          </p:cNvPr>
          <p:cNvSpPr>
            <a:spLocks noGrp="1"/>
          </p:cNvSpPr>
          <p:nvPr>
            <p:ph type="title"/>
          </p:nvPr>
        </p:nvSpPr>
        <p:spPr/>
        <p:txBody>
          <a:bodyPr/>
          <a:lstStyle/>
          <a:p>
            <a:r>
              <a:rPr lang="en-US" dirty="0"/>
              <a:t>I am from Columbia.  Which one?</a:t>
            </a:r>
          </a:p>
        </p:txBody>
      </p:sp>
      <p:sp>
        <p:nvSpPr>
          <p:cNvPr id="3" name="TPAnswers" title="Answer Text Shape">
            <a:extLst>
              <a:ext uri="{FF2B5EF4-FFF2-40B4-BE49-F238E27FC236}">
                <a16:creationId xmlns:a16="http://schemas.microsoft.com/office/drawing/2014/main" id="{6B56EFB2-D515-439E-A153-01054AD40F8E}"/>
              </a:ext>
            </a:extLst>
          </p:cNvPr>
          <p:cNvSpPr>
            <a:spLocks noGrp="1"/>
          </p:cNvSpPr>
          <p:nvPr>
            <p:ph type="body" idx="1"/>
            <p:custDataLst>
              <p:tags r:id="rId3"/>
            </p:custDataLst>
          </p:nvPr>
        </p:nvSpPr>
        <p:spPr>
          <a:xfrm>
            <a:off x="838200" y="1825625"/>
            <a:ext cx="5969000" cy="4351338"/>
          </a:xfrm>
        </p:spPr>
        <p:txBody>
          <a:bodyPr>
            <a:normAutofit/>
          </a:bodyPr>
          <a:lstStyle/>
          <a:p>
            <a:pPr marL="514350" indent="-514350">
              <a:buFont typeface="Arial" panose="020B0604020202020204" pitchFamily="34" charset="0"/>
              <a:buAutoNum type="alphaUcPeriod"/>
            </a:pPr>
            <a:r>
              <a:rPr lang="en-US" sz="2400" dirty="0"/>
              <a:t>Colombia, South America [49,365,000]</a:t>
            </a:r>
          </a:p>
          <a:p>
            <a:pPr marL="514350" indent="-514350">
              <a:buFont typeface="Arial" panose="020B0604020202020204" pitchFamily="34" charset="0"/>
              <a:buAutoNum type="alphaUcPeriod"/>
            </a:pPr>
            <a:r>
              <a:rPr lang="en-US" sz="2400" dirty="0"/>
              <a:t>Columbia, West Virginia [16]</a:t>
            </a:r>
          </a:p>
          <a:p>
            <a:pPr marL="514350" indent="-514350">
              <a:buFont typeface="Arial" panose="020B0604020202020204" pitchFamily="34" charset="0"/>
              <a:buAutoNum type="alphaUcPeriod"/>
            </a:pPr>
            <a:r>
              <a:rPr lang="en-US" sz="2400" dirty="0"/>
              <a:t>Columbia, South Carolina [134,000]</a:t>
            </a:r>
          </a:p>
          <a:p>
            <a:pPr marL="514350" indent="-514350">
              <a:buFont typeface="Arial" panose="020B0604020202020204" pitchFamily="34" charset="0"/>
              <a:buAutoNum type="alphaUcPeriod"/>
            </a:pPr>
            <a:r>
              <a:rPr lang="en-US" sz="2400" dirty="0"/>
              <a:t>Columbia, Illinois [10,000]</a:t>
            </a:r>
          </a:p>
          <a:p>
            <a:pPr marL="514350" indent="-514350">
              <a:buFont typeface="Arial" panose="020B0604020202020204" pitchFamily="34" charset="0"/>
              <a:buAutoNum type="alphaUcPeriod"/>
            </a:pPr>
            <a:r>
              <a:rPr lang="en-US" sz="2400" dirty="0"/>
              <a:t>Columbia, Mississippi [6000]</a:t>
            </a:r>
          </a:p>
          <a:p>
            <a:pPr marL="514350" indent="-514350">
              <a:buFont typeface="Arial" panose="020B0604020202020204" pitchFamily="34" charset="0"/>
              <a:buAutoNum type="alphaUcPeriod"/>
            </a:pPr>
            <a:r>
              <a:rPr lang="en-US" sz="2400" dirty="0"/>
              <a:t>Columbia, Maryland [99,000]</a:t>
            </a:r>
          </a:p>
        </p:txBody>
      </p:sp>
      <p:sp>
        <p:nvSpPr>
          <p:cNvPr id="4" name="Date Placeholder 3">
            <a:extLst>
              <a:ext uri="{FF2B5EF4-FFF2-40B4-BE49-F238E27FC236}">
                <a16:creationId xmlns:a16="http://schemas.microsoft.com/office/drawing/2014/main" id="{3F8D20FC-EF59-438D-88BE-553E8897655D}"/>
              </a:ext>
            </a:extLst>
          </p:cNvPr>
          <p:cNvSpPr>
            <a:spLocks noGrp="1"/>
          </p:cNvSpPr>
          <p:nvPr>
            <p:ph type="dt" sz="half" idx="10"/>
          </p:nvPr>
        </p:nvSpPr>
        <p:spPr/>
        <p:txBody>
          <a:bodyPr/>
          <a:lstStyle/>
          <a:p>
            <a:r>
              <a:rPr lang="en-US"/>
              <a:t>7 October 2017</a:t>
            </a:r>
          </a:p>
        </p:txBody>
      </p:sp>
      <p:sp>
        <p:nvSpPr>
          <p:cNvPr id="5" name="Footer Placeholder 4">
            <a:extLst>
              <a:ext uri="{FF2B5EF4-FFF2-40B4-BE49-F238E27FC236}">
                <a16:creationId xmlns:a16="http://schemas.microsoft.com/office/drawing/2014/main" id="{BA302B0A-C3E3-49BF-B1D9-8FBECAF983D6}"/>
              </a:ext>
            </a:extLst>
          </p:cNvPr>
          <p:cNvSpPr>
            <a:spLocks noGrp="1"/>
          </p:cNvSpPr>
          <p:nvPr>
            <p:ph type="ftr" sz="quarter" idx="11"/>
          </p:nvPr>
        </p:nvSpPr>
        <p:spPr/>
        <p:txBody>
          <a:bodyPr/>
          <a:lstStyle/>
          <a:p>
            <a:r>
              <a:rPr lang="en-US"/>
              <a:t>McCrory: Einstein's 1905 Revolution</a:t>
            </a:r>
          </a:p>
        </p:txBody>
      </p:sp>
      <p:sp>
        <p:nvSpPr>
          <p:cNvPr id="6" name="Slide Number Placeholder 5">
            <a:extLst>
              <a:ext uri="{FF2B5EF4-FFF2-40B4-BE49-F238E27FC236}">
                <a16:creationId xmlns:a16="http://schemas.microsoft.com/office/drawing/2014/main" id="{8A619A58-C764-4A02-9229-BB1F22A0BD34}"/>
              </a:ext>
            </a:extLst>
          </p:cNvPr>
          <p:cNvSpPr>
            <a:spLocks noGrp="1"/>
          </p:cNvSpPr>
          <p:nvPr>
            <p:ph type="sldNum" sz="quarter" idx="12"/>
          </p:nvPr>
        </p:nvSpPr>
        <p:spPr/>
        <p:txBody>
          <a:bodyPr/>
          <a:lstStyle/>
          <a:p>
            <a:fld id="{AFF25C80-3B7E-43E1-A5B7-0224D5A95EE8}" type="slidenum">
              <a:rPr lang="en-US" smtClean="0"/>
              <a:t>4</a:t>
            </a:fld>
            <a:endParaRPr lang="en-US"/>
          </a:p>
        </p:txBody>
      </p:sp>
      <p:sp>
        <p:nvSpPr>
          <p:cNvPr id="7" name="TPPolling">
            <a:extLst>
              <a:ext uri="{FF2B5EF4-FFF2-40B4-BE49-F238E27FC236}">
                <a16:creationId xmlns:a16="http://schemas.microsoft.com/office/drawing/2014/main" id="{96F280CB-7CF6-4F46-BF6F-CB64BA8A2D71}"/>
              </a:ext>
            </a:extLst>
          </p:cNvPr>
          <p:cNvSpPr/>
          <p:nvPr/>
        </p:nvSpPr>
        <p:spPr>
          <a:xfrm>
            <a:off x="0" y="0"/>
            <a:ext cx="12700" cy="12700"/>
          </a:xfrm>
          <a:prstGeom prst="rect">
            <a:avLst/>
          </a:prstGeom>
          <a:solidFill>
            <a:schemeClr val="accent1">
              <a:alpha val="10000"/>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TPCountdown">
            <a:extLst>
              <a:ext uri="{FF2B5EF4-FFF2-40B4-BE49-F238E27FC236}">
                <a16:creationId xmlns:a16="http://schemas.microsoft.com/office/drawing/2014/main" id="{7273788D-D765-4E4E-A0BF-BB57DEE261F5}"/>
              </a:ext>
            </a:extLst>
          </p:cNvPr>
          <p:cNvGrpSpPr>
            <a:grpSpLocks noChangeAspect="1"/>
          </p:cNvGrpSpPr>
          <p:nvPr>
            <p:custDataLst>
              <p:tags r:id="rId4"/>
            </p:custDataLst>
          </p:nvPr>
        </p:nvGrpSpPr>
        <p:grpSpPr>
          <a:xfrm>
            <a:off x="577271" y="4717221"/>
            <a:ext cx="1833419" cy="1388954"/>
            <a:chOff x="8318500" y="6032500"/>
            <a:chExt cx="838200" cy="635000"/>
          </a:xfrm>
        </p:grpSpPr>
        <p:sp>
          <p:nvSpPr>
            <p:cNvPr id="9" name="CountdownShape">
              <a:extLst>
                <a:ext uri="{FF2B5EF4-FFF2-40B4-BE49-F238E27FC236}">
                  <a16:creationId xmlns:a16="http://schemas.microsoft.com/office/drawing/2014/main" id="{67D5596F-B745-4682-8F44-A0790A20233F}"/>
                </a:ext>
              </a:extLst>
            </p:cNvPr>
            <p:cNvSpPr/>
            <p:nvPr/>
          </p:nvSpPr>
          <p:spPr>
            <a:xfrm>
              <a:off x="8318500" y="6032500"/>
              <a:ext cx="838200" cy="609600"/>
            </a:xfrm>
            <a:prstGeom prst="ellipse">
              <a:avLst/>
            </a:prstGeom>
            <a:gradFill flip="none" rotWithShape="1">
              <a:gsLst>
                <a:gs pos="0">
                  <a:schemeClr val="accent2"/>
                </a:gs>
                <a:gs pos="100000">
                  <a:srgbClr val="FFFFFF"/>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untdownText">
              <a:extLst>
                <a:ext uri="{FF2B5EF4-FFF2-40B4-BE49-F238E27FC236}">
                  <a16:creationId xmlns:a16="http://schemas.microsoft.com/office/drawing/2014/main" id="{BF6F7E71-C922-4094-8D33-114996540D5A}"/>
                </a:ext>
              </a:extLst>
            </p:cNvPr>
            <p:cNvSpPr txBox="1"/>
            <p:nvPr/>
          </p:nvSpPr>
          <p:spPr>
            <a:xfrm>
              <a:off x="8318500" y="6032500"/>
              <a:ext cx="838200" cy="635000"/>
            </a:xfrm>
            <a:prstGeom prst="rect">
              <a:avLst/>
            </a:prstGeom>
            <a:blipFill>
              <a:blip r:embed="rId7"/>
              <a:stretch>
                <a:fillRect/>
              </a:stretch>
            </a:blipFill>
          </p:spPr>
          <p:txBody>
            <a:bodyPr vert="horz" rtlCol="0" anchor="ctr" anchorCtr="1">
              <a:noAutofit/>
            </a:bodyPr>
            <a:lstStyle/>
            <a:p>
              <a:pPr algn="ctr"/>
              <a:endParaRPr lang="en-US" sz="2000" b="1">
                <a:latin typeface="Tahoma" panose="020B0604030504040204" pitchFamily="34" charset="0"/>
              </a:endParaRPr>
            </a:p>
          </p:txBody>
        </p:sp>
      </p:grpSp>
    </p:spTree>
    <p:custDataLst>
      <p:tags r:id="rId1"/>
    </p:custDataLst>
    <p:extLst>
      <p:ext uri="{BB962C8B-B14F-4D97-AF65-F5344CB8AC3E}">
        <p14:creationId xmlns:p14="http://schemas.microsoft.com/office/powerpoint/2010/main" val="408632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par>
                          <p:cTn id="15" fill="hold">
                            <p:stCondLst>
                              <p:cond delay="0"/>
                            </p:stCondLst>
                            <p:childTnLst>
                              <p:par>
                                <p:cTn id="16" presetID="1" presetClass="exit" presetSubtype="0" fill="hold" nodeType="afterEffect">
                                  <p:stCondLst>
                                    <p:cond delay="0"/>
                                  </p:stCondLst>
                                  <p:childTnLst>
                                    <p:set>
                                      <p:cBhvr>
                                        <p:cTn id="17" dur="1" fill="hold">
                                          <p:stCondLst>
                                            <p:cond delay="0"/>
                                          </p:stCondLst>
                                        </p:cTn>
                                        <p:tgtEl>
                                          <p:spTgt spid="11"/>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7"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www.suburbanliving.co/wp-content/uploads/PORTRAIT-James-Clerk-Maxwell.jpg"/>
          <p:cNvPicPr>
            <a:picLocks noChangeAspect="1" noChangeArrowheads="1"/>
          </p:cNvPicPr>
          <p:nvPr/>
        </p:nvPicPr>
        <p:blipFill rotWithShape="1">
          <a:blip r:embed="rId2">
            <a:extLst>
              <a:ext uri="{28A0092B-C50C-407E-A947-70E740481C1C}">
                <a14:useLocalDpi xmlns:a14="http://schemas.microsoft.com/office/drawing/2010/main" val="0"/>
              </a:ext>
            </a:extLst>
          </a:blip>
          <a:srcRect l="-22605" t="5112" r="-17667"/>
          <a:stretch/>
        </p:blipFill>
        <p:spPr bwMode="auto">
          <a:xfrm>
            <a:off x="838200" y="1384624"/>
            <a:ext cx="5550797" cy="4693587"/>
          </a:xfrm>
          <a:prstGeom prst="rect">
            <a:avLst/>
          </a:prstGeom>
          <a:solidFill>
            <a:schemeClr val="bg1"/>
          </a:solidFill>
          <a:extLst/>
        </p:spPr>
      </p:pic>
      <p:sp>
        <p:nvSpPr>
          <p:cNvPr id="2" name="Title 1"/>
          <p:cNvSpPr>
            <a:spLocks noGrp="1"/>
          </p:cNvSpPr>
          <p:nvPr>
            <p:ph type="title"/>
          </p:nvPr>
        </p:nvSpPr>
        <p:spPr/>
        <p:txBody>
          <a:bodyPr/>
          <a:lstStyle/>
          <a:p>
            <a:r>
              <a:rPr lang="en-US" dirty="0"/>
              <a:t>Maxwell’s Equations, 1862</a:t>
            </a:r>
          </a:p>
        </p:txBody>
      </p:sp>
      <p:sp>
        <p:nvSpPr>
          <p:cNvPr id="3" name="Content Placeholder 2"/>
          <p:cNvSpPr>
            <a:spLocks noGrp="1"/>
          </p:cNvSpPr>
          <p:nvPr>
            <p:ph idx="1"/>
          </p:nvPr>
        </p:nvSpPr>
        <p:spPr>
          <a:xfrm>
            <a:off x="6584361" y="2741867"/>
            <a:ext cx="4973618" cy="1979099"/>
          </a:xfrm>
        </p:spPr>
        <p:txBody>
          <a:bodyPr>
            <a:normAutofit fontScale="92500" lnSpcReduction="10000"/>
          </a:bodyPr>
          <a:lstStyle/>
          <a:p>
            <a:r>
              <a:rPr lang="en-US" dirty="0"/>
              <a:t>James Clerk Maxwell, 1831-1879</a:t>
            </a:r>
          </a:p>
          <a:p>
            <a:r>
              <a:rPr lang="en-US" dirty="0"/>
              <a:t>Form the foundation of classical electromagnetism, quantum field theory, classical optics, and electric circuits. </a:t>
            </a:r>
          </a:p>
          <a:p>
            <a:endParaRPr lang="en-US" dirty="0"/>
          </a:p>
        </p:txBody>
      </p:sp>
      <p:pic>
        <p:nvPicPr>
          <p:cNvPr id="24578" name="Picture 2" descr="https://museumstore.mit.edu/wp-content/uploads/Maxwells-Equation-Tshirt-Front.jpg"/>
          <p:cNvPicPr>
            <a:picLocks noChangeAspect="1" noChangeArrowheads="1"/>
          </p:cNvPicPr>
          <p:nvPr/>
        </p:nvPicPr>
        <p:blipFill rotWithShape="1">
          <a:blip r:embed="rId3">
            <a:extLst>
              <a:ext uri="{28A0092B-C50C-407E-A947-70E740481C1C}">
                <a14:useLocalDpi xmlns:a14="http://schemas.microsoft.com/office/drawing/2010/main" val="0"/>
              </a:ext>
            </a:extLst>
          </a:blip>
          <a:srcRect t="6984" b="5897"/>
          <a:stretch/>
        </p:blipFill>
        <p:spPr bwMode="auto">
          <a:xfrm>
            <a:off x="838200" y="1384623"/>
            <a:ext cx="5550797" cy="4835863"/>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40</a:t>
            </a:fld>
            <a:endParaRPr lang="en-US" dirty="0"/>
          </a:p>
        </p:txBody>
      </p:sp>
    </p:spTree>
    <p:extLst>
      <p:ext uri="{BB962C8B-B14F-4D97-AF65-F5344CB8AC3E}">
        <p14:creationId xmlns:p14="http://schemas.microsoft.com/office/powerpoint/2010/main" val="19680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500"/>
                                        <p:tgtEl>
                                          <p:spTgt spid="2457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Maxwell’s Equations </a:t>
            </a:r>
            <a:r>
              <a:rPr lang="en-US" i="1" dirty="0"/>
              <a:t>(for reference)</a:t>
            </a:r>
          </a:p>
        </p:txBody>
      </p:sp>
      <p:grpSp>
        <p:nvGrpSpPr>
          <p:cNvPr id="16" name="Group 15"/>
          <p:cNvGrpSpPr>
            <a:grpSpLocks noChangeAspect="1"/>
          </p:cNvGrpSpPr>
          <p:nvPr/>
        </p:nvGrpSpPr>
        <p:grpSpPr>
          <a:xfrm>
            <a:off x="56823" y="1449388"/>
            <a:ext cx="12135177" cy="4495714"/>
            <a:chOff x="0" y="1993986"/>
            <a:chExt cx="7747000" cy="2870028"/>
          </a:xfrm>
        </p:grpSpPr>
        <p:pic>
          <p:nvPicPr>
            <p:cNvPr id="14" name="Picture 13"/>
            <p:cNvPicPr>
              <a:picLocks noChangeAspect="1"/>
            </p:cNvPicPr>
            <p:nvPr/>
          </p:nvPicPr>
          <p:blipFill rotWithShape="1">
            <a:blip r:embed="rId2"/>
            <a:srcRect l="55001"/>
            <a:stretch/>
          </p:blipFill>
          <p:spPr>
            <a:xfrm>
              <a:off x="2260600" y="1993986"/>
              <a:ext cx="5486400" cy="2870028"/>
            </a:xfrm>
            <a:prstGeom prst="rect">
              <a:avLst/>
            </a:prstGeom>
          </p:spPr>
        </p:pic>
        <p:pic>
          <p:nvPicPr>
            <p:cNvPr id="15" name="Picture 14"/>
            <p:cNvPicPr>
              <a:picLocks noChangeAspect="1"/>
            </p:cNvPicPr>
            <p:nvPr/>
          </p:nvPicPr>
          <p:blipFill rotWithShape="1">
            <a:blip r:embed="rId2"/>
            <a:srcRect r="81458"/>
            <a:stretch/>
          </p:blipFill>
          <p:spPr>
            <a:xfrm>
              <a:off x="0" y="1993986"/>
              <a:ext cx="2260600" cy="2870028"/>
            </a:xfrm>
            <a:prstGeom prst="rect">
              <a:avLst/>
            </a:prstGeom>
          </p:spPr>
        </p:pic>
      </p:grpSp>
      <p:sp>
        <p:nvSpPr>
          <p:cNvPr id="17" name="TextBox 16"/>
          <p:cNvSpPr txBox="1"/>
          <p:nvPr/>
        </p:nvSpPr>
        <p:spPr>
          <a:xfrm>
            <a:off x="2503478" y="6210300"/>
            <a:ext cx="7185044" cy="461665"/>
          </a:xfrm>
          <a:prstGeom prst="rect">
            <a:avLst/>
          </a:prstGeom>
          <a:noFill/>
        </p:spPr>
        <p:txBody>
          <a:bodyPr wrap="none" rtlCol="0">
            <a:spAutoFit/>
          </a:bodyPr>
          <a:lstStyle/>
          <a:p>
            <a:pPr algn="ctr"/>
            <a:r>
              <a:rPr lang="en-US" sz="2400" i="1" dirty="0"/>
              <a:t>Note that the speed of light, c, is part of these equations</a:t>
            </a:r>
          </a:p>
        </p:txBody>
      </p:sp>
    </p:spTree>
    <p:extLst>
      <p:ext uri="{BB962C8B-B14F-4D97-AF65-F5344CB8AC3E}">
        <p14:creationId xmlns:p14="http://schemas.microsoft.com/office/powerpoint/2010/main" val="9421612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Maxwell’s Equations: Powerful and accurate</a:t>
            </a:r>
          </a:p>
        </p:txBody>
      </p:sp>
      <p:sp>
        <p:nvSpPr>
          <p:cNvPr id="3" name="Content Placeholder 2"/>
          <p:cNvSpPr>
            <a:spLocks noGrp="1"/>
          </p:cNvSpPr>
          <p:nvPr>
            <p:ph idx="1"/>
          </p:nvPr>
        </p:nvSpPr>
        <p:spPr>
          <a:xfrm>
            <a:off x="488950" y="1697038"/>
            <a:ext cx="7099300" cy="4351338"/>
          </a:xfrm>
        </p:spPr>
        <p:txBody>
          <a:bodyPr>
            <a:normAutofit/>
          </a:bodyPr>
          <a:lstStyle/>
          <a:p>
            <a:r>
              <a:rPr lang="en-US" dirty="0"/>
              <a:t>Electricity and magnetism are </a:t>
            </a:r>
            <a:r>
              <a:rPr lang="en-US" u="sng" dirty="0"/>
              <a:t>the same thing</a:t>
            </a:r>
          </a:p>
          <a:p>
            <a:endParaRPr lang="en-US" dirty="0"/>
          </a:p>
          <a:p>
            <a:r>
              <a:rPr lang="en-US" dirty="0"/>
              <a:t>Predict the existence of light waves.</a:t>
            </a:r>
          </a:p>
          <a:p>
            <a:pPr lvl="1"/>
            <a:r>
              <a:rPr lang="en-US" dirty="0"/>
              <a:t>Light is a form of electromagnetism</a:t>
            </a:r>
          </a:p>
          <a:p>
            <a:pPr lvl="1"/>
            <a:r>
              <a:rPr lang="en-US" dirty="0"/>
              <a:t>Light travels with a velocity of 299,792,458 meters per second </a:t>
            </a:r>
            <a:r>
              <a:rPr lang="en-US" i="1" dirty="0"/>
              <a:t>(“the speed of light”, c)</a:t>
            </a:r>
          </a:p>
          <a:p>
            <a:pPr lvl="1"/>
            <a:r>
              <a:rPr lang="en-US" dirty="0"/>
              <a:t>Wow!  That’s Fabulous!</a:t>
            </a:r>
          </a:p>
          <a:p>
            <a:pPr lvl="1"/>
            <a:endParaRPr lang="en-US" dirty="0"/>
          </a:p>
        </p:txBody>
      </p: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42</a:t>
            </a:fld>
            <a:endParaRPr lang="en-US" dirty="0"/>
          </a:p>
        </p:txBody>
      </p:sp>
      <p:pic>
        <p:nvPicPr>
          <p:cNvPr id="59394" name="Picture 2" descr="https://lco.global/files/spacebook/.thumbnails/Electromagnetic%20waves_0.png/Electromagnetic%20waves_0-600x47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3326" y="1981200"/>
            <a:ext cx="4297373" cy="3373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31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But Maxwell’s Equations have some strange features</a:t>
            </a:r>
          </a:p>
        </p:txBody>
      </p:sp>
      <p:sp>
        <p:nvSpPr>
          <p:cNvPr id="3" name="Content Placeholder 2"/>
          <p:cNvSpPr>
            <a:spLocks noGrp="1"/>
          </p:cNvSpPr>
          <p:nvPr>
            <p:ph idx="1"/>
          </p:nvPr>
        </p:nvSpPr>
        <p:spPr>
          <a:xfrm>
            <a:off x="488949" y="1697038"/>
            <a:ext cx="10966735" cy="4351338"/>
          </a:xfrm>
        </p:spPr>
        <p:txBody>
          <a:bodyPr>
            <a:normAutofit/>
          </a:bodyPr>
          <a:lstStyle/>
          <a:p>
            <a:pPr lvl="1"/>
            <a:endParaRPr lang="en-US" dirty="0"/>
          </a:p>
          <a:p>
            <a:endParaRPr lang="en-US" dirty="0"/>
          </a:p>
          <a:p>
            <a:pPr marL="0" indent="0" algn="ctr">
              <a:buNone/>
            </a:pPr>
            <a:r>
              <a:rPr lang="en-US" dirty="0"/>
              <a:t>The speed of light is the same for all observers</a:t>
            </a:r>
          </a:p>
          <a:p>
            <a:pPr marL="0" indent="0" algn="ctr">
              <a:buNone/>
            </a:pPr>
            <a:endParaRPr lang="en-US" dirty="0"/>
          </a:p>
          <a:p>
            <a:pPr marL="0" indent="0" algn="ctr">
              <a:buNone/>
            </a:pPr>
            <a:r>
              <a:rPr lang="en-US" dirty="0"/>
              <a:t>The equations are not invariant under a </a:t>
            </a:r>
          </a:p>
          <a:p>
            <a:pPr marL="0" indent="0" algn="ctr">
              <a:buNone/>
            </a:pPr>
            <a:r>
              <a:rPr lang="en-US" dirty="0"/>
              <a:t>Galilean coordinate transformation</a:t>
            </a:r>
          </a:p>
          <a:p>
            <a:pPr marL="0" indent="0" algn="ctr">
              <a:buNone/>
            </a:pPr>
            <a:endParaRPr lang="en-US" dirty="0"/>
          </a:p>
        </p:txBody>
      </p: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43</a:t>
            </a:fld>
            <a:endParaRPr lang="en-US" dirty="0"/>
          </a:p>
        </p:txBody>
      </p:sp>
    </p:spTree>
    <p:extLst>
      <p:ext uri="{BB962C8B-B14F-4D97-AF65-F5344CB8AC3E}">
        <p14:creationId xmlns:p14="http://schemas.microsoft.com/office/powerpoint/2010/main" val="276124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Speed of Light</a:t>
            </a:r>
          </a:p>
        </p:txBody>
      </p:sp>
      <p:sp>
        <p:nvSpPr>
          <p:cNvPr id="3" name="Content Placeholder 2"/>
          <p:cNvSpPr>
            <a:spLocks noGrp="1"/>
          </p:cNvSpPr>
          <p:nvPr>
            <p:ph idx="1"/>
          </p:nvPr>
        </p:nvSpPr>
        <p:spPr>
          <a:xfrm>
            <a:off x="838200" y="1690688"/>
            <a:ext cx="10515600" cy="4486275"/>
          </a:xfrm>
        </p:spPr>
        <p:txBody>
          <a:bodyPr/>
          <a:lstStyle/>
          <a:p>
            <a:pPr>
              <a:defRPr/>
            </a:pPr>
            <a:r>
              <a:rPr lang="en-US" dirty="0"/>
              <a:t>It seems like* speed is </a:t>
            </a:r>
            <a:r>
              <a:rPr lang="en-US" dirty="0">
                <a:solidFill>
                  <a:srgbClr val="C00000"/>
                </a:solidFill>
              </a:rPr>
              <a:t>relative</a:t>
            </a:r>
            <a:r>
              <a:rPr lang="en-US" dirty="0"/>
              <a:t>:</a:t>
            </a:r>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r>
              <a:rPr lang="en-US" dirty="0"/>
              <a:t>Maxwell's Equations say that the speed of light is </a:t>
            </a:r>
            <a:r>
              <a:rPr lang="en-US" dirty="0">
                <a:solidFill>
                  <a:srgbClr val="CC0000"/>
                </a:solidFill>
              </a:rPr>
              <a:t>invariant</a:t>
            </a:r>
            <a:r>
              <a:rPr lang="en-US" dirty="0"/>
              <a:t> </a:t>
            </a:r>
          </a:p>
          <a:p>
            <a:pPr>
              <a:defRPr/>
            </a:pP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70298444"/>
              </p:ext>
            </p:extLst>
          </p:nvPr>
        </p:nvGraphicFramePr>
        <p:xfrm>
          <a:off x="6096000" y="1690688"/>
          <a:ext cx="1817687" cy="2490787"/>
        </p:xfrm>
        <a:graphic>
          <a:graphicData uri="http://schemas.openxmlformats.org/presentationml/2006/ole">
            <mc:AlternateContent xmlns:mc="http://schemas.openxmlformats.org/markup-compatibility/2006">
              <mc:Choice xmlns:v="urn:schemas-microsoft-com:vml" Requires="v">
                <p:oleObj spid="_x0000_s30876" name="Equation" r:id="rId3" imgW="685800" imgH="939600" progId="Equation.3">
                  <p:embed/>
                </p:oleObj>
              </mc:Choice>
              <mc:Fallback>
                <p:oleObj name="Equation" r:id="rId3" imgW="685800" imgH="939600" progId="Equation.3">
                  <p:embed/>
                  <p:pic>
                    <p:nvPicPr>
                      <p:cNvPr id="0" name=""/>
                      <p:cNvPicPr/>
                      <p:nvPr/>
                    </p:nvPicPr>
                    <p:blipFill>
                      <a:blip r:embed="rId4"/>
                      <a:stretch>
                        <a:fillRect/>
                      </a:stretch>
                    </p:blipFill>
                    <p:spPr>
                      <a:xfrm>
                        <a:off x="6096000" y="1690688"/>
                        <a:ext cx="1817687" cy="2490787"/>
                      </a:xfrm>
                      <a:prstGeom prst="rect">
                        <a:avLst/>
                      </a:prstGeom>
                    </p:spPr>
                  </p:pic>
                </p:oleObj>
              </mc:Fallback>
            </mc:AlternateContent>
          </a:graphicData>
        </a:graphic>
      </p:graphicFrame>
      <p:sp>
        <p:nvSpPr>
          <p:cNvPr id="4" name="Date Placeholder 3"/>
          <p:cNvSpPr>
            <a:spLocks noGrp="1"/>
          </p:cNvSpPr>
          <p:nvPr>
            <p:ph type="dt" sz="half" idx="10"/>
          </p:nvPr>
        </p:nvSpPr>
        <p:spPr/>
        <p:txBody>
          <a:bodyPr/>
          <a:lstStyle/>
          <a:p>
            <a:r>
              <a:rPr lang="en-US"/>
              <a:t>7 October 2017</a:t>
            </a:r>
          </a:p>
        </p:txBody>
      </p:sp>
      <p:sp>
        <p:nvSpPr>
          <p:cNvPr id="6" name="Footer Placeholder 5"/>
          <p:cNvSpPr>
            <a:spLocks noGrp="1"/>
          </p:cNvSpPr>
          <p:nvPr>
            <p:ph type="ftr" sz="quarter" idx="11"/>
          </p:nvPr>
        </p:nvSpPr>
        <p:spPr/>
        <p:txBody>
          <a:bodyPr/>
          <a:lstStyle/>
          <a:p>
            <a:r>
              <a:rPr lang="en-US"/>
              <a:t>McCrory: Einstein's 1905 Revolution</a:t>
            </a:r>
          </a:p>
        </p:txBody>
      </p:sp>
      <p:sp>
        <p:nvSpPr>
          <p:cNvPr id="7" name="Slide Number Placeholder 6"/>
          <p:cNvSpPr>
            <a:spLocks noGrp="1"/>
          </p:cNvSpPr>
          <p:nvPr>
            <p:ph type="sldNum" sz="quarter" idx="12"/>
          </p:nvPr>
        </p:nvSpPr>
        <p:spPr/>
        <p:txBody>
          <a:bodyPr/>
          <a:lstStyle/>
          <a:p>
            <a:fld id="{AFF25C80-3B7E-43E1-A5B7-0224D5A95EE8}" type="slidenum">
              <a:rPr lang="en-US" smtClean="0"/>
              <a:t>44</a:t>
            </a:fld>
            <a:endParaRPr lang="en-US" dirty="0"/>
          </a:p>
        </p:txBody>
      </p:sp>
      <p:sp>
        <p:nvSpPr>
          <p:cNvPr id="8" name="TextBox 7"/>
          <p:cNvSpPr txBox="1"/>
          <p:nvPr/>
        </p:nvSpPr>
        <p:spPr>
          <a:xfrm>
            <a:off x="10540722" y="5807631"/>
            <a:ext cx="1155573" cy="369332"/>
          </a:xfrm>
          <a:prstGeom prst="rect">
            <a:avLst/>
          </a:prstGeom>
          <a:noFill/>
        </p:spPr>
        <p:txBody>
          <a:bodyPr wrap="none" rtlCol="0">
            <a:spAutoFit/>
          </a:bodyPr>
          <a:lstStyle/>
          <a:p>
            <a:r>
              <a:rPr lang="en-US" i="1" dirty="0"/>
              <a:t>* Intuition</a:t>
            </a:r>
          </a:p>
        </p:txBody>
      </p:sp>
      <p:pic>
        <p:nvPicPr>
          <p:cNvPr id="30836" name="Picture 116" descr="https://upload.wikimedia.org/wikipedia/commons/9/9a/SitterKonstanz.png">
            <a:extLst>
              <a:ext uri="{FF2B5EF4-FFF2-40B4-BE49-F238E27FC236}">
                <a16:creationId xmlns:a16="http://schemas.microsoft.com/office/drawing/2014/main" id="{AAB6558F-12A9-4B0E-9674-258CE3CC3A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6416" y="2302391"/>
            <a:ext cx="2608611" cy="187908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ADAC910-1217-4CA8-8206-79510D44D077}"/>
              </a:ext>
            </a:extLst>
          </p:cNvPr>
          <p:cNvSpPr/>
          <p:nvPr/>
        </p:nvSpPr>
        <p:spPr>
          <a:xfrm>
            <a:off x="8751888" y="1904920"/>
            <a:ext cx="3440112" cy="307777"/>
          </a:xfrm>
          <a:prstGeom prst="rect">
            <a:avLst/>
          </a:prstGeom>
        </p:spPr>
        <p:txBody>
          <a:bodyPr wrap="square">
            <a:spAutoFit/>
          </a:bodyPr>
          <a:lstStyle/>
          <a:p>
            <a:pPr algn="ctr"/>
            <a:r>
              <a:rPr lang="en-US" sz="1400" dirty="0">
                <a:solidFill>
                  <a:srgbClr val="444444"/>
                </a:solidFill>
                <a:latin typeface="Open Sans"/>
              </a:rPr>
              <a:t>The de Sitter Double Star Experiment</a:t>
            </a:r>
            <a:endParaRPr lang="en-US" sz="1400" dirty="0"/>
          </a:p>
        </p:txBody>
      </p:sp>
    </p:spTree>
    <p:extLst>
      <p:ext uri="{BB962C8B-B14F-4D97-AF65-F5344CB8AC3E}">
        <p14:creationId xmlns:p14="http://schemas.microsoft.com/office/powerpoint/2010/main" val="281994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30836"/>
                                        </p:tgtEl>
                                        <p:attrNameLst>
                                          <p:attrName>style.visibility</p:attrName>
                                        </p:attrNameLst>
                                      </p:cBhvr>
                                      <p:to>
                                        <p:strVal val="visible"/>
                                      </p:to>
                                    </p:set>
                                    <p:animEffect transition="in" filter="fade">
                                      <p:cBhvr>
                                        <p:cTn id="10" dur="500"/>
                                        <p:tgtEl>
                                          <p:spTgt spid="308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That’s Freaky!</a:t>
            </a:r>
          </a:p>
        </p:txBody>
      </p: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45</a:t>
            </a:fld>
            <a:endParaRPr lang="en-US" dirty="0"/>
          </a:p>
        </p:txBody>
      </p:sp>
      <p:sp>
        <p:nvSpPr>
          <p:cNvPr id="17" name="TextBox 16"/>
          <p:cNvSpPr txBox="1"/>
          <p:nvPr/>
        </p:nvSpPr>
        <p:spPr>
          <a:xfrm>
            <a:off x="3116052" y="1522635"/>
            <a:ext cx="5956310" cy="1631216"/>
          </a:xfrm>
          <a:prstGeom prst="rect">
            <a:avLst/>
          </a:prstGeom>
          <a:noFill/>
        </p:spPr>
        <p:txBody>
          <a:bodyPr wrap="none" rtlCol="0">
            <a:spAutoFit/>
          </a:bodyPr>
          <a:lstStyle/>
          <a:p>
            <a:pPr algn="ctr"/>
            <a:r>
              <a:rPr lang="en-US" sz="3600" dirty="0">
                <a:cs typeface="Times New Roman" panose="02020603050405020304" pitchFamily="18" charset="0"/>
              </a:rPr>
              <a:t>Surely</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a:t>
            </a:r>
            <a:r>
              <a:rPr lang="en-US" sz="3600" i="1" baseline="-25000" dirty="0" err="1">
                <a:latin typeface="Times New Roman" panose="02020603050405020304" pitchFamily="18" charset="0"/>
                <a:cs typeface="Times New Roman" panose="02020603050405020304" pitchFamily="18" charset="0"/>
              </a:rPr>
              <a:t>light</a:t>
            </a:r>
            <a:r>
              <a:rPr lang="en-US" sz="3600" i="1" dirty="0">
                <a:latin typeface="Times New Roman" panose="02020603050405020304" pitchFamily="18" charset="0"/>
                <a:cs typeface="Times New Roman" panose="02020603050405020304" pitchFamily="18" charset="0"/>
              </a:rPr>
              <a:t> = c - </a:t>
            </a:r>
            <a:r>
              <a:rPr lang="en-US" sz="3600" i="1" dirty="0" err="1">
                <a:latin typeface="Times New Roman" panose="02020603050405020304" pitchFamily="18" charset="0"/>
                <a:cs typeface="Times New Roman" panose="02020603050405020304" pitchFamily="18" charset="0"/>
              </a:rPr>
              <a:t>v</a:t>
            </a:r>
            <a:r>
              <a:rPr lang="en-US" sz="3600" i="1" baseline="-25000" dirty="0" err="1">
                <a:latin typeface="Times New Roman" panose="02020603050405020304" pitchFamily="18" charset="0"/>
                <a:cs typeface="Times New Roman" panose="02020603050405020304" pitchFamily="18" charset="0"/>
              </a:rPr>
              <a:t>train</a:t>
            </a:r>
            <a:r>
              <a:rPr lang="en-US" sz="3600" i="1" dirty="0">
                <a:latin typeface="Times New Roman" panose="02020603050405020304" pitchFamily="18" charset="0"/>
                <a:cs typeface="Times New Roman" panose="02020603050405020304" pitchFamily="18" charset="0"/>
              </a:rPr>
              <a:t> , </a:t>
            </a:r>
            <a:r>
              <a:rPr lang="en-US" sz="3600" dirty="0">
                <a:cs typeface="Times New Roman" panose="02020603050405020304" pitchFamily="18" charset="0"/>
              </a:rPr>
              <a:t>right??</a:t>
            </a:r>
          </a:p>
          <a:p>
            <a:pPr algn="ctr"/>
            <a:endParaRPr lang="en-US" sz="3600" dirty="0">
              <a:cs typeface="Times New Roman" panose="02020603050405020304" pitchFamily="18" charset="0"/>
            </a:endParaRPr>
          </a:p>
          <a:p>
            <a:pPr algn="ctr"/>
            <a:r>
              <a:rPr lang="en-US" sz="2400" i="1" dirty="0">
                <a:cs typeface="Times New Roman" panose="02020603050405020304" pitchFamily="18" charset="0"/>
              </a:rPr>
              <a:t>Like the </a:t>
            </a:r>
            <a:r>
              <a:rPr lang="en-US" sz="2400" i="1" dirty="0" err="1">
                <a:cs typeface="Times New Roman" panose="02020603050405020304" pitchFamily="18" charset="0"/>
              </a:rPr>
              <a:t>Mythbusters</a:t>
            </a:r>
            <a:r>
              <a:rPr lang="en-US" sz="2400" i="1" dirty="0">
                <a:cs typeface="Times New Roman" panose="02020603050405020304" pitchFamily="18" charset="0"/>
              </a:rPr>
              <a:t> cannon? </a:t>
            </a:r>
          </a:p>
        </p:txBody>
      </p:sp>
      <p:grpSp>
        <p:nvGrpSpPr>
          <p:cNvPr id="21" name="Group 20"/>
          <p:cNvGrpSpPr>
            <a:grpSpLocks noChangeAspect="1"/>
          </p:cNvGrpSpPr>
          <p:nvPr/>
        </p:nvGrpSpPr>
        <p:grpSpPr>
          <a:xfrm>
            <a:off x="6008914" y="3713218"/>
            <a:ext cx="5899801" cy="2138937"/>
            <a:chOff x="164317" y="2302136"/>
            <a:chExt cx="9791971" cy="3550020"/>
          </a:xfrm>
        </p:grpSpPr>
        <p:sp>
          <p:nvSpPr>
            <p:cNvPr id="8" name="Oval 7"/>
            <p:cNvSpPr/>
            <p:nvPr/>
          </p:nvSpPr>
          <p:spPr>
            <a:xfrm flipH="1">
              <a:off x="8209964" y="4754876"/>
              <a:ext cx="1097280" cy="10972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Oval 8"/>
            <p:cNvSpPr/>
            <p:nvPr/>
          </p:nvSpPr>
          <p:spPr>
            <a:xfrm flipH="1">
              <a:off x="2205404" y="4754876"/>
              <a:ext cx="1097280" cy="10972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p:cNvSpPr/>
            <p:nvPr/>
          </p:nvSpPr>
          <p:spPr>
            <a:xfrm flipH="1">
              <a:off x="1457747" y="2302136"/>
              <a:ext cx="8498541" cy="2936838"/>
            </a:xfrm>
            <a:prstGeom prst="rect">
              <a:avLst/>
            </a:prstGeom>
            <a:solidFill>
              <a:srgbClr val="1E1D22"/>
            </a:solidFill>
            <a:ln w="76200">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15" name="Straight Arrow Connector 14"/>
            <p:cNvCxnSpPr>
              <a:stCxn id="10" idx="3"/>
            </p:cNvCxnSpPr>
            <p:nvPr/>
          </p:nvCxnSpPr>
          <p:spPr>
            <a:xfrm flipH="1" flipV="1">
              <a:off x="164317" y="3770087"/>
              <a:ext cx="1293430" cy="468"/>
            </a:xfrm>
            <a:prstGeom prst="straightConnector1">
              <a:avLst/>
            </a:prstGeom>
            <a:ln w="76200">
              <a:solidFill>
                <a:schemeClr val="accent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61442" name="Picture 2" descr="http://16315-presscdn-0-27.pagely.netdna-cdn.com/wp-content/uploads/2015/05/woman-with-flashlight.jpg"/>
            <p:cNvPicPr>
              <a:picLocks noChangeAspect="1" noChangeArrowheads="1"/>
            </p:cNvPicPr>
            <p:nvPr/>
          </p:nvPicPr>
          <p:blipFill rotWithShape="1">
            <a:blip r:embed="rId2">
              <a:extLst>
                <a:ext uri="{28A0092B-C50C-407E-A947-70E740481C1C}">
                  <a14:useLocalDpi xmlns:a14="http://schemas.microsoft.com/office/drawing/2010/main" val="0"/>
                </a:ext>
              </a:extLst>
            </a:blip>
            <a:srcRect t="7196" b="6914"/>
            <a:stretch/>
          </p:blipFill>
          <p:spPr bwMode="auto">
            <a:xfrm>
              <a:off x="3723168" y="2414548"/>
              <a:ext cx="3686078" cy="2704672"/>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2" name="Straight Connector 21"/>
          <p:cNvCxnSpPr/>
          <p:nvPr/>
        </p:nvCxnSpPr>
        <p:spPr>
          <a:xfrm>
            <a:off x="279699" y="5852156"/>
            <a:ext cx="1162901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514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4.375E-6 -2.22222E-6 L -0.52045 -0.00046 " pathEditMode="relative" rAng="0" ptsTypes="AA">
                                      <p:cBhvr>
                                        <p:cTn id="6" dur="500" fill="hold"/>
                                        <p:tgtEl>
                                          <p:spTgt spid="21"/>
                                        </p:tgtEl>
                                        <p:attrNameLst>
                                          <p:attrName>ppt_x</p:attrName>
                                          <p:attrName>ppt_y</p:attrName>
                                        </p:attrNameLst>
                                      </p:cBhvr>
                                      <p:rCtr x="-26029"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t>That’s not what </a:t>
            </a:r>
            <a:br>
              <a:rPr lang="en-US" dirty="0"/>
            </a:br>
            <a:r>
              <a:rPr lang="en-US" dirty="0"/>
              <a:t>Maxwell’s Equations say</a:t>
            </a:r>
          </a:p>
        </p:txBody>
      </p:sp>
      <p:sp>
        <p:nvSpPr>
          <p:cNvPr id="8" name="Subtitle 7"/>
          <p:cNvSpPr>
            <a:spLocks noGrp="1"/>
          </p:cNvSpPr>
          <p:nvPr>
            <p:ph type="subTitle" idx="1"/>
          </p:nvPr>
        </p:nvSpPr>
        <p:spPr>
          <a:xfrm>
            <a:off x="1524000" y="4054322"/>
            <a:ext cx="9144000" cy="1655762"/>
          </a:xfrm>
        </p:spPr>
        <p:txBody>
          <a:bodyPr/>
          <a:lstStyle/>
          <a:p>
            <a:r>
              <a:rPr lang="en-US" dirty="0"/>
              <a:t>This puzzled scientists for almost 40 years</a:t>
            </a:r>
          </a:p>
          <a:p>
            <a:endParaRPr lang="en-US" dirty="0"/>
          </a:p>
          <a:p>
            <a:r>
              <a:rPr lang="en-US" dirty="0"/>
              <a:t>Mathematicians give a glimpse at what is happening …</a:t>
            </a:r>
          </a:p>
        </p:txBody>
      </p:sp>
    </p:spTree>
    <p:extLst>
      <p:ext uri="{BB962C8B-B14F-4D97-AF65-F5344CB8AC3E}">
        <p14:creationId xmlns:p14="http://schemas.microsoft.com/office/powerpoint/2010/main" val="30513877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Hendrik Lorentz (1823-1928)</a:t>
            </a:r>
          </a:p>
        </p:txBody>
      </p:sp>
      <p:sp>
        <p:nvSpPr>
          <p:cNvPr id="3" name="Content Placeholder 2"/>
          <p:cNvSpPr>
            <a:spLocks noGrp="1"/>
          </p:cNvSpPr>
          <p:nvPr>
            <p:ph idx="1"/>
          </p:nvPr>
        </p:nvSpPr>
        <p:spPr>
          <a:xfrm>
            <a:off x="838200" y="1825625"/>
            <a:ext cx="7139473" cy="4351338"/>
          </a:xfrm>
        </p:spPr>
        <p:txBody>
          <a:bodyPr>
            <a:normAutofit/>
          </a:bodyPr>
          <a:lstStyle/>
          <a:p>
            <a:pPr marL="0" indent="0" algn="ctr">
              <a:buNone/>
            </a:pPr>
            <a:r>
              <a:rPr lang="en-US" altLang="en-US" dirty="0"/>
              <a:t>Lorentz developed a </a:t>
            </a:r>
            <a:r>
              <a:rPr lang="en-US" altLang="en-US" i="1" dirty="0"/>
              <a:t>coordinate transformation </a:t>
            </a:r>
            <a:r>
              <a:rPr lang="en-US" altLang="en-US" dirty="0"/>
              <a:t>that kept Maxwell’s Equations invariant</a:t>
            </a:r>
          </a:p>
          <a:p>
            <a:pPr marL="457200" lvl="1" indent="0" algn="ctr">
              <a:buNone/>
            </a:pPr>
            <a:endParaRPr lang="en-US" altLang="en-US" dirty="0"/>
          </a:p>
          <a:p>
            <a:pPr marL="0" indent="0" algn="ctr">
              <a:buNone/>
            </a:pPr>
            <a:r>
              <a:rPr lang="en-US" altLang="en-US" sz="2000" dirty="0"/>
              <a:t>By doing deep math on these complicated equations – amazing! </a:t>
            </a:r>
          </a:p>
          <a:p>
            <a:pPr marL="0" indent="0" algn="ctr">
              <a:buNone/>
            </a:pPr>
            <a:endParaRPr lang="en-US" altLang="en-US" i="1" dirty="0"/>
          </a:p>
          <a:p>
            <a:pPr marL="0" indent="0" algn="ctr">
              <a:buNone/>
            </a:pPr>
            <a:endParaRPr lang="en-US" altLang="en-US" i="1" dirty="0"/>
          </a:p>
          <a:p>
            <a:pPr marL="0" indent="0" algn="ctr">
              <a:buNone/>
            </a:pPr>
            <a:r>
              <a:rPr lang="en-US" altLang="en-US" i="1" dirty="0"/>
              <a:t>Maxwell’s Equations are invariant under the Lorentz transformation.</a:t>
            </a:r>
          </a:p>
          <a:p>
            <a:pPr marL="0" indent="0" algn="ctr">
              <a:buNone/>
            </a:pPr>
            <a:endParaRPr lang="en-US" altLang="en-US" dirty="0"/>
          </a:p>
          <a:p>
            <a:pPr marL="0" indent="0" algn="ctr">
              <a:buNone/>
            </a:pPr>
            <a:endParaRPr lang="en-US" dirty="0"/>
          </a:p>
        </p:txBody>
      </p:sp>
      <p:pic>
        <p:nvPicPr>
          <p:cNvPr id="4" name="Picture 2" descr="File:Hendrik Antoon Lorentz.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046" t="4329" r="4584"/>
          <a:stretch/>
        </p:blipFill>
        <p:spPr bwMode="auto">
          <a:xfrm>
            <a:off x="8357000" y="365125"/>
            <a:ext cx="3594479" cy="5495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p:cNvSpPr>
            <a:spLocks noGrp="1"/>
          </p:cNvSpPr>
          <p:nvPr>
            <p:ph type="dt" sz="half" idx="10"/>
          </p:nvPr>
        </p:nvSpPr>
        <p:spPr/>
        <p:txBody>
          <a:bodyPr/>
          <a:lstStyle/>
          <a:p>
            <a:r>
              <a:rPr lang="en-US"/>
              <a:t>7 October 2017</a:t>
            </a:r>
          </a:p>
        </p:txBody>
      </p:sp>
      <p:sp>
        <p:nvSpPr>
          <p:cNvPr id="6" name="Footer Placeholder 5"/>
          <p:cNvSpPr>
            <a:spLocks noGrp="1"/>
          </p:cNvSpPr>
          <p:nvPr>
            <p:ph type="ftr" sz="quarter" idx="11"/>
          </p:nvPr>
        </p:nvSpPr>
        <p:spPr/>
        <p:txBody>
          <a:bodyPr/>
          <a:lstStyle/>
          <a:p>
            <a:r>
              <a:rPr lang="en-US"/>
              <a:t>McCrory: Einstein's 1905 Revolution</a:t>
            </a:r>
          </a:p>
        </p:txBody>
      </p:sp>
      <p:sp>
        <p:nvSpPr>
          <p:cNvPr id="7" name="Slide Number Placeholder 6"/>
          <p:cNvSpPr>
            <a:spLocks noGrp="1"/>
          </p:cNvSpPr>
          <p:nvPr>
            <p:ph type="sldNum" sz="quarter" idx="12"/>
          </p:nvPr>
        </p:nvSpPr>
        <p:spPr/>
        <p:txBody>
          <a:bodyPr/>
          <a:lstStyle/>
          <a:p>
            <a:fld id="{AFF25C80-3B7E-43E1-A5B7-0224D5A95EE8}" type="slidenum">
              <a:rPr lang="en-US" smtClean="0"/>
              <a:t>47</a:t>
            </a:fld>
            <a:endParaRPr lang="en-US" dirty="0"/>
          </a:p>
        </p:txBody>
      </p:sp>
    </p:spTree>
    <p:extLst>
      <p:ext uri="{BB962C8B-B14F-4D97-AF65-F5344CB8AC3E}">
        <p14:creationId xmlns:p14="http://schemas.microsoft.com/office/powerpoint/2010/main" val="39623200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Image result for apple tree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6176" y="3460213"/>
            <a:ext cx="866426" cy="9943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Coordinate Transformations</a:t>
            </a:r>
          </a:p>
        </p:txBody>
      </p:sp>
      <p:sp>
        <p:nvSpPr>
          <p:cNvPr id="4" name="Rectangle 2"/>
          <p:cNvSpPr>
            <a:spLocks noChangeArrowheads="1"/>
          </p:cNvSpPr>
          <p:nvPr/>
        </p:nvSpPr>
        <p:spPr bwMode="auto">
          <a:xfrm>
            <a:off x="698071" y="1860112"/>
            <a:ext cx="39254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dirty="0">
                <a:latin typeface="+mn-lt"/>
              </a:rPr>
              <a:t>Galilean transformation:</a:t>
            </a:r>
          </a:p>
        </p:txBody>
      </p:sp>
      <p:sp>
        <p:nvSpPr>
          <p:cNvPr id="3" name="Date Placeholder 2"/>
          <p:cNvSpPr>
            <a:spLocks noGrp="1"/>
          </p:cNvSpPr>
          <p:nvPr>
            <p:ph type="dt" sz="half" idx="10"/>
          </p:nvPr>
        </p:nvSpPr>
        <p:spPr/>
        <p:txBody>
          <a:bodyPr/>
          <a:lstStyle/>
          <a:p>
            <a:r>
              <a:rPr lang="en-US"/>
              <a:t>7 October 2017</a:t>
            </a:r>
          </a:p>
        </p:txBody>
      </p:sp>
      <p:sp>
        <p:nvSpPr>
          <p:cNvPr id="8" name="Footer Placeholder 7"/>
          <p:cNvSpPr>
            <a:spLocks noGrp="1"/>
          </p:cNvSpPr>
          <p:nvPr>
            <p:ph type="ftr" sz="quarter" idx="11"/>
          </p:nvPr>
        </p:nvSpPr>
        <p:spPr/>
        <p:txBody>
          <a:bodyPr/>
          <a:lstStyle/>
          <a:p>
            <a:r>
              <a:rPr lang="en-US"/>
              <a:t>McCrory: Einstein's 1905 Revolution</a:t>
            </a:r>
          </a:p>
        </p:txBody>
      </p:sp>
      <p:sp>
        <p:nvSpPr>
          <p:cNvPr id="9" name="Slide Number Placeholder 8"/>
          <p:cNvSpPr>
            <a:spLocks noGrp="1"/>
          </p:cNvSpPr>
          <p:nvPr>
            <p:ph type="sldNum" sz="quarter" idx="12"/>
          </p:nvPr>
        </p:nvSpPr>
        <p:spPr/>
        <p:txBody>
          <a:bodyPr/>
          <a:lstStyle/>
          <a:p>
            <a:fld id="{AFF25C80-3B7E-43E1-A5B7-0224D5A95EE8}" type="slidenum">
              <a:rPr lang="en-US" smtClean="0"/>
              <a:t>48</a:t>
            </a:fld>
            <a:endParaRPr lang="en-US" dirty="0"/>
          </a:p>
        </p:txBody>
      </p:sp>
      <p:pic>
        <p:nvPicPr>
          <p:cNvPr id="10" name="Picture 2" descr="https://carriegooch.files.wordpress.com/2008/11/the-thinker.jpg"/>
          <p:cNvPicPr>
            <a:picLocks noChangeAspect="1" noChangeArrowheads="1"/>
          </p:cNvPicPr>
          <p:nvPr/>
        </p:nvPicPr>
        <p:blipFill rotWithShape="1">
          <a:blip r:embed="rId4">
            <a:extLst>
              <a:ext uri="{28A0092B-C50C-407E-A947-70E740481C1C}">
                <a14:useLocalDpi xmlns:a14="http://schemas.microsoft.com/office/drawing/2010/main" val="0"/>
              </a:ext>
            </a:extLst>
          </a:blip>
          <a:srcRect l="15005" r="11718"/>
          <a:stretch/>
        </p:blipFill>
        <p:spPr bwMode="auto">
          <a:xfrm>
            <a:off x="9097062" y="2658271"/>
            <a:ext cx="580646" cy="5942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2" descr="https://carriegooch.files.wordpress.com/2008/11/the-thinker.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5000"/>
                    </a14:imgEffect>
                  </a14:imgLayer>
                </a14:imgProps>
              </a:ext>
              <a:ext uri="{28A0092B-C50C-407E-A947-70E740481C1C}">
                <a14:useLocalDpi xmlns:a14="http://schemas.microsoft.com/office/drawing/2010/main" val="0"/>
              </a:ext>
            </a:extLst>
          </a:blip>
          <a:srcRect l="15005" r="11718"/>
          <a:stretch/>
        </p:blipFill>
        <p:spPr bwMode="auto">
          <a:xfrm>
            <a:off x="9729855" y="2658271"/>
            <a:ext cx="580646" cy="5942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2" descr="https://carriegooch.files.wordpress.com/2008/11/the-thinker.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rightnessContrast bright="50000"/>
                    </a14:imgEffect>
                  </a14:imgLayer>
                </a14:imgProps>
              </a:ext>
              <a:ext uri="{28A0092B-C50C-407E-A947-70E740481C1C}">
                <a14:useLocalDpi xmlns:a14="http://schemas.microsoft.com/office/drawing/2010/main" val="0"/>
              </a:ext>
            </a:extLst>
          </a:blip>
          <a:srcRect l="15005" r="11718"/>
          <a:stretch/>
        </p:blipFill>
        <p:spPr bwMode="auto">
          <a:xfrm>
            <a:off x="10362648" y="2658271"/>
            <a:ext cx="580646" cy="5942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2" descr="https://carriegooch.files.wordpress.com/2008/11/the-thinker.jpg"/>
          <p:cNvPicPr>
            <a:picLocks noChangeAspect="1" noChangeArrowheads="1"/>
          </p:cNvPicPr>
          <p:nvPr/>
        </p:nvPicPr>
        <p:blipFill rotWithShape="1">
          <a:blip r:embed="rId8">
            <a:extLst>
              <a:ext uri="{BEBA8EAE-BF5A-486C-A8C5-ECC9F3942E4B}">
                <a14:imgProps xmlns:a14="http://schemas.microsoft.com/office/drawing/2010/main">
                  <a14:imgLayer r:embed="rId6">
                    <a14:imgEffect>
                      <a14:brightnessContrast bright="75000"/>
                    </a14:imgEffect>
                  </a14:imgLayer>
                </a14:imgProps>
              </a:ext>
              <a:ext uri="{28A0092B-C50C-407E-A947-70E740481C1C}">
                <a14:useLocalDpi xmlns:a14="http://schemas.microsoft.com/office/drawing/2010/main" val="0"/>
              </a:ext>
            </a:extLst>
          </a:blip>
          <a:srcRect l="15005" r="11718"/>
          <a:stretch/>
        </p:blipFill>
        <p:spPr bwMode="auto">
          <a:xfrm>
            <a:off x="10995442" y="2658271"/>
            <a:ext cx="580646" cy="5942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 name="Oval 13"/>
          <p:cNvSpPr/>
          <p:nvPr/>
        </p:nvSpPr>
        <p:spPr>
          <a:xfrm>
            <a:off x="10262343" y="1637930"/>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a:stCxn id="14" idx="4"/>
          </p:cNvCxnSpPr>
          <p:nvPr/>
        </p:nvCxnSpPr>
        <p:spPr>
          <a:xfrm>
            <a:off x="10308063" y="1729370"/>
            <a:ext cx="1377" cy="784705"/>
          </a:xfrm>
          <a:prstGeom prst="line">
            <a:avLst/>
          </a:prstGeom>
          <a:ln>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6" name="Picture 2" descr="https://carriegooch.files.wordpress.com/2008/11/the-thinker.jpg"/>
          <p:cNvPicPr>
            <a:picLocks noChangeAspect="1" noChangeArrowheads="1"/>
          </p:cNvPicPr>
          <p:nvPr/>
        </p:nvPicPr>
        <p:blipFill rotWithShape="1">
          <a:blip r:embed="rId4">
            <a:extLst>
              <a:ext uri="{28A0092B-C50C-407E-A947-70E740481C1C}">
                <a14:useLocalDpi xmlns:a14="http://schemas.microsoft.com/office/drawing/2010/main" val="0"/>
              </a:ext>
            </a:extLst>
          </a:blip>
          <a:srcRect l="15005" r="11718"/>
          <a:stretch/>
        </p:blipFill>
        <p:spPr bwMode="auto">
          <a:xfrm>
            <a:off x="10036848" y="5167794"/>
            <a:ext cx="580646" cy="594298"/>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p:cNvSpPr/>
          <p:nvPr/>
        </p:nvSpPr>
        <p:spPr>
          <a:xfrm>
            <a:off x="11602633" y="3963149"/>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4" descr="Image result for apple tree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6965" y="1119423"/>
            <a:ext cx="866426" cy="994312"/>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p:cNvCxnSpPr>
            <a:stCxn id="20" idx="1"/>
          </p:cNvCxnSpPr>
          <p:nvPr/>
        </p:nvCxnSpPr>
        <p:spPr>
          <a:xfrm flipH="1">
            <a:off x="8886130" y="3957369"/>
            <a:ext cx="2050046" cy="5584"/>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Freeform: Shape 16"/>
          <p:cNvSpPr>
            <a:spLocks noChangeAspect="1"/>
          </p:cNvSpPr>
          <p:nvPr/>
        </p:nvSpPr>
        <p:spPr>
          <a:xfrm>
            <a:off x="8931850" y="4008869"/>
            <a:ext cx="2716503" cy="1129333"/>
          </a:xfrm>
          <a:custGeom>
            <a:avLst/>
            <a:gdLst>
              <a:gd name="connsiteX0" fmla="*/ 9169758 w 9169758"/>
              <a:gd name="connsiteY0" fmla="*/ 0 h 3812146"/>
              <a:gd name="connsiteX1" fmla="*/ 5434885 w 9169758"/>
              <a:gd name="connsiteY1" fmla="*/ 566670 h 3812146"/>
              <a:gd name="connsiteX2" fmla="*/ 2768958 w 9169758"/>
              <a:gd name="connsiteY2" fmla="*/ 1803042 h 3812146"/>
              <a:gd name="connsiteX3" fmla="*/ 772733 w 9169758"/>
              <a:gd name="connsiteY3" fmla="*/ 3103808 h 3812146"/>
              <a:gd name="connsiteX4" fmla="*/ 0 w 9169758"/>
              <a:gd name="connsiteY4" fmla="*/ 3812146 h 3812146"/>
              <a:gd name="connsiteX0" fmla="*/ 9169758 w 9169758"/>
              <a:gd name="connsiteY0" fmla="*/ 0 h 3812146"/>
              <a:gd name="connsiteX1" fmla="*/ 7804597 w 9169758"/>
              <a:gd name="connsiteY1" fmla="*/ 141668 h 3812146"/>
              <a:gd name="connsiteX2" fmla="*/ 5434885 w 9169758"/>
              <a:gd name="connsiteY2" fmla="*/ 566670 h 3812146"/>
              <a:gd name="connsiteX3" fmla="*/ 2768958 w 9169758"/>
              <a:gd name="connsiteY3" fmla="*/ 1803042 h 3812146"/>
              <a:gd name="connsiteX4" fmla="*/ 772733 w 9169758"/>
              <a:gd name="connsiteY4" fmla="*/ 3103808 h 3812146"/>
              <a:gd name="connsiteX5" fmla="*/ 0 w 9169758"/>
              <a:gd name="connsiteY5" fmla="*/ 3812146 h 3812146"/>
              <a:gd name="connsiteX0" fmla="*/ 9169758 w 9169758"/>
              <a:gd name="connsiteY0" fmla="*/ 8964 h 3821110"/>
              <a:gd name="connsiteX1" fmla="*/ 7765961 w 9169758"/>
              <a:gd name="connsiteY1" fmla="*/ 47602 h 3821110"/>
              <a:gd name="connsiteX2" fmla="*/ 5434885 w 9169758"/>
              <a:gd name="connsiteY2" fmla="*/ 575634 h 3821110"/>
              <a:gd name="connsiteX3" fmla="*/ 2768958 w 9169758"/>
              <a:gd name="connsiteY3" fmla="*/ 1812006 h 3821110"/>
              <a:gd name="connsiteX4" fmla="*/ 772733 w 9169758"/>
              <a:gd name="connsiteY4" fmla="*/ 3112772 h 3821110"/>
              <a:gd name="connsiteX5" fmla="*/ 0 w 9169758"/>
              <a:gd name="connsiteY5" fmla="*/ 3821110 h 3821110"/>
              <a:gd name="connsiteX0" fmla="*/ 9169758 w 9169758"/>
              <a:gd name="connsiteY0" fmla="*/ 0 h 3812146"/>
              <a:gd name="connsiteX1" fmla="*/ 7765961 w 9169758"/>
              <a:gd name="connsiteY1" fmla="*/ 38638 h 3812146"/>
              <a:gd name="connsiteX2" fmla="*/ 5434885 w 9169758"/>
              <a:gd name="connsiteY2" fmla="*/ 566670 h 3812146"/>
              <a:gd name="connsiteX3" fmla="*/ 2768958 w 9169758"/>
              <a:gd name="connsiteY3" fmla="*/ 1803042 h 3812146"/>
              <a:gd name="connsiteX4" fmla="*/ 772733 w 9169758"/>
              <a:gd name="connsiteY4" fmla="*/ 3103808 h 3812146"/>
              <a:gd name="connsiteX5" fmla="*/ 0 w 9169758"/>
              <a:gd name="connsiteY5" fmla="*/ 3812146 h 381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9758" h="3812146">
                <a:moveTo>
                  <a:pt x="9169758" y="0"/>
                </a:moveTo>
                <a:cubicBezTo>
                  <a:pt x="8942231" y="23611"/>
                  <a:pt x="8401319" y="-4291"/>
                  <a:pt x="7765961" y="38638"/>
                </a:cubicBezTo>
                <a:cubicBezTo>
                  <a:pt x="7143482" y="133083"/>
                  <a:pt x="6267719" y="272603"/>
                  <a:pt x="5434885" y="566670"/>
                </a:cubicBezTo>
                <a:cubicBezTo>
                  <a:pt x="4602051" y="860737"/>
                  <a:pt x="3545983" y="1380186"/>
                  <a:pt x="2768958" y="1803042"/>
                </a:cubicBezTo>
                <a:cubicBezTo>
                  <a:pt x="1991933" y="2225898"/>
                  <a:pt x="1234226" y="2768957"/>
                  <a:pt x="772733" y="3103808"/>
                </a:cubicBezTo>
                <a:cubicBezTo>
                  <a:pt x="311240" y="3438659"/>
                  <a:pt x="155620" y="3625402"/>
                  <a:pt x="0" y="3812146"/>
                </a:cubicBezTo>
              </a:path>
            </a:pathLst>
          </a:custGeom>
          <a:noFill/>
          <a:ln>
            <a:solidFill>
              <a:srgbClr val="FF0000"/>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Object 21"/>
          <p:cNvGraphicFramePr>
            <a:graphicFrameLocks noChangeAspect="1"/>
          </p:cNvGraphicFramePr>
          <p:nvPr>
            <p:extLst>
              <p:ext uri="{D42A27DB-BD31-4B8C-83A1-F6EECF244321}">
                <p14:modId xmlns:p14="http://schemas.microsoft.com/office/powerpoint/2010/main" val="2702662740"/>
              </p:ext>
            </p:extLst>
          </p:nvPr>
        </p:nvGraphicFramePr>
        <p:xfrm>
          <a:off x="1670193" y="2710624"/>
          <a:ext cx="1981200" cy="1371600"/>
        </p:xfrm>
        <a:graphic>
          <a:graphicData uri="http://schemas.openxmlformats.org/presentationml/2006/ole">
            <mc:AlternateContent xmlns:mc="http://schemas.openxmlformats.org/markup-compatibility/2006">
              <mc:Choice xmlns:v="urn:schemas-microsoft-com:vml" Requires="v">
                <p:oleObj spid="_x0000_s90222" name="Equation" r:id="rId9" imgW="660240" imgH="457200" progId="Equation.3">
                  <p:embed/>
                </p:oleObj>
              </mc:Choice>
              <mc:Fallback>
                <p:oleObj name="Equation" r:id="rId9" imgW="660240" imgH="457200" progId="Equation.3">
                  <p:embed/>
                  <p:pic>
                    <p:nvPicPr>
                      <p:cNvPr id="7" name="Object 6"/>
                      <p:cNvPicPr/>
                      <p:nvPr/>
                    </p:nvPicPr>
                    <p:blipFill>
                      <a:blip r:embed="rId10"/>
                      <a:stretch>
                        <a:fillRect/>
                      </a:stretch>
                    </p:blipFill>
                    <p:spPr>
                      <a:xfrm>
                        <a:off x="1670193" y="2710624"/>
                        <a:ext cx="1981200" cy="1371600"/>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241566147"/>
              </p:ext>
            </p:extLst>
          </p:nvPr>
        </p:nvGraphicFramePr>
        <p:xfrm>
          <a:off x="5488499" y="2710624"/>
          <a:ext cx="2640033" cy="3051467"/>
        </p:xfrm>
        <a:graphic>
          <a:graphicData uri="http://schemas.openxmlformats.org/presentationml/2006/ole">
            <mc:AlternateContent xmlns:mc="http://schemas.openxmlformats.org/markup-compatibility/2006">
              <mc:Choice xmlns:v="urn:schemas-microsoft-com:vml" Requires="v">
                <p:oleObj spid="_x0000_s90223" name="Equation" r:id="rId11" imgW="977760" imgH="1130040" progId="Equation.3">
                  <p:embed/>
                </p:oleObj>
              </mc:Choice>
              <mc:Fallback>
                <p:oleObj name="Equation" r:id="rId11" imgW="977760" imgH="1130040" progId="Equation.3">
                  <p:embed/>
                  <p:pic>
                    <p:nvPicPr>
                      <p:cNvPr id="22" name="Object 21"/>
                      <p:cNvPicPr/>
                      <p:nvPr/>
                    </p:nvPicPr>
                    <p:blipFill>
                      <a:blip r:embed="rId12"/>
                      <a:stretch>
                        <a:fillRect/>
                      </a:stretch>
                    </p:blipFill>
                    <p:spPr>
                      <a:xfrm>
                        <a:off x="5488499" y="2710624"/>
                        <a:ext cx="2640033" cy="3051467"/>
                      </a:xfrm>
                      <a:prstGeom prst="rect">
                        <a:avLst/>
                      </a:prstGeom>
                    </p:spPr>
                  </p:pic>
                </p:oleObj>
              </mc:Fallback>
            </mc:AlternateContent>
          </a:graphicData>
        </a:graphic>
      </p:graphicFrame>
      <p:sp>
        <p:nvSpPr>
          <p:cNvPr id="24" name="Rectangle 23"/>
          <p:cNvSpPr/>
          <p:nvPr/>
        </p:nvSpPr>
        <p:spPr>
          <a:xfrm>
            <a:off x="4950090" y="1860112"/>
            <a:ext cx="3716851" cy="523220"/>
          </a:xfrm>
          <a:prstGeom prst="rect">
            <a:avLst/>
          </a:prstGeom>
        </p:spPr>
        <p:txBody>
          <a:bodyPr wrap="none">
            <a:spAutoFit/>
          </a:bodyPr>
          <a:lstStyle/>
          <a:p>
            <a:r>
              <a:rPr lang="en-US" altLang="en-US" sz="2800" dirty="0"/>
              <a:t>Lorentz transformation: </a:t>
            </a:r>
          </a:p>
        </p:txBody>
      </p:sp>
    </p:spTree>
    <p:extLst>
      <p:ext uri="{BB962C8B-B14F-4D97-AF65-F5344CB8AC3E}">
        <p14:creationId xmlns:p14="http://schemas.microsoft.com/office/powerpoint/2010/main" val="162646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Understanding of Lorentz Transformations in 1905</a:t>
            </a:r>
          </a:p>
        </p:txBody>
      </p:sp>
      <p:sp>
        <p:nvSpPr>
          <p:cNvPr id="3" name="Content Placeholder 2"/>
          <p:cNvSpPr>
            <a:spLocks noGrp="1"/>
          </p:cNvSpPr>
          <p:nvPr>
            <p:ph idx="1"/>
          </p:nvPr>
        </p:nvSpPr>
        <p:spPr>
          <a:xfrm>
            <a:off x="512143" y="1713136"/>
            <a:ext cx="7692851" cy="1339403"/>
          </a:xfrm>
        </p:spPr>
        <p:txBody>
          <a:bodyPr>
            <a:normAutofit/>
          </a:bodyPr>
          <a:lstStyle/>
          <a:p>
            <a:pPr>
              <a:defRPr/>
            </a:pPr>
            <a:r>
              <a:rPr lang="en-US" dirty="0"/>
              <a:t>Even at the speed of an orbiting GPS satellite, 14,000 KPH (3889 m/s), the gamma factor is almost irrelevant:</a:t>
            </a:r>
          </a:p>
          <a:p>
            <a:pPr lvl="1">
              <a:defRPr/>
            </a:pPr>
            <a:endParaRPr lang="en-US" dirty="0"/>
          </a:p>
          <a:p>
            <a:pPr>
              <a:defRPr/>
            </a:pPr>
            <a:endParaRPr lang="en-US" dirty="0"/>
          </a:p>
          <a:p>
            <a:endParaRPr lang="en-US" dirty="0"/>
          </a:p>
        </p:txBody>
      </p: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49</a:t>
            </a:fld>
            <a:endParaRPr lang="en-US" dirty="0"/>
          </a:p>
        </p:txBody>
      </p:sp>
      <p:sp>
        <p:nvSpPr>
          <p:cNvPr id="7" name="TextBox 6"/>
          <p:cNvSpPr txBox="1"/>
          <p:nvPr/>
        </p:nvSpPr>
        <p:spPr>
          <a:xfrm>
            <a:off x="10661301" y="5712659"/>
            <a:ext cx="1155573" cy="369332"/>
          </a:xfrm>
          <a:prstGeom prst="rect">
            <a:avLst/>
          </a:prstGeom>
          <a:noFill/>
        </p:spPr>
        <p:txBody>
          <a:bodyPr wrap="none" rtlCol="0">
            <a:spAutoFit/>
          </a:bodyPr>
          <a:lstStyle/>
          <a:p>
            <a:r>
              <a:rPr lang="en-US" i="1" dirty="0"/>
              <a:t>* Intuition</a:t>
            </a:r>
          </a:p>
        </p:txBody>
      </p:sp>
      <p:graphicFrame>
        <p:nvGraphicFramePr>
          <p:cNvPr id="10" name="Object 9"/>
          <p:cNvGraphicFramePr>
            <a:graphicFrameLocks noChangeAspect="1"/>
          </p:cNvGraphicFramePr>
          <p:nvPr>
            <p:extLst>
              <p:ext uri="{D42A27DB-BD31-4B8C-83A1-F6EECF244321}">
                <p14:modId xmlns:p14="http://schemas.microsoft.com/office/powerpoint/2010/main" val="3522131669"/>
              </p:ext>
            </p:extLst>
          </p:nvPr>
        </p:nvGraphicFramePr>
        <p:xfrm>
          <a:off x="2722563" y="3074988"/>
          <a:ext cx="4379912" cy="2246312"/>
        </p:xfrm>
        <a:graphic>
          <a:graphicData uri="http://schemas.openxmlformats.org/presentationml/2006/ole">
            <mc:AlternateContent xmlns:mc="http://schemas.openxmlformats.org/markup-compatibility/2006">
              <mc:Choice xmlns:v="urn:schemas-microsoft-com:vml" Requires="v">
                <p:oleObj spid="_x0000_s92256" name="Equation" r:id="rId3" imgW="2031840" imgH="1041120" progId="Equation.3">
                  <p:embed/>
                </p:oleObj>
              </mc:Choice>
              <mc:Fallback>
                <p:oleObj name="Equation" r:id="rId3" imgW="2031840" imgH="1041120" progId="Equation.3">
                  <p:embed/>
                  <p:pic>
                    <p:nvPicPr>
                      <p:cNvPr id="10" name="Object 9"/>
                      <p:cNvPicPr/>
                      <p:nvPr/>
                    </p:nvPicPr>
                    <p:blipFill>
                      <a:blip r:embed="rId4"/>
                      <a:stretch>
                        <a:fillRect/>
                      </a:stretch>
                    </p:blipFill>
                    <p:spPr>
                      <a:xfrm>
                        <a:off x="2722563" y="3074988"/>
                        <a:ext cx="4379912" cy="2246312"/>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20988242-6A87-4B03-9B9E-3DD4F7040C42}"/>
              </a:ext>
            </a:extLst>
          </p:cNvPr>
          <p:cNvGraphicFramePr>
            <a:graphicFrameLocks noChangeAspect="1"/>
          </p:cNvGraphicFramePr>
          <p:nvPr>
            <p:extLst>
              <p:ext uri="{D42A27DB-BD31-4B8C-83A1-F6EECF244321}">
                <p14:modId xmlns:p14="http://schemas.microsoft.com/office/powerpoint/2010/main" val="2315167622"/>
              </p:ext>
            </p:extLst>
          </p:nvPr>
        </p:nvGraphicFramePr>
        <p:xfrm>
          <a:off x="8956706" y="1423792"/>
          <a:ext cx="2640033" cy="3051467"/>
        </p:xfrm>
        <a:graphic>
          <a:graphicData uri="http://schemas.openxmlformats.org/presentationml/2006/ole">
            <mc:AlternateContent xmlns:mc="http://schemas.openxmlformats.org/markup-compatibility/2006">
              <mc:Choice xmlns:v="urn:schemas-microsoft-com:vml" Requires="v">
                <p:oleObj spid="_x0000_s92257" name="Equation" r:id="rId5" imgW="977760" imgH="1130040" progId="Equation.3">
                  <p:embed/>
                </p:oleObj>
              </mc:Choice>
              <mc:Fallback>
                <p:oleObj name="Equation" r:id="rId5" imgW="977760" imgH="1130040" progId="Equation.3">
                  <p:embed/>
                  <p:pic>
                    <p:nvPicPr>
                      <p:cNvPr id="16" name="Object 15"/>
                      <p:cNvPicPr/>
                      <p:nvPr/>
                    </p:nvPicPr>
                    <p:blipFill>
                      <a:blip r:embed="rId6"/>
                      <a:stretch>
                        <a:fillRect/>
                      </a:stretch>
                    </p:blipFill>
                    <p:spPr>
                      <a:xfrm>
                        <a:off x="8956706" y="1423792"/>
                        <a:ext cx="2640033" cy="3051467"/>
                      </a:xfrm>
                      <a:prstGeom prst="rect">
                        <a:avLst/>
                      </a:prstGeom>
                    </p:spPr>
                  </p:pic>
                </p:oleObj>
              </mc:Fallback>
            </mc:AlternateContent>
          </a:graphicData>
        </a:graphic>
      </p:graphicFrame>
    </p:spTree>
    <p:extLst>
      <p:ext uri="{BB962C8B-B14F-4D97-AF65-F5344CB8AC3E}">
        <p14:creationId xmlns:p14="http://schemas.microsoft.com/office/powerpoint/2010/main" val="419192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Concepts for today</a:t>
            </a:r>
          </a:p>
        </p:txBody>
      </p:sp>
      <p:sp>
        <p:nvSpPr>
          <p:cNvPr id="3" name="Content Placeholder 2"/>
          <p:cNvSpPr>
            <a:spLocks noGrp="1"/>
          </p:cNvSpPr>
          <p:nvPr>
            <p:ph sz="half" idx="1"/>
          </p:nvPr>
        </p:nvSpPr>
        <p:spPr>
          <a:xfrm>
            <a:off x="838200" y="1825625"/>
            <a:ext cx="3576069" cy="4351338"/>
          </a:xfrm>
        </p:spPr>
        <p:txBody>
          <a:bodyPr/>
          <a:lstStyle/>
          <a:p>
            <a:r>
              <a:rPr lang="en-US" dirty="0"/>
              <a:t>Intuition</a:t>
            </a:r>
          </a:p>
          <a:p>
            <a:r>
              <a:rPr lang="en-US" dirty="0"/>
              <a:t>Transformations </a:t>
            </a:r>
          </a:p>
          <a:p>
            <a:r>
              <a:rPr lang="en-US" b="1" dirty="0"/>
              <a:t>Special Relativity</a:t>
            </a:r>
          </a:p>
          <a:p>
            <a:r>
              <a:rPr lang="en-US" dirty="0"/>
              <a:t>Simultaneity</a:t>
            </a:r>
          </a:p>
          <a:p>
            <a:r>
              <a:rPr lang="en-US" dirty="0"/>
              <a:t>If time allows</a:t>
            </a:r>
          </a:p>
          <a:p>
            <a:pPr lvl="1"/>
            <a:r>
              <a:rPr lang="en-US" dirty="0"/>
              <a:t>Mass equals energy</a:t>
            </a:r>
          </a:p>
          <a:p>
            <a:pPr lvl="1"/>
            <a:r>
              <a:rPr lang="en-US" dirty="0"/>
              <a:t>Spacetime</a:t>
            </a:r>
          </a:p>
        </p:txBody>
      </p:sp>
      <p:sp>
        <p:nvSpPr>
          <p:cNvPr id="4" name="Content Placeholder 3"/>
          <p:cNvSpPr>
            <a:spLocks noGrp="1"/>
          </p:cNvSpPr>
          <p:nvPr>
            <p:ph sz="half" idx="2"/>
          </p:nvPr>
        </p:nvSpPr>
        <p:spPr>
          <a:xfrm>
            <a:off x="4511180" y="1814061"/>
            <a:ext cx="3131191" cy="2747306"/>
          </a:xfrm>
        </p:spPr>
        <p:txBody>
          <a:bodyPr>
            <a:normAutofit lnSpcReduction="10000"/>
          </a:bodyPr>
          <a:lstStyle/>
          <a:p>
            <a:r>
              <a:rPr lang="en-US" dirty="0"/>
              <a:t>Utilizing</a:t>
            </a:r>
          </a:p>
          <a:p>
            <a:pPr lvl="1"/>
            <a:r>
              <a:rPr lang="en-US" dirty="0"/>
              <a:t>Clickers</a:t>
            </a:r>
          </a:p>
          <a:p>
            <a:pPr lvl="1"/>
            <a:r>
              <a:rPr lang="en-US" dirty="0"/>
              <a:t>The metric system</a:t>
            </a:r>
          </a:p>
          <a:p>
            <a:pPr lvl="1"/>
            <a:r>
              <a:rPr lang="en-US" dirty="0"/>
              <a:t>Algebra </a:t>
            </a:r>
          </a:p>
          <a:p>
            <a:pPr lvl="1"/>
            <a:r>
              <a:rPr lang="en-US" dirty="0"/>
              <a:t>Star Trek</a:t>
            </a:r>
          </a:p>
          <a:p>
            <a:pPr lvl="1"/>
            <a:r>
              <a:rPr lang="en-US" dirty="0"/>
              <a:t>Trains</a:t>
            </a:r>
          </a:p>
          <a:p>
            <a:pPr lvl="1"/>
            <a:r>
              <a:rPr lang="en-US" dirty="0"/>
              <a:t>Pole vaulters</a:t>
            </a:r>
          </a:p>
          <a:p>
            <a:endParaRPr lang="en-US" dirty="0"/>
          </a:p>
        </p:txBody>
      </p:sp>
      <p:sp>
        <p:nvSpPr>
          <p:cNvPr id="5" name="Date Placeholder 4"/>
          <p:cNvSpPr>
            <a:spLocks noGrp="1"/>
          </p:cNvSpPr>
          <p:nvPr>
            <p:ph type="dt" sz="half" idx="10"/>
          </p:nvPr>
        </p:nvSpPr>
        <p:spPr/>
        <p:txBody>
          <a:bodyPr/>
          <a:lstStyle/>
          <a:p>
            <a:r>
              <a:rPr lang="en-US"/>
              <a:t>7 October 2017</a:t>
            </a:r>
          </a:p>
        </p:txBody>
      </p:sp>
      <p:sp>
        <p:nvSpPr>
          <p:cNvPr id="6" name="Footer Placeholder 5"/>
          <p:cNvSpPr>
            <a:spLocks noGrp="1"/>
          </p:cNvSpPr>
          <p:nvPr>
            <p:ph type="ftr" sz="quarter" idx="11"/>
          </p:nvPr>
        </p:nvSpPr>
        <p:spPr/>
        <p:txBody>
          <a:bodyPr/>
          <a:lstStyle/>
          <a:p>
            <a:r>
              <a:rPr lang="en-US" dirty="0"/>
              <a:t>McCrory: Einstein's 1905 Revolution</a:t>
            </a:r>
          </a:p>
        </p:txBody>
      </p:sp>
      <p:sp>
        <p:nvSpPr>
          <p:cNvPr id="7" name="Slide Number Placeholder 6"/>
          <p:cNvSpPr>
            <a:spLocks noGrp="1"/>
          </p:cNvSpPr>
          <p:nvPr>
            <p:ph type="sldNum" sz="quarter" idx="12"/>
          </p:nvPr>
        </p:nvSpPr>
        <p:spPr/>
        <p:txBody>
          <a:bodyPr/>
          <a:lstStyle/>
          <a:p>
            <a:fld id="{AFF25C80-3B7E-43E1-A5B7-0224D5A95EE8}" type="slidenum">
              <a:rPr lang="en-US" smtClean="0"/>
              <a:t>5</a:t>
            </a:fld>
            <a:endParaRPr lang="en-US"/>
          </a:p>
        </p:txBody>
      </p:sp>
      <p:pic>
        <p:nvPicPr>
          <p:cNvPr id="72708" name="Picture 4" descr="Related imag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406853" y="2434786"/>
            <a:ext cx="2535049" cy="1901287"/>
          </a:xfrm>
          <a:prstGeom prst="rect">
            <a:avLst/>
          </a:prstGeom>
          <a:noFill/>
          <a:extLst>
            <a:ext uri="{909E8E84-426E-40DD-AFC4-6F175D3DCCD1}">
              <a14:hiddenFill xmlns:a14="http://schemas.microsoft.com/office/drawing/2010/main">
                <a:solidFill>
                  <a:srgbClr val="FFFFFF"/>
                </a:solidFill>
              </a14:hiddenFill>
            </a:ext>
          </a:extLst>
        </p:spPr>
      </p:pic>
      <p:pic>
        <p:nvPicPr>
          <p:cNvPr id="72706" name="Picture 2" descr="Image result for algebra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66593" y="103153"/>
            <a:ext cx="3714750" cy="27241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acu.today/files/2012/08/ACU-Billy-Ols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0842" y="4404551"/>
            <a:ext cx="2201060" cy="1760848"/>
          </a:xfrm>
          <a:prstGeom prst="rect">
            <a:avLst/>
          </a:prstGeom>
          <a:noFill/>
          <a:extLst>
            <a:ext uri="{909E8E84-426E-40DD-AFC4-6F175D3DCCD1}">
              <a14:hiddenFill xmlns:a14="http://schemas.microsoft.com/office/drawing/2010/main">
                <a:solidFill>
                  <a:srgbClr val="FFFFFF"/>
                </a:solidFill>
              </a14:hiddenFill>
            </a:ext>
          </a:extLst>
        </p:spPr>
      </p:pic>
      <p:pic>
        <p:nvPicPr>
          <p:cNvPr id="72710" name="Picture 6" descr="Image result for train boxcar   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922" y="3650166"/>
            <a:ext cx="2112278" cy="150877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2.oid.ucla.edu/units/tlc/classroom-clickers/responsecard_xr_220_gray.jpg/image_preview">
            <a:extLst>
              <a:ext uri="{FF2B5EF4-FFF2-40B4-BE49-F238E27FC236}">
                <a16:creationId xmlns:a16="http://schemas.microsoft.com/office/drawing/2014/main" id="{95AAF6AA-5F7E-45BD-A8F5-0C7C877B74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9341" y="224859"/>
            <a:ext cx="1915271" cy="1980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54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72706"/>
                                        </p:tgtEl>
                                        <p:attrNameLst>
                                          <p:attrName>style.visibility</p:attrName>
                                        </p:attrNameLst>
                                      </p:cBhvr>
                                      <p:to>
                                        <p:strVal val="visible"/>
                                      </p:to>
                                    </p:set>
                                    <p:animEffect transition="in" filter="fade">
                                      <p:cBhvr>
                                        <p:cTn id="26" dur="500"/>
                                        <p:tgtEl>
                                          <p:spTgt spid="7270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500"/>
                                        <p:tgtEl>
                                          <p:spTgt spid="4">
                                            <p:txEl>
                                              <p:pRg st="4" end="4"/>
                                            </p:txEl>
                                          </p:spTgt>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72708"/>
                                        </p:tgtEl>
                                        <p:attrNameLst>
                                          <p:attrName>style.visibility</p:attrName>
                                        </p:attrNameLst>
                                      </p:cBhvr>
                                      <p:to>
                                        <p:strVal val="visible"/>
                                      </p:to>
                                    </p:set>
                                    <p:animEffect transition="in" filter="fade">
                                      <p:cBhvr>
                                        <p:cTn id="35" dur="500"/>
                                        <p:tgtEl>
                                          <p:spTgt spid="7270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fade">
                                      <p:cBhvr>
                                        <p:cTn id="40" dur="500"/>
                                        <p:tgtEl>
                                          <p:spTgt spid="4">
                                            <p:txEl>
                                              <p:pRg st="5" end="5"/>
                                            </p:txEl>
                                          </p:spTgt>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72710"/>
                                        </p:tgtEl>
                                        <p:attrNameLst>
                                          <p:attrName>style.visibility</p:attrName>
                                        </p:attrNameLst>
                                      </p:cBhvr>
                                      <p:to>
                                        <p:strVal val="visible"/>
                                      </p:to>
                                    </p:set>
                                    <p:animEffect transition="in" filter="fade">
                                      <p:cBhvr>
                                        <p:cTn id="44" dur="500"/>
                                        <p:tgtEl>
                                          <p:spTgt spid="72710"/>
                                        </p:tgtEl>
                                      </p:cBhvr>
                                    </p:animEffect>
                                  </p:childTnLst>
                                </p:cTn>
                              </p:par>
                            </p:childTnLst>
                          </p:cTn>
                        </p:par>
                        <p:par>
                          <p:cTn id="45" fill="hold">
                            <p:stCondLst>
                              <p:cond delay="1000"/>
                            </p:stCondLst>
                            <p:childTnLst>
                              <p:par>
                                <p:cTn id="46" presetID="42" presetClass="path" presetSubtype="0" repeatCount="indefinite" fill="hold" nodeType="afterEffect">
                                  <p:stCondLst>
                                    <p:cond delay="0"/>
                                  </p:stCondLst>
                                  <p:endCondLst>
                                    <p:cond evt="onNext" delay="0">
                                      <p:tgtEl>
                                        <p:sldTgt/>
                                      </p:tgtEl>
                                    </p:cond>
                                  </p:endCondLst>
                                  <p:childTnLst>
                                    <p:animMotion origin="layout" path="M -1.25E-6 3.7037E-7 L -0.23763 0.17708 " pathEditMode="relative" rAng="0" ptsTypes="AA">
                                      <p:cBhvr>
                                        <p:cTn id="47" dur="1000" fill="hold"/>
                                        <p:tgtEl>
                                          <p:spTgt spid="72710"/>
                                        </p:tgtEl>
                                        <p:attrNameLst>
                                          <p:attrName>ppt_x</p:attrName>
                                          <p:attrName>ppt_y</p:attrName>
                                        </p:attrNameLst>
                                      </p:cBhvr>
                                      <p:rCtr x="-11888" y="8843"/>
                                    </p:animMotion>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6" end="6"/>
                                            </p:txEl>
                                          </p:spTgt>
                                        </p:tgtEl>
                                        <p:attrNameLst>
                                          <p:attrName>style.visibility</p:attrName>
                                        </p:attrNameLst>
                                      </p:cBhvr>
                                      <p:to>
                                        <p:strVal val="visible"/>
                                      </p:to>
                                    </p:set>
                                    <p:animEffect transition="in" filter="fade">
                                      <p:cBhvr>
                                        <p:cTn id="52" dur="500"/>
                                        <p:tgtEl>
                                          <p:spTgt spid="4">
                                            <p:txEl>
                                              <p:pRg st="6" end="6"/>
                                            </p:txEl>
                                          </p:spTgt>
                                        </p:tgtEl>
                                      </p:cBhvr>
                                    </p:animEffect>
                                  </p:childTnLst>
                                </p:cTn>
                              </p:par>
                            </p:childTnLst>
                          </p:cTn>
                        </p:par>
                        <p:par>
                          <p:cTn id="53" fill="hold">
                            <p:stCondLst>
                              <p:cond delay="1000"/>
                            </p:stCondLst>
                            <p:childTnLst>
                              <p:par>
                                <p:cTn id="54" presetID="10" presetClass="entr" presetSubtype="0"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Understanding of Lorentz Transformations in 1905</a:t>
            </a:r>
          </a:p>
        </p:txBody>
      </p:sp>
      <p:sp>
        <p:nvSpPr>
          <p:cNvPr id="3" name="Content Placeholder 2"/>
          <p:cNvSpPr>
            <a:spLocks noGrp="1"/>
          </p:cNvSpPr>
          <p:nvPr>
            <p:ph idx="1"/>
          </p:nvPr>
        </p:nvSpPr>
        <p:spPr>
          <a:xfrm>
            <a:off x="838200" y="1825625"/>
            <a:ext cx="7692851" cy="4351338"/>
          </a:xfrm>
        </p:spPr>
        <p:txBody>
          <a:bodyPr>
            <a:normAutofit/>
          </a:bodyPr>
          <a:lstStyle/>
          <a:p>
            <a:pPr>
              <a:defRPr/>
            </a:pPr>
            <a:r>
              <a:rPr lang="en-US" dirty="0"/>
              <a:t>However, for speeds close to the speed of light, Lorentz transformation predicted weird things.</a:t>
            </a:r>
          </a:p>
          <a:p>
            <a:pPr lvl="1">
              <a:defRPr/>
            </a:pPr>
            <a:r>
              <a:rPr lang="en-US" dirty="0"/>
              <a:t>This seemed* so radical that scientist were reluctant to accept it</a:t>
            </a:r>
          </a:p>
          <a:p>
            <a:pPr lvl="1">
              <a:defRPr/>
            </a:pPr>
            <a:r>
              <a:rPr lang="en-US" dirty="0"/>
              <a:t>For example, what happens when </a:t>
            </a:r>
            <a:r>
              <a:rPr lang="en-US" i="1" dirty="0">
                <a:latin typeface="Times New Roman" panose="02020603050405020304" pitchFamily="18" charset="0"/>
                <a:cs typeface="Times New Roman" panose="02020603050405020304" pitchFamily="18" charset="0"/>
              </a:rPr>
              <a:t>v=c</a:t>
            </a:r>
            <a:r>
              <a:rPr lang="en-US" dirty="0"/>
              <a:t>?</a:t>
            </a:r>
          </a:p>
          <a:p>
            <a:pPr lvl="1">
              <a:defRPr/>
            </a:pPr>
            <a:r>
              <a:rPr lang="en-US" dirty="0"/>
              <a:t>Or worse: when </a:t>
            </a:r>
            <a:r>
              <a:rPr lang="en-US" i="1" dirty="0">
                <a:latin typeface="Times New Roman" panose="02020603050405020304" pitchFamily="18" charset="0"/>
                <a:cs typeface="Times New Roman" panose="02020603050405020304" pitchFamily="18" charset="0"/>
              </a:rPr>
              <a:t>v&gt;c</a:t>
            </a:r>
            <a:r>
              <a:rPr lang="en-US" dirty="0"/>
              <a:t>??</a:t>
            </a:r>
          </a:p>
          <a:p>
            <a:pPr lvl="1">
              <a:defRPr/>
            </a:pPr>
            <a:endParaRPr lang="en-US" dirty="0"/>
          </a:p>
          <a:p>
            <a:pPr>
              <a:defRPr/>
            </a:pPr>
            <a:r>
              <a:rPr lang="en-US" dirty="0"/>
              <a:t>Then there came along a patent clerk in Bern, Switzerland ...</a:t>
            </a:r>
          </a:p>
          <a:p>
            <a:endParaRPr lang="en-US" dirty="0"/>
          </a:p>
        </p:txBody>
      </p: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50</a:t>
            </a:fld>
            <a:endParaRPr lang="en-US" dirty="0"/>
          </a:p>
        </p:txBody>
      </p:sp>
      <p:sp>
        <p:nvSpPr>
          <p:cNvPr id="7" name="TextBox 6"/>
          <p:cNvSpPr txBox="1"/>
          <p:nvPr/>
        </p:nvSpPr>
        <p:spPr>
          <a:xfrm>
            <a:off x="196501" y="5915859"/>
            <a:ext cx="1155573" cy="369332"/>
          </a:xfrm>
          <a:prstGeom prst="rect">
            <a:avLst/>
          </a:prstGeom>
          <a:noFill/>
        </p:spPr>
        <p:txBody>
          <a:bodyPr wrap="none" rtlCol="0">
            <a:spAutoFit/>
          </a:bodyPr>
          <a:lstStyle/>
          <a:p>
            <a:r>
              <a:rPr lang="en-US" i="1" dirty="0"/>
              <a:t>* Intuition</a:t>
            </a:r>
          </a:p>
        </p:txBody>
      </p:sp>
      <p:graphicFrame>
        <p:nvGraphicFramePr>
          <p:cNvPr id="16" name="Object 15"/>
          <p:cNvGraphicFramePr>
            <a:graphicFrameLocks noChangeAspect="1"/>
          </p:cNvGraphicFramePr>
          <p:nvPr>
            <p:extLst>
              <p:ext uri="{D42A27DB-BD31-4B8C-83A1-F6EECF244321}">
                <p14:modId xmlns:p14="http://schemas.microsoft.com/office/powerpoint/2010/main" val="4217198346"/>
              </p:ext>
            </p:extLst>
          </p:nvPr>
        </p:nvGraphicFramePr>
        <p:xfrm>
          <a:off x="8956706" y="1423792"/>
          <a:ext cx="2640033" cy="3051467"/>
        </p:xfrm>
        <a:graphic>
          <a:graphicData uri="http://schemas.openxmlformats.org/presentationml/2006/ole">
            <mc:AlternateContent xmlns:mc="http://schemas.openxmlformats.org/markup-compatibility/2006">
              <mc:Choice xmlns:v="urn:schemas-microsoft-com:vml" Requires="v">
                <p:oleObj spid="_x0000_s91190" name="Equation" r:id="rId3" imgW="977760" imgH="1130040" progId="Equation.3">
                  <p:embed/>
                </p:oleObj>
              </mc:Choice>
              <mc:Fallback>
                <p:oleObj name="Equation" r:id="rId3" imgW="977760" imgH="1130040" progId="Equation.3">
                  <p:embed/>
                  <p:pic>
                    <p:nvPicPr>
                      <p:cNvPr id="23" name="Object 22"/>
                      <p:cNvPicPr/>
                      <p:nvPr/>
                    </p:nvPicPr>
                    <p:blipFill>
                      <a:blip r:embed="rId4"/>
                      <a:stretch>
                        <a:fillRect/>
                      </a:stretch>
                    </p:blipFill>
                    <p:spPr>
                      <a:xfrm>
                        <a:off x="8956706" y="1423792"/>
                        <a:ext cx="2640033" cy="3051467"/>
                      </a:xfrm>
                      <a:prstGeom prst="rect">
                        <a:avLst/>
                      </a:prstGeom>
                    </p:spPr>
                  </p:pic>
                </p:oleObj>
              </mc:Fallback>
            </mc:AlternateContent>
          </a:graphicData>
        </a:graphic>
      </p:graphicFrame>
      <p:pic>
        <p:nvPicPr>
          <p:cNvPr id="91138" name="Picture 2" descr="Image result for map of europe 1900"/>
          <p:cNvPicPr>
            <a:picLocks noChangeAspect="1" noChangeArrowheads="1"/>
          </p:cNvPicPr>
          <p:nvPr/>
        </p:nvPicPr>
        <p:blipFill rotWithShape="1">
          <a:blip r:embed="rId5">
            <a:extLst>
              <a:ext uri="{28A0092B-C50C-407E-A947-70E740481C1C}">
                <a14:useLocalDpi xmlns:a14="http://schemas.microsoft.com/office/drawing/2010/main" val="0"/>
              </a:ext>
            </a:extLst>
          </a:blip>
          <a:srcRect l="13736" t="32912" r="41758" b="33811"/>
          <a:stretch/>
        </p:blipFill>
        <p:spPr bwMode="auto">
          <a:xfrm>
            <a:off x="8733672" y="4659312"/>
            <a:ext cx="3086100" cy="187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5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91138"/>
                                        </p:tgtEl>
                                        <p:attrNameLst>
                                          <p:attrName>style.visibility</p:attrName>
                                        </p:attrNameLst>
                                      </p:cBhvr>
                                      <p:to>
                                        <p:strVal val="visible"/>
                                      </p:to>
                                    </p:set>
                                    <p:animEffect transition="in" filter="fade">
                                      <p:cBhvr>
                                        <p:cTn id="21" dur="500"/>
                                        <p:tgtEl>
                                          <p:spTgt spid="91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Recap</a:t>
            </a:r>
            <a:r>
              <a:rPr lang="en-US" dirty="0"/>
              <a:t>: Lorentz Transformations</a:t>
            </a:r>
          </a:p>
        </p:txBody>
      </p:sp>
      <p:sp>
        <p:nvSpPr>
          <p:cNvPr id="3" name="Content Placeholder 2"/>
          <p:cNvSpPr>
            <a:spLocks noGrp="1"/>
          </p:cNvSpPr>
          <p:nvPr>
            <p:ph idx="1"/>
          </p:nvPr>
        </p:nvSpPr>
        <p:spPr>
          <a:xfrm>
            <a:off x="838200" y="1825625"/>
            <a:ext cx="7772400" cy="4351338"/>
          </a:xfrm>
        </p:spPr>
        <p:txBody>
          <a:bodyPr/>
          <a:lstStyle/>
          <a:p>
            <a:r>
              <a:rPr lang="en-US" dirty="0"/>
              <a:t>Maxwell’s Equations: The speed of light is invariant</a:t>
            </a:r>
          </a:p>
          <a:p>
            <a:endParaRPr lang="en-US" dirty="0">
              <a:sym typeface="Wingdings" panose="05000000000000000000" pitchFamily="2" charset="2"/>
            </a:endParaRPr>
          </a:p>
          <a:p>
            <a:r>
              <a:rPr lang="en-US" dirty="0">
                <a:sym typeface="Wingdings" panose="05000000000000000000" pitchFamily="2" charset="2"/>
              </a:rPr>
              <a:t>Lorentz Transformations work on Maxwell’s Equations</a:t>
            </a:r>
          </a:p>
          <a:p>
            <a:endParaRPr lang="en-US" dirty="0">
              <a:sym typeface="Wingdings" panose="05000000000000000000" pitchFamily="2" charset="2"/>
            </a:endParaRPr>
          </a:p>
          <a:p>
            <a:r>
              <a:rPr lang="en-US" dirty="0">
                <a:sym typeface="Wingdings" panose="05000000000000000000" pitchFamily="2" charset="2"/>
              </a:rPr>
              <a:t>Lorentz Transformation = Galilean transformations</a:t>
            </a:r>
          </a:p>
          <a:p>
            <a:pPr lvl="1"/>
            <a:r>
              <a:rPr lang="en-US" dirty="0">
                <a:sym typeface="Wingdings" panose="05000000000000000000" pitchFamily="2" charset="2"/>
              </a:rPr>
              <a:t>For velocities of everyday life, even really fast stuff</a:t>
            </a:r>
            <a:endParaRPr lang="en-US" dirty="0"/>
          </a:p>
        </p:txBody>
      </p: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51</a:t>
            </a:fld>
            <a:endParaRPr lang="en-US" dirty="0"/>
          </a:p>
        </p:txBody>
      </p:sp>
      <p:graphicFrame>
        <p:nvGraphicFramePr>
          <p:cNvPr id="8" name="Object 7">
            <a:extLst>
              <a:ext uri="{FF2B5EF4-FFF2-40B4-BE49-F238E27FC236}">
                <a16:creationId xmlns:a16="http://schemas.microsoft.com/office/drawing/2014/main" id="{CFDDB0B3-C7F9-4090-A205-375D2815530A}"/>
              </a:ext>
            </a:extLst>
          </p:cNvPr>
          <p:cNvGraphicFramePr>
            <a:graphicFrameLocks noChangeAspect="1"/>
          </p:cNvGraphicFramePr>
          <p:nvPr>
            <p:extLst>
              <p:ext uri="{D42A27DB-BD31-4B8C-83A1-F6EECF244321}">
                <p14:modId xmlns:p14="http://schemas.microsoft.com/office/powerpoint/2010/main" val="3116275364"/>
              </p:ext>
            </p:extLst>
          </p:nvPr>
        </p:nvGraphicFramePr>
        <p:xfrm>
          <a:off x="8956706" y="1423792"/>
          <a:ext cx="2640033" cy="3051467"/>
        </p:xfrm>
        <a:graphic>
          <a:graphicData uri="http://schemas.openxmlformats.org/presentationml/2006/ole">
            <mc:AlternateContent xmlns:mc="http://schemas.openxmlformats.org/markup-compatibility/2006">
              <mc:Choice xmlns:v="urn:schemas-microsoft-com:vml" Requires="v">
                <p:oleObj spid="_x0000_s93233" name="Equation" r:id="rId3" imgW="977760" imgH="1130040" progId="Equation.3">
                  <p:embed/>
                </p:oleObj>
              </mc:Choice>
              <mc:Fallback>
                <p:oleObj name="Equation" r:id="rId3" imgW="977760" imgH="1130040" progId="Equation.3">
                  <p:embed/>
                  <p:pic>
                    <p:nvPicPr>
                      <p:cNvPr id="16" name="Object 15"/>
                      <p:cNvPicPr/>
                      <p:nvPr/>
                    </p:nvPicPr>
                    <p:blipFill>
                      <a:blip r:embed="rId4"/>
                      <a:stretch>
                        <a:fillRect/>
                      </a:stretch>
                    </p:blipFill>
                    <p:spPr>
                      <a:xfrm>
                        <a:off x="8956706" y="1423792"/>
                        <a:ext cx="2640033" cy="3051467"/>
                      </a:xfrm>
                      <a:prstGeom prst="rect">
                        <a:avLst/>
                      </a:prstGeom>
                    </p:spPr>
                  </p:pic>
                </p:oleObj>
              </mc:Fallback>
            </mc:AlternateContent>
          </a:graphicData>
        </a:graphic>
      </p:graphicFrame>
    </p:spTree>
    <p:extLst>
      <p:ext uri="{BB962C8B-B14F-4D97-AF65-F5344CB8AC3E}">
        <p14:creationId xmlns:p14="http://schemas.microsoft.com/office/powerpoint/2010/main" val="15272141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2235200"/>
            <a:ext cx="9144000" cy="2387600"/>
          </a:xfrm>
        </p:spPr>
        <p:txBody>
          <a:bodyPr anchor="ctr" anchorCtr="0">
            <a:normAutofit/>
          </a:bodyPr>
          <a:lstStyle/>
          <a:p>
            <a:r>
              <a:rPr lang="en-US" sz="13800" dirty="0"/>
              <a:t>Questions?</a:t>
            </a:r>
          </a:p>
        </p:txBody>
      </p:sp>
    </p:spTree>
    <p:extLst>
      <p:ext uri="{BB962C8B-B14F-4D97-AF65-F5344CB8AC3E}">
        <p14:creationId xmlns:p14="http://schemas.microsoft.com/office/powerpoint/2010/main" val="33488983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“Einstein”</a:t>
            </a:r>
          </a:p>
        </p:txBody>
      </p:sp>
      <p:sp>
        <p:nvSpPr>
          <p:cNvPr id="3" name="Content Placeholder 2"/>
          <p:cNvSpPr>
            <a:spLocks noGrp="1"/>
          </p:cNvSpPr>
          <p:nvPr>
            <p:ph idx="1"/>
          </p:nvPr>
        </p:nvSpPr>
        <p:spPr>
          <a:xfrm>
            <a:off x="838200" y="1825625"/>
            <a:ext cx="6800850" cy="4351338"/>
          </a:xfrm>
        </p:spPr>
        <p:txBody>
          <a:bodyPr>
            <a:normAutofit fontScale="92500"/>
          </a:bodyPr>
          <a:lstStyle/>
          <a:p>
            <a:r>
              <a:rPr lang="en-US" dirty="0"/>
              <a:t>Einstein. Einstein. Einstein. Einstein. …</a:t>
            </a:r>
          </a:p>
          <a:p>
            <a:r>
              <a:rPr lang="en-US" dirty="0"/>
              <a:t>Does that word/name have meaning anymore?</a:t>
            </a:r>
          </a:p>
          <a:p>
            <a:endParaRPr lang="en-US" dirty="0"/>
          </a:p>
          <a:p>
            <a:r>
              <a:rPr lang="en-US" dirty="0"/>
              <a:t>“Einstein” = “Bagels”?</a:t>
            </a:r>
          </a:p>
          <a:p>
            <a:r>
              <a:rPr lang="en-US" dirty="0"/>
              <a:t>“Einstein” = “Genius”?</a:t>
            </a:r>
          </a:p>
          <a:p>
            <a:r>
              <a:rPr lang="en-US" dirty="0"/>
              <a:t>“Einstein” = “Scientist with crazy hair”?</a:t>
            </a:r>
          </a:p>
          <a:p>
            <a:r>
              <a:rPr lang="en-US" dirty="0"/>
              <a:t>“Einstein” = “Relativity”?</a:t>
            </a:r>
          </a:p>
          <a:p>
            <a:endParaRPr lang="en-US" dirty="0"/>
          </a:p>
          <a:p>
            <a:r>
              <a:rPr lang="en-US" dirty="0"/>
              <a:t>Let’s see who this man was and what he did.</a:t>
            </a:r>
          </a:p>
          <a:p>
            <a:endParaRPr lang="en-US" dirty="0"/>
          </a:p>
          <a:p>
            <a:endParaRPr lang="en-US" dirty="0"/>
          </a:p>
        </p:txBody>
      </p: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a:xfrm>
            <a:off x="8610600" y="6356350"/>
            <a:ext cx="914400" cy="365125"/>
          </a:xfrm>
        </p:spPr>
        <p:txBody>
          <a:bodyPr/>
          <a:lstStyle/>
          <a:p>
            <a:fld id="{AFF25C80-3B7E-43E1-A5B7-0224D5A95EE8}" type="slidenum">
              <a:rPr lang="en-US" smtClean="0"/>
              <a:t>53</a:t>
            </a:fld>
            <a:endParaRPr lang="en-US" dirty="0"/>
          </a:p>
        </p:txBody>
      </p:sp>
      <p:pic>
        <p:nvPicPr>
          <p:cNvPr id="63490" name="Picture 2" descr="https://i.pinimg.com/564x/fa/b7/a7/fab7a76466670bf0268ffd0689ebdb9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6120" y="2999839"/>
            <a:ext cx="2651760" cy="2796003"/>
          </a:xfrm>
          <a:prstGeom prst="rect">
            <a:avLst/>
          </a:prstGeom>
          <a:noFill/>
          <a:extLst>
            <a:ext uri="{909E8E84-426E-40DD-AFC4-6F175D3DCCD1}">
              <a14:hiddenFill xmlns:a14="http://schemas.microsoft.com/office/drawing/2010/main">
                <a:solidFill>
                  <a:srgbClr val="FFFFFF"/>
                </a:solidFill>
              </a14:hiddenFill>
            </a:ext>
          </a:extLst>
        </p:spPr>
      </p:pic>
      <p:pic>
        <p:nvPicPr>
          <p:cNvPr id="64514" name="Picture 2" descr="https://www.einsteinbros.com/images/logo-einstein-soci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6719" y="337513"/>
            <a:ext cx="2468880" cy="2468880"/>
          </a:xfrm>
          <a:prstGeom prst="rect">
            <a:avLst/>
          </a:prstGeom>
          <a:noFill/>
          <a:extLst>
            <a:ext uri="{909E8E84-426E-40DD-AFC4-6F175D3DCCD1}">
              <a14:hiddenFill xmlns:a14="http://schemas.microsoft.com/office/drawing/2010/main">
                <a:solidFill>
                  <a:srgbClr val="FFFFFF"/>
                </a:solidFill>
              </a14:hiddenFill>
            </a:ext>
          </a:extLst>
        </p:spPr>
      </p:pic>
      <p:pic>
        <p:nvPicPr>
          <p:cNvPr id="68610" name="Picture 2" descr="https://www.macobserver.com/imgs/teaser_images/20120822_appleretailemployees.jpg?x13795"/>
          <p:cNvPicPr>
            <a:picLocks noChangeAspect="1" noChangeArrowheads="1"/>
          </p:cNvPicPr>
          <p:nvPr/>
        </p:nvPicPr>
        <p:blipFill rotWithShape="1">
          <a:blip r:embed="rId4">
            <a:extLst>
              <a:ext uri="{28A0092B-C50C-407E-A947-70E740481C1C}">
                <a14:useLocalDpi xmlns:a14="http://schemas.microsoft.com/office/drawing/2010/main" val="0"/>
              </a:ext>
            </a:extLst>
          </a:blip>
          <a:srcRect l="7012" r="6751"/>
          <a:stretch/>
        </p:blipFill>
        <p:spPr bwMode="auto">
          <a:xfrm>
            <a:off x="9606484" y="2254374"/>
            <a:ext cx="2468880" cy="1704807"/>
          </a:xfrm>
          <a:prstGeom prst="rect">
            <a:avLst/>
          </a:prstGeom>
          <a:noFill/>
          <a:extLst>
            <a:ext uri="{909E8E84-426E-40DD-AFC4-6F175D3DCCD1}">
              <a14:hiddenFill xmlns:a14="http://schemas.microsoft.com/office/drawing/2010/main">
                <a:solidFill>
                  <a:srgbClr val="FFFFFF"/>
                </a:solidFill>
              </a14:hiddenFill>
            </a:ext>
          </a:extLst>
        </p:spPr>
      </p:pic>
      <p:pic>
        <p:nvPicPr>
          <p:cNvPr id="68612" name="Picture 4" descr="http://scienceblogs.com/startswithabang/files/2013/07/7229651-albert-einsteins-famous-matematical-equation-e-mc2-written-on-a-chalkboar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6484" y="4522867"/>
            <a:ext cx="2468880" cy="1654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93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64514"/>
                                        </p:tgtEl>
                                        <p:attrNameLst>
                                          <p:attrName>style.visibility</p:attrName>
                                        </p:attrNameLst>
                                      </p:cBhvr>
                                      <p:to>
                                        <p:strVal val="visible"/>
                                      </p:to>
                                    </p:set>
                                    <p:animEffect transition="in" filter="fade">
                                      <p:cBhvr>
                                        <p:cTn id="21" dur="500"/>
                                        <p:tgtEl>
                                          <p:spTgt spid="64514"/>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68610"/>
                                        </p:tgtEl>
                                        <p:attrNameLst>
                                          <p:attrName>style.visibility</p:attrName>
                                        </p:attrNameLst>
                                      </p:cBhvr>
                                      <p:to>
                                        <p:strVal val="visible"/>
                                      </p:to>
                                    </p:set>
                                    <p:animEffect transition="in" filter="fade">
                                      <p:cBhvr>
                                        <p:cTn id="29" dur="500"/>
                                        <p:tgtEl>
                                          <p:spTgt spid="68610"/>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500"/>
                                        <p:tgtEl>
                                          <p:spTgt spid="3">
                                            <p:txEl>
                                              <p:pRg st="5" end="5"/>
                                            </p:txEl>
                                          </p:spTgt>
                                        </p:tgtEl>
                                      </p:cBhvr>
                                    </p:animEffect>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63490"/>
                                        </p:tgtEl>
                                        <p:attrNameLst>
                                          <p:attrName>style.visibility</p:attrName>
                                        </p:attrNameLst>
                                      </p:cBhvr>
                                      <p:to>
                                        <p:strVal val="visible"/>
                                      </p:to>
                                    </p:set>
                                    <p:animEffect transition="in" filter="fade">
                                      <p:cBhvr>
                                        <p:cTn id="37" dur="500"/>
                                        <p:tgtEl>
                                          <p:spTgt spid="63490"/>
                                        </p:tgtEl>
                                      </p:cBhvr>
                                    </p:animEffect>
                                  </p:childTnLst>
                                </p:cTn>
                              </p:par>
                            </p:childTnLst>
                          </p:cTn>
                        </p:par>
                        <p:par>
                          <p:cTn id="38" fill="hold">
                            <p:stCondLst>
                              <p:cond delay="3000"/>
                            </p:stCondLst>
                            <p:childTnLst>
                              <p:par>
                                <p:cTn id="39" presetID="10" presetClass="entr" presetSubtype="0" fill="hold" grpId="0" nodeType="after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par>
                          <p:cTn id="42" fill="hold">
                            <p:stCondLst>
                              <p:cond delay="3500"/>
                            </p:stCondLst>
                            <p:childTnLst>
                              <p:par>
                                <p:cTn id="43" presetID="10" presetClass="entr" presetSubtype="0" fill="hold" nodeType="afterEffect">
                                  <p:stCondLst>
                                    <p:cond delay="0"/>
                                  </p:stCondLst>
                                  <p:childTnLst>
                                    <p:set>
                                      <p:cBhvr>
                                        <p:cTn id="44" dur="1" fill="hold">
                                          <p:stCondLst>
                                            <p:cond delay="0"/>
                                          </p:stCondLst>
                                        </p:cTn>
                                        <p:tgtEl>
                                          <p:spTgt spid="68612"/>
                                        </p:tgtEl>
                                        <p:attrNameLst>
                                          <p:attrName>style.visibility</p:attrName>
                                        </p:attrNameLst>
                                      </p:cBhvr>
                                      <p:to>
                                        <p:strVal val="visible"/>
                                      </p:to>
                                    </p:set>
                                    <p:animEffect transition="in" filter="fade">
                                      <p:cBhvr>
                                        <p:cTn id="45" dur="500"/>
                                        <p:tgtEl>
                                          <p:spTgt spid="68612"/>
                                        </p:tgtEl>
                                      </p:cBhvr>
                                    </p:animEffect>
                                  </p:childTnLst>
                                </p:cTn>
                              </p:par>
                            </p:childTnLst>
                          </p:cTn>
                        </p:par>
                        <p:par>
                          <p:cTn id="46" fill="hold">
                            <p:stCondLst>
                              <p:cond delay="4000"/>
                            </p:stCondLst>
                            <p:childTnLst>
                              <p:par>
                                <p:cTn id="47" presetID="10" presetClass="entr" presetSubtype="0" fill="hold" grpId="0" nodeType="after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8" name="Picture 10" descr="https://history.aip.org/exhibits/einstein/images/childp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5886" y="1148685"/>
            <a:ext cx="3409176" cy="5541264"/>
          </a:xfrm>
          <a:prstGeom prst="rect">
            <a:avLst/>
          </a:prstGeom>
          <a:noFill/>
          <a:extLst>
            <a:ext uri="{909E8E84-426E-40DD-AFC4-6F175D3DCCD1}">
              <a14:hiddenFill xmlns:a14="http://schemas.microsoft.com/office/drawing/2010/main">
                <a:solidFill>
                  <a:srgbClr val="FFFFFF"/>
                </a:solidFill>
              </a14:hiddenFill>
            </a:ext>
          </a:extLst>
        </p:spPr>
      </p:pic>
      <p:sp>
        <p:nvSpPr>
          <p:cNvPr id="10242" name="AutoShape 2"/>
          <p:cNvSpPr>
            <a:spLocks noGrp="1" noChangeArrowheads="1"/>
          </p:cNvSpPr>
          <p:nvPr>
            <p:ph type="title"/>
          </p:nvPr>
        </p:nvSpPr>
        <p:spPr/>
        <p:txBody>
          <a:bodyPr/>
          <a:lstStyle/>
          <a:p>
            <a:pPr eaLnBrk="1" hangingPunct="1"/>
            <a:r>
              <a:rPr lang="en-US" altLang="en-US" dirty="0"/>
              <a:t>Albert Einstein (1879 – 1955)</a:t>
            </a:r>
          </a:p>
        </p:txBody>
      </p:sp>
      <p:sp>
        <p:nvSpPr>
          <p:cNvPr id="10243" name="Rectangle 3"/>
          <p:cNvSpPr>
            <a:spLocks noGrp="1" noChangeArrowheads="1"/>
          </p:cNvSpPr>
          <p:nvPr>
            <p:ph type="body" idx="1"/>
          </p:nvPr>
        </p:nvSpPr>
        <p:spPr>
          <a:xfrm>
            <a:off x="849462" y="1590956"/>
            <a:ext cx="6019100" cy="4812600"/>
          </a:xfrm>
          <a:noFill/>
        </p:spPr>
        <p:txBody>
          <a:bodyPr wrap="square">
            <a:spAutoFit/>
          </a:bodyPr>
          <a:lstStyle/>
          <a:p>
            <a:r>
              <a:rPr lang="en-US" altLang="en-US" sz="2400" dirty="0"/>
              <a:t>At age 4 (1883)</a:t>
            </a:r>
          </a:p>
          <a:p>
            <a:r>
              <a:rPr lang="en-US" altLang="en-US" sz="2400" dirty="0"/>
              <a:t>At 23 (1902): Patent clerk</a:t>
            </a:r>
          </a:p>
          <a:p>
            <a:pPr eaLnBrk="1" hangingPunct="1"/>
            <a:r>
              <a:rPr lang="en-US" altLang="en-US" sz="2400" dirty="0"/>
              <a:t>At 26 (1905): Published 4 papers that changed everything</a:t>
            </a:r>
          </a:p>
          <a:p>
            <a:pPr eaLnBrk="1" hangingPunct="1"/>
            <a:r>
              <a:rPr lang="en-US" altLang="en-US" sz="2400" dirty="0"/>
              <a:t>At 29 (1908): Professor at U Bern</a:t>
            </a:r>
          </a:p>
          <a:p>
            <a:pPr eaLnBrk="1" hangingPunct="1"/>
            <a:r>
              <a:rPr lang="en-US" altLang="en-US" sz="2400" dirty="0"/>
              <a:t>At 36 (1915): Published The General Theory of Relativity</a:t>
            </a:r>
          </a:p>
          <a:p>
            <a:pPr eaLnBrk="1" hangingPunct="1"/>
            <a:r>
              <a:rPr lang="en-US" altLang="en-US" sz="2400" dirty="0"/>
              <a:t>At 42 (1921): Nobel Prize</a:t>
            </a:r>
          </a:p>
          <a:p>
            <a:pPr eaLnBrk="1" hangingPunct="1"/>
            <a:r>
              <a:rPr lang="en-US" altLang="en-US" sz="2400" dirty="0"/>
              <a:t>At 54 (1933): Emigrated to America</a:t>
            </a:r>
          </a:p>
          <a:p>
            <a:r>
              <a:rPr lang="en-US" altLang="en-US" sz="2400" dirty="0"/>
              <a:t>At 76 (1955): Completes </a:t>
            </a:r>
            <a:r>
              <a:rPr lang="en-US" sz="2400" i="1" dirty="0"/>
              <a:t>The Meaning of Relativity</a:t>
            </a:r>
            <a:r>
              <a:rPr lang="en-US" sz="2400" dirty="0"/>
              <a:t>, 5th edition</a:t>
            </a:r>
            <a:endParaRPr lang="en-US" altLang="en-US" sz="2400" dirty="0"/>
          </a:p>
        </p:txBody>
      </p:sp>
      <p:pic>
        <p:nvPicPr>
          <p:cNvPr id="12290" name="Picture 2" descr="https://www.awesomestories.com/images/user/5e31b394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5063" y="1305603"/>
            <a:ext cx="4730823" cy="5227429"/>
          </a:xfrm>
          <a:prstGeom prst="rect">
            <a:avLst/>
          </a:prstGeom>
          <a:noFill/>
          <a:extLst>
            <a:ext uri="{909E8E84-426E-40DD-AFC4-6F175D3DCCD1}">
              <a14:hiddenFill xmlns:a14="http://schemas.microsoft.com/office/drawing/2010/main">
                <a:solidFill>
                  <a:srgbClr val="FFFFFF"/>
                </a:solidFill>
              </a14:hiddenFill>
            </a:ext>
          </a:extLst>
        </p:spPr>
      </p:pic>
      <p:pic>
        <p:nvPicPr>
          <p:cNvPr id="92162" name="Picture 2" descr="Image result for einstein in 19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0811" y="2474248"/>
            <a:ext cx="4542783" cy="3058732"/>
          </a:xfrm>
          <a:prstGeom prst="rect">
            <a:avLst/>
          </a:prstGeom>
          <a:noFill/>
          <a:extLst>
            <a:ext uri="{909E8E84-426E-40DD-AFC4-6F175D3DCCD1}">
              <a14:hiddenFill xmlns:a14="http://schemas.microsoft.com/office/drawing/2010/main">
                <a:solidFill>
                  <a:srgbClr val="FFFFFF"/>
                </a:solidFill>
              </a14:hiddenFill>
            </a:ext>
          </a:extLst>
        </p:spPr>
      </p:pic>
      <p:pic>
        <p:nvPicPr>
          <p:cNvPr id="48134" name="Picture 6" descr="https://delorian64.files.wordpress.com/2012/06/ein1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5237" y="1316077"/>
            <a:ext cx="4510475" cy="5206480"/>
          </a:xfrm>
          <a:prstGeom prst="rect">
            <a:avLst/>
          </a:prstGeom>
          <a:noFill/>
          <a:extLst>
            <a:ext uri="{909E8E84-426E-40DD-AFC4-6F175D3DCCD1}">
              <a14:hiddenFill xmlns:a14="http://schemas.microsoft.com/office/drawing/2010/main">
                <a:solidFill>
                  <a:srgbClr val="FFFFFF"/>
                </a:solidFill>
              </a14:hiddenFill>
            </a:ext>
          </a:extLst>
        </p:spPr>
      </p:pic>
      <p:pic>
        <p:nvPicPr>
          <p:cNvPr id="48130" name="Picture 2" descr="Canales_BR-Nobel."/>
          <p:cNvPicPr>
            <a:picLocks noChangeAspect="1" noChangeArrowheads="1"/>
          </p:cNvPicPr>
          <p:nvPr/>
        </p:nvPicPr>
        <p:blipFill rotWithShape="1">
          <a:blip r:embed="rId6">
            <a:extLst>
              <a:ext uri="{28A0092B-C50C-407E-A947-70E740481C1C}">
                <a14:useLocalDpi xmlns:a14="http://schemas.microsoft.com/office/drawing/2010/main" val="0"/>
              </a:ext>
            </a:extLst>
          </a:blip>
          <a:srcRect l="32241"/>
          <a:stretch/>
        </p:blipFill>
        <p:spPr bwMode="auto">
          <a:xfrm>
            <a:off x="7295063" y="1299942"/>
            <a:ext cx="4730823" cy="5238750"/>
          </a:xfrm>
          <a:prstGeom prst="rect">
            <a:avLst/>
          </a:prstGeom>
          <a:noFill/>
          <a:extLst>
            <a:ext uri="{909E8E84-426E-40DD-AFC4-6F175D3DCCD1}">
              <a14:hiddenFill xmlns:a14="http://schemas.microsoft.com/office/drawing/2010/main">
                <a:solidFill>
                  <a:srgbClr val="FFFFFF"/>
                </a:solidFill>
              </a14:hiddenFill>
            </a:ext>
          </a:extLst>
        </p:spPr>
      </p:pic>
      <p:pic>
        <p:nvPicPr>
          <p:cNvPr id="48132" name="Picture 4" descr="http://m.eet.com/media/1172730/einstein_1921_portrait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5812" y="1292874"/>
            <a:ext cx="4209324" cy="5252886"/>
          </a:xfrm>
          <a:prstGeom prst="rect">
            <a:avLst/>
          </a:prstGeom>
          <a:noFill/>
          <a:extLst>
            <a:ext uri="{909E8E84-426E-40DD-AFC4-6F175D3DCCD1}">
              <a14:hiddenFill xmlns:a14="http://schemas.microsoft.com/office/drawing/2010/main">
                <a:solidFill>
                  <a:srgbClr val="FFFFFF"/>
                </a:solidFill>
              </a14:hiddenFill>
            </a:ext>
          </a:extLst>
        </p:spPr>
      </p:pic>
      <p:pic>
        <p:nvPicPr>
          <p:cNvPr id="48136" name="Picture 8" descr="http://trendify.com/wp-content/uploads/2015/06/last_stages_albert_einstein_by_s_messias-d621f1x.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7354" y="1149354"/>
            <a:ext cx="4206240" cy="5539926"/>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r>
              <a:rPr lang="en-US"/>
              <a:t>7 October 2017</a:t>
            </a:r>
          </a:p>
        </p:txBody>
      </p:sp>
      <p:sp>
        <p:nvSpPr>
          <p:cNvPr id="3" name="Footer Placeholder 2"/>
          <p:cNvSpPr>
            <a:spLocks noGrp="1"/>
          </p:cNvSpPr>
          <p:nvPr>
            <p:ph type="ftr" sz="quarter" idx="11"/>
          </p:nvPr>
        </p:nvSpPr>
        <p:spPr/>
        <p:txBody>
          <a:bodyPr/>
          <a:lstStyle/>
          <a:p>
            <a:r>
              <a:rPr lang="en-US"/>
              <a:t>McCrory: Einstein's 1905 Revolution</a:t>
            </a:r>
          </a:p>
        </p:txBody>
      </p:sp>
      <p:sp>
        <p:nvSpPr>
          <p:cNvPr id="4" name="Slide Number Placeholder 3"/>
          <p:cNvSpPr>
            <a:spLocks noGrp="1"/>
          </p:cNvSpPr>
          <p:nvPr>
            <p:ph type="sldNum" sz="quarter" idx="12"/>
          </p:nvPr>
        </p:nvSpPr>
        <p:spPr/>
        <p:txBody>
          <a:bodyPr/>
          <a:lstStyle/>
          <a:p>
            <a:fld id="{AFF25C80-3B7E-43E1-A5B7-0224D5A95EE8}" type="slidenum">
              <a:rPr lang="en-US" smtClean="0"/>
              <a:t>54</a:t>
            </a:fld>
            <a:endParaRPr lang="en-US" dirty="0"/>
          </a:p>
        </p:txBody>
      </p:sp>
      <p:pic>
        <p:nvPicPr>
          <p:cNvPr id="14" name="Picture 2" descr="Image result for nobel medal">
            <a:extLst>
              <a:ext uri="{FF2B5EF4-FFF2-40B4-BE49-F238E27FC236}">
                <a16:creationId xmlns:a16="http://schemas.microsoft.com/office/drawing/2014/main" id="{8F9CB4DA-8FE1-4109-9E7D-B8C3FB13EA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9405" y="4241330"/>
            <a:ext cx="972355" cy="972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95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29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243">
                                            <p:txEl>
                                              <p:pRg st="3" end="3"/>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92162"/>
                                        </p:tgtEl>
                                        <p:attrNameLst>
                                          <p:attrName>style.visibility</p:attrName>
                                        </p:attrNameLst>
                                      </p:cBhvr>
                                      <p:to>
                                        <p:strVal val="visible"/>
                                      </p:to>
                                    </p:set>
                                    <p:animEffect transition="in" filter="fade">
                                      <p:cBhvr>
                                        <p:cTn id="23" dur="500"/>
                                        <p:tgtEl>
                                          <p:spTgt spid="9216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243">
                                            <p:txEl>
                                              <p:pRg st="4" end="4"/>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481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243">
                                            <p:txEl>
                                              <p:pRg st="5" end="5"/>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0"/>
                                  </p:stCondLst>
                                  <p:childTnLst>
                                    <p:set>
                                      <p:cBhvr>
                                        <p:cTn id="37" dur="1" fill="hold">
                                          <p:stCondLst>
                                            <p:cond delay="0"/>
                                          </p:stCondLst>
                                        </p:cTn>
                                        <p:tgtEl>
                                          <p:spTgt spid="48130"/>
                                        </p:tgtEl>
                                        <p:attrNameLst>
                                          <p:attrName>style.visibility</p:attrName>
                                        </p:attrNameLst>
                                      </p:cBhvr>
                                      <p:to>
                                        <p:strVal val="visible"/>
                                      </p:to>
                                    </p:set>
                                  </p:childTnLst>
                                </p:cTn>
                              </p:par>
                              <p:par>
                                <p:cTn id="38" presetID="10"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243">
                                            <p:txEl>
                                              <p:pRg st="6" end="6"/>
                                            </p:txEl>
                                          </p:spTgt>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nodeType="afterEffect">
                                  <p:stCondLst>
                                    <p:cond delay="0"/>
                                  </p:stCondLst>
                                  <p:childTnLst>
                                    <p:set>
                                      <p:cBhvr>
                                        <p:cTn id="47" dur="1" fill="hold">
                                          <p:stCondLst>
                                            <p:cond delay="0"/>
                                          </p:stCondLst>
                                        </p:cTn>
                                        <p:tgtEl>
                                          <p:spTgt spid="4813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0243">
                                            <p:txEl>
                                              <p:pRg st="7" end="7"/>
                                            </p:txEl>
                                          </p:spTgt>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48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1905: Einstein’s Extraordinary Year</a:t>
            </a:r>
          </a:p>
        </p:txBody>
      </p:sp>
      <p:sp>
        <p:nvSpPr>
          <p:cNvPr id="3" name="Content Placeholder 2"/>
          <p:cNvSpPr>
            <a:spLocks noGrp="1"/>
          </p:cNvSpPr>
          <p:nvPr>
            <p:ph idx="1"/>
          </p:nvPr>
        </p:nvSpPr>
        <p:spPr/>
        <p:txBody>
          <a:bodyPr/>
          <a:lstStyle/>
          <a:p>
            <a:r>
              <a:rPr lang="en-US" dirty="0">
                <a:hlinkClick r:id="rId2"/>
              </a:rPr>
              <a:t>https://en.wikipedia.org/wiki/Annus_Mirabilis_papers</a:t>
            </a:r>
            <a:endParaRPr lang="en-US" dirty="0"/>
          </a:p>
          <a:p>
            <a:pPr lvl="1"/>
            <a:r>
              <a:rPr lang="en-US" i="1" dirty="0" err="1"/>
              <a:t>Annus</a:t>
            </a:r>
            <a:r>
              <a:rPr lang="en-US" i="1" dirty="0"/>
              <a:t> Mirabilis </a:t>
            </a:r>
            <a:r>
              <a:rPr lang="en-US" dirty="0"/>
              <a:t>= Extraordinary year</a:t>
            </a:r>
          </a:p>
          <a:p>
            <a:pPr lvl="1"/>
            <a:endParaRPr lang="en-US" dirty="0"/>
          </a:p>
          <a:p>
            <a:r>
              <a:rPr lang="en-US" dirty="0"/>
              <a:t>Einstein published four spectacular papers, which derived explanations for:</a:t>
            </a:r>
          </a:p>
          <a:p>
            <a:pPr marL="971550" lvl="1" indent="-514350">
              <a:buFont typeface="+mj-lt"/>
              <a:buAutoNum type="arabicPeriod"/>
            </a:pPr>
            <a:r>
              <a:rPr lang="en-US" dirty="0"/>
              <a:t>The Photoelectric Effect </a:t>
            </a:r>
          </a:p>
          <a:p>
            <a:pPr marL="971550" lvl="1" indent="-514350">
              <a:buFont typeface="+mj-lt"/>
              <a:buAutoNum type="arabicPeriod"/>
            </a:pPr>
            <a:r>
              <a:rPr lang="en-US" dirty="0"/>
              <a:t>Brownian Motion</a:t>
            </a:r>
          </a:p>
          <a:p>
            <a:pPr marL="971550" lvl="1" indent="-514350">
              <a:buFont typeface="+mj-lt"/>
              <a:buAutoNum type="arabicPeriod"/>
            </a:pPr>
            <a:r>
              <a:rPr lang="en-US" dirty="0"/>
              <a:t>Coordinate transformations in Maxwell’s Equations (Special Relativity) </a:t>
            </a:r>
            <a:r>
              <a:rPr lang="en-US" dirty="0">
                <a:sym typeface="Wingdings" panose="05000000000000000000" pitchFamily="2" charset="2"/>
              </a:rPr>
              <a:t></a:t>
            </a:r>
            <a:endParaRPr lang="en-US" dirty="0"/>
          </a:p>
          <a:p>
            <a:pPr marL="971550" lvl="1" indent="-514350">
              <a:buFont typeface="+mj-lt"/>
              <a:buAutoNum type="arabicPeriod"/>
            </a:pPr>
            <a:r>
              <a:rPr lang="en-US" dirty="0"/>
              <a:t>Mass-energy equivalence </a:t>
            </a:r>
            <a:r>
              <a:rPr lang="en-US" dirty="0">
                <a:sym typeface="Wingdings" panose="05000000000000000000" pitchFamily="2" charset="2"/>
              </a:rPr>
              <a:t></a:t>
            </a:r>
            <a:endParaRPr lang="en-US" dirty="0"/>
          </a:p>
        </p:txBody>
      </p: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55</a:t>
            </a:fld>
            <a:endParaRPr lang="en-US" dirty="0"/>
          </a:p>
        </p:txBody>
      </p:sp>
      <p:pic>
        <p:nvPicPr>
          <p:cNvPr id="7" name="Picture 2" descr="Image result for nobel medal">
            <a:extLst>
              <a:ext uri="{FF2B5EF4-FFF2-40B4-BE49-F238E27FC236}">
                <a16:creationId xmlns:a16="http://schemas.microsoft.com/office/drawing/2014/main" id="{5DD25EED-6C80-4B04-9BC6-FCD6C8C23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0320" y="3672022"/>
            <a:ext cx="972355" cy="97235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E7058514-47C1-447E-9F96-DB5EB108A250}"/>
              </a:ext>
            </a:extLst>
          </p:cNvPr>
          <p:cNvCxnSpPr>
            <a:cxnSpLocks/>
            <a:endCxn id="7" idx="1"/>
          </p:cNvCxnSpPr>
          <p:nvPr/>
        </p:nvCxnSpPr>
        <p:spPr>
          <a:xfrm>
            <a:off x="4997003" y="4158200"/>
            <a:ext cx="154331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586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1905: Old Memes - Gone</a:t>
            </a:r>
          </a:p>
        </p:txBody>
      </p:sp>
      <p:sp>
        <p:nvSpPr>
          <p:cNvPr id="3" name="Content Placeholder 2"/>
          <p:cNvSpPr>
            <a:spLocks noGrp="1"/>
          </p:cNvSpPr>
          <p:nvPr>
            <p:ph idx="1"/>
          </p:nvPr>
        </p:nvSpPr>
        <p:spPr>
          <a:xfrm>
            <a:off x="838200" y="1825625"/>
            <a:ext cx="5016500" cy="4351338"/>
          </a:xfrm>
        </p:spPr>
        <p:txBody>
          <a:bodyPr/>
          <a:lstStyle/>
          <a:p>
            <a:r>
              <a:rPr lang="en-US" dirty="0"/>
              <a:t>He introduced to humans:</a:t>
            </a:r>
          </a:p>
          <a:p>
            <a:pPr lvl="1"/>
            <a:r>
              <a:rPr lang="en-US" dirty="0"/>
              <a:t>Quantum Mechanics</a:t>
            </a:r>
          </a:p>
          <a:p>
            <a:pPr lvl="1"/>
            <a:r>
              <a:rPr lang="en-US" dirty="0"/>
              <a:t>Special Relativity</a:t>
            </a:r>
          </a:p>
          <a:p>
            <a:pPr lvl="1"/>
            <a:r>
              <a:rPr lang="en-US" dirty="0"/>
              <a:t>E=mc</a:t>
            </a:r>
            <a:r>
              <a:rPr lang="en-US" baseline="30000" dirty="0"/>
              <a:t>2</a:t>
            </a:r>
            <a:endParaRPr lang="en-US" dirty="0"/>
          </a:p>
          <a:p>
            <a:endParaRPr lang="en-US" dirty="0"/>
          </a:p>
        </p:txBody>
      </p: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56</a:t>
            </a:fld>
            <a:endParaRPr lang="en-US" dirty="0"/>
          </a:p>
        </p:txBody>
      </p:sp>
      <p:pic>
        <p:nvPicPr>
          <p:cNvPr id="65538" name="Picture 2" descr="http://media.buzzle.com/media/images-en/gallery/education/physics/1200-261760-basics-of-quantum-mechanic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554163"/>
            <a:ext cx="6934200" cy="462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8029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064876" cy="1325563"/>
          </a:xfrm>
        </p:spPr>
        <p:txBody>
          <a:bodyPr/>
          <a:lstStyle/>
          <a:p>
            <a:r>
              <a:rPr lang="en-US" dirty="0"/>
              <a:t>4 papers: More than a century of physics</a:t>
            </a:r>
          </a:p>
        </p:txBody>
      </p:sp>
      <p:sp>
        <p:nvSpPr>
          <p:cNvPr id="3" name="Content Placeholder 2"/>
          <p:cNvSpPr>
            <a:spLocks noGrp="1"/>
          </p:cNvSpPr>
          <p:nvPr>
            <p:ph idx="1"/>
          </p:nvPr>
        </p:nvSpPr>
        <p:spPr>
          <a:xfrm>
            <a:off x="838200" y="2390861"/>
            <a:ext cx="5833056" cy="3786101"/>
          </a:xfrm>
        </p:spPr>
        <p:txBody>
          <a:bodyPr/>
          <a:lstStyle/>
          <a:p>
            <a:r>
              <a:rPr lang="en-US" dirty="0"/>
              <a:t>Each of these papers, individually, would have turned physics on its head</a:t>
            </a:r>
          </a:p>
          <a:p>
            <a:endParaRPr lang="en-US" dirty="0"/>
          </a:p>
          <a:p>
            <a:r>
              <a:rPr lang="en-US" dirty="0"/>
              <a:t>All of them together from one person, in one year, is (to me) incomprehensible!</a:t>
            </a:r>
          </a:p>
          <a:p>
            <a:endParaRPr lang="en-US" dirty="0"/>
          </a:p>
        </p:txBody>
      </p: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57</a:t>
            </a:fld>
            <a:endParaRPr lang="en-US" dirty="0"/>
          </a:p>
        </p:txBody>
      </p:sp>
      <p:pic>
        <p:nvPicPr>
          <p:cNvPr id="23554" name="Picture 2" descr="http://img.timeinc.net/time/magazine/archive/covers/1999/1101991231_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1304" y="19553"/>
            <a:ext cx="5180696" cy="6825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6412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77655" y="2267211"/>
            <a:ext cx="9394520" cy="379538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Genius</a:t>
            </a:r>
          </a:p>
        </p:txBody>
      </p:sp>
      <p:sp>
        <p:nvSpPr>
          <p:cNvPr id="3" name="Content Placeholder 2"/>
          <p:cNvSpPr>
            <a:spLocks noGrp="1"/>
          </p:cNvSpPr>
          <p:nvPr>
            <p:ph idx="1"/>
          </p:nvPr>
        </p:nvSpPr>
        <p:spPr>
          <a:xfrm>
            <a:off x="838200" y="1596980"/>
            <a:ext cx="10515600" cy="4579983"/>
          </a:xfrm>
        </p:spPr>
        <p:txBody>
          <a:bodyPr/>
          <a:lstStyle/>
          <a:p>
            <a:r>
              <a:rPr lang="en-US" dirty="0"/>
              <a:t>Einstein was one of the hardest-working scientists of the 20</a:t>
            </a:r>
            <a:r>
              <a:rPr lang="en-US" baseline="30000" dirty="0"/>
              <a:t>th</a:t>
            </a:r>
            <a:r>
              <a:rPr lang="en-US" dirty="0"/>
              <a:t> Century</a:t>
            </a:r>
          </a:p>
        </p:txBody>
      </p: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58</a:t>
            </a:fld>
            <a:endParaRPr lang="en-US" dirty="0"/>
          </a:p>
        </p:txBody>
      </p:sp>
      <p:pic>
        <p:nvPicPr>
          <p:cNvPr id="98306" name="Picture 2" descr="Image result for 1% inspiration 99% perspiration"/>
          <p:cNvPicPr>
            <a:picLocks noChangeAspect="1" noChangeArrowheads="1"/>
          </p:cNvPicPr>
          <p:nvPr/>
        </p:nvPicPr>
        <p:blipFill rotWithShape="1">
          <a:blip r:embed="rId2">
            <a:extLst>
              <a:ext uri="{28A0092B-C50C-407E-A947-70E740481C1C}">
                <a14:useLocalDpi xmlns:a14="http://schemas.microsoft.com/office/drawing/2010/main" val="0"/>
              </a:ext>
            </a:extLst>
          </a:blip>
          <a:srcRect l="953" t="4480" r="2490" b="8648"/>
          <a:stretch/>
        </p:blipFill>
        <p:spPr bwMode="auto">
          <a:xfrm>
            <a:off x="2105696" y="2560445"/>
            <a:ext cx="7817476" cy="330987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762789" y="4558313"/>
            <a:ext cx="2831544" cy="461665"/>
          </a:xfrm>
          <a:prstGeom prst="rect">
            <a:avLst/>
          </a:prstGeom>
          <a:solidFill>
            <a:schemeClr val="tx1"/>
          </a:solidFill>
        </p:spPr>
        <p:txBody>
          <a:bodyPr wrap="none" rtlCol="0">
            <a:spAutoFit/>
          </a:bodyPr>
          <a:lstStyle/>
          <a:p>
            <a:r>
              <a:rPr lang="en-US" sz="2400" i="1" dirty="0">
                <a:solidFill>
                  <a:schemeClr val="bg1"/>
                </a:solidFill>
              </a:rPr>
              <a:t>Thomas Edison, 1903</a:t>
            </a:r>
          </a:p>
        </p:txBody>
      </p:sp>
    </p:spTree>
    <p:extLst>
      <p:ext uri="{BB962C8B-B14F-4D97-AF65-F5344CB8AC3E}">
        <p14:creationId xmlns:p14="http://schemas.microsoft.com/office/powerpoint/2010/main" val="18165323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2235200"/>
            <a:ext cx="9144000" cy="2387600"/>
          </a:xfrm>
        </p:spPr>
        <p:txBody>
          <a:bodyPr anchor="ctr" anchorCtr="0">
            <a:normAutofit/>
          </a:bodyPr>
          <a:lstStyle/>
          <a:p>
            <a:r>
              <a:rPr lang="en-US" sz="13800" dirty="0"/>
              <a:t>Questions?</a:t>
            </a:r>
          </a:p>
        </p:txBody>
      </p:sp>
      <p:sp>
        <p:nvSpPr>
          <p:cNvPr id="2" name="TextBox 1">
            <a:extLst>
              <a:ext uri="{FF2B5EF4-FFF2-40B4-BE49-F238E27FC236}">
                <a16:creationId xmlns:a16="http://schemas.microsoft.com/office/drawing/2014/main" id="{8B4A6B7F-43E6-4203-ADC1-A53884399A52}"/>
              </a:ext>
            </a:extLst>
          </p:cNvPr>
          <p:cNvSpPr txBox="1"/>
          <p:nvPr/>
        </p:nvSpPr>
        <p:spPr>
          <a:xfrm>
            <a:off x="4725881" y="5948313"/>
            <a:ext cx="2740238" cy="461665"/>
          </a:xfrm>
          <a:prstGeom prst="rect">
            <a:avLst/>
          </a:prstGeom>
          <a:noFill/>
        </p:spPr>
        <p:txBody>
          <a:bodyPr wrap="none" rtlCol="0">
            <a:spAutoFit/>
          </a:bodyPr>
          <a:lstStyle/>
          <a:p>
            <a:pPr algn="ctr"/>
            <a:r>
              <a:rPr lang="en-US" sz="2400" i="1" dirty="0"/>
              <a:t>Get out your clickers</a:t>
            </a:r>
          </a:p>
        </p:txBody>
      </p:sp>
    </p:spTree>
    <p:extLst>
      <p:ext uri="{BB962C8B-B14F-4D97-AF65-F5344CB8AC3E}">
        <p14:creationId xmlns:p14="http://schemas.microsoft.com/office/powerpoint/2010/main" val="375467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PChart" descr="Pre-algebra got 0.04, Geometry got 0.09, Algebra 1 got 0.13, Algebra 2 got 0.23, Pre-Calculus got 0.36, Calculus got 0.15, ">
            <a:extLst>
              <a:ext uri="{FF2B5EF4-FFF2-40B4-BE49-F238E27FC236}">
                <a16:creationId xmlns:a16="http://schemas.microsoft.com/office/drawing/2014/main" id="{4DB332FB-292D-427C-B41C-9E756C574FA5}"/>
              </a:ext>
            </a:extLst>
          </p:cNvPr>
          <p:cNvSpPr/>
          <p:nvPr>
            <p:custDataLst>
              <p:tags r:id="rId2"/>
            </p:custDataLst>
          </p:nvPr>
        </p:nvSpPr>
        <p:spPr>
          <a:xfrm>
            <a:off x="6032500" y="1714500"/>
            <a:ext cx="6096000" cy="5143500"/>
          </a:xfrm>
          <a:prstGeom prst="rect">
            <a:avLst/>
          </a:prstGeom>
          <a:blipFill>
            <a:blip r:embed="rId6"/>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a:extLst>
              <a:ext uri="{FF2B5EF4-FFF2-40B4-BE49-F238E27FC236}">
                <a16:creationId xmlns:a16="http://schemas.microsoft.com/office/drawing/2014/main" id="{7E8B2DD1-5EA9-458D-A89C-3D4D0C58862D}"/>
              </a:ext>
            </a:extLst>
          </p:cNvPr>
          <p:cNvSpPr>
            <a:spLocks noGrp="1"/>
          </p:cNvSpPr>
          <p:nvPr>
            <p:ph type="title"/>
          </p:nvPr>
        </p:nvSpPr>
        <p:spPr/>
        <p:txBody>
          <a:bodyPr/>
          <a:lstStyle/>
          <a:p>
            <a:r>
              <a:rPr lang="en-US" dirty="0"/>
              <a:t>Which of these math classes have you had?</a:t>
            </a:r>
          </a:p>
        </p:txBody>
      </p:sp>
      <p:sp>
        <p:nvSpPr>
          <p:cNvPr id="3" name="TPAnswers" title="Answer Text Shape">
            <a:extLst>
              <a:ext uri="{FF2B5EF4-FFF2-40B4-BE49-F238E27FC236}">
                <a16:creationId xmlns:a16="http://schemas.microsoft.com/office/drawing/2014/main" id="{C7141217-AF8A-4A9D-9F53-F23421D25900}"/>
              </a:ext>
            </a:extLst>
          </p:cNvPr>
          <p:cNvSpPr>
            <a:spLocks noGrp="1"/>
          </p:cNvSpPr>
          <p:nvPr>
            <p:ph type="body" idx="1"/>
            <p:custDataLst>
              <p:tags r:id="rId3"/>
            </p:custDataLst>
          </p:nvPr>
        </p:nvSpPr>
        <p:spPr>
          <a:xfrm>
            <a:off x="838200" y="1825625"/>
            <a:ext cx="5257800" cy="4351338"/>
          </a:xfrm>
        </p:spPr>
        <p:txBody>
          <a:bodyPr/>
          <a:lstStyle/>
          <a:p>
            <a:pPr marL="514350" indent="-514350">
              <a:buFont typeface="Arial" panose="020B0604020202020204" pitchFamily="34" charset="0"/>
              <a:buAutoNum type="alphaUcPeriod"/>
            </a:pPr>
            <a:r>
              <a:rPr lang="en-US" dirty="0"/>
              <a:t>Pre-algebra</a:t>
            </a:r>
          </a:p>
          <a:p>
            <a:pPr marL="514350" indent="-514350">
              <a:buFont typeface="Arial" panose="020B0604020202020204" pitchFamily="34" charset="0"/>
              <a:buAutoNum type="alphaUcPeriod"/>
            </a:pPr>
            <a:r>
              <a:rPr lang="en-US" dirty="0"/>
              <a:t>Geometry</a:t>
            </a:r>
          </a:p>
          <a:p>
            <a:pPr marL="514350" indent="-514350">
              <a:buFont typeface="Arial" panose="020B0604020202020204" pitchFamily="34" charset="0"/>
              <a:buAutoNum type="alphaUcPeriod"/>
            </a:pPr>
            <a:r>
              <a:rPr lang="en-US" dirty="0"/>
              <a:t>Algebra 1</a:t>
            </a:r>
          </a:p>
          <a:p>
            <a:pPr marL="514350" indent="-514350">
              <a:buFont typeface="Arial" panose="020B0604020202020204" pitchFamily="34" charset="0"/>
              <a:buAutoNum type="alphaUcPeriod"/>
            </a:pPr>
            <a:r>
              <a:rPr lang="en-US" dirty="0"/>
              <a:t>Algebra 2</a:t>
            </a:r>
          </a:p>
          <a:p>
            <a:pPr marL="514350" indent="-514350">
              <a:buFont typeface="Arial" panose="020B0604020202020204" pitchFamily="34" charset="0"/>
              <a:buAutoNum type="alphaUcPeriod"/>
            </a:pPr>
            <a:r>
              <a:rPr lang="en-US" dirty="0"/>
              <a:t>Pre-Calculus</a:t>
            </a:r>
          </a:p>
          <a:p>
            <a:pPr marL="514350" indent="-514350">
              <a:buFont typeface="Arial" panose="020B0604020202020204" pitchFamily="34" charset="0"/>
              <a:buAutoNum type="alphaUcPeriod"/>
            </a:pPr>
            <a:r>
              <a:rPr lang="en-US" dirty="0"/>
              <a:t>Calculus</a:t>
            </a:r>
          </a:p>
        </p:txBody>
      </p:sp>
      <p:sp>
        <p:nvSpPr>
          <p:cNvPr id="4" name="Date Placeholder 3">
            <a:extLst>
              <a:ext uri="{FF2B5EF4-FFF2-40B4-BE49-F238E27FC236}">
                <a16:creationId xmlns:a16="http://schemas.microsoft.com/office/drawing/2014/main" id="{9D43C124-477A-448C-AF32-8FEFDCCD7D96}"/>
              </a:ext>
            </a:extLst>
          </p:cNvPr>
          <p:cNvSpPr>
            <a:spLocks noGrp="1"/>
          </p:cNvSpPr>
          <p:nvPr>
            <p:ph type="dt" sz="half" idx="10"/>
          </p:nvPr>
        </p:nvSpPr>
        <p:spPr/>
        <p:txBody>
          <a:bodyPr/>
          <a:lstStyle/>
          <a:p>
            <a:r>
              <a:rPr lang="en-US"/>
              <a:t>7 October 2017</a:t>
            </a:r>
          </a:p>
        </p:txBody>
      </p:sp>
      <p:sp>
        <p:nvSpPr>
          <p:cNvPr id="5" name="Footer Placeholder 4">
            <a:extLst>
              <a:ext uri="{FF2B5EF4-FFF2-40B4-BE49-F238E27FC236}">
                <a16:creationId xmlns:a16="http://schemas.microsoft.com/office/drawing/2014/main" id="{6377EB1D-8F88-45D3-83A5-4FCBC4A53B42}"/>
              </a:ext>
            </a:extLst>
          </p:cNvPr>
          <p:cNvSpPr>
            <a:spLocks noGrp="1"/>
          </p:cNvSpPr>
          <p:nvPr>
            <p:ph type="ftr" sz="quarter" idx="11"/>
          </p:nvPr>
        </p:nvSpPr>
        <p:spPr/>
        <p:txBody>
          <a:bodyPr/>
          <a:lstStyle/>
          <a:p>
            <a:r>
              <a:rPr lang="en-US"/>
              <a:t>McCrory: Einstein's 1905 Revolution</a:t>
            </a:r>
          </a:p>
        </p:txBody>
      </p:sp>
      <p:sp>
        <p:nvSpPr>
          <p:cNvPr id="6" name="Slide Number Placeholder 5">
            <a:extLst>
              <a:ext uri="{FF2B5EF4-FFF2-40B4-BE49-F238E27FC236}">
                <a16:creationId xmlns:a16="http://schemas.microsoft.com/office/drawing/2014/main" id="{B5134283-0F9E-46D3-8349-DAA3C945A1B3}"/>
              </a:ext>
            </a:extLst>
          </p:cNvPr>
          <p:cNvSpPr>
            <a:spLocks noGrp="1"/>
          </p:cNvSpPr>
          <p:nvPr>
            <p:ph type="sldNum" sz="quarter" idx="12"/>
          </p:nvPr>
        </p:nvSpPr>
        <p:spPr/>
        <p:txBody>
          <a:bodyPr/>
          <a:lstStyle/>
          <a:p>
            <a:fld id="{AFF25C80-3B7E-43E1-A5B7-0224D5A95EE8}" type="slidenum">
              <a:rPr lang="en-US" smtClean="0"/>
              <a:t>6</a:t>
            </a:fld>
            <a:endParaRPr lang="en-US"/>
          </a:p>
        </p:txBody>
      </p:sp>
      <p:sp>
        <p:nvSpPr>
          <p:cNvPr id="7" name="TPPolling">
            <a:extLst>
              <a:ext uri="{FF2B5EF4-FFF2-40B4-BE49-F238E27FC236}">
                <a16:creationId xmlns:a16="http://schemas.microsoft.com/office/drawing/2014/main" id="{B5759CBA-96D2-46EB-8279-4061C3836872}"/>
              </a:ext>
            </a:extLst>
          </p:cNvPr>
          <p:cNvSpPr/>
          <p:nvPr/>
        </p:nvSpPr>
        <p:spPr>
          <a:xfrm>
            <a:off x="0" y="0"/>
            <a:ext cx="12700" cy="12700"/>
          </a:xfrm>
          <a:prstGeom prst="rect">
            <a:avLst/>
          </a:prstGeom>
          <a:solidFill>
            <a:schemeClr val="accent1">
              <a:alpha val="10000"/>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TPCountdown">
            <a:extLst>
              <a:ext uri="{FF2B5EF4-FFF2-40B4-BE49-F238E27FC236}">
                <a16:creationId xmlns:a16="http://schemas.microsoft.com/office/drawing/2014/main" id="{73B3F65D-45E9-4011-B009-CCEC394C274D}"/>
              </a:ext>
            </a:extLst>
          </p:cNvPr>
          <p:cNvGrpSpPr>
            <a:grpSpLocks noChangeAspect="1"/>
          </p:cNvGrpSpPr>
          <p:nvPr>
            <p:custDataLst>
              <p:tags r:id="rId4"/>
            </p:custDataLst>
          </p:nvPr>
        </p:nvGrpSpPr>
        <p:grpSpPr>
          <a:xfrm>
            <a:off x="4606990" y="3271629"/>
            <a:ext cx="1689811" cy="1280160"/>
            <a:chOff x="8318500" y="6032500"/>
            <a:chExt cx="838200" cy="635000"/>
          </a:xfrm>
        </p:grpSpPr>
        <p:sp>
          <p:nvSpPr>
            <p:cNvPr id="16" name="CountdownShape">
              <a:extLst>
                <a:ext uri="{FF2B5EF4-FFF2-40B4-BE49-F238E27FC236}">
                  <a16:creationId xmlns:a16="http://schemas.microsoft.com/office/drawing/2014/main" id="{A7B51E39-1DA0-43C6-AB61-04864FDB650E}"/>
                </a:ext>
              </a:extLst>
            </p:cNvPr>
            <p:cNvSpPr/>
            <p:nvPr/>
          </p:nvSpPr>
          <p:spPr>
            <a:xfrm>
              <a:off x="8318500" y="6032500"/>
              <a:ext cx="838200" cy="609600"/>
            </a:xfrm>
            <a:prstGeom prst="ellipse">
              <a:avLst/>
            </a:prstGeom>
            <a:gradFill flip="none" rotWithShape="1">
              <a:gsLst>
                <a:gs pos="0">
                  <a:schemeClr val="accent2"/>
                </a:gs>
                <a:gs pos="100000">
                  <a:srgbClr val="FFFFFF"/>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untdownText">
              <a:extLst>
                <a:ext uri="{FF2B5EF4-FFF2-40B4-BE49-F238E27FC236}">
                  <a16:creationId xmlns:a16="http://schemas.microsoft.com/office/drawing/2014/main" id="{4E159001-2092-4B58-B4BD-E09CA99AC83A}"/>
                </a:ext>
              </a:extLst>
            </p:cNvPr>
            <p:cNvSpPr txBox="1"/>
            <p:nvPr/>
          </p:nvSpPr>
          <p:spPr>
            <a:xfrm>
              <a:off x="8318500" y="6032500"/>
              <a:ext cx="838200" cy="635000"/>
            </a:xfrm>
            <a:prstGeom prst="rect">
              <a:avLst/>
            </a:prstGeom>
            <a:blipFill>
              <a:blip r:embed="rId7"/>
              <a:stretch>
                <a:fillRect/>
              </a:stretch>
            </a:blipFill>
          </p:spPr>
          <p:txBody>
            <a:bodyPr vert="horz" rtlCol="0" anchor="ctr" anchorCtr="1">
              <a:noAutofit/>
            </a:bodyPr>
            <a:lstStyle/>
            <a:p>
              <a:pPr algn="ctr"/>
              <a:endParaRPr lang="en-US" sz="2000" b="1">
                <a:latin typeface="Tahoma" panose="020B0604030504040204" pitchFamily="34" charset="0"/>
              </a:endParaRPr>
            </a:p>
          </p:txBody>
        </p:sp>
      </p:grpSp>
    </p:spTree>
    <p:custDataLst>
      <p:tags r:id="rId1"/>
    </p:custDataLst>
    <p:extLst>
      <p:ext uri="{BB962C8B-B14F-4D97-AF65-F5344CB8AC3E}">
        <p14:creationId xmlns:p14="http://schemas.microsoft.com/office/powerpoint/2010/main" val="162455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par>
                          <p:cTn id="17" fill="hold">
                            <p:stCondLst>
                              <p:cond delay="0"/>
                            </p:stCondLst>
                            <p:childTnLst>
                              <p:par>
                                <p:cTn id="18" presetID="1" presetClass="exit" presetSubtype="0" fill="hold" nodeType="afterEffect">
                                  <p:stCondLst>
                                    <p:cond delay="0"/>
                                  </p:stCondLst>
                                  <p:childTnLst>
                                    <p:set>
                                      <p:cBhvr>
                                        <p:cTn id="19"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7"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PChart" descr="The Original Series got 0.08, The Next Generation got 0.36, Deep Space Nine got 0.03, Voyager got 0.02, Enterprise got 0.02, Discovery got 0.11, What is Star Trek? got 0.39, ">
            <a:extLst>
              <a:ext uri="{FF2B5EF4-FFF2-40B4-BE49-F238E27FC236}">
                <a16:creationId xmlns:a16="http://schemas.microsoft.com/office/drawing/2014/main" id="{B17EC857-90A2-4FFF-B7AC-F840883BD249}"/>
              </a:ext>
            </a:extLst>
          </p:cNvPr>
          <p:cNvSpPr/>
          <p:nvPr>
            <p:custDataLst>
              <p:tags r:id="rId2"/>
            </p:custDataLst>
          </p:nvPr>
        </p:nvSpPr>
        <p:spPr>
          <a:xfrm>
            <a:off x="6032500" y="1714500"/>
            <a:ext cx="6096000" cy="3883412"/>
          </a:xfrm>
          <a:prstGeom prst="rect">
            <a:avLst/>
          </a:prstGeom>
          <a:blipFill>
            <a:blip r:embed="rId6"/>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a:extLst>
              <a:ext uri="{FF2B5EF4-FFF2-40B4-BE49-F238E27FC236}">
                <a16:creationId xmlns:a16="http://schemas.microsoft.com/office/drawing/2014/main" id="{A667E9FE-5D3D-4523-B975-3CD6794F105C}"/>
              </a:ext>
            </a:extLst>
          </p:cNvPr>
          <p:cNvSpPr>
            <a:spLocks noGrp="1"/>
          </p:cNvSpPr>
          <p:nvPr>
            <p:ph type="title"/>
          </p:nvPr>
        </p:nvSpPr>
        <p:spPr/>
        <p:txBody>
          <a:bodyPr/>
          <a:lstStyle/>
          <a:p>
            <a:r>
              <a:rPr lang="en-US" dirty="0"/>
              <a:t>Which is your favorite </a:t>
            </a:r>
            <a:r>
              <a:rPr lang="en-US" i="1" dirty="0"/>
              <a:t>Star Trek </a:t>
            </a:r>
            <a:r>
              <a:rPr lang="en-US" dirty="0"/>
              <a:t>TV Series?</a:t>
            </a:r>
          </a:p>
        </p:txBody>
      </p:sp>
      <p:sp>
        <p:nvSpPr>
          <p:cNvPr id="3" name="TPAnswers" title="Answer Text Shape">
            <a:extLst>
              <a:ext uri="{FF2B5EF4-FFF2-40B4-BE49-F238E27FC236}">
                <a16:creationId xmlns:a16="http://schemas.microsoft.com/office/drawing/2014/main" id="{21691B4E-7980-4F52-8D22-9140828ABED2}"/>
              </a:ext>
            </a:extLst>
          </p:cNvPr>
          <p:cNvSpPr>
            <a:spLocks noGrp="1"/>
          </p:cNvSpPr>
          <p:nvPr>
            <p:ph type="body" idx="1"/>
            <p:custDataLst>
              <p:tags r:id="rId3"/>
            </p:custDataLst>
          </p:nvPr>
        </p:nvSpPr>
        <p:spPr>
          <a:xfrm>
            <a:off x="847659" y="1530061"/>
            <a:ext cx="5257800" cy="4351338"/>
          </a:xfrm>
        </p:spPr>
        <p:txBody>
          <a:bodyPr>
            <a:normAutofit/>
          </a:bodyPr>
          <a:lstStyle/>
          <a:p>
            <a:pPr marL="514350" indent="-514350">
              <a:buFont typeface="Arial" panose="020B0604020202020204" pitchFamily="34" charset="0"/>
              <a:buAutoNum type="alphaUcPeriod"/>
            </a:pPr>
            <a:r>
              <a:rPr lang="en-US" dirty="0"/>
              <a:t>The Original Series</a:t>
            </a:r>
          </a:p>
          <a:p>
            <a:pPr marL="514350" indent="-514350">
              <a:buFont typeface="Arial" panose="020B0604020202020204" pitchFamily="34" charset="0"/>
              <a:buAutoNum type="alphaUcPeriod"/>
            </a:pPr>
            <a:r>
              <a:rPr lang="en-US" dirty="0"/>
              <a:t>The Next Generation</a:t>
            </a:r>
          </a:p>
          <a:p>
            <a:pPr marL="514350" indent="-514350">
              <a:buFont typeface="Arial" panose="020B0604020202020204" pitchFamily="34" charset="0"/>
              <a:buAutoNum type="alphaUcPeriod"/>
            </a:pPr>
            <a:r>
              <a:rPr lang="en-US" dirty="0"/>
              <a:t>Deep Space Nine</a:t>
            </a:r>
          </a:p>
          <a:p>
            <a:pPr marL="514350" indent="-514350">
              <a:buFont typeface="Arial" panose="020B0604020202020204" pitchFamily="34" charset="0"/>
              <a:buAutoNum type="alphaUcPeriod"/>
            </a:pPr>
            <a:r>
              <a:rPr lang="en-US" dirty="0"/>
              <a:t>Voyager</a:t>
            </a:r>
          </a:p>
          <a:p>
            <a:pPr marL="514350" indent="-514350">
              <a:buFont typeface="Arial" panose="020B0604020202020204" pitchFamily="34" charset="0"/>
              <a:buAutoNum type="alphaUcPeriod"/>
            </a:pPr>
            <a:r>
              <a:rPr lang="en-US" dirty="0"/>
              <a:t>Enterprise</a:t>
            </a:r>
          </a:p>
          <a:p>
            <a:pPr marL="514350" indent="-514350">
              <a:buFont typeface="Arial" panose="020B0604020202020204" pitchFamily="34" charset="0"/>
              <a:buAutoNum type="alphaUcPeriod"/>
            </a:pPr>
            <a:r>
              <a:rPr lang="en-US" dirty="0"/>
              <a:t>Discovery</a:t>
            </a:r>
          </a:p>
          <a:p>
            <a:pPr marL="514350" indent="-514350">
              <a:buFont typeface="Arial" panose="020B0604020202020204" pitchFamily="34" charset="0"/>
              <a:buAutoNum type="alphaUcPeriod"/>
            </a:pPr>
            <a:r>
              <a:rPr lang="en-US" i="1" dirty="0"/>
              <a:t>What is Star Trek?</a:t>
            </a:r>
          </a:p>
        </p:txBody>
      </p:sp>
      <p:sp>
        <p:nvSpPr>
          <p:cNvPr id="7" name="TPPolling">
            <a:extLst>
              <a:ext uri="{FF2B5EF4-FFF2-40B4-BE49-F238E27FC236}">
                <a16:creationId xmlns:a16="http://schemas.microsoft.com/office/drawing/2014/main" id="{D2CB1073-3937-4FC9-8BD8-521FABF25E08}"/>
              </a:ext>
            </a:extLst>
          </p:cNvPr>
          <p:cNvSpPr/>
          <p:nvPr/>
        </p:nvSpPr>
        <p:spPr>
          <a:xfrm>
            <a:off x="0" y="0"/>
            <a:ext cx="12700" cy="12700"/>
          </a:xfrm>
          <a:prstGeom prst="rect">
            <a:avLst/>
          </a:prstGeom>
          <a:solidFill>
            <a:schemeClr val="accent1">
              <a:alpha val="10000"/>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TPCountdown">
            <a:extLst>
              <a:ext uri="{FF2B5EF4-FFF2-40B4-BE49-F238E27FC236}">
                <a16:creationId xmlns:a16="http://schemas.microsoft.com/office/drawing/2014/main" id="{D4C7AB94-929E-4459-AD23-CB398CCF0B3E}"/>
              </a:ext>
            </a:extLst>
          </p:cNvPr>
          <p:cNvGrpSpPr>
            <a:grpSpLocks noChangeAspect="1"/>
          </p:cNvGrpSpPr>
          <p:nvPr>
            <p:custDataLst>
              <p:tags r:id="rId4"/>
            </p:custDataLst>
          </p:nvPr>
        </p:nvGrpSpPr>
        <p:grpSpPr>
          <a:xfrm>
            <a:off x="9039951" y="5350111"/>
            <a:ext cx="1689811" cy="1280160"/>
            <a:chOff x="8318500" y="6032500"/>
            <a:chExt cx="838200" cy="635000"/>
          </a:xfrm>
        </p:grpSpPr>
        <p:sp>
          <p:nvSpPr>
            <p:cNvPr id="12" name="CountdownShape">
              <a:extLst>
                <a:ext uri="{FF2B5EF4-FFF2-40B4-BE49-F238E27FC236}">
                  <a16:creationId xmlns:a16="http://schemas.microsoft.com/office/drawing/2014/main" id="{3DDDE26C-C8A3-4559-82EE-941EADC90A7D}"/>
                </a:ext>
              </a:extLst>
            </p:cNvPr>
            <p:cNvSpPr/>
            <p:nvPr/>
          </p:nvSpPr>
          <p:spPr>
            <a:xfrm>
              <a:off x="8318500" y="6032500"/>
              <a:ext cx="838200" cy="609600"/>
            </a:xfrm>
            <a:prstGeom prst="ellipse">
              <a:avLst/>
            </a:prstGeom>
            <a:gradFill flip="none" rotWithShape="1">
              <a:gsLst>
                <a:gs pos="0">
                  <a:schemeClr val="accent2"/>
                </a:gs>
                <a:gs pos="100000">
                  <a:srgbClr val="FFFFFF"/>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untdownText">
              <a:extLst>
                <a:ext uri="{FF2B5EF4-FFF2-40B4-BE49-F238E27FC236}">
                  <a16:creationId xmlns:a16="http://schemas.microsoft.com/office/drawing/2014/main" id="{B8334178-7FC7-4892-9FE1-C966239C8B0F}"/>
                </a:ext>
              </a:extLst>
            </p:cNvPr>
            <p:cNvSpPr txBox="1"/>
            <p:nvPr/>
          </p:nvSpPr>
          <p:spPr>
            <a:xfrm>
              <a:off x="8318500" y="6032500"/>
              <a:ext cx="838200" cy="635000"/>
            </a:xfrm>
            <a:prstGeom prst="rect">
              <a:avLst/>
            </a:prstGeom>
            <a:blipFill>
              <a:blip r:embed="rId7"/>
              <a:stretch>
                <a:fillRect/>
              </a:stretch>
            </a:blipFill>
          </p:spPr>
          <p:txBody>
            <a:bodyPr vert="horz" rtlCol="0" anchor="ctr" anchorCtr="1">
              <a:noAutofit/>
            </a:bodyPr>
            <a:lstStyle/>
            <a:p>
              <a:pPr algn="ctr"/>
              <a:endParaRPr lang="en-US" sz="2000" b="1">
                <a:latin typeface="Tahoma" panose="020B0604030504040204" pitchFamily="34" charset="0"/>
              </a:endParaRPr>
            </a:p>
          </p:txBody>
        </p:sp>
      </p:grpSp>
      <p:grpSp>
        <p:nvGrpSpPr>
          <p:cNvPr id="11" name="Group 10">
            <a:extLst>
              <a:ext uri="{FF2B5EF4-FFF2-40B4-BE49-F238E27FC236}">
                <a16:creationId xmlns:a16="http://schemas.microsoft.com/office/drawing/2014/main" id="{4323DA67-5359-4F80-9947-608827F0D1B4}"/>
              </a:ext>
            </a:extLst>
          </p:cNvPr>
          <p:cNvGrpSpPr>
            <a:grpSpLocks noChangeAspect="1"/>
          </p:cNvGrpSpPr>
          <p:nvPr/>
        </p:nvGrpSpPr>
        <p:grpSpPr>
          <a:xfrm>
            <a:off x="12700" y="5131778"/>
            <a:ext cx="6911878" cy="1546865"/>
            <a:chOff x="-10626" y="4093528"/>
            <a:chExt cx="12139126" cy="2716713"/>
          </a:xfrm>
        </p:grpSpPr>
        <p:grpSp>
          <p:nvGrpSpPr>
            <p:cNvPr id="9" name="Group 8">
              <a:extLst>
                <a:ext uri="{FF2B5EF4-FFF2-40B4-BE49-F238E27FC236}">
                  <a16:creationId xmlns:a16="http://schemas.microsoft.com/office/drawing/2014/main" id="{5B5BFB11-01D8-4A3C-9AB4-2C7713979661}"/>
                </a:ext>
              </a:extLst>
            </p:cNvPr>
            <p:cNvGrpSpPr>
              <a:grpSpLocks noChangeAspect="1"/>
            </p:cNvGrpSpPr>
            <p:nvPr/>
          </p:nvGrpSpPr>
          <p:grpSpPr>
            <a:xfrm>
              <a:off x="-10626" y="4093528"/>
              <a:ext cx="12139126" cy="2194560"/>
              <a:chOff x="-10626" y="4093528"/>
              <a:chExt cx="12139126" cy="2194560"/>
            </a:xfrm>
          </p:grpSpPr>
          <p:pic>
            <p:nvPicPr>
              <p:cNvPr id="15" name="Picture 2" descr="Image result for all star trek tv shows">
                <a:extLst>
                  <a:ext uri="{FF2B5EF4-FFF2-40B4-BE49-F238E27FC236}">
                    <a16:creationId xmlns:a16="http://schemas.microsoft.com/office/drawing/2014/main" id="{2B9D8CF1-4808-42FF-A3D9-715B56C851B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46309"/>
              <a:stretch/>
            </p:blipFill>
            <p:spPr bwMode="auto">
              <a:xfrm>
                <a:off x="-10626" y="4093528"/>
                <a:ext cx="730515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star trek discovery cast">
                <a:extLst>
                  <a:ext uri="{FF2B5EF4-FFF2-40B4-BE49-F238E27FC236}">
                    <a16:creationId xmlns:a16="http://schemas.microsoft.com/office/drawing/2014/main" id="{E1F35854-9276-4289-A9DA-D71A01B3059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558" t="17550" r="8297" b="53922"/>
              <a:stretch/>
            </p:blipFill>
            <p:spPr bwMode="auto">
              <a:xfrm>
                <a:off x="7415821" y="4093528"/>
                <a:ext cx="4712679" cy="21945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ACB90CAA-B0A6-411E-8DC2-B5B31F44ABCA}"/>
                </a:ext>
              </a:extLst>
            </p:cNvPr>
            <p:cNvGrpSpPr>
              <a:grpSpLocks noChangeAspect="1"/>
            </p:cNvGrpSpPr>
            <p:nvPr/>
          </p:nvGrpSpPr>
          <p:grpSpPr>
            <a:xfrm>
              <a:off x="362020" y="6286506"/>
              <a:ext cx="9765783" cy="523735"/>
              <a:chOff x="362020" y="6286506"/>
              <a:chExt cx="9765783" cy="523735"/>
            </a:xfrm>
          </p:grpSpPr>
          <p:sp>
            <p:nvSpPr>
              <p:cNvPr id="17" name="TextBox 16">
                <a:extLst>
                  <a:ext uri="{FF2B5EF4-FFF2-40B4-BE49-F238E27FC236}">
                    <a16:creationId xmlns:a16="http://schemas.microsoft.com/office/drawing/2014/main" id="{CA50D00A-AB4E-40B9-8BE7-C7C2CE50F360}"/>
                  </a:ext>
                </a:extLst>
              </p:cNvPr>
              <p:cNvSpPr txBox="1"/>
              <p:nvPr/>
            </p:nvSpPr>
            <p:spPr>
              <a:xfrm>
                <a:off x="362020" y="6287021"/>
                <a:ext cx="756938" cy="523220"/>
              </a:xfrm>
              <a:prstGeom prst="rect">
                <a:avLst/>
              </a:prstGeom>
              <a:noFill/>
            </p:spPr>
            <p:txBody>
              <a:bodyPr wrap="none" rtlCol="0">
                <a:spAutoFit/>
              </a:bodyPr>
              <a:lstStyle/>
              <a:p>
                <a:pPr algn="ctr"/>
                <a:r>
                  <a:rPr lang="en-US" sz="1400" dirty="0"/>
                  <a:t>Original</a:t>
                </a:r>
              </a:p>
              <a:p>
                <a:pPr algn="ctr"/>
                <a:r>
                  <a:rPr lang="en-US" sz="1400" dirty="0"/>
                  <a:t>Series</a:t>
                </a:r>
              </a:p>
            </p:txBody>
          </p:sp>
          <p:sp>
            <p:nvSpPr>
              <p:cNvPr id="18" name="TextBox 17">
                <a:extLst>
                  <a:ext uri="{FF2B5EF4-FFF2-40B4-BE49-F238E27FC236}">
                    <a16:creationId xmlns:a16="http://schemas.microsoft.com/office/drawing/2014/main" id="{38C5E66F-F7C2-4CA1-9065-80E527C47135}"/>
                  </a:ext>
                </a:extLst>
              </p:cNvPr>
              <p:cNvSpPr txBox="1"/>
              <p:nvPr/>
            </p:nvSpPr>
            <p:spPr>
              <a:xfrm>
                <a:off x="9237688" y="6287021"/>
                <a:ext cx="890115" cy="307777"/>
              </a:xfrm>
              <a:prstGeom prst="rect">
                <a:avLst/>
              </a:prstGeom>
              <a:noFill/>
            </p:spPr>
            <p:txBody>
              <a:bodyPr wrap="none" rtlCol="0">
                <a:spAutoFit/>
              </a:bodyPr>
              <a:lstStyle/>
              <a:p>
                <a:pPr algn="ctr"/>
                <a:r>
                  <a:rPr lang="en-US" sz="1400" dirty="0"/>
                  <a:t>Discovery</a:t>
                </a:r>
              </a:p>
            </p:txBody>
          </p:sp>
          <p:sp>
            <p:nvSpPr>
              <p:cNvPr id="19" name="TextBox 18">
                <a:extLst>
                  <a:ext uri="{FF2B5EF4-FFF2-40B4-BE49-F238E27FC236}">
                    <a16:creationId xmlns:a16="http://schemas.microsoft.com/office/drawing/2014/main" id="{62515743-C949-4946-804D-FC3A33EAEFFF}"/>
                  </a:ext>
                </a:extLst>
              </p:cNvPr>
              <p:cNvSpPr txBox="1"/>
              <p:nvPr/>
            </p:nvSpPr>
            <p:spPr>
              <a:xfrm>
                <a:off x="1676660" y="6286506"/>
                <a:ext cx="1008097" cy="523220"/>
              </a:xfrm>
              <a:prstGeom prst="rect">
                <a:avLst/>
              </a:prstGeom>
              <a:noFill/>
            </p:spPr>
            <p:txBody>
              <a:bodyPr wrap="none" rtlCol="0">
                <a:spAutoFit/>
              </a:bodyPr>
              <a:lstStyle/>
              <a:p>
                <a:pPr algn="ctr"/>
                <a:r>
                  <a:rPr lang="en-US" sz="1400" dirty="0"/>
                  <a:t>Next</a:t>
                </a:r>
              </a:p>
              <a:p>
                <a:pPr algn="ctr"/>
                <a:r>
                  <a:rPr lang="en-US" sz="1400" dirty="0"/>
                  <a:t>Generation</a:t>
                </a:r>
              </a:p>
            </p:txBody>
          </p:sp>
          <p:sp>
            <p:nvSpPr>
              <p:cNvPr id="20" name="TextBox 19">
                <a:extLst>
                  <a:ext uri="{FF2B5EF4-FFF2-40B4-BE49-F238E27FC236}">
                    <a16:creationId xmlns:a16="http://schemas.microsoft.com/office/drawing/2014/main" id="{0E0CF480-A409-4637-BDD4-9409CE259EAB}"/>
                  </a:ext>
                </a:extLst>
              </p:cNvPr>
              <p:cNvSpPr txBox="1"/>
              <p:nvPr/>
            </p:nvSpPr>
            <p:spPr>
              <a:xfrm>
                <a:off x="3266169" y="6286506"/>
                <a:ext cx="744114" cy="523220"/>
              </a:xfrm>
              <a:prstGeom prst="rect">
                <a:avLst/>
              </a:prstGeom>
              <a:noFill/>
            </p:spPr>
            <p:txBody>
              <a:bodyPr wrap="none" rtlCol="0">
                <a:spAutoFit/>
              </a:bodyPr>
              <a:lstStyle/>
              <a:p>
                <a:pPr algn="ctr"/>
                <a:r>
                  <a:rPr lang="en-US" sz="1400" dirty="0"/>
                  <a:t>Deep</a:t>
                </a:r>
              </a:p>
              <a:p>
                <a:pPr algn="ctr"/>
                <a:r>
                  <a:rPr lang="en-US" sz="1400" dirty="0"/>
                  <a:t>Space 9</a:t>
                </a:r>
              </a:p>
            </p:txBody>
          </p:sp>
          <p:sp>
            <p:nvSpPr>
              <p:cNvPr id="21" name="TextBox 20">
                <a:extLst>
                  <a:ext uri="{FF2B5EF4-FFF2-40B4-BE49-F238E27FC236}">
                    <a16:creationId xmlns:a16="http://schemas.microsoft.com/office/drawing/2014/main" id="{C0394F94-DA4F-4327-A5BE-02866FAD4200}"/>
                  </a:ext>
                </a:extLst>
              </p:cNvPr>
              <p:cNvSpPr txBox="1"/>
              <p:nvPr/>
            </p:nvSpPr>
            <p:spPr>
              <a:xfrm>
                <a:off x="4684684" y="6287021"/>
                <a:ext cx="774699" cy="307777"/>
              </a:xfrm>
              <a:prstGeom prst="rect">
                <a:avLst/>
              </a:prstGeom>
              <a:noFill/>
            </p:spPr>
            <p:txBody>
              <a:bodyPr wrap="none" rtlCol="0">
                <a:spAutoFit/>
              </a:bodyPr>
              <a:lstStyle/>
              <a:p>
                <a:pPr algn="ctr"/>
                <a:r>
                  <a:rPr lang="en-US" sz="1400" dirty="0"/>
                  <a:t>Voyager</a:t>
                </a:r>
              </a:p>
            </p:txBody>
          </p:sp>
          <p:sp>
            <p:nvSpPr>
              <p:cNvPr id="22" name="TextBox 21">
                <a:extLst>
                  <a:ext uri="{FF2B5EF4-FFF2-40B4-BE49-F238E27FC236}">
                    <a16:creationId xmlns:a16="http://schemas.microsoft.com/office/drawing/2014/main" id="{0A71119F-9173-4E1C-8E10-06CB24277F48}"/>
                  </a:ext>
                </a:extLst>
              </p:cNvPr>
              <p:cNvSpPr txBox="1"/>
              <p:nvPr/>
            </p:nvSpPr>
            <p:spPr>
              <a:xfrm>
                <a:off x="6178096" y="6287021"/>
                <a:ext cx="936090" cy="307777"/>
              </a:xfrm>
              <a:prstGeom prst="rect">
                <a:avLst/>
              </a:prstGeom>
              <a:noFill/>
            </p:spPr>
            <p:txBody>
              <a:bodyPr wrap="none" rtlCol="0">
                <a:spAutoFit/>
              </a:bodyPr>
              <a:lstStyle/>
              <a:p>
                <a:pPr algn="ctr"/>
                <a:r>
                  <a:rPr lang="en-US" sz="1400" dirty="0"/>
                  <a:t>Enterprise</a:t>
                </a:r>
              </a:p>
            </p:txBody>
          </p:sp>
        </p:grpSp>
      </p:grpSp>
    </p:spTree>
    <p:custDataLst>
      <p:tags r:id="rId1"/>
    </p:custDataLst>
    <p:extLst>
      <p:ext uri="{BB962C8B-B14F-4D97-AF65-F5344CB8AC3E}">
        <p14:creationId xmlns:p14="http://schemas.microsoft.com/office/powerpoint/2010/main" val="214136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par>
                          <p:cTn id="17" fill="hold">
                            <p:stCondLst>
                              <p:cond delay="0"/>
                            </p:stCondLst>
                            <p:childTnLst>
                              <p:par>
                                <p:cTn id="18" presetID="1" presetClass="exit" presetSubtype="0" fill="hold" nodeType="afterEffect">
                                  <p:stCondLst>
                                    <p:cond delay="0"/>
                                  </p:stCondLst>
                                  <p:childTnLst>
                                    <p:set>
                                      <p:cBhvr>
                                        <p:cTn id="19"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7"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PChart" descr="2 got 0.91, 1 got 0.03, -1 got 0.01, -2 got 0.01, 4 got 0.01, Other got 0.01, ">
            <a:extLst>
              <a:ext uri="{FF2B5EF4-FFF2-40B4-BE49-F238E27FC236}">
                <a16:creationId xmlns:a16="http://schemas.microsoft.com/office/drawing/2014/main" id="{E6FF0A98-146B-43D6-BC0E-5C24C28B4B24}"/>
              </a:ext>
            </a:extLst>
          </p:cNvPr>
          <p:cNvSpPr/>
          <p:nvPr>
            <p:custDataLst>
              <p:tags r:id="rId3"/>
            </p:custDataLst>
          </p:nvPr>
        </p:nvSpPr>
        <p:spPr>
          <a:xfrm>
            <a:off x="6032500" y="1587500"/>
            <a:ext cx="6096000" cy="5143500"/>
          </a:xfrm>
          <a:prstGeom prst="rect">
            <a:avLst/>
          </a:prstGeom>
          <a:blipFill>
            <a:blip r:embed="rId6"/>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a:extLst>
              <a:ext uri="{FF2B5EF4-FFF2-40B4-BE49-F238E27FC236}">
                <a16:creationId xmlns:a16="http://schemas.microsoft.com/office/drawing/2014/main" id="{31FE88AD-AD92-4A9A-B448-03B235B625E8}"/>
              </a:ext>
            </a:extLst>
          </p:cNvPr>
          <p:cNvSpPr>
            <a:spLocks noGrp="1"/>
          </p:cNvSpPr>
          <p:nvPr>
            <p:ph type="title"/>
          </p:nvPr>
        </p:nvSpPr>
        <p:spPr/>
        <p:txBody>
          <a:bodyPr/>
          <a:lstStyle/>
          <a:p>
            <a:r>
              <a:rPr lang="en-US" dirty="0"/>
              <a:t>What is the value of x?</a:t>
            </a:r>
          </a:p>
        </p:txBody>
      </p:sp>
      <p:sp>
        <p:nvSpPr>
          <p:cNvPr id="4" name="Date Placeholder 3">
            <a:extLst>
              <a:ext uri="{FF2B5EF4-FFF2-40B4-BE49-F238E27FC236}">
                <a16:creationId xmlns:a16="http://schemas.microsoft.com/office/drawing/2014/main" id="{C6D9F617-C8A2-422C-8DC3-F3F4BF00AB78}"/>
              </a:ext>
            </a:extLst>
          </p:cNvPr>
          <p:cNvSpPr>
            <a:spLocks noGrp="1"/>
          </p:cNvSpPr>
          <p:nvPr>
            <p:ph type="dt" sz="half" idx="10"/>
          </p:nvPr>
        </p:nvSpPr>
        <p:spPr/>
        <p:txBody>
          <a:bodyPr/>
          <a:lstStyle/>
          <a:p>
            <a:r>
              <a:rPr lang="en-US"/>
              <a:t>7 October 2017</a:t>
            </a:r>
          </a:p>
        </p:txBody>
      </p:sp>
      <p:sp>
        <p:nvSpPr>
          <p:cNvPr id="5" name="Footer Placeholder 4">
            <a:extLst>
              <a:ext uri="{FF2B5EF4-FFF2-40B4-BE49-F238E27FC236}">
                <a16:creationId xmlns:a16="http://schemas.microsoft.com/office/drawing/2014/main" id="{ABCAA09D-D9E5-40EE-A314-25FC2592EDA5}"/>
              </a:ext>
            </a:extLst>
          </p:cNvPr>
          <p:cNvSpPr>
            <a:spLocks noGrp="1"/>
          </p:cNvSpPr>
          <p:nvPr>
            <p:ph type="ftr" sz="quarter" idx="11"/>
          </p:nvPr>
        </p:nvSpPr>
        <p:spPr/>
        <p:txBody>
          <a:bodyPr/>
          <a:lstStyle/>
          <a:p>
            <a:r>
              <a:rPr lang="en-US"/>
              <a:t>McCrory: Einstein's 1905 Revolution</a:t>
            </a:r>
          </a:p>
        </p:txBody>
      </p:sp>
      <p:sp>
        <p:nvSpPr>
          <p:cNvPr id="6" name="Slide Number Placeholder 5">
            <a:extLst>
              <a:ext uri="{FF2B5EF4-FFF2-40B4-BE49-F238E27FC236}">
                <a16:creationId xmlns:a16="http://schemas.microsoft.com/office/drawing/2014/main" id="{948B5ECD-C6A9-49C4-A4FF-79DB3CA6F9A7}"/>
              </a:ext>
            </a:extLst>
          </p:cNvPr>
          <p:cNvSpPr>
            <a:spLocks noGrp="1"/>
          </p:cNvSpPr>
          <p:nvPr>
            <p:ph type="sldNum" sz="quarter" idx="12"/>
          </p:nvPr>
        </p:nvSpPr>
        <p:spPr/>
        <p:txBody>
          <a:bodyPr/>
          <a:lstStyle/>
          <a:p>
            <a:fld id="{AFF25C80-3B7E-43E1-A5B7-0224D5A95EE8}" type="slidenum">
              <a:rPr lang="en-US" smtClean="0"/>
              <a:t>61</a:t>
            </a:fld>
            <a:endParaRPr lang="en-US"/>
          </a:p>
        </p:txBody>
      </p:sp>
      <p:graphicFrame>
        <p:nvGraphicFramePr>
          <p:cNvPr id="7" name="TPResults">
            <a:extLst>
              <a:ext uri="{FF2B5EF4-FFF2-40B4-BE49-F238E27FC236}">
                <a16:creationId xmlns:a16="http://schemas.microsoft.com/office/drawing/2014/main" id="{A4463E3C-D59B-4D8C-B8E4-E6CC2ECEBA0C}"/>
              </a:ext>
            </a:extLst>
          </p:cNvPr>
          <p:cNvGraphicFramePr>
            <a:graphicFrameLocks noGrp="1"/>
          </p:cNvGraphicFramePr>
          <p:nvPr>
            <p:extLst>
              <p:ext uri="{D42A27DB-BD31-4B8C-83A1-F6EECF244321}">
                <p14:modId xmlns:p14="http://schemas.microsoft.com/office/powerpoint/2010/main" val="1510885563"/>
              </p:ext>
            </p:extLst>
          </p:nvPr>
        </p:nvGraphicFramePr>
        <p:xfrm>
          <a:off x="1244600" y="2423319"/>
          <a:ext cx="4381500" cy="3200400"/>
        </p:xfrm>
        <a:graphic>
          <a:graphicData uri="http://schemas.openxmlformats.org/drawingml/2006/table">
            <a:tbl>
              <a:tblPr firstRow="1" bandRow="1">
                <a:tableStyleId>{5C22544A-7EE6-4342-B048-85BDC9FD1C3A}</a:tableStyleId>
              </a:tblPr>
              <a:tblGrid>
                <a:gridCol w="1460500">
                  <a:extLst>
                    <a:ext uri="{9D8B030D-6E8A-4147-A177-3AD203B41FA5}">
                      <a16:colId xmlns:a16="http://schemas.microsoft.com/office/drawing/2014/main" val="4250033270"/>
                    </a:ext>
                  </a:extLst>
                </a:gridCol>
                <a:gridCol w="2921000">
                  <a:extLst>
                    <a:ext uri="{9D8B030D-6E8A-4147-A177-3AD203B41FA5}">
                      <a16:colId xmlns:a16="http://schemas.microsoft.com/office/drawing/2014/main" val="2295308840"/>
                    </a:ext>
                  </a:extLst>
                </a:gridCol>
              </a:tblGrid>
              <a:tr h="317500">
                <a:tc>
                  <a:txBody>
                    <a:bodyPr/>
                    <a:lstStyle/>
                    <a:p>
                      <a:pPr algn="l"/>
                      <a:r>
                        <a:rPr lang="en-US" sz="2400" b="1">
                          <a:solidFill>
                            <a:schemeClr val="tx2"/>
                          </a:solidFill>
                        </a:rPr>
                        <a:t>Rank</a:t>
                      </a:r>
                      <a:endParaRPr lang="en-US" sz="2400" b="1" dirty="0">
                        <a:solidFill>
                          <a:schemeClr val="tx2"/>
                        </a:solidFill>
                      </a:endParaRPr>
                    </a:p>
                  </a:txBody>
                  <a:tcPr>
                    <a:lnL w="12700" cmpd="sng">
                      <a:solidFill>
                        <a:schemeClr val="lt1"/>
                      </a:solidFill>
                    </a:lnL>
                    <a:lnR w="12700" cmpd="sng">
                      <a:solidFill>
                        <a:schemeClr val="lt1"/>
                      </a:solidFill>
                    </a:lnR>
                    <a:lnT w="12700" cmpd="sng">
                      <a:solidFill>
                        <a:schemeClr val="lt1"/>
                      </a:solidFill>
                    </a:lnT>
                    <a:lnB w="12700" cap="flat" cmpd="sng" algn="ctr">
                      <a:solidFill>
                        <a:schemeClr val="lt1"/>
                      </a:solidFill>
                      <a:prstDash val="solid"/>
                      <a:round/>
                      <a:headEnd type="none" w="med" len="med"/>
                      <a:tailEnd type="none" w="med" len="med"/>
                    </a:lnB>
                    <a:solidFill>
                      <a:scrgbClr r="0" g="0" b="0">
                        <a:alpha val="1000"/>
                      </a:scrgbClr>
                    </a:solidFill>
                  </a:tcPr>
                </a:tc>
                <a:tc>
                  <a:txBody>
                    <a:bodyPr/>
                    <a:lstStyle/>
                    <a:p>
                      <a:pPr algn="l"/>
                      <a:r>
                        <a:rPr lang="en-US" sz="2400" b="1">
                          <a:solidFill>
                            <a:schemeClr val="tx2"/>
                          </a:solidFill>
                        </a:rPr>
                        <a:t>Responses</a:t>
                      </a:r>
                      <a:endParaRPr lang="en-US" sz="2400" b="1" dirty="0">
                        <a:solidFill>
                          <a:schemeClr val="tx2"/>
                        </a:solidFill>
                      </a:endParaRPr>
                    </a:p>
                  </a:txBody>
                  <a:tcPr>
                    <a:lnL w="12700" cmpd="sng">
                      <a:solidFill>
                        <a:schemeClr val="lt1"/>
                      </a:solidFill>
                    </a:lnL>
                    <a:lnR w="12700" cmpd="sng">
                      <a:solidFill>
                        <a:schemeClr val="lt1"/>
                      </a:solidFill>
                    </a:lnR>
                    <a:lnT w="12700" cmpd="sng">
                      <a:solidFill>
                        <a:schemeClr val="lt1"/>
                      </a:solidFill>
                    </a:lnT>
                    <a:lnB w="12700" cap="flat" cmpd="sng" algn="ctr">
                      <a:solidFill>
                        <a:schemeClr val="lt1"/>
                      </a:solidFill>
                      <a:prstDash val="solid"/>
                      <a:round/>
                      <a:headEnd type="none" w="med" len="med"/>
                      <a:tailEnd type="none" w="med" len="med"/>
                    </a:lnB>
                    <a:solidFill>
                      <a:scrgbClr r="0" g="0" b="0">
                        <a:alpha val="1000"/>
                      </a:scrgbClr>
                    </a:solidFill>
                  </a:tcPr>
                </a:tc>
                <a:extLst>
                  <a:ext uri="{0D108BD9-81ED-4DB2-BD59-A6C34878D82A}">
                    <a16:rowId xmlns:a16="http://schemas.microsoft.com/office/drawing/2014/main" val="3967209913"/>
                  </a:ext>
                </a:extLst>
              </a:tr>
              <a:tr h="317500">
                <a:tc>
                  <a:txBody>
                    <a:bodyPr/>
                    <a:lstStyle/>
                    <a:p>
                      <a:pPr algn="l"/>
                      <a:r>
                        <a:rPr lang="en-US" sz="2400" b="0">
                          <a:solidFill>
                            <a:schemeClr val="tx2"/>
                          </a:solidFill>
                        </a:rPr>
                        <a:t>1</a:t>
                      </a:r>
                    </a:p>
                  </a:txBody>
                  <a:tcPr>
                    <a:lnL w="12700" cmpd="sng">
                      <a:solidFill>
                        <a:schemeClr val="lt1"/>
                      </a:solidFill>
                    </a:lnL>
                    <a:lnR w="12700" cap="flat" cmpd="sng" algn="ctr">
                      <a:solidFill>
                        <a:schemeClr val="lt1"/>
                      </a:solidFill>
                      <a:prstDash val="solid"/>
                      <a:round/>
                      <a:headEnd type="none" w="med" len="med"/>
                      <a:tailEnd type="none" w="med" len="med"/>
                    </a:lnR>
                    <a:lnT w="12700" cmpd="sng">
                      <a:solidFill>
                        <a:schemeClr val="lt1"/>
                      </a:solidFill>
                    </a:lnT>
                    <a:lnB w="12700" cap="flat" cmpd="sng" algn="ctr">
                      <a:solidFill>
                        <a:schemeClr val="lt1"/>
                      </a:solidFill>
                      <a:prstDash val="solid"/>
                      <a:round/>
                      <a:headEnd type="none" w="med" len="med"/>
                      <a:tailEnd type="none" w="med" len="med"/>
                    </a:lnB>
                    <a:solidFill>
                      <a:scrgbClr r="0" g="0" b="0">
                        <a:alpha val="1000"/>
                      </a:scrgbClr>
                    </a:solidFill>
                  </a:tcPr>
                </a:tc>
                <a:tc>
                  <a:txBody>
                    <a:bodyPr/>
                    <a:lstStyle/>
                    <a:p>
                      <a:pPr algn="l"/>
                      <a:r>
                        <a:rPr lang="en-US" sz="2400" b="0">
                          <a:solidFill>
                            <a:schemeClr val="tx2"/>
                          </a:solidFill>
                        </a:rPr>
                        <a:t>2</a:t>
                      </a:r>
                    </a:p>
                  </a:txBody>
                  <a:tcPr>
                    <a:lnL w="12700" cap="flat" cmpd="sng" algn="ctr">
                      <a:solidFill>
                        <a:schemeClr val="lt1"/>
                      </a:solidFill>
                      <a:prstDash val="solid"/>
                      <a:round/>
                      <a:headEnd type="none" w="med" len="med"/>
                      <a:tailEnd type="none" w="med" len="med"/>
                    </a:lnL>
                    <a:lnR w="12700" cmpd="sng">
                      <a:solidFill>
                        <a:schemeClr val="lt1"/>
                      </a:solidFill>
                    </a:lnR>
                    <a:lnT w="12700" cmpd="sng">
                      <a:solidFill>
                        <a:schemeClr val="lt1"/>
                      </a:solidFill>
                    </a:lnT>
                    <a:lnB w="12700" cap="flat" cmpd="sng" algn="ctr">
                      <a:solidFill>
                        <a:schemeClr val="lt1"/>
                      </a:solidFill>
                      <a:prstDash val="solid"/>
                      <a:round/>
                      <a:headEnd type="none" w="med" len="med"/>
                      <a:tailEnd type="none" w="med" len="med"/>
                    </a:lnB>
                    <a:solidFill>
                      <a:scrgbClr r="0" g="0" b="0">
                        <a:alpha val="1000"/>
                      </a:scrgbClr>
                    </a:solidFill>
                  </a:tcPr>
                </a:tc>
                <a:extLst>
                  <a:ext uri="{0D108BD9-81ED-4DB2-BD59-A6C34878D82A}">
                    <a16:rowId xmlns:a16="http://schemas.microsoft.com/office/drawing/2014/main" val="3009849100"/>
                  </a:ext>
                </a:extLst>
              </a:tr>
              <a:tr h="317500">
                <a:tc>
                  <a:txBody>
                    <a:bodyPr/>
                    <a:lstStyle/>
                    <a:p>
                      <a:pPr algn="l"/>
                      <a:r>
                        <a:rPr lang="en-US" sz="2400" b="0">
                          <a:solidFill>
                            <a:schemeClr val="tx2"/>
                          </a:solidFill>
                        </a:rPr>
                        <a:t>2</a:t>
                      </a:r>
                    </a:p>
                  </a:txBody>
                  <a:tcPr>
                    <a:lnL w="12700" cmpd="sng">
                      <a:solidFill>
                        <a:schemeClr val="lt1"/>
                      </a:solidFill>
                    </a:lnL>
                    <a:lnR w="12700" cap="flat" cmpd="sng" algn="ctr">
                      <a:solidFill>
                        <a:schemeClr val="lt1"/>
                      </a:solidFill>
                      <a:prstDash val="solid"/>
                      <a:round/>
                      <a:headEnd type="none" w="med" len="med"/>
                      <a:tailEnd type="none" w="med" len="med"/>
                    </a:lnR>
                    <a:lnT w="12700" cmpd="sng">
                      <a:solidFill>
                        <a:schemeClr val="lt1"/>
                      </a:solidFill>
                    </a:lnT>
                    <a:lnB w="12700" cap="flat" cmpd="sng" algn="ctr">
                      <a:solidFill>
                        <a:schemeClr val="lt1"/>
                      </a:solidFill>
                      <a:prstDash val="solid"/>
                      <a:round/>
                      <a:headEnd type="none" w="med" len="med"/>
                      <a:tailEnd type="none" w="med" len="med"/>
                    </a:lnB>
                    <a:solidFill>
                      <a:scrgbClr r="0" g="0" b="0">
                        <a:alpha val="1000"/>
                      </a:scrgbClr>
                    </a:solidFill>
                  </a:tcPr>
                </a:tc>
                <a:tc>
                  <a:txBody>
                    <a:bodyPr/>
                    <a:lstStyle/>
                    <a:p>
                      <a:pPr algn="l"/>
                      <a:r>
                        <a:rPr lang="en-US" sz="2400" b="0">
                          <a:solidFill>
                            <a:schemeClr val="tx2"/>
                          </a:solidFill>
                        </a:rPr>
                        <a:t>1</a:t>
                      </a:r>
                    </a:p>
                  </a:txBody>
                  <a:tcPr>
                    <a:lnL w="12700" cap="flat" cmpd="sng" algn="ctr">
                      <a:solidFill>
                        <a:schemeClr val="lt1"/>
                      </a:solidFill>
                      <a:prstDash val="solid"/>
                      <a:round/>
                      <a:headEnd type="none" w="med" len="med"/>
                      <a:tailEnd type="none" w="med" len="med"/>
                    </a:lnL>
                    <a:lnR w="12700" cmpd="sng">
                      <a:solidFill>
                        <a:schemeClr val="lt1"/>
                      </a:solidFill>
                    </a:lnR>
                    <a:lnT w="12700" cmpd="sng">
                      <a:solidFill>
                        <a:schemeClr val="lt1"/>
                      </a:solidFill>
                    </a:lnT>
                    <a:lnB w="12700" cap="flat" cmpd="sng" algn="ctr">
                      <a:solidFill>
                        <a:schemeClr val="lt1"/>
                      </a:solidFill>
                      <a:prstDash val="solid"/>
                      <a:round/>
                      <a:headEnd type="none" w="med" len="med"/>
                      <a:tailEnd type="none" w="med" len="med"/>
                    </a:lnB>
                    <a:solidFill>
                      <a:scrgbClr r="0" g="0" b="0">
                        <a:alpha val="1000"/>
                      </a:scrgbClr>
                    </a:solidFill>
                  </a:tcPr>
                </a:tc>
                <a:extLst>
                  <a:ext uri="{0D108BD9-81ED-4DB2-BD59-A6C34878D82A}">
                    <a16:rowId xmlns:a16="http://schemas.microsoft.com/office/drawing/2014/main" val="1971363686"/>
                  </a:ext>
                </a:extLst>
              </a:tr>
              <a:tr h="317500">
                <a:tc>
                  <a:txBody>
                    <a:bodyPr/>
                    <a:lstStyle/>
                    <a:p>
                      <a:pPr algn="l"/>
                      <a:r>
                        <a:rPr lang="en-US" sz="2400" b="0">
                          <a:solidFill>
                            <a:schemeClr val="tx2"/>
                          </a:solidFill>
                        </a:rPr>
                        <a:t>3</a:t>
                      </a:r>
                      <a:endParaRPr lang="en-US" sz="2400" b="0" dirty="0">
                        <a:solidFill>
                          <a:schemeClr val="tx2"/>
                        </a:solidFill>
                      </a:endParaRPr>
                    </a:p>
                  </a:txBody>
                  <a:tcPr>
                    <a:lnL w="12700" cmpd="sng">
                      <a:solidFill>
                        <a:schemeClr val="lt1"/>
                      </a:solidFill>
                    </a:lnL>
                    <a:lnR w="12700" cap="flat" cmpd="sng" algn="ctr">
                      <a:solidFill>
                        <a:schemeClr val="lt1"/>
                      </a:solidFill>
                      <a:prstDash val="solid"/>
                      <a:round/>
                      <a:headEnd type="none" w="med" len="med"/>
                      <a:tailEnd type="none" w="med" len="med"/>
                    </a:lnR>
                    <a:lnT w="12700" cmpd="sng">
                      <a:solidFill>
                        <a:schemeClr val="lt1"/>
                      </a:solidFill>
                    </a:lnT>
                    <a:lnB w="12700" cap="flat" cmpd="sng" algn="ctr">
                      <a:solidFill>
                        <a:schemeClr val="lt1"/>
                      </a:solidFill>
                      <a:prstDash val="solid"/>
                      <a:round/>
                      <a:headEnd type="none" w="med" len="med"/>
                      <a:tailEnd type="none" w="med" len="med"/>
                    </a:lnB>
                    <a:solidFill>
                      <a:scrgbClr r="0" g="0" b="0">
                        <a:alpha val="1000"/>
                      </a:scrgbClr>
                    </a:solidFill>
                  </a:tcPr>
                </a:tc>
                <a:tc>
                  <a:txBody>
                    <a:bodyPr/>
                    <a:lstStyle/>
                    <a:p>
                      <a:pPr algn="l"/>
                      <a:r>
                        <a:rPr lang="en-US" sz="2400" b="0">
                          <a:solidFill>
                            <a:schemeClr val="tx2"/>
                          </a:solidFill>
                        </a:rPr>
                        <a:t>-1</a:t>
                      </a:r>
                      <a:endParaRPr lang="en-US" sz="2400" b="0" dirty="0">
                        <a:solidFill>
                          <a:schemeClr val="tx2"/>
                        </a:solidFill>
                      </a:endParaRPr>
                    </a:p>
                  </a:txBody>
                  <a:tcPr>
                    <a:lnL w="12700" cap="flat" cmpd="sng" algn="ctr">
                      <a:solidFill>
                        <a:schemeClr val="lt1"/>
                      </a:solidFill>
                      <a:prstDash val="solid"/>
                      <a:round/>
                      <a:headEnd type="none" w="med" len="med"/>
                      <a:tailEnd type="none" w="med" len="med"/>
                    </a:lnL>
                    <a:lnR w="12700" cmpd="sng">
                      <a:solidFill>
                        <a:schemeClr val="lt1"/>
                      </a:solidFill>
                    </a:lnR>
                    <a:lnT w="12700" cmpd="sng">
                      <a:solidFill>
                        <a:schemeClr val="lt1"/>
                      </a:solidFill>
                    </a:lnT>
                    <a:lnB w="12700" cap="flat" cmpd="sng" algn="ctr">
                      <a:solidFill>
                        <a:schemeClr val="lt1"/>
                      </a:solidFill>
                      <a:prstDash val="solid"/>
                      <a:round/>
                      <a:headEnd type="none" w="med" len="med"/>
                      <a:tailEnd type="none" w="med" len="med"/>
                    </a:lnB>
                    <a:solidFill>
                      <a:scrgbClr r="0" g="0" b="0">
                        <a:alpha val="1000"/>
                      </a:scrgbClr>
                    </a:solidFill>
                  </a:tcPr>
                </a:tc>
                <a:extLst>
                  <a:ext uri="{0D108BD9-81ED-4DB2-BD59-A6C34878D82A}">
                    <a16:rowId xmlns:a16="http://schemas.microsoft.com/office/drawing/2014/main" val="1142566284"/>
                  </a:ext>
                </a:extLst>
              </a:tr>
              <a:tr h="317500">
                <a:tc>
                  <a:txBody>
                    <a:bodyPr/>
                    <a:lstStyle/>
                    <a:p>
                      <a:pPr algn="l"/>
                      <a:r>
                        <a:rPr lang="en-US" sz="2400" b="0">
                          <a:solidFill>
                            <a:schemeClr val="tx2"/>
                          </a:solidFill>
                        </a:rPr>
                        <a:t>4</a:t>
                      </a:r>
                    </a:p>
                  </a:txBody>
                  <a:tcPr>
                    <a:lnL w="12700" cmpd="sng">
                      <a:solidFill>
                        <a:schemeClr val="lt1"/>
                      </a:solidFill>
                    </a:lnL>
                    <a:lnR w="12700" cap="flat" cmpd="sng" algn="ctr">
                      <a:solidFill>
                        <a:schemeClr val="lt1"/>
                      </a:solidFill>
                      <a:prstDash val="solid"/>
                      <a:round/>
                      <a:headEnd type="none" w="med" len="med"/>
                      <a:tailEnd type="none" w="med" len="med"/>
                    </a:lnR>
                    <a:lnT w="12700" cmpd="sng">
                      <a:solidFill>
                        <a:schemeClr val="lt1"/>
                      </a:solidFill>
                    </a:lnT>
                    <a:lnB w="12700" cap="flat" cmpd="sng" algn="ctr">
                      <a:solidFill>
                        <a:schemeClr val="lt1"/>
                      </a:solidFill>
                      <a:prstDash val="solid"/>
                      <a:round/>
                      <a:headEnd type="none" w="med" len="med"/>
                      <a:tailEnd type="none" w="med" len="med"/>
                    </a:lnB>
                    <a:solidFill>
                      <a:scrgbClr r="0" g="0" b="0">
                        <a:alpha val="1000"/>
                      </a:scrgbClr>
                    </a:solidFill>
                  </a:tcPr>
                </a:tc>
                <a:tc>
                  <a:txBody>
                    <a:bodyPr/>
                    <a:lstStyle/>
                    <a:p>
                      <a:pPr algn="l"/>
                      <a:r>
                        <a:rPr lang="en-US" sz="2400" b="0">
                          <a:solidFill>
                            <a:schemeClr val="tx2"/>
                          </a:solidFill>
                        </a:rPr>
                        <a:t>-2</a:t>
                      </a:r>
                      <a:endParaRPr lang="en-US" sz="2400" b="0" dirty="0">
                        <a:solidFill>
                          <a:schemeClr val="tx2"/>
                        </a:solidFill>
                      </a:endParaRPr>
                    </a:p>
                  </a:txBody>
                  <a:tcPr>
                    <a:lnL w="12700" cap="flat" cmpd="sng" algn="ctr">
                      <a:solidFill>
                        <a:schemeClr val="lt1"/>
                      </a:solidFill>
                      <a:prstDash val="solid"/>
                      <a:round/>
                      <a:headEnd type="none" w="med" len="med"/>
                      <a:tailEnd type="none" w="med" len="med"/>
                    </a:lnL>
                    <a:lnR w="12700" cmpd="sng">
                      <a:solidFill>
                        <a:schemeClr val="lt1"/>
                      </a:solidFill>
                    </a:lnR>
                    <a:lnT w="12700" cmpd="sng">
                      <a:solidFill>
                        <a:schemeClr val="lt1"/>
                      </a:solidFill>
                    </a:lnT>
                    <a:lnB w="12700" cap="flat" cmpd="sng" algn="ctr">
                      <a:solidFill>
                        <a:schemeClr val="lt1"/>
                      </a:solidFill>
                      <a:prstDash val="solid"/>
                      <a:round/>
                      <a:headEnd type="none" w="med" len="med"/>
                      <a:tailEnd type="none" w="med" len="med"/>
                    </a:lnB>
                    <a:solidFill>
                      <a:scrgbClr r="0" g="0" b="0">
                        <a:alpha val="1000"/>
                      </a:scrgbClr>
                    </a:solidFill>
                  </a:tcPr>
                </a:tc>
                <a:extLst>
                  <a:ext uri="{0D108BD9-81ED-4DB2-BD59-A6C34878D82A}">
                    <a16:rowId xmlns:a16="http://schemas.microsoft.com/office/drawing/2014/main" val="1108823826"/>
                  </a:ext>
                </a:extLst>
              </a:tr>
              <a:tr h="317500">
                <a:tc>
                  <a:txBody>
                    <a:bodyPr/>
                    <a:lstStyle/>
                    <a:p>
                      <a:pPr algn="l"/>
                      <a:r>
                        <a:rPr lang="en-US" sz="2400" b="0">
                          <a:solidFill>
                            <a:schemeClr val="tx2"/>
                          </a:solidFill>
                        </a:rPr>
                        <a:t>5</a:t>
                      </a:r>
                    </a:p>
                  </a:txBody>
                  <a:tcPr>
                    <a:lnL w="12700" cmpd="sng">
                      <a:solidFill>
                        <a:schemeClr val="lt1"/>
                      </a:solidFill>
                    </a:lnL>
                    <a:lnR w="12700" cap="flat" cmpd="sng" algn="ctr">
                      <a:solidFill>
                        <a:schemeClr val="lt1"/>
                      </a:solidFill>
                      <a:prstDash val="solid"/>
                      <a:round/>
                      <a:headEnd type="none" w="med" len="med"/>
                      <a:tailEnd type="none" w="med" len="med"/>
                    </a:lnR>
                    <a:lnT w="12700" cmpd="sng">
                      <a:solidFill>
                        <a:schemeClr val="lt1"/>
                      </a:solidFill>
                    </a:lnT>
                    <a:lnB w="12700" cap="flat" cmpd="sng" algn="ctr">
                      <a:solidFill>
                        <a:schemeClr val="lt1"/>
                      </a:solidFill>
                      <a:prstDash val="solid"/>
                      <a:round/>
                      <a:headEnd type="none" w="med" len="med"/>
                      <a:tailEnd type="none" w="med" len="med"/>
                    </a:lnB>
                    <a:solidFill>
                      <a:scrgbClr r="0" g="0" b="0">
                        <a:alpha val="1000"/>
                      </a:scrgbClr>
                    </a:solidFill>
                  </a:tcPr>
                </a:tc>
                <a:tc>
                  <a:txBody>
                    <a:bodyPr/>
                    <a:lstStyle/>
                    <a:p>
                      <a:pPr algn="l"/>
                      <a:r>
                        <a:rPr lang="en-US" sz="2400" b="0">
                          <a:solidFill>
                            <a:schemeClr val="tx2"/>
                          </a:solidFill>
                        </a:rPr>
                        <a:t>4</a:t>
                      </a:r>
                    </a:p>
                  </a:txBody>
                  <a:tcPr>
                    <a:lnL w="12700" cap="flat" cmpd="sng" algn="ctr">
                      <a:solidFill>
                        <a:schemeClr val="lt1"/>
                      </a:solidFill>
                      <a:prstDash val="solid"/>
                      <a:round/>
                      <a:headEnd type="none" w="med" len="med"/>
                      <a:tailEnd type="none" w="med" len="med"/>
                    </a:lnL>
                    <a:lnR w="12700" cmpd="sng">
                      <a:solidFill>
                        <a:schemeClr val="lt1"/>
                      </a:solidFill>
                    </a:lnR>
                    <a:lnT w="12700" cmpd="sng">
                      <a:solidFill>
                        <a:schemeClr val="lt1"/>
                      </a:solidFill>
                    </a:lnT>
                    <a:lnB w="12700" cap="flat" cmpd="sng" algn="ctr">
                      <a:solidFill>
                        <a:schemeClr val="lt1"/>
                      </a:solidFill>
                      <a:prstDash val="solid"/>
                      <a:round/>
                      <a:headEnd type="none" w="med" len="med"/>
                      <a:tailEnd type="none" w="med" len="med"/>
                    </a:lnB>
                    <a:solidFill>
                      <a:scrgbClr r="0" g="0" b="0">
                        <a:alpha val="1000"/>
                      </a:scrgbClr>
                    </a:solidFill>
                  </a:tcPr>
                </a:tc>
                <a:extLst>
                  <a:ext uri="{0D108BD9-81ED-4DB2-BD59-A6C34878D82A}">
                    <a16:rowId xmlns:a16="http://schemas.microsoft.com/office/drawing/2014/main" val="3195014237"/>
                  </a:ext>
                </a:extLst>
              </a:tr>
              <a:tr h="317500">
                <a:tc>
                  <a:txBody>
                    <a:bodyPr/>
                    <a:lstStyle/>
                    <a:p>
                      <a:pPr algn="l"/>
                      <a:r>
                        <a:rPr lang="en-US" sz="2400" b="0">
                          <a:solidFill>
                            <a:schemeClr val="tx2"/>
                          </a:solidFill>
                        </a:rPr>
                        <a:t>6</a:t>
                      </a:r>
                    </a:p>
                  </a:txBody>
                  <a:tcPr>
                    <a:lnL w="12700" cmpd="sng">
                      <a:solidFill>
                        <a:schemeClr val="lt1"/>
                      </a:solidFill>
                    </a:lnL>
                    <a:lnR w="12700" cap="flat" cmpd="sng" algn="ctr">
                      <a:solidFill>
                        <a:schemeClr val="lt1"/>
                      </a:solidFill>
                      <a:prstDash val="solid"/>
                      <a:round/>
                      <a:headEnd type="none" w="med" len="med"/>
                      <a:tailEnd type="none" w="med" len="med"/>
                    </a:lnR>
                    <a:lnT w="12700" cmpd="sng">
                      <a:solidFill>
                        <a:schemeClr val="lt1"/>
                      </a:solidFill>
                    </a:lnT>
                    <a:lnB w="38100" cmpd="sng">
                      <a:solidFill>
                        <a:schemeClr val="lt1"/>
                      </a:solidFill>
                    </a:lnB>
                    <a:solidFill>
                      <a:scrgbClr r="0" g="0" b="0">
                        <a:alpha val="1000"/>
                      </a:scrgbClr>
                    </a:solidFill>
                  </a:tcPr>
                </a:tc>
                <a:tc>
                  <a:txBody>
                    <a:bodyPr/>
                    <a:lstStyle/>
                    <a:p>
                      <a:pPr algn="l"/>
                      <a:r>
                        <a:rPr lang="en-US" sz="2400" b="0">
                          <a:solidFill>
                            <a:schemeClr val="tx2"/>
                          </a:solidFill>
                        </a:rPr>
                        <a:t>Other</a:t>
                      </a:r>
                      <a:endParaRPr lang="en-US" sz="2400" b="0" dirty="0">
                        <a:solidFill>
                          <a:schemeClr val="tx2"/>
                        </a:solidFill>
                      </a:endParaRPr>
                    </a:p>
                  </a:txBody>
                  <a:tcPr>
                    <a:lnL w="12700" cap="flat" cmpd="sng" algn="ctr">
                      <a:solidFill>
                        <a:schemeClr val="lt1"/>
                      </a:solidFill>
                      <a:prstDash val="solid"/>
                      <a:round/>
                      <a:headEnd type="none" w="med" len="med"/>
                      <a:tailEnd type="none" w="med" len="med"/>
                    </a:lnL>
                    <a:lnR w="12700" cmpd="sng">
                      <a:solidFill>
                        <a:schemeClr val="lt1"/>
                      </a:solidFill>
                    </a:lnR>
                    <a:lnT w="12700" cmpd="sng">
                      <a:solidFill>
                        <a:schemeClr val="lt1"/>
                      </a:solidFill>
                    </a:lnT>
                    <a:lnB w="38100" cmpd="sng">
                      <a:solidFill>
                        <a:schemeClr val="lt1"/>
                      </a:solidFill>
                    </a:lnB>
                    <a:solidFill>
                      <a:scrgbClr r="0" g="0" b="0">
                        <a:alpha val="1000"/>
                      </a:scrgbClr>
                    </a:solidFill>
                  </a:tcPr>
                </a:tc>
                <a:extLst>
                  <a:ext uri="{0D108BD9-81ED-4DB2-BD59-A6C34878D82A}">
                    <a16:rowId xmlns:a16="http://schemas.microsoft.com/office/drawing/2014/main" val="4220405979"/>
                  </a:ext>
                </a:extLst>
              </a:tr>
            </a:tbl>
          </a:graphicData>
        </a:graphic>
      </p:graphicFrame>
      <p:graphicFrame>
        <p:nvGraphicFramePr>
          <p:cNvPr id="8" name="TPKeywords">
            <a:extLst>
              <a:ext uri="{FF2B5EF4-FFF2-40B4-BE49-F238E27FC236}">
                <a16:creationId xmlns:a16="http://schemas.microsoft.com/office/drawing/2014/main" id="{E13DF2B4-039B-45A6-97D3-AB2B60BA2BAC}"/>
              </a:ext>
            </a:extLst>
          </p:cNvPr>
          <p:cNvGraphicFramePr>
            <a:graphicFrameLocks noGrp="1"/>
          </p:cNvGraphicFramePr>
          <p:nvPr>
            <p:extLst>
              <p:ext uri="{D42A27DB-BD31-4B8C-83A1-F6EECF244321}">
                <p14:modId xmlns:p14="http://schemas.microsoft.com/office/powerpoint/2010/main" val="1256598989"/>
              </p:ext>
            </p:extLst>
          </p:nvPr>
        </p:nvGraphicFramePr>
        <p:xfrm>
          <a:off x="127000" y="4914900"/>
          <a:ext cx="4445000" cy="914400"/>
        </p:xfrm>
        <a:graphic>
          <a:graphicData uri="http://schemas.openxmlformats.org/drawingml/2006/table">
            <a:tbl>
              <a:tblPr firstRow="1" bandRow="1">
                <a:tableStyleId>{5C22544A-7EE6-4342-B048-85BDC9FD1C3A}</a:tableStyleId>
              </a:tblPr>
              <a:tblGrid>
                <a:gridCol w="4445000">
                  <a:extLst>
                    <a:ext uri="{9D8B030D-6E8A-4147-A177-3AD203B41FA5}">
                      <a16:colId xmlns:a16="http://schemas.microsoft.com/office/drawing/2014/main" val="3991167402"/>
                    </a:ext>
                  </a:extLst>
                </a:gridCol>
              </a:tblGrid>
              <a:tr h="317500">
                <a:tc>
                  <a:txBody>
                    <a:bodyPr/>
                    <a:lstStyle/>
                    <a:p>
                      <a:pPr algn="l"/>
                      <a:endParaRPr lang="en-US" sz="2400" b="1" dirty="0">
                        <a:solidFill>
                          <a:schemeClr val="tx2"/>
                        </a:solidFill>
                      </a:endParaRPr>
                    </a:p>
                  </a:txBody>
                  <a:tcPr>
                    <a:lnL w="12700" cmpd="sng">
                      <a:solidFill>
                        <a:schemeClr val="lt1"/>
                      </a:solidFill>
                    </a:lnL>
                    <a:lnR w="12700" cmpd="sng">
                      <a:solidFill>
                        <a:schemeClr val="lt1"/>
                      </a:solidFill>
                    </a:lnR>
                    <a:lnT w="12700" cmpd="sng">
                      <a:solidFill>
                        <a:schemeClr val="lt1"/>
                      </a:solidFill>
                    </a:lnT>
                    <a:lnB w="12700" cap="flat" cmpd="sng" algn="ctr">
                      <a:solidFill>
                        <a:schemeClr val="lt1"/>
                      </a:solidFill>
                      <a:prstDash val="solid"/>
                      <a:round/>
                      <a:headEnd type="none" w="med" len="med"/>
                      <a:tailEnd type="none" w="med" len="med"/>
                    </a:lnB>
                    <a:solidFill>
                      <a:schemeClr val="accent1">
                        <a:alpha val="1000"/>
                      </a:schemeClr>
                    </a:solidFill>
                  </a:tcPr>
                </a:tc>
                <a:extLst>
                  <a:ext uri="{0D108BD9-81ED-4DB2-BD59-A6C34878D82A}">
                    <a16:rowId xmlns:a16="http://schemas.microsoft.com/office/drawing/2014/main" val="2531616598"/>
                  </a:ext>
                </a:extLst>
              </a:tr>
              <a:tr h="317500">
                <a:tc>
                  <a:txBody>
                    <a:bodyPr/>
                    <a:lstStyle/>
                    <a:p>
                      <a:pPr algn="l"/>
                      <a:endParaRPr lang="en-US" sz="2400" b="1" dirty="0">
                        <a:solidFill>
                          <a:schemeClr val="tx2"/>
                        </a:solidFill>
                      </a:endParaRPr>
                    </a:p>
                  </a:txBody>
                  <a:tcPr>
                    <a:lnL w="12700" cmpd="sng">
                      <a:solidFill>
                        <a:schemeClr val="lt1"/>
                      </a:solidFill>
                    </a:lnL>
                    <a:lnR w="12700" cmpd="sng">
                      <a:solidFill>
                        <a:schemeClr val="lt1"/>
                      </a:solidFill>
                    </a:lnR>
                    <a:lnT w="12700" cmpd="sng">
                      <a:solidFill>
                        <a:schemeClr val="lt1"/>
                      </a:solidFill>
                    </a:lnT>
                    <a:lnB w="38100" cmpd="sng">
                      <a:solidFill>
                        <a:schemeClr val="lt1"/>
                      </a:solidFill>
                    </a:lnB>
                    <a:solidFill>
                      <a:schemeClr val="accent1">
                        <a:alpha val="1000"/>
                      </a:schemeClr>
                    </a:solidFill>
                  </a:tcPr>
                </a:tc>
                <a:extLst>
                  <a:ext uri="{0D108BD9-81ED-4DB2-BD59-A6C34878D82A}">
                    <a16:rowId xmlns:a16="http://schemas.microsoft.com/office/drawing/2014/main" val="3622350782"/>
                  </a:ext>
                </a:extLst>
              </a:tr>
            </a:tbl>
          </a:graphicData>
        </a:graphic>
      </p:graphicFrame>
      <p:sp>
        <p:nvSpPr>
          <p:cNvPr id="9" name="TPPolling">
            <a:extLst>
              <a:ext uri="{FF2B5EF4-FFF2-40B4-BE49-F238E27FC236}">
                <a16:creationId xmlns:a16="http://schemas.microsoft.com/office/drawing/2014/main" id="{B88DB776-48B6-449E-A946-E9B074FE4926}"/>
              </a:ext>
            </a:extLst>
          </p:cNvPr>
          <p:cNvSpPr/>
          <p:nvPr/>
        </p:nvSpPr>
        <p:spPr>
          <a:xfrm>
            <a:off x="0" y="0"/>
            <a:ext cx="12700" cy="12700"/>
          </a:xfrm>
          <a:prstGeom prst="rect">
            <a:avLst/>
          </a:prstGeom>
          <a:solidFill>
            <a:schemeClr val="accent1">
              <a:alpha val="10000"/>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Object 10">
            <a:extLst>
              <a:ext uri="{FF2B5EF4-FFF2-40B4-BE49-F238E27FC236}">
                <a16:creationId xmlns:a16="http://schemas.microsoft.com/office/drawing/2014/main" id="{3BE6C5C0-8D65-4214-BA56-E2DE778A62E5}"/>
              </a:ext>
            </a:extLst>
          </p:cNvPr>
          <p:cNvGraphicFramePr>
            <a:graphicFrameLocks noChangeAspect="1"/>
          </p:cNvGraphicFramePr>
          <p:nvPr>
            <p:extLst>
              <p:ext uri="{D42A27DB-BD31-4B8C-83A1-F6EECF244321}">
                <p14:modId xmlns:p14="http://schemas.microsoft.com/office/powerpoint/2010/main" val="240034871"/>
              </p:ext>
            </p:extLst>
          </p:nvPr>
        </p:nvGraphicFramePr>
        <p:xfrm>
          <a:off x="4038600" y="1467724"/>
          <a:ext cx="3734459" cy="857089"/>
        </p:xfrm>
        <a:graphic>
          <a:graphicData uri="http://schemas.openxmlformats.org/presentationml/2006/ole">
            <mc:AlternateContent xmlns:mc="http://schemas.openxmlformats.org/markup-compatibility/2006">
              <mc:Choice xmlns:v="urn:schemas-microsoft-com:vml" Requires="v">
                <p:oleObj spid="_x0000_s100390" name="Equation" r:id="rId7" imgW="774360" imgH="177480" progId="Equation.3">
                  <p:embed/>
                </p:oleObj>
              </mc:Choice>
              <mc:Fallback>
                <p:oleObj name="Equation" r:id="rId7" imgW="774360" imgH="177480" progId="Equation.3">
                  <p:embed/>
                  <p:pic>
                    <p:nvPicPr>
                      <p:cNvPr id="6" name="Object 5"/>
                      <p:cNvPicPr/>
                      <p:nvPr/>
                    </p:nvPicPr>
                    <p:blipFill>
                      <a:blip r:embed="rId8"/>
                      <a:stretch>
                        <a:fillRect/>
                      </a:stretch>
                    </p:blipFill>
                    <p:spPr>
                      <a:xfrm>
                        <a:off x="4038600" y="1467724"/>
                        <a:ext cx="3734459" cy="857089"/>
                      </a:xfrm>
                      <a:prstGeom prst="rect">
                        <a:avLst/>
                      </a:prstGeom>
                    </p:spPr>
                  </p:pic>
                </p:oleObj>
              </mc:Fallback>
            </mc:AlternateContent>
          </a:graphicData>
        </a:graphic>
      </p:graphicFrame>
      <p:grpSp>
        <p:nvGrpSpPr>
          <p:cNvPr id="14" name="TPCountdown">
            <a:extLst>
              <a:ext uri="{FF2B5EF4-FFF2-40B4-BE49-F238E27FC236}">
                <a16:creationId xmlns:a16="http://schemas.microsoft.com/office/drawing/2014/main" id="{6886CDE5-BC10-4277-9FAB-D33226B1B487}"/>
              </a:ext>
            </a:extLst>
          </p:cNvPr>
          <p:cNvGrpSpPr>
            <a:grpSpLocks noChangeAspect="1"/>
          </p:cNvGrpSpPr>
          <p:nvPr>
            <p:custDataLst>
              <p:tags r:id="rId4"/>
            </p:custDataLst>
          </p:nvPr>
        </p:nvGrpSpPr>
        <p:grpSpPr>
          <a:xfrm>
            <a:off x="9497786" y="320415"/>
            <a:ext cx="2080126" cy="1575853"/>
            <a:chOff x="8318500" y="6032500"/>
            <a:chExt cx="838200" cy="635000"/>
          </a:xfrm>
        </p:grpSpPr>
        <p:sp>
          <p:nvSpPr>
            <p:cNvPr id="12" name="CountdownShape">
              <a:extLst>
                <a:ext uri="{FF2B5EF4-FFF2-40B4-BE49-F238E27FC236}">
                  <a16:creationId xmlns:a16="http://schemas.microsoft.com/office/drawing/2014/main" id="{8F5C7573-9A05-48C3-94D7-C78517593AE4}"/>
                </a:ext>
              </a:extLst>
            </p:cNvPr>
            <p:cNvSpPr/>
            <p:nvPr/>
          </p:nvSpPr>
          <p:spPr>
            <a:xfrm>
              <a:off x="8318500" y="6032500"/>
              <a:ext cx="838200" cy="609600"/>
            </a:xfrm>
            <a:prstGeom prst="ellipse">
              <a:avLst/>
            </a:prstGeom>
            <a:gradFill flip="none" rotWithShape="1">
              <a:gsLst>
                <a:gs pos="0">
                  <a:schemeClr val="accent2"/>
                </a:gs>
                <a:gs pos="100000">
                  <a:srgbClr val="FFFFFF"/>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untdownText">
              <a:extLst>
                <a:ext uri="{FF2B5EF4-FFF2-40B4-BE49-F238E27FC236}">
                  <a16:creationId xmlns:a16="http://schemas.microsoft.com/office/drawing/2014/main" id="{478D1439-2C63-4E5D-A9C2-792C4E956958}"/>
                </a:ext>
              </a:extLst>
            </p:cNvPr>
            <p:cNvSpPr txBox="1"/>
            <p:nvPr/>
          </p:nvSpPr>
          <p:spPr>
            <a:xfrm>
              <a:off x="8318500" y="6032500"/>
              <a:ext cx="838200" cy="635000"/>
            </a:xfrm>
            <a:prstGeom prst="rect">
              <a:avLst/>
            </a:prstGeom>
            <a:blipFill>
              <a:blip r:embed="rId9"/>
              <a:stretch>
                <a:fillRect/>
              </a:stretch>
            </a:blipFill>
          </p:spPr>
          <p:txBody>
            <a:bodyPr vert="horz" rtlCol="0" anchor="ctr" anchorCtr="1">
              <a:noAutofit/>
            </a:bodyPr>
            <a:lstStyle/>
            <a:p>
              <a:pPr algn="ctr"/>
              <a:endParaRPr lang="en-US" sz="2000" b="1">
                <a:latin typeface="Tahoma" panose="020B0604030504040204" pitchFamily="34" charset="0"/>
              </a:endParaRPr>
            </a:p>
          </p:txBody>
        </p:sp>
      </p:grpSp>
    </p:spTree>
    <p:custDataLst>
      <p:tags r:id="rId2"/>
    </p:custDataLst>
    <p:extLst>
      <p:ext uri="{BB962C8B-B14F-4D97-AF65-F5344CB8AC3E}">
        <p14:creationId xmlns:p14="http://schemas.microsoft.com/office/powerpoint/2010/main" val="313725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par>
                          <p:cTn id="15" fill="hold">
                            <p:stCondLst>
                              <p:cond delay="0"/>
                            </p:stCondLst>
                            <p:childTnLst>
                              <p:par>
                                <p:cTn id="16" presetID="1" presetClass="exit" presetSubtype="0" fill="hold" nodeType="afterEffect">
                                  <p:stCondLst>
                                    <p:cond delay="0"/>
                                  </p:stCondLst>
                                  <p:childTnLst>
                                    <p:set>
                                      <p:cBhvr>
                                        <p:cTn id="17" dur="1" fill="hold">
                                          <p:stCondLst>
                                            <p:cond delay="0"/>
                                          </p:stCondLst>
                                        </p:cTn>
                                        <p:tgtEl>
                                          <p:spTgt spid="14"/>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9"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solution</a:t>
            </a:r>
          </a:p>
        </p:txBody>
      </p:sp>
      <p:sp>
        <p:nvSpPr>
          <p:cNvPr id="3" name="Date Placeholder 2"/>
          <p:cNvSpPr>
            <a:spLocks noGrp="1"/>
          </p:cNvSpPr>
          <p:nvPr>
            <p:ph type="dt" sz="half" idx="10"/>
          </p:nvPr>
        </p:nvSpPr>
        <p:spPr/>
        <p:txBody>
          <a:bodyPr/>
          <a:lstStyle/>
          <a:p>
            <a:r>
              <a:rPr lang="en-US"/>
              <a:t>7 October 2017</a:t>
            </a:r>
          </a:p>
        </p:txBody>
      </p:sp>
      <p:sp>
        <p:nvSpPr>
          <p:cNvPr id="4" name="Footer Placeholder 3"/>
          <p:cNvSpPr>
            <a:spLocks noGrp="1"/>
          </p:cNvSpPr>
          <p:nvPr>
            <p:ph type="ftr" sz="quarter" idx="11"/>
          </p:nvPr>
        </p:nvSpPr>
        <p:spPr/>
        <p:txBody>
          <a:bodyPr/>
          <a:lstStyle/>
          <a:p>
            <a:r>
              <a:rPr lang="en-US"/>
              <a:t>McCrory: Einstein's 1905 Revolution</a:t>
            </a:r>
          </a:p>
        </p:txBody>
      </p:sp>
      <p:sp>
        <p:nvSpPr>
          <p:cNvPr id="5" name="Slide Number Placeholder 4"/>
          <p:cNvSpPr>
            <a:spLocks noGrp="1"/>
          </p:cNvSpPr>
          <p:nvPr>
            <p:ph type="sldNum" sz="quarter" idx="12"/>
          </p:nvPr>
        </p:nvSpPr>
        <p:spPr/>
        <p:txBody>
          <a:bodyPr/>
          <a:lstStyle/>
          <a:p>
            <a:fld id="{AFF25C80-3B7E-43E1-A5B7-0224D5A95EE8}" type="slidenum">
              <a:rPr lang="en-US" smtClean="0"/>
              <a:t>62</a:t>
            </a:fld>
            <a:endParaRPr lang="en-US" dirty="0"/>
          </a:p>
        </p:txBody>
      </p:sp>
      <p:graphicFrame>
        <p:nvGraphicFramePr>
          <p:cNvPr id="12" name="Object 11">
            <a:extLst>
              <a:ext uri="{FF2B5EF4-FFF2-40B4-BE49-F238E27FC236}">
                <a16:creationId xmlns:a16="http://schemas.microsoft.com/office/drawing/2014/main" id="{A5C76C7D-9CAC-42D5-84C2-9955EA048BBA}"/>
              </a:ext>
            </a:extLst>
          </p:cNvPr>
          <p:cNvGraphicFramePr>
            <a:graphicFrameLocks noChangeAspect="1"/>
          </p:cNvGraphicFramePr>
          <p:nvPr>
            <p:extLst>
              <p:ext uri="{D42A27DB-BD31-4B8C-83A1-F6EECF244321}">
                <p14:modId xmlns:p14="http://schemas.microsoft.com/office/powerpoint/2010/main" val="2007123750"/>
              </p:ext>
            </p:extLst>
          </p:nvPr>
        </p:nvGraphicFramePr>
        <p:xfrm>
          <a:off x="5229171" y="448170"/>
          <a:ext cx="4184525" cy="5656468"/>
        </p:xfrm>
        <a:graphic>
          <a:graphicData uri="http://schemas.openxmlformats.org/presentationml/2006/ole">
            <mc:AlternateContent xmlns:mc="http://schemas.openxmlformats.org/markup-compatibility/2006">
              <mc:Choice xmlns:v="urn:schemas-microsoft-com:vml" Requires="v">
                <p:oleObj spid="_x0000_s29910" name="Equation" r:id="rId3" imgW="977760" imgH="1320480" progId="Equation.3">
                  <p:embed/>
                </p:oleObj>
              </mc:Choice>
              <mc:Fallback>
                <p:oleObj name="Equation" r:id="rId3" imgW="977760" imgH="1320480" progId="Equation.3">
                  <p:embed/>
                  <p:pic>
                    <p:nvPicPr>
                      <p:cNvPr id="8" name="Object 7"/>
                      <p:cNvPicPr/>
                      <p:nvPr/>
                    </p:nvPicPr>
                    <p:blipFill>
                      <a:blip r:embed="rId4"/>
                      <a:stretch>
                        <a:fillRect/>
                      </a:stretch>
                    </p:blipFill>
                    <p:spPr>
                      <a:xfrm>
                        <a:off x="5229171" y="448170"/>
                        <a:ext cx="4184525" cy="5656468"/>
                      </a:xfrm>
                      <a:prstGeom prst="rect">
                        <a:avLst/>
                      </a:prstGeom>
                    </p:spPr>
                  </p:pic>
                </p:oleObj>
              </mc:Fallback>
            </mc:AlternateContent>
          </a:graphicData>
        </a:graphic>
      </p:graphicFrame>
    </p:spTree>
    <p:extLst>
      <p:ext uri="{BB962C8B-B14F-4D97-AF65-F5344CB8AC3E}">
        <p14:creationId xmlns:p14="http://schemas.microsoft.com/office/powerpoint/2010/main" val="17681214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1122363"/>
            <a:ext cx="9144000" cy="2471738"/>
          </a:xfrm>
        </p:spPr>
        <p:txBody>
          <a:bodyPr>
            <a:normAutofit fontScale="90000"/>
          </a:bodyPr>
          <a:lstStyle/>
          <a:p>
            <a:br>
              <a:rPr lang="en-US" dirty="0"/>
            </a:br>
            <a:r>
              <a:rPr lang="en-US" dirty="0"/>
              <a:t>Introduction over.</a:t>
            </a:r>
            <a:br>
              <a:rPr lang="en-US" dirty="0"/>
            </a:br>
            <a:br>
              <a:rPr lang="en-US" dirty="0"/>
            </a:br>
            <a:r>
              <a:rPr lang="en-US" dirty="0"/>
              <a:t>Let’s do some physics.</a:t>
            </a:r>
          </a:p>
        </p:txBody>
      </p:sp>
      <p:sp>
        <p:nvSpPr>
          <p:cNvPr id="5" name="Subtitle 4"/>
          <p:cNvSpPr>
            <a:spLocks noGrp="1"/>
          </p:cNvSpPr>
          <p:nvPr>
            <p:ph type="subTitle" idx="1"/>
          </p:nvPr>
        </p:nvSpPr>
        <p:spPr>
          <a:xfrm>
            <a:off x="1524000" y="4305300"/>
            <a:ext cx="9144000" cy="952500"/>
          </a:xfrm>
        </p:spPr>
        <p:txBody>
          <a:bodyPr/>
          <a:lstStyle/>
          <a:p>
            <a:r>
              <a:rPr lang="en-US" dirty="0"/>
              <a:t>All you need is Algebra</a:t>
            </a:r>
          </a:p>
        </p:txBody>
      </p:sp>
      <p:sp>
        <p:nvSpPr>
          <p:cNvPr id="6" name="TextBox 5"/>
          <p:cNvSpPr txBox="1"/>
          <p:nvPr/>
        </p:nvSpPr>
        <p:spPr>
          <a:xfrm>
            <a:off x="10859906" y="6368528"/>
            <a:ext cx="1235275" cy="369332"/>
          </a:xfrm>
          <a:prstGeom prst="rect">
            <a:avLst/>
          </a:prstGeom>
          <a:noFill/>
        </p:spPr>
        <p:txBody>
          <a:bodyPr wrap="none" rtlCol="0">
            <a:spAutoFit/>
          </a:bodyPr>
          <a:lstStyle/>
          <a:p>
            <a:pPr algn="r"/>
            <a:r>
              <a:rPr lang="en-US" dirty="0"/>
              <a:t>Questions?</a:t>
            </a:r>
          </a:p>
        </p:txBody>
      </p:sp>
    </p:spTree>
    <p:extLst>
      <p:ext uri="{BB962C8B-B14F-4D97-AF65-F5344CB8AC3E}">
        <p14:creationId xmlns:p14="http://schemas.microsoft.com/office/powerpoint/2010/main" val="23889565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Physics</a:t>
            </a:r>
            <a:r>
              <a:rPr lang="en-US" dirty="0"/>
              <a:t>: Velocity (</a:t>
            </a:r>
            <a:r>
              <a:rPr lang="en-US" i="1" dirty="0">
                <a:latin typeface="Times New Roman" panose="02020603050405020304" pitchFamily="18" charset="0"/>
                <a:cs typeface="Times New Roman" panose="02020603050405020304" pitchFamily="18" charset="0"/>
              </a:rPr>
              <a:t>v</a:t>
            </a:r>
            <a:r>
              <a:rPr lang="en-US" dirty="0"/>
              <a:t>), Distance (</a:t>
            </a:r>
            <a:r>
              <a:rPr lang="en-US" i="1" dirty="0">
                <a:latin typeface="Times New Roman" panose="02020603050405020304" pitchFamily="18" charset="0"/>
                <a:cs typeface="Times New Roman" panose="02020603050405020304" pitchFamily="18" charset="0"/>
              </a:rPr>
              <a:t>d</a:t>
            </a:r>
            <a:r>
              <a:rPr lang="en-US" dirty="0"/>
              <a:t>) and Time (</a:t>
            </a:r>
            <a:r>
              <a:rPr lang="en-US" i="1" dirty="0">
                <a:latin typeface="Times New Roman" panose="02020603050405020304" pitchFamily="18" charset="0"/>
                <a:cs typeface="Times New Roman" panose="02020603050405020304" pitchFamily="18" charset="0"/>
              </a:rPr>
              <a:t>t</a:t>
            </a:r>
            <a:r>
              <a:rPr lang="en-US" dirty="0"/>
              <a:t>)</a:t>
            </a:r>
          </a:p>
        </p:txBody>
      </p:sp>
      <p:sp>
        <p:nvSpPr>
          <p:cNvPr id="3" name="Content Placeholder 2"/>
          <p:cNvSpPr>
            <a:spLocks noGrp="1"/>
          </p:cNvSpPr>
          <p:nvPr>
            <p:ph idx="1"/>
          </p:nvPr>
        </p:nvSpPr>
        <p:spPr>
          <a:xfrm>
            <a:off x="4104140" y="1662323"/>
            <a:ext cx="7249660" cy="3798275"/>
          </a:xfrm>
        </p:spPr>
        <p:txBody>
          <a:bodyPr>
            <a:noAutofit/>
          </a:bodyPr>
          <a:lstStyle/>
          <a:p>
            <a:pPr marL="0" indent="0" algn="ctr">
              <a:buNone/>
            </a:pPr>
            <a:r>
              <a:rPr lang="en-US" sz="2400" dirty="0"/>
              <a:t>Hint: </a:t>
            </a:r>
            <a:r>
              <a:rPr lang="en-US" sz="2400" i="1" u="sng" dirty="0"/>
              <a:t>Use the units</a:t>
            </a:r>
          </a:p>
          <a:p>
            <a:pPr marL="0" indent="0" algn="ctr">
              <a:buNone/>
            </a:pPr>
            <a:endParaRPr lang="en-US" sz="2400" dirty="0"/>
          </a:p>
          <a:p>
            <a:pPr marL="0" indent="0">
              <a:buNone/>
            </a:pPr>
            <a:r>
              <a:rPr lang="en-US" sz="2400" dirty="0"/>
              <a:t>[meters per second] = [meters] ÷ [second]</a:t>
            </a:r>
          </a:p>
          <a:p>
            <a:pPr marL="0" indent="0">
              <a:buNone/>
            </a:pPr>
            <a:endParaRPr lang="en-US" sz="2400" dirty="0"/>
          </a:p>
          <a:p>
            <a:pPr marL="0" indent="0">
              <a:buNone/>
            </a:pPr>
            <a:r>
              <a:rPr lang="en-US" sz="2400" dirty="0"/>
              <a:t>[m] = [m/s] </a:t>
            </a:r>
            <a:r>
              <a:rPr lang="en-US" sz="2400" dirty="0">
                <a:sym typeface="Wingdings 2" panose="05020102010507070707" pitchFamily="18" charset="2"/>
              </a:rPr>
              <a:t></a:t>
            </a:r>
            <a:r>
              <a:rPr lang="en-US" sz="2400" dirty="0"/>
              <a:t> [s]</a:t>
            </a:r>
          </a:p>
          <a:p>
            <a:pPr marL="0" indent="0">
              <a:buNone/>
            </a:pPr>
            <a:endParaRPr lang="en-US" sz="2400" dirty="0"/>
          </a:p>
          <a:p>
            <a:pPr marL="0" indent="0">
              <a:buNone/>
            </a:pPr>
            <a:r>
              <a:rPr lang="en-US" sz="2400" dirty="0"/>
              <a:t>[s] = [m] ÷ [m/s]</a:t>
            </a:r>
          </a:p>
        </p:txBody>
      </p:sp>
      <p:graphicFrame>
        <p:nvGraphicFramePr>
          <p:cNvPr id="4" name="Object 3"/>
          <p:cNvGraphicFramePr>
            <a:graphicFrameLocks noChangeAspect="1"/>
          </p:cNvGraphicFramePr>
          <p:nvPr>
            <p:extLst>
              <p:ext uri="{D42A27DB-BD31-4B8C-83A1-F6EECF244321}">
                <p14:modId xmlns:p14="http://schemas.microsoft.com/office/powerpoint/2010/main" val="3583571729"/>
              </p:ext>
            </p:extLst>
          </p:nvPr>
        </p:nvGraphicFramePr>
        <p:xfrm>
          <a:off x="1666842" y="2460356"/>
          <a:ext cx="2067638" cy="2404230"/>
        </p:xfrm>
        <a:graphic>
          <a:graphicData uri="http://schemas.openxmlformats.org/presentationml/2006/ole">
            <mc:AlternateContent xmlns:mc="http://schemas.openxmlformats.org/markup-compatibility/2006">
              <mc:Choice xmlns:v="urn:schemas-microsoft-com:vml" Requires="v">
                <p:oleObj spid="_x0000_s13471" name="Equation" r:id="rId3" imgW="545760" imgH="634680" progId="Equation.3">
                  <p:embed/>
                </p:oleObj>
              </mc:Choice>
              <mc:Fallback>
                <p:oleObj name="Equation" r:id="rId3" imgW="545760" imgH="634680" progId="Equation.3">
                  <p:embed/>
                  <p:pic>
                    <p:nvPicPr>
                      <p:cNvPr id="0" name=""/>
                      <p:cNvPicPr/>
                      <p:nvPr/>
                    </p:nvPicPr>
                    <p:blipFill>
                      <a:blip r:embed="rId4"/>
                      <a:stretch>
                        <a:fillRect/>
                      </a:stretch>
                    </p:blipFill>
                    <p:spPr>
                      <a:xfrm>
                        <a:off x="1666842" y="2460356"/>
                        <a:ext cx="2067638" cy="2404230"/>
                      </a:xfrm>
                      <a:prstGeom prst="rect">
                        <a:avLst/>
                      </a:prstGeom>
                      <a:solidFill>
                        <a:schemeClr val="bg2"/>
                      </a:solidFill>
                    </p:spPr>
                  </p:pic>
                </p:oleObj>
              </mc:Fallback>
            </mc:AlternateContent>
          </a:graphicData>
        </a:graphic>
      </p:graphicFrame>
      <p:sp>
        <p:nvSpPr>
          <p:cNvPr id="5" name="Date Placeholder 4"/>
          <p:cNvSpPr>
            <a:spLocks noGrp="1"/>
          </p:cNvSpPr>
          <p:nvPr>
            <p:ph type="dt" sz="half" idx="10"/>
          </p:nvPr>
        </p:nvSpPr>
        <p:spPr/>
        <p:txBody>
          <a:bodyPr/>
          <a:lstStyle/>
          <a:p>
            <a:r>
              <a:rPr lang="en-US"/>
              <a:t>7 October 2017</a:t>
            </a:r>
          </a:p>
        </p:txBody>
      </p:sp>
      <p:sp>
        <p:nvSpPr>
          <p:cNvPr id="6" name="Footer Placeholder 5"/>
          <p:cNvSpPr>
            <a:spLocks noGrp="1"/>
          </p:cNvSpPr>
          <p:nvPr>
            <p:ph type="ftr" sz="quarter" idx="11"/>
          </p:nvPr>
        </p:nvSpPr>
        <p:spPr/>
        <p:txBody>
          <a:bodyPr/>
          <a:lstStyle/>
          <a:p>
            <a:r>
              <a:rPr lang="en-US"/>
              <a:t>McCrory: Einstein's 1905 Revolution</a:t>
            </a:r>
          </a:p>
        </p:txBody>
      </p:sp>
      <p:sp>
        <p:nvSpPr>
          <p:cNvPr id="7" name="Slide Number Placeholder 6"/>
          <p:cNvSpPr>
            <a:spLocks noGrp="1"/>
          </p:cNvSpPr>
          <p:nvPr>
            <p:ph type="sldNum" sz="quarter" idx="12"/>
          </p:nvPr>
        </p:nvSpPr>
        <p:spPr/>
        <p:txBody>
          <a:bodyPr/>
          <a:lstStyle/>
          <a:p>
            <a:fld id="{AFF25C80-3B7E-43E1-A5B7-0224D5A95EE8}" type="slidenum">
              <a:rPr lang="en-US" smtClean="0"/>
              <a:t>64</a:t>
            </a:fld>
            <a:endParaRPr lang="en-US" dirty="0"/>
          </a:p>
        </p:txBody>
      </p:sp>
    </p:spTree>
    <p:extLst>
      <p:ext uri="{BB962C8B-B14F-4D97-AF65-F5344CB8AC3E}">
        <p14:creationId xmlns:p14="http://schemas.microsoft.com/office/powerpoint/2010/main" val="255108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2235200"/>
            <a:ext cx="9144000" cy="2387600"/>
          </a:xfrm>
        </p:spPr>
        <p:txBody>
          <a:bodyPr anchor="ctr" anchorCtr="0">
            <a:noAutofit/>
          </a:bodyPr>
          <a:lstStyle/>
          <a:p>
            <a:r>
              <a:rPr lang="en-US" sz="9600" dirty="0"/>
              <a:t>Special Relativity</a:t>
            </a:r>
          </a:p>
        </p:txBody>
      </p:sp>
      <p:sp>
        <p:nvSpPr>
          <p:cNvPr id="3" name="TextBox 2"/>
          <p:cNvSpPr txBox="1"/>
          <p:nvPr/>
        </p:nvSpPr>
        <p:spPr>
          <a:xfrm>
            <a:off x="180870" y="180870"/>
            <a:ext cx="1233736" cy="369332"/>
          </a:xfrm>
          <a:prstGeom prst="rect">
            <a:avLst/>
          </a:prstGeom>
          <a:noFill/>
        </p:spPr>
        <p:txBody>
          <a:bodyPr wrap="none" rtlCol="0">
            <a:spAutoFit/>
          </a:bodyPr>
          <a:lstStyle/>
          <a:p>
            <a:r>
              <a:rPr lang="en-US" dirty="0"/>
              <a:t>And now …</a:t>
            </a:r>
          </a:p>
        </p:txBody>
      </p:sp>
    </p:spTree>
    <p:extLst>
      <p:ext uri="{BB962C8B-B14F-4D97-AF65-F5344CB8AC3E}">
        <p14:creationId xmlns:p14="http://schemas.microsoft.com/office/powerpoint/2010/main" val="30134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0"/>
            <a:ext cx="10759751" cy="961054"/>
          </a:xfrm>
        </p:spPr>
        <p:txBody>
          <a:bodyPr>
            <a:normAutofit/>
          </a:bodyPr>
          <a:lstStyle/>
          <a:p>
            <a:pPr algn="ctr"/>
            <a:r>
              <a:rPr lang="en-US" sz="2400" dirty="0"/>
              <a:t>"On the Electrodynamics of Moving Bodies”</a:t>
            </a:r>
          </a:p>
        </p:txBody>
      </p:sp>
      <p:pic>
        <p:nvPicPr>
          <p:cNvPr id="4" name="Picture 3"/>
          <p:cNvPicPr>
            <a:picLocks noChangeAspect="1"/>
          </p:cNvPicPr>
          <p:nvPr/>
        </p:nvPicPr>
        <p:blipFill>
          <a:blip r:embed="rId2"/>
          <a:stretch>
            <a:fillRect/>
          </a:stretch>
        </p:blipFill>
        <p:spPr>
          <a:xfrm>
            <a:off x="1646074" y="1648296"/>
            <a:ext cx="9144000" cy="4230699"/>
          </a:xfrm>
          <a:prstGeom prst="rect">
            <a:avLst/>
          </a:prstGeom>
        </p:spPr>
      </p:pic>
      <p:sp>
        <p:nvSpPr>
          <p:cNvPr id="5" name="TextBox 4"/>
          <p:cNvSpPr txBox="1"/>
          <p:nvPr/>
        </p:nvSpPr>
        <p:spPr>
          <a:xfrm rot="16200000">
            <a:off x="-1136625" y="2975361"/>
            <a:ext cx="3679855" cy="707886"/>
          </a:xfrm>
          <a:prstGeom prst="rect">
            <a:avLst/>
          </a:prstGeom>
          <a:noFill/>
        </p:spPr>
        <p:txBody>
          <a:bodyPr wrap="none" rtlCol="0">
            <a:spAutoFit/>
          </a:bodyPr>
          <a:lstStyle/>
          <a:p>
            <a:pPr algn="ctr"/>
            <a:r>
              <a:rPr lang="en-US" sz="4000" dirty="0"/>
              <a:t>Special Relativity</a:t>
            </a:r>
          </a:p>
        </p:txBody>
      </p:sp>
    </p:spTree>
    <p:extLst>
      <p:ext uri="{BB962C8B-B14F-4D97-AF65-F5344CB8AC3E}">
        <p14:creationId xmlns:p14="http://schemas.microsoft.com/office/powerpoint/2010/main" val="38687482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Einstein stipulated </a:t>
            </a:r>
          </a:p>
        </p:txBody>
      </p:sp>
      <p:sp>
        <p:nvSpPr>
          <p:cNvPr id="3" name="Content Placeholder 2"/>
          <p:cNvSpPr>
            <a:spLocks noGrp="1"/>
          </p:cNvSpPr>
          <p:nvPr>
            <p:ph idx="1"/>
          </p:nvPr>
        </p:nvSpPr>
        <p:spPr/>
        <p:txBody>
          <a:bodyPr>
            <a:normAutofit/>
          </a:bodyPr>
          <a:lstStyle/>
          <a:p>
            <a:r>
              <a:rPr lang="en-US" altLang="en-US" sz="3200" dirty="0"/>
              <a:t>The laws of nature are the same in all inertial frames of reference.</a:t>
            </a:r>
          </a:p>
          <a:p>
            <a:pPr lvl="1"/>
            <a:r>
              <a:rPr lang="en-US" altLang="en-US" sz="2800" i="1" dirty="0"/>
              <a:t>Intuition</a:t>
            </a:r>
          </a:p>
          <a:p>
            <a:endParaRPr lang="en-US" altLang="en-US" sz="3200" dirty="0"/>
          </a:p>
          <a:p>
            <a:r>
              <a:rPr lang="en-US" altLang="en-US" sz="3200" dirty="0"/>
              <a:t>The speed of light in the vacuum is the same in all inertial frames of reference.</a:t>
            </a:r>
          </a:p>
          <a:p>
            <a:pPr lvl="1"/>
            <a:r>
              <a:rPr lang="en-US" altLang="en-US" sz="2800" i="1" dirty="0"/>
              <a:t>Recognized as a (counter-intuitive?) feature of Maxwell’s Equations</a:t>
            </a:r>
          </a:p>
          <a:p>
            <a:endParaRPr lang="en-US" dirty="0"/>
          </a:p>
        </p:txBody>
      </p: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67</a:t>
            </a:fld>
            <a:endParaRPr lang="en-US" dirty="0"/>
          </a:p>
        </p:txBody>
      </p:sp>
    </p:spTree>
    <p:extLst>
      <p:ext uri="{BB962C8B-B14F-4D97-AF65-F5344CB8AC3E}">
        <p14:creationId xmlns:p14="http://schemas.microsoft.com/office/powerpoint/2010/main" val="389346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t>What can we predict* from these two assumptions?</a:t>
            </a:r>
          </a:p>
        </p:txBody>
      </p:sp>
      <p:sp>
        <p:nvSpPr>
          <p:cNvPr id="8" name="Subtitle 7"/>
          <p:cNvSpPr>
            <a:spLocks noGrp="1"/>
          </p:cNvSpPr>
          <p:nvPr>
            <p:ph type="subTitle" idx="1"/>
          </p:nvPr>
        </p:nvSpPr>
        <p:spPr>
          <a:xfrm>
            <a:off x="1524000" y="4216400"/>
            <a:ext cx="9144000" cy="1041400"/>
          </a:xfrm>
        </p:spPr>
        <p:txBody>
          <a:bodyPr/>
          <a:lstStyle/>
          <a:p>
            <a:r>
              <a:rPr lang="en-US" dirty="0"/>
              <a:t>Let invent a new type of clock and see</a:t>
            </a:r>
          </a:p>
        </p:txBody>
      </p:sp>
      <p:sp>
        <p:nvSpPr>
          <p:cNvPr id="2" name="TextBox 1"/>
          <p:cNvSpPr txBox="1"/>
          <p:nvPr/>
        </p:nvSpPr>
        <p:spPr>
          <a:xfrm>
            <a:off x="9968531" y="6262953"/>
            <a:ext cx="1989519" cy="369332"/>
          </a:xfrm>
          <a:prstGeom prst="rect">
            <a:avLst/>
          </a:prstGeom>
          <a:noFill/>
        </p:spPr>
        <p:txBody>
          <a:bodyPr wrap="none" rtlCol="0">
            <a:spAutoFit/>
          </a:bodyPr>
          <a:lstStyle/>
          <a:p>
            <a:r>
              <a:rPr lang="en-US" dirty="0"/>
              <a:t>* Scientific method</a:t>
            </a:r>
          </a:p>
        </p:txBody>
      </p:sp>
    </p:spTree>
    <p:extLst>
      <p:ext uri="{BB962C8B-B14F-4D97-AF65-F5344CB8AC3E}">
        <p14:creationId xmlns:p14="http://schemas.microsoft.com/office/powerpoint/2010/main" val="323620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s://www.pa.msu.edu/courses/2000fall/PHY232/lectures/relativity/clock_movie/stationar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948298"/>
            <a:ext cx="10972800" cy="4118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The Light Clock</a:t>
            </a:r>
          </a:p>
        </p:txBody>
      </p:sp>
      <p:sp>
        <p:nvSpPr>
          <p:cNvPr id="3" name="Date Placeholder 2"/>
          <p:cNvSpPr>
            <a:spLocks noGrp="1"/>
          </p:cNvSpPr>
          <p:nvPr>
            <p:ph type="dt" sz="half" idx="4294967295"/>
          </p:nvPr>
        </p:nvSpPr>
        <p:spPr>
          <a:xfrm>
            <a:off x="838200" y="6356350"/>
            <a:ext cx="2743200" cy="365125"/>
          </a:xfrm>
        </p:spPr>
        <p:txBody>
          <a:bodyPr/>
          <a:lstStyle/>
          <a:p>
            <a:r>
              <a:rPr lang="en-US"/>
              <a:t>7 October 2017</a:t>
            </a:r>
          </a:p>
        </p:txBody>
      </p:sp>
      <p:sp>
        <p:nvSpPr>
          <p:cNvPr id="4" name="Footer Placeholder 3"/>
          <p:cNvSpPr>
            <a:spLocks noGrp="1"/>
          </p:cNvSpPr>
          <p:nvPr>
            <p:ph type="ftr" sz="quarter" idx="4294967295"/>
          </p:nvPr>
        </p:nvSpPr>
        <p:spPr>
          <a:xfrm>
            <a:off x="4038600" y="6356350"/>
            <a:ext cx="4114800" cy="365125"/>
          </a:xfrm>
        </p:spPr>
        <p:txBody>
          <a:bodyPr/>
          <a:lstStyle/>
          <a:p>
            <a:r>
              <a:rPr lang="en-US"/>
              <a:t>McCrory: Einstein's 1905 Revolution</a:t>
            </a:r>
          </a:p>
        </p:txBody>
      </p:sp>
      <p:sp>
        <p:nvSpPr>
          <p:cNvPr id="5" name="Slide Number Placeholder 4"/>
          <p:cNvSpPr>
            <a:spLocks noGrp="1"/>
          </p:cNvSpPr>
          <p:nvPr>
            <p:ph type="sldNum" sz="quarter" idx="4294967295"/>
          </p:nvPr>
        </p:nvSpPr>
        <p:spPr>
          <a:xfrm>
            <a:off x="8610600" y="6356350"/>
            <a:ext cx="2743200" cy="365125"/>
          </a:xfrm>
        </p:spPr>
        <p:txBody>
          <a:bodyPr/>
          <a:lstStyle/>
          <a:p>
            <a:fld id="{AFF25C80-3B7E-43E1-A5B7-0224D5A95EE8}" type="slidenum">
              <a:rPr lang="en-US" smtClean="0"/>
              <a:t>69</a:t>
            </a:fld>
            <a:endParaRPr lang="en-US"/>
          </a:p>
        </p:txBody>
      </p:sp>
    </p:spTree>
    <p:extLst>
      <p:ext uri="{BB962C8B-B14F-4D97-AF65-F5344CB8AC3E}">
        <p14:creationId xmlns:p14="http://schemas.microsoft.com/office/powerpoint/2010/main" val="275494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118190" y="1111731"/>
            <a:ext cx="9955619" cy="2387600"/>
          </a:xfrm>
        </p:spPr>
        <p:txBody>
          <a:bodyPr/>
          <a:lstStyle/>
          <a:p>
            <a:r>
              <a:rPr lang="en-US" dirty="0"/>
              <a:t>We will be using some algebra</a:t>
            </a:r>
          </a:p>
        </p:txBody>
      </p:sp>
      <p:sp>
        <p:nvSpPr>
          <p:cNvPr id="9" name="Subtitle 8"/>
          <p:cNvSpPr>
            <a:spLocks noGrp="1"/>
          </p:cNvSpPr>
          <p:nvPr>
            <p:ph type="subTitle" idx="1"/>
          </p:nvPr>
        </p:nvSpPr>
        <p:spPr/>
        <p:txBody>
          <a:bodyPr/>
          <a:lstStyle/>
          <a:p>
            <a:r>
              <a:rPr lang="en-US" dirty="0"/>
              <a:t>But I’ll go slow</a:t>
            </a:r>
          </a:p>
          <a:p>
            <a:endParaRPr lang="en-US" dirty="0"/>
          </a:p>
        </p:txBody>
      </p:sp>
      <p:sp>
        <p:nvSpPr>
          <p:cNvPr id="2" name="TextBox 1">
            <a:extLst>
              <a:ext uri="{FF2B5EF4-FFF2-40B4-BE49-F238E27FC236}">
                <a16:creationId xmlns:a16="http://schemas.microsoft.com/office/drawing/2014/main" id="{607801E6-BC4F-44D2-8DBF-E973A2C535DA}"/>
              </a:ext>
            </a:extLst>
          </p:cNvPr>
          <p:cNvSpPr txBox="1"/>
          <p:nvPr/>
        </p:nvSpPr>
        <p:spPr>
          <a:xfrm>
            <a:off x="9964132" y="6278251"/>
            <a:ext cx="1941429" cy="369332"/>
          </a:xfrm>
          <a:prstGeom prst="rect">
            <a:avLst/>
          </a:prstGeom>
          <a:noFill/>
        </p:spPr>
        <p:txBody>
          <a:bodyPr wrap="none" rtlCol="0">
            <a:spAutoFit/>
          </a:bodyPr>
          <a:lstStyle/>
          <a:p>
            <a:r>
              <a:rPr lang="en-US" dirty="0"/>
              <a:t>Scientific Method?</a:t>
            </a:r>
          </a:p>
        </p:txBody>
      </p:sp>
    </p:spTree>
    <p:extLst>
      <p:ext uri="{BB962C8B-B14F-4D97-AF65-F5344CB8AC3E}">
        <p14:creationId xmlns:p14="http://schemas.microsoft.com/office/powerpoint/2010/main" val="5636884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 distance / velocity</a:t>
            </a:r>
          </a:p>
        </p:txBody>
      </p:sp>
      <p:graphicFrame>
        <p:nvGraphicFramePr>
          <p:cNvPr id="5" name="Object 4"/>
          <p:cNvGraphicFramePr>
            <a:graphicFrameLocks noChangeAspect="1"/>
          </p:cNvGraphicFramePr>
          <p:nvPr>
            <p:extLst>
              <p:ext uri="{D42A27DB-BD31-4B8C-83A1-F6EECF244321}">
                <p14:modId xmlns:p14="http://schemas.microsoft.com/office/powerpoint/2010/main" val="594822834"/>
              </p:ext>
            </p:extLst>
          </p:nvPr>
        </p:nvGraphicFramePr>
        <p:xfrm>
          <a:off x="4837113" y="1901825"/>
          <a:ext cx="2286000" cy="2576513"/>
        </p:xfrm>
        <a:graphic>
          <a:graphicData uri="http://schemas.openxmlformats.org/presentationml/2006/ole">
            <mc:AlternateContent xmlns:mc="http://schemas.openxmlformats.org/markup-compatibility/2006">
              <mc:Choice xmlns:v="urn:schemas-microsoft-com:vml" Requires="v">
                <p:oleObj spid="_x0000_s14501" name="Equation" r:id="rId3" imgW="596880" imgH="672840" progId="Equation.3">
                  <p:embed/>
                </p:oleObj>
              </mc:Choice>
              <mc:Fallback>
                <p:oleObj name="Equation" r:id="rId3" imgW="596880" imgH="672840" progId="Equation.3">
                  <p:embed/>
                  <p:pic>
                    <p:nvPicPr>
                      <p:cNvPr id="5" name="Object 4"/>
                      <p:cNvPicPr/>
                      <p:nvPr/>
                    </p:nvPicPr>
                    <p:blipFill>
                      <a:blip r:embed="rId4"/>
                      <a:stretch>
                        <a:fillRect/>
                      </a:stretch>
                    </p:blipFill>
                    <p:spPr>
                      <a:xfrm>
                        <a:off x="4837113" y="1901825"/>
                        <a:ext cx="2286000" cy="2576513"/>
                      </a:xfrm>
                      <a:prstGeom prst="rect">
                        <a:avLst/>
                      </a:prstGeom>
                    </p:spPr>
                  </p:pic>
                </p:oleObj>
              </mc:Fallback>
            </mc:AlternateContent>
          </a:graphicData>
        </a:graphic>
      </p:graphicFrame>
      <p:sp>
        <p:nvSpPr>
          <p:cNvPr id="6" name="TextBox 5"/>
          <p:cNvSpPr txBox="1"/>
          <p:nvPr/>
        </p:nvSpPr>
        <p:spPr>
          <a:xfrm>
            <a:off x="531592" y="5404021"/>
            <a:ext cx="11128816" cy="584775"/>
          </a:xfrm>
          <a:prstGeom prst="rect">
            <a:avLst/>
          </a:prstGeom>
          <a:noFill/>
        </p:spPr>
        <p:txBody>
          <a:bodyPr wrap="none" rtlCol="0">
            <a:spAutoFit/>
          </a:bodyPr>
          <a:lstStyle/>
          <a:p>
            <a:pPr algn="ctr"/>
            <a:r>
              <a:rPr lang="en-US" sz="3200" dirty="0"/>
              <a:t>For a clock that ticks every </a:t>
            </a:r>
            <a:r>
              <a:rPr lang="en-US" sz="3200" i="1" dirty="0">
                <a:latin typeface="Times New Roman" panose="02020603050405020304" pitchFamily="18" charset="0"/>
                <a:cs typeface="Times New Roman" panose="02020603050405020304" pitchFamily="18" charset="0"/>
              </a:rPr>
              <a:t>t</a:t>
            </a:r>
            <a:r>
              <a:rPr lang="en-US" sz="3200" dirty="0"/>
              <a:t> seconds, the mirrors are </a:t>
            </a:r>
            <a:r>
              <a:rPr lang="en-US" sz="3200" i="1" dirty="0">
                <a:latin typeface="Times New Roman" panose="02020603050405020304" pitchFamily="18" charset="0"/>
                <a:cs typeface="Times New Roman" panose="02020603050405020304" pitchFamily="18" charset="0"/>
              </a:rPr>
              <a:t>½ </a:t>
            </a:r>
            <a:r>
              <a:rPr lang="en-US" sz="3200" i="1" dirty="0" err="1">
                <a:latin typeface="Times New Roman" panose="02020603050405020304" pitchFamily="18" charset="0"/>
                <a:cs typeface="Times New Roman" panose="02020603050405020304" pitchFamily="18" charset="0"/>
              </a:rPr>
              <a:t>tc</a:t>
            </a:r>
            <a:r>
              <a:rPr lang="en-US" sz="3200" i="1" dirty="0">
                <a:latin typeface="Times New Roman" panose="02020603050405020304" pitchFamily="18" charset="0"/>
                <a:cs typeface="Times New Roman" panose="02020603050405020304" pitchFamily="18" charset="0"/>
              </a:rPr>
              <a:t> </a:t>
            </a:r>
            <a:r>
              <a:rPr lang="en-US" sz="3200" dirty="0"/>
              <a:t>apart</a:t>
            </a:r>
          </a:p>
        </p:txBody>
      </p:sp>
      <p:sp>
        <p:nvSpPr>
          <p:cNvPr id="3" name="Date Placeholder 2"/>
          <p:cNvSpPr>
            <a:spLocks noGrp="1"/>
          </p:cNvSpPr>
          <p:nvPr>
            <p:ph type="dt" sz="half" idx="10"/>
          </p:nvPr>
        </p:nvSpPr>
        <p:spPr/>
        <p:txBody>
          <a:bodyPr/>
          <a:lstStyle/>
          <a:p>
            <a:r>
              <a:rPr lang="en-US"/>
              <a:t>7 October 2017</a:t>
            </a:r>
          </a:p>
        </p:txBody>
      </p:sp>
      <p:sp>
        <p:nvSpPr>
          <p:cNvPr id="4" name="Footer Placeholder 3"/>
          <p:cNvSpPr>
            <a:spLocks noGrp="1"/>
          </p:cNvSpPr>
          <p:nvPr>
            <p:ph type="ftr" sz="quarter" idx="11"/>
          </p:nvPr>
        </p:nvSpPr>
        <p:spPr/>
        <p:txBody>
          <a:bodyPr/>
          <a:lstStyle/>
          <a:p>
            <a:r>
              <a:rPr lang="en-US"/>
              <a:t>McCrory: Einstein's 1905 Revolution</a:t>
            </a:r>
          </a:p>
        </p:txBody>
      </p:sp>
      <p:sp>
        <p:nvSpPr>
          <p:cNvPr id="7" name="Slide Number Placeholder 6"/>
          <p:cNvSpPr>
            <a:spLocks noGrp="1"/>
          </p:cNvSpPr>
          <p:nvPr>
            <p:ph type="sldNum" sz="quarter" idx="12"/>
          </p:nvPr>
        </p:nvSpPr>
        <p:spPr/>
        <p:txBody>
          <a:bodyPr/>
          <a:lstStyle/>
          <a:p>
            <a:fld id="{AFF25C80-3B7E-43E1-A5B7-0224D5A95EE8}" type="slidenum">
              <a:rPr lang="en-US" smtClean="0"/>
              <a:t>70</a:t>
            </a:fld>
            <a:endParaRPr lang="en-US" dirty="0"/>
          </a:p>
        </p:txBody>
      </p:sp>
      <p:sp>
        <p:nvSpPr>
          <p:cNvPr id="8" name="Rectangle 7"/>
          <p:cNvSpPr/>
          <p:nvPr/>
        </p:nvSpPr>
        <p:spPr>
          <a:xfrm>
            <a:off x="4682532" y="2698757"/>
            <a:ext cx="2692958" cy="1989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682532" y="3680271"/>
            <a:ext cx="2692958" cy="1008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666712" y="4568238"/>
            <a:ext cx="6724598" cy="707886"/>
          </a:xfrm>
          <a:prstGeom prst="rect">
            <a:avLst/>
          </a:prstGeom>
          <a:noFill/>
        </p:spPr>
        <p:txBody>
          <a:bodyPr wrap="none" rtlCol="0">
            <a:spAutoFit/>
          </a:bodyPr>
          <a:lstStyle/>
          <a:p>
            <a:pPr algn="ctr"/>
            <a:r>
              <a:rPr lang="en-US" sz="3200" dirty="0"/>
              <a:t>The clock ticks at a rate of </a:t>
            </a:r>
            <a:r>
              <a:rPr lang="en-US" sz="3200" dirty="0">
                <a:latin typeface="Times New Roman" panose="02020603050405020304" pitchFamily="18" charset="0"/>
                <a:cs typeface="Times New Roman" panose="02020603050405020304" pitchFamily="18" charset="0"/>
              </a:rPr>
              <a:t>2</a:t>
            </a:r>
            <a:r>
              <a:rPr lang="en-US" sz="3200" i="1" dirty="0">
                <a:latin typeface="Times New Roman" panose="02020603050405020304" pitchFamily="18" charset="0"/>
                <a:cs typeface="Times New Roman" panose="02020603050405020304" pitchFamily="18" charset="0"/>
              </a:rPr>
              <a:t>h/c</a:t>
            </a:r>
            <a:r>
              <a:rPr lang="en-US" sz="3200" dirty="0"/>
              <a:t> seconds</a:t>
            </a:r>
          </a:p>
          <a:p>
            <a:pPr algn="ctr"/>
            <a:endParaRPr lang="en-US" sz="800" dirty="0"/>
          </a:p>
        </p:txBody>
      </p:sp>
      <p:pic>
        <p:nvPicPr>
          <p:cNvPr id="9" name="Picture 8"/>
          <p:cNvPicPr>
            <a:picLocks noChangeAspect="1"/>
          </p:cNvPicPr>
          <p:nvPr/>
        </p:nvPicPr>
        <p:blipFill>
          <a:blip r:embed="rId5"/>
          <a:stretch>
            <a:fillRect/>
          </a:stretch>
        </p:blipFill>
        <p:spPr>
          <a:xfrm>
            <a:off x="9044997" y="2565813"/>
            <a:ext cx="2615411" cy="981541"/>
          </a:xfrm>
          <a:prstGeom prst="rect">
            <a:avLst/>
          </a:prstGeom>
        </p:spPr>
      </p:pic>
    </p:spTree>
    <p:extLst>
      <p:ext uri="{BB962C8B-B14F-4D97-AF65-F5344CB8AC3E}">
        <p14:creationId xmlns:p14="http://schemas.microsoft.com/office/powerpoint/2010/main" val="328672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animBg="1"/>
      <p:bldP spid="1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the clock to tick at 1 second</a:t>
            </a:r>
          </a:p>
        </p:txBody>
      </p:sp>
      <p:graphicFrame>
        <p:nvGraphicFramePr>
          <p:cNvPr id="4" name="Object 3"/>
          <p:cNvGraphicFramePr>
            <a:graphicFrameLocks noChangeAspect="1"/>
          </p:cNvGraphicFramePr>
          <p:nvPr>
            <p:extLst>
              <p:ext uri="{D42A27DB-BD31-4B8C-83A1-F6EECF244321}">
                <p14:modId xmlns:p14="http://schemas.microsoft.com/office/powerpoint/2010/main" val="3338125415"/>
              </p:ext>
            </p:extLst>
          </p:nvPr>
        </p:nvGraphicFramePr>
        <p:xfrm>
          <a:off x="2817289" y="1828259"/>
          <a:ext cx="6078537" cy="3421062"/>
        </p:xfrm>
        <a:graphic>
          <a:graphicData uri="http://schemas.openxmlformats.org/presentationml/2006/ole">
            <mc:AlternateContent xmlns:mc="http://schemas.openxmlformats.org/markup-compatibility/2006">
              <mc:Choice xmlns:v="urn:schemas-microsoft-com:vml" Requires="v">
                <p:oleObj spid="_x0000_s3264" name="Equation" r:id="rId3" imgW="1714320" imgH="965160" progId="Equation.3">
                  <p:embed/>
                </p:oleObj>
              </mc:Choice>
              <mc:Fallback>
                <p:oleObj name="Equation" r:id="rId3" imgW="1714320" imgH="965160" progId="Equation.3">
                  <p:embed/>
                  <p:pic>
                    <p:nvPicPr>
                      <p:cNvPr id="0" name=""/>
                      <p:cNvPicPr/>
                      <p:nvPr/>
                    </p:nvPicPr>
                    <p:blipFill>
                      <a:blip r:embed="rId4"/>
                      <a:stretch>
                        <a:fillRect/>
                      </a:stretch>
                    </p:blipFill>
                    <p:spPr>
                      <a:xfrm>
                        <a:off x="2817289" y="1828259"/>
                        <a:ext cx="6078537" cy="3421062"/>
                      </a:xfrm>
                      <a:prstGeom prst="rect">
                        <a:avLst/>
                      </a:prstGeom>
                    </p:spPr>
                  </p:pic>
                </p:oleObj>
              </mc:Fallback>
            </mc:AlternateContent>
          </a:graphicData>
        </a:graphic>
      </p:graphicFrame>
      <p:sp>
        <p:nvSpPr>
          <p:cNvPr id="3" name="Date Placeholder 2"/>
          <p:cNvSpPr>
            <a:spLocks noGrp="1"/>
          </p:cNvSpPr>
          <p:nvPr>
            <p:ph type="dt" sz="half" idx="10"/>
          </p:nvPr>
        </p:nvSpPr>
        <p:spPr/>
        <p:txBody>
          <a:bodyPr/>
          <a:lstStyle/>
          <a:p>
            <a:r>
              <a:rPr lang="en-US"/>
              <a:t>7 October 2017</a:t>
            </a:r>
          </a:p>
        </p:txBody>
      </p:sp>
      <p:sp>
        <p:nvSpPr>
          <p:cNvPr id="7" name="Footer Placeholder 6"/>
          <p:cNvSpPr>
            <a:spLocks noGrp="1"/>
          </p:cNvSpPr>
          <p:nvPr>
            <p:ph type="ftr" sz="quarter" idx="11"/>
          </p:nvPr>
        </p:nvSpPr>
        <p:spPr/>
        <p:txBody>
          <a:bodyPr/>
          <a:lstStyle/>
          <a:p>
            <a:r>
              <a:rPr lang="en-US"/>
              <a:t>McCrory: Einstein's 1905 Revolution</a:t>
            </a:r>
          </a:p>
        </p:txBody>
      </p:sp>
      <p:sp>
        <p:nvSpPr>
          <p:cNvPr id="8" name="Slide Number Placeholder 7"/>
          <p:cNvSpPr>
            <a:spLocks noGrp="1"/>
          </p:cNvSpPr>
          <p:nvPr>
            <p:ph type="sldNum" sz="quarter" idx="12"/>
          </p:nvPr>
        </p:nvSpPr>
        <p:spPr/>
        <p:txBody>
          <a:bodyPr/>
          <a:lstStyle/>
          <a:p>
            <a:fld id="{AFF25C80-3B7E-43E1-A5B7-0224D5A95EE8}" type="slidenum">
              <a:rPr lang="en-US" smtClean="0"/>
              <a:t>71</a:t>
            </a:fld>
            <a:endParaRPr lang="en-US" dirty="0"/>
          </a:p>
        </p:txBody>
      </p:sp>
      <p:pic>
        <p:nvPicPr>
          <p:cNvPr id="10" name="Picture 9"/>
          <p:cNvPicPr>
            <a:picLocks noChangeAspect="1"/>
          </p:cNvPicPr>
          <p:nvPr/>
        </p:nvPicPr>
        <p:blipFill>
          <a:blip r:embed="rId5"/>
          <a:stretch>
            <a:fillRect/>
          </a:stretch>
        </p:blipFill>
        <p:spPr>
          <a:xfrm>
            <a:off x="9044997" y="2565813"/>
            <a:ext cx="2615411" cy="981541"/>
          </a:xfrm>
          <a:prstGeom prst="rect">
            <a:avLst/>
          </a:prstGeom>
        </p:spPr>
      </p:pic>
    </p:spTree>
    <p:extLst>
      <p:ext uri="{BB962C8B-B14F-4D97-AF65-F5344CB8AC3E}">
        <p14:creationId xmlns:p14="http://schemas.microsoft.com/office/powerpoint/2010/main" val="18604791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Light Clock</a:t>
            </a:r>
          </a:p>
        </p:txBody>
      </p:sp>
      <p:pic>
        <p:nvPicPr>
          <p:cNvPr id="51202" name="Picture 2" descr="http://i.imgur.com/ZK3gmOU.png"/>
          <p:cNvPicPr>
            <a:picLocks noChangeAspect="1" noChangeArrowheads="1"/>
          </p:cNvPicPr>
          <p:nvPr/>
        </p:nvPicPr>
        <p:blipFill rotWithShape="1">
          <a:blip r:embed="rId3">
            <a:extLst>
              <a:ext uri="{28A0092B-C50C-407E-A947-70E740481C1C}">
                <a14:useLocalDpi xmlns:a14="http://schemas.microsoft.com/office/drawing/2010/main" val="0"/>
              </a:ext>
            </a:extLst>
          </a:blip>
          <a:srcRect b="35306"/>
          <a:stretch/>
        </p:blipFill>
        <p:spPr bwMode="auto">
          <a:xfrm>
            <a:off x="0" y="3000375"/>
            <a:ext cx="12192000" cy="55458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www.pa.msu.edu/courses/2000fall/PHY232/lectures/relativity/clock_movie/stationary.gif"/>
          <p:cNvPicPr>
            <a:picLocks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9298" y="1021954"/>
            <a:ext cx="6186198" cy="548589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970384" y="3331028"/>
            <a:ext cx="429768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709353" y="141191"/>
            <a:ext cx="4773294" cy="369332"/>
          </a:xfrm>
          <a:prstGeom prst="rect">
            <a:avLst/>
          </a:prstGeom>
          <a:noFill/>
        </p:spPr>
        <p:txBody>
          <a:bodyPr wrap="none" rtlCol="0">
            <a:spAutoFit/>
          </a:bodyPr>
          <a:lstStyle/>
          <a:p>
            <a:r>
              <a:rPr lang="en-US" dirty="0">
                <a:solidFill>
                  <a:schemeClr val="bg1"/>
                </a:solidFill>
              </a:rPr>
              <a:t>(150 million meters: 1/3 of the way to the moon)</a:t>
            </a:r>
          </a:p>
        </p:txBody>
      </p:sp>
    </p:spTree>
    <p:extLst>
      <p:ext uri="{BB962C8B-B14F-4D97-AF65-F5344CB8AC3E}">
        <p14:creationId xmlns:p14="http://schemas.microsoft.com/office/powerpoint/2010/main" val="22885673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2235200"/>
            <a:ext cx="9144000" cy="2387600"/>
          </a:xfrm>
        </p:spPr>
        <p:txBody>
          <a:bodyPr anchor="ctr" anchorCtr="0">
            <a:normAutofit/>
          </a:bodyPr>
          <a:lstStyle/>
          <a:p>
            <a:r>
              <a:rPr lang="en-US" sz="13800" dirty="0"/>
              <a:t>Questions?</a:t>
            </a:r>
          </a:p>
        </p:txBody>
      </p:sp>
    </p:spTree>
    <p:extLst>
      <p:ext uri="{BB962C8B-B14F-4D97-AF65-F5344CB8AC3E}">
        <p14:creationId xmlns:p14="http://schemas.microsoft.com/office/powerpoint/2010/main" val="30013443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a fast-moving observer …</a:t>
            </a:r>
          </a:p>
        </p:txBody>
      </p:sp>
      <p:pic>
        <p:nvPicPr>
          <p:cNvPr id="4" name="Picture 3"/>
          <p:cNvPicPr>
            <a:picLocks noChangeAspect="1"/>
          </p:cNvPicPr>
          <p:nvPr/>
        </p:nvPicPr>
        <p:blipFill>
          <a:blip r:embed="rId2"/>
          <a:stretch>
            <a:fillRect/>
          </a:stretch>
        </p:blipFill>
        <p:spPr>
          <a:xfrm>
            <a:off x="254453" y="2065465"/>
            <a:ext cx="11430000" cy="4575589"/>
          </a:xfrm>
          <a:prstGeom prst="rect">
            <a:avLst/>
          </a:prstGeom>
        </p:spPr>
      </p:pic>
    </p:spTree>
    <p:extLst>
      <p:ext uri="{BB962C8B-B14F-4D97-AF65-F5344CB8AC3E}">
        <p14:creationId xmlns:p14="http://schemas.microsoft.com/office/powerpoint/2010/main" val="33713208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s://www.pa.msu.edu/courses/2000fall/PHY232/lectures/relativity/clock_movie/moving.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28918" y="2342500"/>
            <a:ext cx="10972800" cy="4118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019718" y="365125"/>
            <a:ext cx="9334081" cy="1325563"/>
          </a:xfrm>
        </p:spPr>
        <p:txBody>
          <a:bodyPr/>
          <a:lstStyle/>
          <a:p>
            <a:r>
              <a:rPr lang="en-US" dirty="0"/>
              <a:t>… the light path is longer</a:t>
            </a:r>
          </a:p>
        </p:txBody>
      </p:sp>
    </p:spTree>
    <p:extLst>
      <p:ext uri="{BB962C8B-B14F-4D97-AF65-F5344CB8AC3E}">
        <p14:creationId xmlns:p14="http://schemas.microsoft.com/office/powerpoint/2010/main" val="21019209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19636" y="1035424"/>
            <a:ext cx="11752729" cy="4787152"/>
          </a:xfrm>
        </p:spPr>
        <p:txBody>
          <a:bodyPr anchor="ctr" anchorCtr="0">
            <a:normAutofit/>
          </a:bodyPr>
          <a:lstStyle/>
          <a:p>
            <a:r>
              <a:rPr lang="en-US" dirty="0"/>
              <a:t>Remember, we assumed</a:t>
            </a:r>
            <a:br>
              <a:rPr lang="en-US" dirty="0"/>
            </a:br>
            <a:r>
              <a:rPr lang="en-US" dirty="0"/>
              <a:t> </a:t>
            </a:r>
            <a:br>
              <a:rPr lang="en-US" dirty="0"/>
            </a:br>
            <a:r>
              <a:rPr lang="en-US" dirty="0"/>
              <a:t>The speed of light</a:t>
            </a:r>
            <a:br>
              <a:rPr lang="en-US" dirty="0"/>
            </a:br>
            <a:r>
              <a:rPr lang="en-US" dirty="0"/>
              <a:t>is the same for all observers</a:t>
            </a:r>
          </a:p>
        </p:txBody>
      </p:sp>
    </p:spTree>
    <p:extLst>
      <p:ext uri="{BB962C8B-B14F-4D97-AF65-F5344CB8AC3E}">
        <p14:creationId xmlns:p14="http://schemas.microsoft.com/office/powerpoint/2010/main" val="19216384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539253" y="2101826"/>
            <a:ext cx="9144000" cy="419356"/>
          </a:xfrm>
        </p:spPr>
        <p:txBody>
          <a:bodyPr>
            <a:normAutofit/>
          </a:bodyPr>
          <a:lstStyle/>
          <a:p>
            <a:r>
              <a:rPr lang="en-US" sz="2000" i="1" dirty="0"/>
              <a:t>“The Greek letter beta is defined to be v over c”</a:t>
            </a:r>
          </a:p>
        </p:txBody>
      </p:sp>
      <p:graphicFrame>
        <p:nvGraphicFramePr>
          <p:cNvPr id="4" name="Object 3">
            <a:extLst>
              <a:ext uri="{FF2B5EF4-FFF2-40B4-BE49-F238E27FC236}">
                <a16:creationId xmlns:a16="http://schemas.microsoft.com/office/drawing/2014/main" id="{0B5F8E7A-8453-4B5F-889B-58042ED17E9D}"/>
              </a:ext>
            </a:extLst>
          </p:cNvPr>
          <p:cNvGraphicFramePr>
            <a:graphicFrameLocks noChangeAspect="1"/>
          </p:cNvGraphicFramePr>
          <p:nvPr>
            <p:extLst>
              <p:ext uri="{D42A27DB-BD31-4B8C-83A1-F6EECF244321}">
                <p14:modId xmlns:p14="http://schemas.microsoft.com/office/powerpoint/2010/main" val="2197689718"/>
              </p:ext>
            </p:extLst>
          </p:nvPr>
        </p:nvGraphicFramePr>
        <p:xfrm>
          <a:off x="4673600" y="1114425"/>
          <a:ext cx="2963863" cy="4370388"/>
        </p:xfrm>
        <a:graphic>
          <a:graphicData uri="http://schemas.openxmlformats.org/presentationml/2006/ole">
            <mc:AlternateContent xmlns:mc="http://schemas.openxmlformats.org/markup-compatibility/2006">
              <mc:Choice xmlns:v="urn:schemas-microsoft-com:vml" Requires="v">
                <p:oleObj spid="_x0000_s104471" name="Equation" r:id="rId3" imgW="774360" imgH="1143000" progId="Equation.3">
                  <p:embed/>
                </p:oleObj>
              </mc:Choice>
              <mc:Fallback>
                <p:oleObj name="Equation" r:id="rId3" imgW="774360" imgH="1143000" progId="Equation.3">
                  <p:embed/>
                  <p:pic>
                    <p:nvPicPr>
                      <p:cNvPr id="4" name="Object 3"/>
                      <p:cNvPicPr/>
                      <p:nvPr/>
                    </p:nvPicPr>
                    <p:blipFill>
                      <a:blip r:embed="rId4"/>
                      <a:stretch>
                        <a:fillRect/>
                      </a:stretch>
                    </p:blipFill>
                    <p:spPr>
                      <a:xfrm>
                        <a:off x="4673600" y="1114425"/>
                        <a:ext cx="2963863" cy="43703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8D60E358-FE17-4390-8E47-936461F0BE6D}"/>
              </a:ext>
            </a:extLst>
          </p:cNvPr>
          <p:cNvSpPr/>
          <p:nvPr/>
        </p:nvSpPr>
        <p:spPr>
          <a:xfrm>
            <a:off x="1626735" y="5553019"/>
            <a:ext cx="9056518" cy="369332"/>
          </a:xfrm>
          <a:prstGeom prst="rect">
            <a:avLst/>
          </a:prstGeom>
        </p:spPr>
        <p:txBody>
          <a:bodyPr wrap="none">
            <a:spAutoFit/>
          </a:bodyPr>
          <a:lstStyle/>
          <a:p>
            <a:r>
              <a:rPr lang="en-US" i="1" dirty="0"/>
              <a:t>“The Greek letter gamma is defined to be one over the square-root of one minus beta squared”</a:t>
            </a:r>
          </a:p>
        </p:txBody>
      </p:sp>
    </p:spTree>
    <p:extLst>
      <p:ext uri="{BB962C8B-B14F-4D97-AF65-F5344CB8AC3E}">
        <p14:creationId xmlns:p14="http://schemas.microsoft.com/office/powerpoint/2010/main" val="11816052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5310858" y="4963508"/>
            <a:ext cx="640080" cy="18229"/>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310858" y="1962423"/>
            <a:ext cx="640080"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630898" y="2014495"/>
            <a:ext cx="0" cy="292608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7" name="Title 16"/>
          <p:cNvSpPr>
            <a:spLocks noGrp="1"/>
          </p:cNvSpPr>
          <p:nvPr>
            <p:ph type="title"/>
          </p:nvPr>
        </p:nvSpPr>
        <p:spPr/>
        <p:txBody>
          <a:bodyPr/>
          <a:lstStyle/>
          <a:p>
            <a:r>
              <a:rPr lang="en-US" dirty="0"/>
              <a:t>From the perspective of the Light Clock</a:t>
            </a:r>
          </a:p>
        </p:txBody>
      </p:sp>
      <p:sp>
        <p:nvSpPr>
          <p:cNvPr id="21" name="Slide Number Placeholder 20"/>
          <p:cNvSpPr>
            <a:spLocks noGrp="1"/>
          </p:cNvSpPr>
          <p:nvPr>
            <p:ph type="sldNum" sz="quarter" idx="4294967295"/>
          </p:nvPr>
        </p:nvSpPr>
        <p:spPr>
          <a:xfrm>
            <a:off x="8610600" y="6356350"/>
            <a:ext cx="2743200" cy="365125"/>
          </a:xfrm>
        </p:spPr>
        <p:txBody>
          <a:bodyPr/>
          <a:lstStyle/>
          <a:p>
            <a:fld id="{AFF25C80-3B7E-43E1-A5B7-0224D5A95EE8}" type="slidenum">
              <a:rPr lang="en-US" smtClean="0"/>
              <a:t>78</a:t>
            </a:fld>
            <a:endParaRPr lang="en-US"/>
          </a:p>
        </p:txBody>
      </p:sp>
      <p:grpSp>
        <p:nvGrpSpPr>
          <p:cNvPr id="7" name="Group 6"/>
          <p:cNvGrpSpPr/>
          <p:nvPr/>
        </p:nvGrpSpPr>
        <p:grpSpPr>
          <a:xfrm>
            <a:off x="5747657" y="5452352"/>
            <a:ext cx="6219092" cy="903998"/>
            <a:chOff x="5134708" y="5452352"/>
            <a:chExt cx="6219092" cy="903998"/>
          </a:xfrm>
        </p:grpSpPr>
        <p:cxnSp>
          <p:nvCxnSpPr>
            <p:cNvPr id="9" name="Straight Arrow Connector 8"/>
            <p:cNvCxnSpPr>
              <a:stCxn id="31" idx="3"/>
            </p:cNvCxnSpPr>
            <p:nvPr/>
          </p:nvCxnSpPr>
          <p:spPr>
            <a:xfrm flipH="1">
              <a:off x="5134708" y="5904351"/>
              <a:ext cx="2132743" cy="1412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4" descr="enterprise-ncc-1701-d-sheet-2.jpg (7576×167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267451" y="5452352"/>
              <a:ext cx="4086349" cy="90399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a:off x="4975109" y="6185812"/>
            <a:ext cx="1311578" cy="369332"/>
          </a:xfrm>
          <a:prstGeom prst="rect">
            <a:avLst/>
          </a:prstGeom>
          <a:noFill/>
        </p:spPr>
        <p:txBody>
          <a:bodyPr wrap="none" rtlCol="0">
            <a:spAutoFit/>
          </a:bodyPr>
          <a:lstStyle/>
          <a:p>
            <a:r>
              <a:rPr lang="en-US" i="1" dirty="0" err="1">
                <a:latin typeface="Times New Roman" panose="02020603050405020304" pitchFamily="18" charset="0"/>
                <a:cs typeface="Times New Roman" panose="02020603050405020304" pitchFamily="18" charset="0"/>
              </a:rPr>
              <a:t>v</a:t>
            </a:r>
            <a:r>
              <a:rPr lang="en-US" i="1" baseline="-25000" dirty="0" err="1">
                <a:latin typeface="Times New Roman" panose="02020603050405020304" pitchFamily="18" charset="0"/>
                <a:cs typeface="Times New Roman" panose="02020603050405020304" pitchFamily="18" charset="0"/>
              </a:rPr>
              <a:t>Enterprise</a:t>
            </a:r>
            <a:r>
              <a:rPr lang="en-US" i="1" dirty="0">
                <a:latin typeface="Times New Roman" panose="02020603050405020304" pitchFamily="18" charset="0"/>
                <a:cs typeface="Times New Roman" panose="02020603050405020304" pitchFamily="18" charset="0"/>
              </a:rPr>
              <a:t> &lt; c</a:t>
            </a:r>
          </a:p>
        </p:txBody>
      </p:sp>
      <p:sp>
        <p:nvSpPr>
          <p:cNvPr id="11" name="Oval 10"/>
          <p:cNvSpPr/>
          <p:nvPr/>
        </p:nvSpPr>
        <p:spPr>
          <a:xfrm>
            <a:off x="5539458" y="4881539"/>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539458" y="4872068"/>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303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2.29167E-6 3.7037E-7 L -0.59622 3.7037E-7 " pathEditMode="relative" rAng="0" ptsTypes="AA">
                                      <p:cBhvr>
                                        <p:cTn id="6" dur="2000" fill="hold"/>
                                        <p:tgtEl>
                                          <p:spTgt spid="7"/>
                                        </p:tgtEl>
                                        <p:attrNameLst>
                                          <p:attrName>ppt_x</p:attrName>
                                          <p:attrName>ppt_y</p:attrName>
                                        </p:attrNameLst>
                                      </p:cBhvr>
                                      <p:rCtr x="-29818" y="0"/>
                                    </p:animMotion>
                                  </p:childTnLst>
                                </p:cTn>
                              </p:par>
                              <p:par>
                                <p:cTn id="7" presetID="1" presetClass="exit" presetSubtype="0" fill="hold" grpId="1"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par>
                                <p:cTn id="9" presetID="42" presetClass="path" presetSubtype="0" fill="hold" grpId="0" nodeType="withEffect">
                                  <p:stCondLst>
                                    <p:cond delay="0"/>
                                  </p:stCondLst>
                                  <p:childTnLst>
                                    <p:animMotion origin="layout" path="M 1.04167E-6 -0.00139 L 1.04167E-6 -0.43125 " pathEditMode="relative" rAng="0" ptsTypes="AA">
                                      <p:cBhvr>
                                        <p:cTn id="10" dur="1000" fill="hold"/>
                                        <p:tgtEl>
                                          <p:spTgt spid="11"/>
                                        </p:tgtEl>
                                        <p:attrNameLst>
                                          <p:attrName>ppt_x</p:attrName>
                                          <p:attrName>ppt_y</p:attrName>
                                        </p:attrNameLst>
                                      </p:cBhvr>
                                      <p:rCtr x="0" y="-21505"/>
                                    </p:animMotion>
                                  </p:childTnLst>
                                </p:cTn>
                              </p:par>
                              <p:par>
                                <p:cTn id="11" presetID="1" presetClass="entr" presetSubtype="0" fill="hold" grpId="2" nodeType="withEffect">
                                  <p:stCondLst>
                                    <p:cond delay="1000"/>
                                  </p:stCondLst>
                                  <p:childTnLst>
                                    <p:set>
                                      <p:cBhvr>
                                        <p:cTn id="12" dur="1" fill="hold">
                                          <p:stCondLst>
                                            <p:cond delay="0"/>
                                          </p:stCondLst>
                                        </p:cTn>
                                        <p:tgtEl>
                                          <p:spTgt spid="12"/>
                                        </p:tgtEl>
                                        <p:attrNameLst>
                                          <p:attrName>style.visibility</p:attrName>
                                        </p:attrNameLst>
                                      </p:cBhvr>
                                      <p:to>
                                        <p:strVal val="visible"/>
                                      </p:to>
                                    </p:set>
                                  </p:childTnLst>
                                </p:cTn>
                              </p:par>
                              <p:par>
                                <p:cTn id="13" presetID="42" presetClass="path" presetSubtype="0" fill="hold" grpId="0" nodeType="withEffect">
                                  <p:stCondLst>
                                    <p:cond delay="1000"/>
                                  </p:stCondLst>
                                  <p:childTnLst>
                                    <p:animMotion origin="layout" path="M 1.04167E-6 -0.42986 L 1.04167E-6 -2.59259E-6 " pathEditMode="relative" rAng="0" ptsTypes="AA">
                                      <p:cBhvr>
                                        <p:cTn id="14" dur="1000" fill="hold"/>
                                        <p:tgtEl>
                                          <p:spTgt spid="12"/>
                                        </p:tgtEl>
                                        <p:attrNameLst>
                                          <p:attrName>ppt_x</p:attrName>
                                          <p:attrName>ppt_y</p:attrName>
                                        </p:attrNameLst>
                                      </p:cBhvr>
                                      <p:rCtr x="0" y="21505"/>
                                    </p:animMotion>
                                  </p:childTnLst>
                                </p:cTn>
                              </p:par>
                              <p:par>
                                <p:cTn id="15" presetID="1" presetClass="exit" presetSubtype="0" fill="hold" grpId="1" nodeType="withEffect">
                                  <p:stCondLst>
                                    <p:cond delay="1000"/>
                                  </p:stCondLst>
                                  <p:childTnLst>
                                    <p:set>
                                      <p:cBhvr>
                                        <p:cTn id="1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2" grpId="2"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From the perspective of the Enterprise</a:t>
            </a:r>
          </a:p>
        </p:txBody>
      </p:sp>
      <p:sp>
        <p:nvSpPr>
          <p:cNvPr id="21" name="Slide Number Placeholder 20"/>
          <p:cNvSpPr>
            <a:spLocks noGrp="1"/>
          </p:cNvSpPr>
          <p:nvPr>
            <p:ph type="sldNum" sz="quarter" idx="4294967295"/>
          </p:nvPr>
        </p:nvSpPr>
        <p:spPr>
          <a:xfrm>
            <a:off x="8610600" y="6356350"/>
            <a:ext cx="2743200" cy="365125"/>
          </a:xfrm>
        </p:spPr>
        <p:txBody>
          <a:bodyPr/>
          <a:lstStyle/>
          <a:p>
            <a:fld id="{AFF25C80-3B7E-43E1-A5B7-0224D5A95EE8}" type="slidenum">
              <a:rPr lang="en-US" smtClean="0"/>
              <a:t>79</a:t>
            </a:fld>
            <a:endParaRPr lang="en-US"/>
          </a:p>
        </p:txBody>
      </p:sp>
      <p:pic>
        <p:nvPicPr>
          <p:cNvPr id="31" name="Picture 4" descr="enterprise-ncc-1701-d-sheet-2.jpg (7576×167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193258" y="5427263"/>
            <a:ext cx="4086349" cy="90399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133167" y="2033479"/>
            <a:ext cx="2424780" cy="3050993"/>
            <a:chOff x="1615158" y="2033479"/>
            <a:chExt cx="2424780" cy="3050993"/>
          </a:xfrm>
        </p:grpSpPr>
        <p:grpSp>
          <p:nvGrpSpPr>
            <p:cNvPr id="2" name="Group 1"/>
            <p:cNvGrpSpPr/>
            <p:nvPr/>
          </p:nvGrpSpPr>
          <p:grpSpPr>
            <a:xfrm>
              <a:off x="1615158" y="2033479"/>
              <a:ext cx="2424780" cy="3050993"/>
              <a:chOff x="4193258" y="2072495"/>
              <a:chExt cx="2424780" cy="3050993"/>
            </a:xfrm>
          </p:grpSpPr>
          <p:cxnSp>
            <p:nvCxnSpPr>
              <p:cNvPr id="5" name="Straight Connector 4"/>
              <p:cNvCxnSpPr/>
              <p:nvPr/>
            </p:nvCxnSpPr>
            <p:spPr>
              <a:xfrm>
                <a:off x="4193258" y="5073580"/>
                <a:ext cx="640080" cy="18229"/>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968153" y="5123488"/>
                <a:ext cx="1649885"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193258" y="2072495"/>
                <a:ext cx="640080"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513298" y="2124567"/>
                <a:ext cx="0" cy="292608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2974312" y="4549966"/>
              <a:ext cx="320922" cy="461665"/>
            </a:xfrm>
            <a:prstGeom prst="rect">
              <a:avLst/>
            </a:prstGeom>
            <a:noFill/>
          </p:spPr>
          <p:txBody>
            <a:bodyPr wrap="none" rtlCol="0">
              <a:spAutoFit/>
            </a:bodyPr>
            <a:lstStyle/>
            <a:p>
              <a:r>
                <a:rPr lang="en-US" sz="2400" i="1" dirty="0">
                  <a:latin typeface="Times New Roman" panose="02020603050405020304" pitchFamily="18" charset="0"/>
                  <a:cs typeface="Times New Roman" panose="02020603050405020304" pitchFamily="18" charset="0"/>
                </a:rPr>
                <a:t>v</a:t>
              </a:r>
            </a:p>
          </p:txBody>
        </p:sp>
      </p:grpSp>
      <p:sp>
        <p:nvSpPr>
          <p:cNvPr id="12" name="TextBox 11"/>
          <p:cNvSpPr txBox="1"/>
          <p:nvPr/>
        </p:nvSpPr>
        <p:spPr>
          <a:xfrm>
            <a:off x="1117204" y="1599520"/>
            <a:ext cx="741125" cy="523220"/>
          </a:xfrm>
          <a:prstGeom prst="rect">
            <a:avLst/>
          </a:prstGeom>
          <a:noFill/>
        </p:spPr>
        <p:txBody>
          <a:bodyPr wrap="square" rtlCol="0">
            <a:spAutoFit/>
          </a:bodyPr>
          <a:lstStyle/>
          <a:p>
            <a:pPr algn="ctr"/>
            <a:r>
              <a:rPr lang="en-US" sz="2800" i="1" dirty="0">
                <a:latin typeface="Times New Roman" panose="02020603050405020304" pitchFamily="18" charset="0"/>
                <a:cs typeface="Times New Roman" panose="02020603050405020304" pitchFamily="18" charset="0"/>
              </a:rPr>
              <a:t>t=0</a:t>
            </a:r>
          </a:p>
        </p:txBody>
      </p:sp>
      <p:sp>
        <p:nvSpPr>
          <p:cNvPr id="13" name="TextBox 12"/>
          <p:cNvSpPr txBox="1"/>
          <p:nvPr/>
        </p:nvSpPr>
        <p:spPr>
          <a:xfrm>
            <a:off x="5117742" y="1599520"/>
            <a:ext cx="990299" cy="523220"/>
          </a:xfrm>
          <a:prstGeom prst="rect">
            <a:avLst/>
          </a:prstGeom>
          <a:noFill/>
        </p:spPr>
        <p:txBody>
          <a:bodyPr wrap="square" rtlCol="0">
            <a:spAutoFit/>
          </a:bodyPr>
          <a:lstStyle/>
          <a:p>
            <a:pPr algn="ctr"/>
            <a:r>
              <a:rPr lang="en-US" sz="2800" i="1" dirty="0">
                <a:latin typeface="Times New Roman" panose="02020603050405020304" pitchFamily="18" charset="0"/>
                <a:cs typeface="Times New Roman" panose="02020603050405020304" pitchFamily="18" charset="0"/>
              </a:rPr>
              <a:t>t=t</a:t>
            </a:r>
            <a:r>
              <a:rPr lang="en-US" sz="2800" i="1" baseline="-25000" dirty="0">
                <a:latin typeface="Times New Roman" panose="02020603050405020304" pitchFamily="18" charset="0"/>
                <a:cs typeface="Times New Roman" panose="02020603050405020304" pitchFamily="18" charset="0"/>
              </a:rPr>
              <a:t>1</a:t>
            </a:r>
            <a:endParaRPr lang="en-US" sz="2800" i="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9378223" y="1599520"/>
            <a:ext cx="1178863" cy="523220"/>
          </a:xfrm>
          <a:prstGeom prst="rect">
            <a:avLst/>
          </a:prstGeom>
          <a:noFill/>
        </p:spPr>
        <p:txBody>
          <a:bodyPr wrap="square" rtlCol="0">
            <a:spAutoFit/>
          </a:bodyPr>
          <a:lstStyle/>
          <a:p>
            <a:pPr algn="ctr"/>
            <a:r>
              <a:rPr lang="en-US" sz="2800" i="1" dirty="0">
                <a:latin typeface="Times New Roman" panose="02020603050405020304" pitchFamily="18" charset="0"/>
                <a:cs typeface="Times New Roman" panose="02020603050405020304" pitchFamily="18" charset="0"/>
              </a:rPr>
              <a:t>t=2t</a:t>
            </a:r>
            <a:r>
              <a:rPr lang="en-US" sz="2800" i="1" baseline="-25000" dirty="0">
                <a:latin typeface="Times New Roman" panose="02020603050405020304" pitchFamily="18" charset="0"/>
                <a:cs typeface="Times New Roman" panose="02020603050405020304" pitchFamily="18" charset="0"/>
              </a:rPr>
              <a:t>1</a:t>
            </a:r>
            <a:endParaRPr lang="en-US" sz="2800" i="1" dirty="0">
              <a:latin typeface="Times New Roman" panose="02020603050405020304" pitchFamily="18" charset="0"/>
              <a:cs typeface="Times New Roman" panose="02020603050405020304" pitchFamily="18" charset="0"/>
            </a:endParaRPr>
          </a:p>
        </p:txBody>
      </p:sp>
      <p:cxnSp>
        <p:nvCxnSpPr>
          <p:cNvPr id="15" name="Straight Arrow Connector 14"/>
          <p:cNvCxnSpPr/>
          <p:nvPr/>
        </p:nvCxnSpPr>
        <p:spPr>
          <a:xfrm flipH="1" flipV="1">
            <a:off x="1453207" y="5231793"/>
            <a:ext cx="4083435" cy="3398"/>
          </a:xfrm>
          <a:prstGeom prst="straightConnector1">
            <a:avLst/>
          </a:prstGeom>
          <a:ln w="6350">
            <a:solidFill>
              <a:srgbClr val="FF0000"/>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109041" y="5231793"/>
            <a:ext cx="385883" cy="584775"/>
          </a:xfrm>
          <a:prstGeom prst="rect">
            <a:avLst/>
          </a:prstGeom>
          <a:noFill/>
        </p:spPr>
        <p:txBody>
          <a:bodyPr wrap="square" rtlCol="0">
            <a:spAutoFit/>
          </a:bodyPr>
          <a:lstStyle/>
          <a:p>
            <a:r>
              <a:rPr lang="en-US" sz="3200" i="1" dirty="0">
                <a:latin typeface="Times New Roman" panose="02020603050405020304" pitchFamily="18" charset="0"/>
                <a:cs typeface="Times New Roman" panose="02020603050405020304" pitchFamily="18" charset="0"/>
              </a:rPr>
              <a:t>x</a:t>
            </a:r>
          </a:p>
        </p:txBody>
      </p:sp>
      <p:cxnSp>
        <p:nvCxnSpPr>
          <p:cNvPr id="7" name="Straight Connector 6"/>
          <p:cNvCxnSpPr>
            <a:stCxn id="13" idx="2"/>
          </p:cNvCxnSpPr>
          <p:nvPr/>
        </p:nvCxnSpPr>
        <p:spPr>
          <a:xfrm>
            <a:off x="5612892" y="2122740"/>
            <a:ext cx="14185" cy="310905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1349292" y="4832307"/>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349292" y="4822836"/>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312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2.29167E-6 -1.48148E-6 L 0.70026 0.00255 " pathEditMode="relative" rAng="0" ptsTypes="AA">
                                      <p:cBhvr>
                                        <p:cTn id="6" dur="2000" fill="hold"/>
                                        <p:tgtEl>
                                          <p:spTgt spid="4"/>
                                        </p:tgtEl>
                                        <p:attrNameLst>
                                          <p:attrName>ppt_x</p:attrName>
                                          <p:attrName>ppt_y</p:attrName>
                                        </p:attrNameLst>
                                      </p:cBhvr>
                                      <p:rCtr x="35013" y="116"/>
                                    </p:animMotion>
                                  </p:childTnLst>
                                </p:cTn>
                              </p:par>
                              <p:par>
                                <p:cTn id="7" presetID="1" presetClass="exit" presetSubtype="0" fill="hold" grpId="1" nodeType="withEffect">
                                  <p:stCondLst>
                                    <p:cond delay="0"/>
                                  </p:stCondLst>
                                  <p:childTnLst>
                                    <p:set>
                                      <p:cBhvr>
                                        <p:cTn id="8" dur="1" fill="hold">
                                          <p:stCondLst>
                                            <p:cond delay="0"/>
                                          </p:stCondLst>
                                        </p:cTn>
                                        <p:tgtEl>
                                          <p:spTgt spid="22"/>
                                        </p:tgtEl>
                                        <p:attrNameLst>
                                          <p:attrName>style.visibility</p:attrName>
                                        </p:attrNameLst>
                                      </p:cBhvr>
                                      <p:to>
                                        <p:strVal val="hidden"/>
                                      </p:to>
                                    </p:set>
                                  </p:childTnLst>
                                </p:cTn>
                              </p:par>
                              <p:par>
                                <p:cTn id="9" presetID="42" presetClass="path" presetSubtype="0" fill="hold" grpId="0" nodeType="withEffect">
                                  <p:stCondLst>
                                    <p:cond delay="0"/>
                                  </p:stCondLst>
                                  <p:childTnLst>
                                    <p:animMotion origin="layout" path="M -6.25E-7 2.59259E-6 L 0.32643 -0.39722 " pathEditMode="relative" rAng="0" ptsTypes="AA">
                                      <p:cBhvr>
                                        <p:cTn id="10" dur="1000" fill="hold"/>
                                        <p:tgtEl>
                                          <p:spTgt spid="8"/>
                                        </p:tgtEl>
                                        <p:attrNameLst>
                                          <p:attrName>ppt_x</p:attrName>
                                          <p:attrName>ppt_y</p:attrName>
                                        </p:attrNameLst>
                                      </p:cBhvr>
                                      <p:rCtr x="16315" y="-19861"/>
                                    </p:animMotion>
                                  </p:childTnLst>
                                </p:cTn>
                              </p:par>
                              <p:par>
                                <p:cTn id="11" presetID="1" presetClass="exit" presetSubtype="0" fill="hold" grpId="1" nodeType="withEffect">
                                  <p:stCondLst>
                                    <p:cond delay="100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ntr" presetSubtype="0" fill="hold" grpId="2" nodeType="withEffect">
                                  <p:stCondLst>
                                    <p:cond delay="1000"/>
                                  </p:stCondLst>
                                  <p:childTnLst>
                                    <p:set>
                                      <p:cBhvr>
                                        <p:cTn id="14" dur="1" fill="hold">
                                          <p:stCondLst>
                                            <p:cond delay="0"/>
                                          </p:stCondLst>
                                        </p:cTn>
                                        <p:tgtEl>
                                          <p:spTgt spid="22"/>
                                        </p:tgtEl>
                                        <p:attrNameLst>
                                          <p:attrName>style.visibility</p:attrName>
                                        </p:attrNameLst>
                                      </p:cBhvr>
                                      <p:to>
                                        <p:strVal val="visible"/>
                                      </p:to>
                                    </p:set>
                                  </p:childTnLst>
                                </p:cTn>
                              </p:par>
                              <p:par>
                                <p:cTn id="15" presetID="42" presetClass="path" presetSubtype="0" fill="hold" grpId="0" nodeType="withEffect">
                                  <p:stCondLst>
                                    <p:cond delay="1000"/>
                                  </p:stCondLst>
                                  <p:childTnLst>
                                    <p:animMotion origin="layout" path="M 0.34023 -0.40903 L 0.70482 0.01828 " pathEditMode="relative" rAng="0" ptsTypes="AA">
                                      <p:cBhvr>
                                        <p:cTn id="16" dur="1000" fill="hold"/>
                                        <p:tgtEl>
                                          <p:spTgt spid="22"/>
                                        </p:tgtEl>
                                        <p:attrNameLst>
                                          <p:attrName>ppt_x</p:attrName>
                                          <p:attrName>ppt_y</p:attrName>
                                        </p:attrNameLst>
                                      </p:cBhvr>
                                      <p:rCtr x="18229" y="213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2" grpId="0" animBg="1"/>
      <p:bldP spid="22" grpId="1" animBg="1"/>
      <p:bldP spid="22"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Think about this question …</a:t>
            </a:r>
          </a:p>
        </p:txBody>
      </p:sp>
      <p:sp>
        <p:nvSpPr>
          <p:cNvPr id="9" name="Content Placeholder 8"/>
          <p:cNvSpPr>
            <a:spLocks noGrp="1"/>
          </p:cNvSpPr>
          <p:nvPr>
            <p:ph idx="1"/>
          </p:nvPr>
        </p:nvSpPr>
        <p:spPr>
          <a:xfrm>
            <a:off x="838200" y="2072081"/>
            <a:ext cx="4491182" cy="4104882"/>
          </a:xfrm>
        </p:spPr>
        <p:txBody>
          <a:bodyPr>
            <a:normAutofit/>
          </a:bodyPr>
          <a:lstStyle/>
          <a:p>
            <a:r>
              <a:rPr lang="en-US" dirty="0"/>
              <a:t>Which is your favorite </a:t>
            </a:r>
            <a:r>
              <a:rPr lang="en-US" i="1" dirty="0"/>
              <a:t>Star Trek </a:t>
            </a:r>
            <a:r>
              <a:rPr lang="en-US" dirty="0"/>
              <a:t>TV series?</a:t>
            </a:r>
          </a:p>
        </p:txBody>
      </p:sp>
      <p:sp>
        <p:nvSpPr>
          <p:cNvPr id="5" name="Date Placeholder 4"/>
          <p:cNvSpPr>
            <a:spLocks noGrp="1"/>
          </p:cNvSpPr>
          <p:nvPr>
            <p:ph type="dt" sz="half" idx="10"/>
          </p:nvPr>
        </p:nvSpPr>
        <p:spPr/>
        <p:txBody>
          <a:bodyPr/>
          <a:lstStyle/>
          <a:p>
            <a:r>
              <a:rPr lang="en-US"/>
              <a:t>7 October 2017</a:t>
            </a:r>
          </a:p>
        </p:txBody>
      </p:sp>
      <p:sp>
        <p:nvSpPr>
          <p:cNvPr id="6" name="Footer Placeholder 5"/>
          <p:cNvSpPr>
            <a:spLocks noGrp="1"/>
          </p:cNvSpPr>
          <p:nvPr>
            <p:ph type="ftr" sz="quarter" idx="11"/>
          </p:nvPr>
        </p:nvSpPr>
        <p:spPr/>
        <p:txBody>
          <a:bodyPr/>
          <a:lstStyle/>
          <a:p>
            <a:r>
              <a:rPr lang="en-US"/>
              <a:t>McCrory: Einstein's 1905 Revolution</a:t>
            </a:r>
          </a:p>
        </p:txBody>
      </p:sp>
      <p:sp>
        <p:nvSpPr>
          <p:cNvPr id="7" name="Slide Number Placeholder 6"/>
          <p:cNvSpPr>
            <a:spLocks noGrp="1"/>
          </p:cNvSpPr>
          <p:nvPr>
            <p:ph type="sldNum" sz="quarter" idx="12"/>
          </p:nvPr>
        </p:nvSpPr>
        <p:spPr/>
        <p:txBody>
          <a:bodyPr/>
          <a:lstStyle/>
          <a:p>
            <a:fld id="{AFF25C80-3B7E-43E1-A5B7-0224D5A95EE8}" type="slidenum">
              <a:rPr lang="en-US" smtClean="0"/>
              <a:t>8</a:t>
            </a:fld>
            <a:endParaRPr lang="en-US"/>
          </a:p>
        </p:txBody>
      </p:sp>
      <p:pic>
        <p:nvPicPr>
          <p:cNvPr id="73730" name="Picture 2" descr="Image result for all star trek tv shows"/>
          <p:cNvPicPr>
            <a:picLocks noChangeAspect="1" noChangeArrowheads="1"/>
          </p:cNvPicPr>
          <p:nvPr/>
        </p:nvPicPr>
        <p:blipFill rotWithShape="1">
          <a:blip r:embed="rId2">
            <a:extLst>
              <a:ext uri="{28A0092B-C50C-407E-A947-70E740481C1C}">
                <a14:useLocalDpi xmlns:a14="http://schemas.microsoft.com/office/drawing/2010/main" val="0"/>
              </a:ext>
            </a:extLst>
          </a:blip>
          <a:srcRect t="53533"/>
          <a:stretch/>
        </p:blipFill>
        <p:spPr bwMode="auto">
          <a:xfrm>
            <a:off x="5943648" y="1703060"/>
            <a:ext cx="6032229" cy="15683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all star trek tv shows"/>
          <p:cNvPicPr>
            <a:picLocks noChangeAspect="1" noChangeArrowheads="1"/>
          </p:cNvPicPr>
          <p:nvPr/>
        </p:nvPicPr>
        <p:blipFill rotWithShape="1">
          <a:blip r:embed="rId2">
            <a:extLst>
              <a:ext uri="{28A0092B-C50C-407E-A947-70E740481C1C}">
                <a14:useLocalDpi xmlns:a14="http://schemas.microsoft.com/office/drawing/2010/main" val="0"/>
              </a:ext>
            </a:extLst>
          </a:blip>
          <a:srcRect b="46309"/>
          <a:stretch/>
        </p:blipFill>
        <p:spPr bwMode="auto">
          <a:xfrm>
            <a:off x="26437" y="3424222"/>
            <a:ext cx="730515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97282" name="Picture 2" descr="Image result for star trek discovery cast">
            <a:extLst>
              <a:ext uri="{FF2B5EF4-FFF2-40B4-BE49-F238E27FC236}">
                <a16:creationId xmlns:a16="http://schemas.microsoft.com/office/drawing/2014/main" id="{C055FB42-F5D6-4E97-9D9C-0F325160C5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58" t="17550" r="8297" b="53922"/>
          <a:stretch/>
        </p:blipFill>
        <p:spPr bwMode="auto">
          <a:xfrm>
            <a:off x="7452884" y="3424222"/>
            <a:ext cx="4712679" cy="21945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059E0D2-813D-4944-B59D-FA2A9458F623}"/>
              </a:ext>
            </a:extLst>
          </p:cNvPr>
          <p:cNvSpPr txBox="1"/>
          <p:nvPr/>
        </p:nvSpPr>
        <p:spPr>
          <a:xfrm>
            <a:off x="399083" y="5617715"/>
            <a:ext cx="756938" cy="523220"/>
          </a:xfrm>
          <a:prstGeom prst="rect">
            <a:avLst/>
          </a:prstGeom>
          <a:noFill/>
        </p:spPr>
        <p:txBody>
          <a:bodyPr wrap="none" rtlCol="0">
            <a:spAutoFit/>
          </a:bodyPr>
          <a:lstStyle/>
          <a:p>
            <a:pPr algn="ctr"/>
            <a:r>
              <a:rPr lang="en-US" sz="1400" dirty="0"/>
              <a:t>Original</a:t>
            </a:r>
          </a:p>
          <a:p>
            <a:pPr algn="ctr"/>
            <a:r>
              <a:rPr lang="en-US" sz="1400" dirty="0"/>
              <a:t>Series</a:t>
            </a:r>
          </a:p>
        </p:txBody>
      </p:sp>
      <p:sp>
        <p:nvSpPr>
          <p:cNvPr id="11" name="TextBox 10">
            <a:extLst>
              <a:ext uri="{FF2B5EF4-FFF2-40B4-BE49-F238E27FC236}">
                <a16:creationId xmlns:a16="http://schemas.microsoft.com/office/drawing/2014/main" id="{8D0DAEDA-03D2-4E08-B6A0-FB692C0EA4AD}"/>
              </a:ext>
            </a:extLst>
          </p:cNvPr>
          <p:cNvSpPr txBox="1"/>
          <p:nvPr/>
        </p:nvSpPr>
        <p:spPr>
          <a:xfrm>
            <a:off x="9274751" y="5617715"/>
            <a:ext cx="890115" cy="307777"/>
          </a:xfrm>
          <a:prstGeom prst="rect">
            <a:avLst/>
          </a:prstGeom>
          <a:noFill/>
        </p:spPr>
        <p:txBody>
          <a:bodyPr wrap="none" rtlCol="0">
            <a:spAutoFit/>
          </a:bodyPr>
          <a:lstStyle/>
          <a:p>
            <a:pPr algn="ctr"/>
            <a:r>
              <a:rPr lang="en-US" sz="1400" dirty="0"/>
              <a:t>Discovery</a:t>
            </a:r>
          </a:p>
        </p:txBody>
      </p:sp>
      <p:sp>
        <p:nvSpPr>
          <p:cNvPr id="12" name="TextBox 11">
            <a:extLst>
              <a:ext uri="{FF2B5EF4-FFF2-40B4-BE49-F238E27FC236}">
                <a16:creationId xmlns:a16="http://schemas.microsoft.com/office/drawing/2014/main" id="{40C3FDBD-0067-4664-A941-BE0EFA930704}"/>
              </a:ext>
            </a:extLst>
          </p:cNvPr>
          <p:cNvSpPr txBox="1"/>
          <p:nvPr/>
        </p:nvSpPr>
        <p:spPr>
          <a:xfrm>
            <a:off x="1713723" y="5617200"/>
            <a:ext cx="1008097" cy="523220"/>
          </a:xfrm>
          <a:prstGeom prst="rect">
            <a:avLst/>
          </a:prstGeom>
          <a:noFill/>
        </p:spPr>
        <p:txBody>
          <a:bodyPr wrap="none" rtlCol="0">
            <a:spAutoFit/>
          </a:bodyPr>
          <a:lstStyle/>
          <a:p>
            <a:pPr algn="ctr"/>
            <a:r>
              <a:rPr lang="en-US" sz="1400" dirty="0"/>
              <a:t>Next</a:t>
            </a:r>
          </a:p>
          <a:p>
            <a:pPr algn="ctr"/>
            <a:r>
              <a:rPr lang="en-US" sz="1400" dirty="0"/>
              <a:t>Generation</a:t>
            </a:r>
          </a:p>
        </p:txBody>
      </p:sp>
      <p:sp>
        <p:nvSpPr>
          <p:cNvPr id="13" name="TextBox 12">
            <a:extLst>
              <a:ext uri="{FF2B5EF4-FFF2-40B4-BE49-F238E27FC236}">
                <a16:creationId xmlns:a16="http://schemas.microsoft.com/office/drawing/2014/main" id="{67E45D23-B2DD-498A-B922-C33E20F59D06}"/>
              </a:ext>
            </a:extLst>
          </p:cNvPr>
          <p:cNvSpPr txBox="1"/>
          <p:nvPr/>
        </p:nvSpPr>
        <p:spPr>
          <a:xfrm>
            <a:off x="3303232" y="5617200"/>
            <a:ext cx="744114" cy="523220"/>
          </a:xfrm>
          <a:prstGeom prst="rect">
            <a:avLst/>
          </a:prstGeom>
          <a:noFill/>
        </p:spPr>
        <p:txBody>
          <a:bodyPr wrap="none" rtlCol="0">
            <a:spAutoFit/>
          </a:bodyPr>
          <a:lstStyle/>
          <a:p>
            <a:pPr algn="ctr"/>
            <a:r>
              <a:rPr lang="en-US" sz="1400" dirty="0"/>
              <a:t>Deep</a:t>
            </a:r>
          </a:p>
          <a:p>
            <a:pPr algn="ctr"/>
            <a:r>
              <a:rPr lang="en-US" sz="1400" dirty="0"/>
              <a:t>Space 9</a:t>
            </a:r>
          </a:p>
        </p:txBody>
      </p:sp>
      <p:sp>
        <p:nvSpPr>
          <p:cNvPr id="14" name="TextBox 13">
            <a:extLst>
              <a:ext uri="{FF2B5EF4-FFF2-40B4-BE49-F238E27FC236}">
                <a16:creationId xmlns:a16="http://schemas.microsoft.com/office/drawing/2014/main" id="{1A5B9C43-E2BD-4C7E-B897-7F6004354971}"/>
              </a:ext>
            </a:extLst>
          </p:cNvPr>
          <p:cNvSpPr txBox="1"/>
          <p:nvPr/>
        </p:nvSpPr>
        <p:spPr>
          <a:xfrm>
            <a:off x="4721747" y="5617715"/>
            <a:ext cx="774699" cy="307777"/>
          </a:xfrm>
          <a:prstGeom prst="rect">
            <a:avLst/>
          </a:prstGeom>
          <a:noFill/>
        </p:spPr>
        <p:txBody>
          <a:bodyPr wrap="none" rtlCol="0">
            <a:spAutoFit/>
          </a:bodyPr>
          <a:lstStyle/>
          <a:p>
            <a:pPr algn="ctr"/>
            <a:r>
              <a:rPr lang="en-US" sz="1400" dirty="0"/>
              <a:t>Voyager</a:t>
            </a:r>
          </a:p>
        </p:txBody>
      </p:sp>
      <p:sp>
        <p:nvSpPr>
          <p:cNvPr id="15" name="TextBox 14">
            <a:extLst>
              <a:ext uri="{FF2B5EF4-FFF2-40B4-BE49-F238E27FC236}">
                <a16:creationId xmlns:a16="http://schemas.microsoft.com/office/drawing/2014/main" id="{1DC7C7C7-E8A4-4A70-BA7E-D8704A8FACD9}"/>
              </a:ext>
            </a:extLst>
          </p:cNvPr>
          <p:cNvSpPr txBox="1"/>
          <p:nvPr/>
        </p:nvSpPr>
        <p:spPr>
          <a:xfrm>
            <a:off x="6215159" y="5617715"/>
            <a:ext cx="936090" cy="307777"/>
          </a:xfrm>
          <a:prstGeom prst="rect">
            <a:avLst/>
          </a:prstGeom>
          <a:noFill/>
        </p:spPr>
        <p:txBody>
          <a:bodyPr wrap="none" rtlCol="0">
            <a:spAutoFit/>
          </a:bodyPr>
          <a:lstStyle/>
          <a:p>
            <a:pPr algn="ctr"/>
            <a:r>
              <a:rPr lang="en-US" sz="1400" dirty="0"/>
              <a:t>Enterprise</a:t>
            </a:r>
          </a:p>
        </p:txBody>
      </p:sp>
    </p:spTree>
    <p:extLst>
      <p:ext uri="{BB962C8B-B14F-4D97-AF65-F5344CB8AC3E}">
        <p14:creationId xmlns:p14="http://schemas.microsoft.com/office/powerpoint/2010/main" val="30403109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5321637" y="2092032"/>
            <a:ext cx="640080"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146356" y="5100924"/>
            <a:ext cx="640080" cy="18229"/>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9636719" y="5115904"/>
            <a:ext cx="640080" cy="9115"/>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endCxn id="29" idx="2"/>
          </p:cNvCxnSpPr>
          <p:nvPr/>
        </p:nvCxnSpPr>
        <p:spPr>
          <a:xfrm flipV="1">
            <a:off x="1422205" y="2122740"/>
            <a:ext cx="4190687" cy="2901758"/>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29" idx="2"/>
          </p:cNvCxnSpPr>
          <p:nvPr/>
        </p:nvCxnSpPr>
        <p:spPr>
          <a:xfrm>
            <a:off x="5612892" y="2122740"/>
            <a:ext cx="4272200" cy="2923382"/>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0343617" y="5106789"/>
            <a:ext cx="1649885"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906387" y="4535563"/>
            <a:ext cx="343364" cy="523220"/>
          </a:xfrm>
          <a:prstGeom prst="rect">
            <a:avLst/>
          </a:prstGeom>
          <a:noFill/>
        </p:spPr>
        <p:txBody>
          <a:bodyPr wrap="none" rtlCol="0">
            <a:spAutoFit/>
          </a:bodyPr>
          <a:lstStyle/>
          <a:p>
            <a:r>
              <a:rPr lang="en-US" sz="2800" i="1" dirty="0">
                <a:latin typeface="Times New Roman" panose="02020603050405020304" pitchFamily="18" charset="0"/>
                <a:cs typeface="Times New Roman" panose="02020603050405020304" pitchFamily="18" charset="0"/>
              </a:rPr>
              <a:t>v</a:t>
            </a:r>
          </a:p>
        </p:txBody>
      </p:sp>
      <p:cxnSp>
        <p:nvCxnSpPr>
          <p:cNvPr id="12" name="Straight Connector 11"/>
          <p:cNvCxnSpPr/>
          <p:nvPr/>
        </p:nvCxnSpPr>
        <p:spPr>
          <a:xfrm>
            <a:off x="5607678" y="2122444"/>
            <a:ext cx="0" cy="292608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640732" y="3595521"/>
            <a:ext cx="409453" cy="584775"/>
          </a:xfrm>
          <a:prstGeom prst="rect">
            <a:avLst/>
          </a:prstGeom>
          <a:noFill/>
        </p:spPr>
        <p:txBody>
          <a:bodyPr wrap="square" rtlCol="0">
            <a:spAutoFit/>
          </a:bodyPr>
          <a:lstStyle/>
          <a:p>
            <a:r>
              <a:rPr lang="en-US" sz="3200" i="1" dirty="0">
                <a:latin typeface="Times New Roman" panose="02020603050405020304" pitchFamily="18" charset="0"/>
                <a:cs typeface="Times New Roman" panose="02020603050405020304" pitchFamily="18" charset="0"/>
              </a:rPr>
              <a:t>h</a:t>
            </a:r>
          </a:p>
        </p:txBody>
      </p:sp>
      <p:cxnSp>
        <p:nvCxnSpPr>
          <p:cNvPr id="15" name="Straight Arrow Connector 14"/>
          <p:cNvCxnSpPr/>
          <p:nvPr/>
        </p:nvCxnSpPr>
        <p:spPr>
          <a:xfrm flipH="1" flipV="1">
            <a:off x="1786436" y="5125019"/>
            <a:ext cx="7875214" cy="1"/>
          </a:xfrm>
          <a:prstGeom prst="straightConnector1">
            <a:avLst/>
          </a:prstGeom>
          <a:ln w="6350">
            <a:solidFill>
              <a:srgbClr val="FF0000"/>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516239" y="5024464"/>
            <a:ext cx="91440" cy="914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9636719" y="2096590"/>
            <a:ext cx="640080"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146356" y="2099839"/>
            <a:ext cx="640080"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929284" y="2148662"/>
            <a:ext cx="0" cy="292608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466396" y="2151911"/>
            <a:ext cx="0" cy="292608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117204" y="1599520"/>
            <a:ext cx="741125" cy="523220"/>
          </a:xfrm>
          <a:prstGeom prst="rect">
            <a:avLst/>
          </a:prstGeom>
          <a:noFill/>
        </p:spPr>
        <p:txBody>
          <a:bodyPr wrap="square" rtlCol="0">
            <a:spAutoFit/>
          </a:bodyPr>
          <a:lstStyle/>
          <a:p>
            <a:pPr algn="ctr"/>
            <a:r>
              <a:rPr lang="en-US" sz="2800" i="1" dirty="0">
                <a:latin typeface="Times New Roman" panose="02020603050405020304" pitchFamily="18" charset="0"/>
                <a:cs typeface="Times New Roman" panose="02020603050405020304" pitchFamily="18" charset="0"/>
              </a:rPr>
              <a:t>t=0</a:t>
            </a:r>
          </a:p>
        </p:txBody>
      </p:sp>
      <p:sp>
        <p:nvSpPr>
          <p:cNvPr id="29" name="TextBox 28"/>
          <p:cNvSpPr txBox="1"/>
          <p:nvPr/>
        </p:nvSpPr>
        <p:spPr>
          <a:xfrm>
            <a:off x="5117742" y="1599520"/>
            <a:ext cx="990299" cy="523220"/>
          </a:xfrm>
          <a:prstGeom prst="rect">
            <a:avLst/>
          </a:prstGeom>
          <a:noFill/>
        </p:spPr>
        <p:txBody>
          <a:bodyPr wrap="square" rtlCol="0">
            <a:spAutoFit/>
          </a:bodyPr>
          <a:lstStyle/>
          <a:p>
            <a:pPr algn="ctr"/>
            <a:r>
              <a:rPr lang="en-US" sz="2800" i="1" dirty="0">
                <a:latin typeface="Times New Roman" panose="02020603050405020304" pitchFamily="18" charset="0"/>
                <a:cs typeface="Times New Roman" panose="02020603050405020304" pitchFamily="18" charset="0"/>
              </a:rPr>
              <a:t>t=x/v</a:t>
            </a:r>
          </a:p>
        </p:txBody>
      </p:sp>
      <p:sp>
        <p:nvSpPr>
          <p:cNvPr id="30" name="TextBox 29"/>
          <p:cNvSpPr txBox="1"/>
          <p:nvPr/>
        </p:nvSpPr>
        <p:spPr>
          <a:xfrm>
            <a:off x="9378223" y="1599520"/>
            <a:ext cx="1178863" cy="523220"/>
          </a:xfrm>
          <a:prstGeom prst="rect">
            <a:avLst/>
          </a:prstGeom>
          <a:noFill/>
        </p:spPr>
        <p:txBody>
          <a:bodyPr wrap="square" rtlCol="0">
            <a:spAutoFit/>
          </a:bodyPr>
          <a:lstStyle/>
          <a:p>
            <a:pPr algn="ctr"/>
            <a:r>
              <a:rPr lang="en-US" sz="2800" i="1" dirty="0">
                <a:latin typeface="Times New Roman" panose="02020603050405020304" pitchFamily="18" charset="0"/>
                <a:cs typeface="Times New Roman" panose="02020603050405020304" pitchFamily="18" charset="0"/>
              </a:rPr>
              <a:t>t=2x/v</a:t>
            </a:r>
          </a:p>
        </p:txBody>
      </p:sp>
      <p:sp>
        <p:nvSpPr>
          <p:cNvPr id="17" name="Title 16"/>
          <p:cNvSpPr>
            <a:spLocks noGrp="1"/>
          </p:cNvSpPr>
          <p:nvPr>
            <p:ph type="title"/>
          </p:nvPr>
        </p:nvSpPr>
        <p:spPr/>
        <p:txBody>
          <a:bodyPr/>
          <a:lstStyle/>
          <a:p>
            <a:r>
              <a:rPr lang="en-US" dirty="0"/>
              <a:t>From the perspective of the Enterprise</a:t>
            </a:r>
          </a:p>
        </p:txBody>
      </p:sp>
      <p:sp>
        <p:nvSpPr>
          <p:cNvPr id="21" name="Slide Number Placeholder 20"/>
          <p:cNvSpPr>
            <a:spLocks noGrp="1"/>
          </p:cNvSpPr>
          <p:nvPr>
            <p:ph type="sldNum" sz="quarter" idx="4294967295"/>
          </p:nvPr>
        </p:nvSpPr>
        <p:spPr>
          <a:xfrm>
            <a:off x="8610600" y="6356350"/>
            <a:ext cx="2743200" cy="365125"/>
          </a:xfrm>
        </p:spPr>
        <p:txBody>
          <a:bodyPr/>
          <a:lstStyle/>
          <a:p>
            <a:fld id="{AFF25C80-3B7E-43E1-A5B7-0224D5A95EE8}" type="slidenum">
              <a:rPr lang="en-US" smtClean="0"/>
              <a:t>80</a:t>
            </a:fld>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763952623"/>
              </p:ext>
            </p:extLst>
          </p:nvPr>
        </p:nvGraphicFramePr>
        <p:xfrm>
          <a:off x="2881620" y="3150230"/>
          <a:ext cx="1357615" cy="577708"/>
        </p:xfrm>
        <a:graphic>
          <a:graphicData uri="http://schemas.openxmlformats.org/presentationml/2006/ole">
            <mc:AlternateContent xmlns:mc="http://schemas.openxmlformats.org/markup-compatibility/2006">
              <mc:Choice xmlns:v="urn:schemas-microsoft-com:vml" Requires="v">
                <p:oleObj spid="_x0000_s62559" name="Equation" r:id="rId3" imgW="596880" imgH="253800" progId="Equation.3">
                  <p:embed/>
                </p:oleObj>
              </mc:Choice>
              <mc:Fallback>
                <p:oleObj name="Equation" r:id="rId3" imgW="596880" imgH="253800" progId="Equation.3">
                  <p:embed/>
                  <p:pic>
                    <p:nvPicPr>
                      <p:cNvPr id="14" name="Object 13"/>
                      <p:cNvPicPr/>
                      <p:nvPr/>
                    </p:nvPicPr>
                    <p:blipFill>
                      <a:blip r:embed="rId4"/>
                      <a:stretch>
                        <a:fillRect/>
                      </a:stretch>
                    </p:blipFill>
                    <p:spPr>
                      <a:xfrm>
                        <a:off x="2881620" y="3150230"/>
                        <a:ext cx="1357615" cy="577708"/>
                      </a:xfrm>
                      <a:prstGeom prst="rect">
                        <a:avLst/>
                      </a:prstGeom>
                      <a:solidFill>
                        <a:schemeClr val="bg1"/>
                      </a:solidFill>
                    </p:spPr>
                  </p:pic>
                </p:oleObj>
              </mc:Fallback>
            </mc:AlternateContent>
          </a:graphicData>
        </a:graphic>
      </p:graphicFrame>
      <p:pic>
        <p:nvPicPr>
          <p:cNvPr id="31" name="Picture 4" descr="enterprise-ncc-1701-d-sheet-2.jpg (7576×16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193258" y="5427263"/>
            <a:ext cx="4086349" cy="90399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3109041" y="5231793"/>
            <a:ext cx="385883" cy="584775"/>
          </a:xfrm>
          <a:prstGeom prst="rect">
            <a:avLst/>
          </a:prstGeom>
          <a:noFill/>
        </p:spPr>
        <p:txBody>
          <a:bodyPr wrap="square" rtlCol="0">
            <a:spAutoFit/>
          </a:bodyPr>
          <a:lstStyle/>
          <a:p>
            <a:r>
              <a:rPr lang="en-US" sz="3200" i="1" dirty="0">
                <a:latin typeface="Times New Roman" panose="02020603050405020304" pitchFamily="18" charset="0"/>
                <a:cs typeface="Times New Roman" panose="02020603050405020304" pitchFamily="18" charset="0"/>
              </a:rPr>
              <a:t>x</a:t>
            </a:r>
          </a:p>
        </p:txBody>
      </p:sp>
      <p:sp>
        <p:nvSpPr>
          <p:cNvPr id="34" name="TextBox 33"/>
          <p:cNvSpPr txBox="1"/>
          <p:nvPr/>
        </p:nvSpPr>
        <p:spPr>
          <a:xfrm>
            <a:off x="7626636" y="5231793"/>
            <a:ext cx="385883" cy="584775"/>
          </a:xfrm>
          <a:prstGeom prst="rect">
            <a:avLst/>
          </a:prstGeom>
          <a:noFill/>
        </p:spPr>
        <p:txBody>
          <a:bodyPr wrap="square" rtlCol="0">
            <a:spAutoFit/>
          </a:bodyPr>
          <a:lstStyle/>
          <a:p>
            <a:r>
              <a:rPr lang="en-US" sz="3200" i="1" dirty="0">
                <a:latin typeface="Times New Roman" panose="02020603050405020304" pitchFamily="18" charset="0"/>
                <a:cs typeface="Times New Roman" panose="02020603050405020304" pitchFamily="18" charset="0"/>
              </a:rPr>
              <a:t>x</a:t>
            </a:r>
          </a:p>
        </p:txBody>
      </p:sp>
    </p:spTree>
    <p:extLst>
      <p:ext uri="{BB962C8B-B14F-4D97-AF65-F5344CB8AC3E}">
        <p14:creationId xmlns:p14="http://schemas.microsoft.com/office/powerpoint/2010/main" val="179870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decel="50000" fill="hold" grpId="0" nodeType="afterEffect">
                                  <p:stCondLst>
                                    <p:cond delay="0"/>
                                  </p:stCondLst>
                                  <p:childTnLst>
                                    <p:animMotion origin="layout" path="M -3.33333E-6 4.44444E-6 L 0.03203 -0.09931 " pathEditMode="relative" rAng="0" ptsTypes="AA">
                                      <p:cBhvr>
                                        <p:cTn id="6" dur="1000" fill="hold"/>
                                        <p:tgtEl>
                                          <p:spTgt spid="33"/>
                                        </p:tgtEl>
                                        <p:attrNameLst>
                                          <p:attrName>ppt_x</p:attrName>
                                          <p:attrName>ppt_y</p:attrName>
                                        </p:attrNameLst>
                                      </p:cBhvr>
                                      <p:rCtr x="1602" y="-4977"/>
                                    </p:animMotion>
                                  </p:childTnLst>
                                </p:cTn>
                              </p:par>
                              <p:par>
                                <p:cTn id="7" presetID="42" presetClass="path" presetSubtype="0" decel="25000" fill="hold" grpId="0" nodeType="withEffect">
                                  <p:stCondLst>
                                    <p:cond delay="0"/>
                                  </p:stCondLst>
                                  <p:childTnLst>
                                    <p:animMotion origin="layout" path="M 3.95833E-6 4.44444E-6 L -0.01498 -0.10371 " pathEditMode="relative" rAng="0" ptsTypes="AA">
                                      <p:cBhvr>
                                        <p:cTn id="8" dur="1000" fill="hold"/>
                                        <p:tgtEl>
                                          <p:spTgt spid="34"/>
                                        </p:tgtEl>
                                        <p:attrNameLst>
                                          <p:attrName>ppt_x</p:attrName>
                                          <p:attrName>ppt_y</p:attrName>
                                        </p:attrNameLst>
                                      </p:cBhvr>
                                      <p:rCtr x="-755" y="-5185"/>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856051182"/>
              </p:ext>
            </p:extLst>
          </p:nvPr>
        </p:nvGraphicFramePr>
        <p:xfrm>
          <a:off x="7482097" y="1542343"/>
          <a:ext cx="3422595" cy="4206755"/>
        </p:xfrm>
        <a:graphic>
          <a:graphicData uri="http://schemas.openxmlformats.org/presentationml/2006/ole">
            <mc:AlternateContent xmlns:mc="http://schemas.openxmlformats.org/markup-compatibility/2006">
              <mc:Choice xmlns:v="urn:schemas-microsoft-com:vml" Requires="v">
                <p:oleObj spid="_x0000_s57530" name="Equation" r:id="rId3" imgW="939600" imgH="1155600" progId="Equation.3">
                  <p:embed/>
                </p:oleObj>
              </mc:Choice>
              <mc:Fallback>
                <p:oleObj name="Equation" r:id="rId3" imgW="939600" imgH="1155600" progId="Equation.3">
                  <p:embed/>
                  <p:pic>
                    <p:nvPicPr>
                      <p:cNvPr id="2" name="Object 1"/>
                      <p:cNvPicPr/>
                      <p:nvPr/>
                    </p:nvPicPr>
                    <p:blipFill>
                      <a:blip r:embed="rId4"/>
                      <a:stretch>
                        <a:fillRect/>
                      </a:stretch>
                    </p:blipFill>
                    <p:spPr>
                      <a:xfrm>
                        <a:off x="7482097" y="1542343"/>
                        <a:ext cx="3422595" cy="4206755"/>
                      </a:xfrm>
                      <a:prstGeom prst="rect">
                        <a:avLst/>
                      </a:prstGeom>
                    </p:spPr>
                  </p:pic>
                </p:oleObj>
              </mc:Fallback>
            </mc:AlternateContent>
          </a:graphicData>
        </a:graphic>
      </p:graphicFrame>
      <p:cxnSp>
        <p:nvCxnSpPr>
          <p:cNvPr id="4" name="Straight Connector 3"/>
          <p:cNvCxnSpPr/>
          <p:nvPr/>
        </p:nvCxnSpPr>
        <p:spPr>
          <a:xfrm>
            <a:off x="1992057" y="1924150"/>
            <a:ext cx="640080"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043658" y="4925235"/>
            <a:ext cx="640080" cy="18229"/>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2940455" y="4943464"/>
            <a:ext cx="640080" cy="9115"/>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363698" y="1954562"/>
            <a:ext cx="914400" cy="2926080"/>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278098" y="1954562"/>
            <a:ext cx="914400" cy="2926080"/>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647353" y="4934349"/>
            <a:ext cx="1649885"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295824" y="4477003"/>
            <a:ext cx="287258"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v</a:t>
            </a:r>
          </a:p>
        </p:txBody>
      </p:sp>
      <p:cxnSp>
        <p:nvCxnSpPr>
          <p:cNvPr id="12" name="Straight Connector 11"/>
          <p:cNvCxnSpPr/>
          <p:nvPr/>
        </p:nvCxnSpPr>
        <p:spPr>
          <a:xfrm>
            <a:off x="2278098" y="1954562"/>
            <a:ext cx="0" cy="292608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291644" y="3478193"/>
            <a:ext cx="274434" cy="307777"/>
          </a:xfrm>
          <a:prstGeom prst="rect">
            <a:avLst/>
          </a:prstGeom>
          <a:noFill/>
        </p:spPr>
        <p:txBody>
          <a:bodyPr wrap="none" rtlCol="0">
            <a:spAutoFit/>
          </a:bodyPr>
          <a:lstStyle/>
          <a:p>
            <a:r>
              <a:rPr lang="en-US" sz="1400" i="1" dirty="0">
                <a:latin typeface="Times New Roman" panose="02020603050405020304" pitchFamily="18" charset="0"/>
                <a:cs typeface="Times New Roman" panose="02020603050405020304" pitchFamily="18" charset="0"/>
              </a:rPr>
              <a:t>h</a:t>
            </a:r>
          </a:p>
        </p:txBody>
      </p:sp>
      <p:cxnSp>
        <p:nvCxnSpPr>
          <p:cNvPr id="15" name="Straight Arrow Connector 14"/>
          <p:cNvCxnSpPr/>
          <p:nvPr/>
        </p:nvCxnSpPr>
        <p:spPr>
          <a:xfrm flipH="1">
            <a:off x="1683738" y="4952579"/>
            <a:ext cx="1256718" cy="0"/>
          </a:xfrm>
          <a:prstGeom prst="straightConnector1">
            <a:avLst/>
          </a:prstGeom>
          <a:ln w="6350">
            <a:solidFill>
              <a:srgbClr val="FF0000"/>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743713" y="4618620"/>
            <a:ext cx="264816" cy="307777"/>
          </a:xfrm>
          <a:prstGeom prst="rect">
            <a:avLst/>
          </a:prstGeom>
          <a:noFill/>
        </p:spPr>
        <p:txBody>
          <a:bodyPr wrap="none" rtlCol="0">
            <a:spAutoFit/>
          </a:bodyPr>
          <a:lstStyle/>
          <a:p>
            <a:r>
              <a:rPr lang="en-US" sz="1400" i="1" dirty="0">
                <a:latin typeface="Times New Roman" panose="02020603050405020304" pitchFamily="18" charset="0"/>
                <a:cs typeface="Times New Roman" panose="02020603050405020304" pitchFamily="18" charset="0"/>
              </a:rPr>
              <a:t>x</a:t>
            </a:r>
          </a:p>
        </p:txBody>
      </p:sp>
      <p:sp>
        <p:nvSpPr>
          <p:cNvPr id="17" name="Title 16"/>
          <p:cNvSpPr>
            <a:spLocks noGrp="1"/>
          </p:cNvSpPr>
          <p:nvPr>
            <p:ph type="title"/>
          </p:nvPr>
        </p:nvSpPr>
        <p:spPr/>
        <p:txBody>
          <a:bodyPr/>
          <a:lstStyle/>
          <a:p>
            <a:r>
              <a:rPr lang="en-US" dirty="0"/>
              <a:t>How long does it take for the initial “Tock”?</a:t>
            </a:r>
          </a:p>
        </p:txBody>
      </p:sp>
      <p:sp>
        <p:nvSpPr>
          <p:cNvPr id="3" name="Rectangle 2"/>
          <p:cNvSpPr/>
          <p:nvPr/>
        </p:nvSpPr>
        <p:spPr>
          <a:xfrm>
            <a:off x="2186659" y="4856582"/>
            <a:ext cx="91440" cy="914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584011" y="4618620"/>
            <a:ext cx="264816" cy="307777"/>
          </a:xfrm>
          <a:prstGeom prst="rect">
            <a:avLst/>
          </a:prstGeom>
          <a:noFill/>
        </p:spPr>
        <p:txBody>
          <a:bodyPr wrap="none" rtlCol="0">
            <a:spAutoFit/>
          </a:bodyPr>
          <a:lstStyle/>
          <a:p>
            <a:r>
              <a:rPr lang="en-US" sz="1400" i="1" dirty="0">
                <a:latin typeface="Times New Roman" panose="02020603050405020304" pitchFamily="18" charset="0"/>
                <a:cs typeface="Times New Roman" panose="02020603050405020304" pitchFamily="18" charset="0"/>
              </a:rPr>
              <a:t>x</a:t>
            </a:r>
          </a:p>
        </p:txBody>
      </p:sp>
      <p:sp>
        <p:nvSpPr>
          <p:cNvPr id="21" name="Slide Number Placeholder 20"/>
          <p:cNvSpPr>
            <a:spLocks noGrp="1"/>
          </p:cNvSpPr>
          <p:nvPr>
            <p:ph type="sldNum" sz="quarter" idx="4294967295"/>
          </p:nvPr>
        </p:nvSpPr>
        <p:spPr>
          <a:xfrm>
            <a:off x="8610600" y="6356350"/>
            <a:ext cx="2743200" cy="365125"/>
          </a:xfrm>
        </p:spPr>
        <p:txBody>
          <a:bodyPr/>
          <a:lstStyle/>
          <a:p>
            <a:fld id="{AFF25C80-3B7E-43E1-A5B7-0224D5A95EE8}" type="slidenum">
              <a:rPr lang="en-US" smtClean="0"/>
              <a:t>81</a:t>
            </a:fld>
            <a:endParaRPr lang="en-US"/>
          </a:p>
        </p:txBody>
      </p:sp>
      <p:cxnSp>
        <p:nvCxnSpPr>
          <p:cNvPr id="24" name="Straight Connector 23"/>
          <p:cNvCxnSpPr/>
          <p:nvPr/>
        </p:nvCxnSpPr>
        <p:spPr>
          <a:xfrm>
            <a:off x="2940455" y="1924150"/>
            <a:ext cx="640080"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043658" y="1924150"/>
            <a:ext cx="640080"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233020" y="1976222"/>
            <a:ext cx="0" cy="292608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363698" y="1976222"/>
            <a:ext cx="0" cy="292608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aphicFrame>
        <p:nvGraphicFramePr>
          <p:cNvPr id="14" name="Object 13"/>
          <p:cNvGraphicFramePr>
            <a:graphicFrameLocks noChangeAspect="1"/>
          </p:cNvGraphicFramePr>
          <p:nvPr>
            <p:extLst/>
          </p:nvPr>
        </p:nvGraphicFramePr>
        <p:xfrm>
          <a:off x="1455138" y="3191746"/>
          <a:ext cx="725896" cy="308892"/>
        </p:xfrm>
        <a:graphic>
          <a:graphicData uri="http://schemas.openxmlformats.org/presentationml/2006/ole">
            <mc:AlternateContent xmlns:mc="http://schemas.openxmlformats.org/markup-compatibility/2006">
              <mc:Choice xmlns:v="urn:schemas-microsoft-com:vml" Requires="v">
                <p:oleObj spid="_x0000_s57531" name="Equation" r:id="rId5" imgW="596880" imgH="253800" progId="Equation.3">
                  <p:embed/>
                </p:oleObj>
              </mc:Choice>
              <mc:Fallback>
                <p:oleObj name="Equation" r:id="rId5" imgW="596880" imgH="253800" progId="Equation.3">
                  <p:embed/>
                  <p:pic>
                    <p:nvPicPr>
                      <p:cNvPr id="14" name="Object 13"/>
                      <p:cNvPicPr/>
                      <p:nvPr/>
                    </p:nvPicPr>
                    <p:blipFill>
                      <a:blip r:embed="rId6"/>
                      <a:stretch>
                        <a:fillRect/>
                      </a:stretch>
                    </p:blipFill>
                    <p:spPr>
                      <a:xfrm>
                        <a:off x="1455138" y="3191746"/>
                        <a:ext cx="725896" cy="308892"/>
                      </a:xfrm>
                      <a:prstGeom prst="rect">
                        <a:avLst/>
                      </a:prstGeom>
                      <a:solidFill>
                        <a:schemeClr val="bg1"/>
                      </a:solidFill>
                    </p:spPr>
                  </p:pic>
                </p:oleObj>
              </mc:Fallback>
            </mc:AlternateContent>
          </a:graphicData>
        </a:graphic>
      </p:graphicFrame>
      <p:sp>
        <p:nvSpPr>
          <p:cNvPr id="23" name="TextBox 22"/>
          <p:cNvSpPr txBox="1"/>
          <p:nvPr/>
        </p:nvSpPr>
        <p:spPr>
          <a:xfrm>
            <a:off x="1159155" y="1542343"/>
            <a:ext cx="409086" cy="276999"/>
          </a:xfrm>
          <a:prstGeom prst="rect">
            <a:avLst/>
          </a:prstGeom>
          <a:noFill/>
        </p:spPr>
        <p:txBody>
          <a:bodyPr wrap="none" rtlCol="0">
            <a:spAutoFit/>
          </a:bodyPr>
          <a:lstStyle/>
          <a:p>
            <a:pPr algn="ctr"/>
            <a:r>
              <a:rPr lang="en-US" sz="1200" i="1" dirty="0">
                <a:latin typeface="Times New Roman" panose="02020603050405020304" pitchFamily="18" charset="0"/>
                <a:cs typeface="Times New Roman" panose="02020603050405020304" pitchFamily="18" charset="0"/>
              </a:rPr>
              <a:t>t=0</a:t>
            </a:r>
          </a:p>
        </p:txBody>
      </p:sp>
      <p:sp>
        <p:nvSpPr>
          <p:cNvPr id="29" name="TextBox 28"/>
          <p:cNvSpPr txBox="1"/>
          <p:nvPr/>
        </p:nvSpPr>
        <p:spPr>
          <a:xfrm>
            <a:off x="2055456" y="1542343"/>
            <a:ext cx="513282" cy="276999"/>
          </a:xfrm>
          <a:prstGeom prst="rect">
            <a:avLst/>
          </a:prstGeom>
          <a:noFill/>
        </p:spPr>
        <p:txBody>
          <a:bodyPr wrap="none" rtlCol="0">
            <a:spAutoFit/>
          </a:bodyPr>
          <a:lstStyle/>
          <a:p>
            <a:pPr algn="ctr"/>
            <a:r>
              <a:rPr lang="en-US" sz="1200" i="1" dirty="0">
                <a:latin typeface="Times New Roman" panose="02020603050405020304" pitchFamily="18" charset="0"/>
                <a:cs typeface="Times New Roman" panose="02020603050405020304" pitchFamily="18" charset="0"/>
              </a:rPr>
              <a:t>t=x/v</a:t>
            </a:r>
          </a:p>
        </p:txBody>
      </p:sp>
      <p:sp>
        <p:nvSpPr>
          <p:cNvPr id="30" name="TextBox 29"/>
          <p:cNvSpPr txBox="1"/>
          <p:nvPr/>
        </p:nvSpPr>
        <p:spPr>
          <a:xfrm>
            <a:off x="2965385" y="1542343"/>
            <a:ext cx="590226" cy="276999"/>
          </a:xfrm>
          <a:prstGeom prst="rect">
            <a:avLst/>
          </a:prstGeom>
          <a:noFill/>
        </p:spPr>
        <p:txBody>
          <a:bodyPr wrap="none" rtlCol="0">
            <a:spAutoFit/>
          </a:bodyPr>
          <a:lstStyle/>
          <a:p>
            <a:pPr algn="ctr"/>
            <a:r>
              <a:rPr lang="en-US" sz="1200" i="1" dirty="0">
                <a:latin typeface="Times New Roman" panose="02020603050405020304" pitchFamily="18" charset="0"/>
                <a:cs typeface="Times New Roman" panose="02020603050405020304" pitchFamily="18" charset="0"/>
              </a:rPr>
              <a:t>t=2x/v</a:t>
            </a:r>
          </a:p>
        </p:txBody>
      </p:sp>
      <p:pic>
        <p:nvPicPr>
          <p:cNvPr id="31" name="Picture 4" descr="enterprise-ncc-1701-d-sheet-2.jpg (7576×167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043658" y="5278918"/>
            <a:ext cx="4086349" cy="903998"/>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Right 9"/>
          <p:cNvSpPr/>
          <p:nvPr/>
        </p:nvSpPr>
        <p:spPr>
          <a:xfrm rot="21361265">
            <a:off x="6206851" y="4518082"/>
            <a:ext cx="3101379" cy="2158558"/>
          </a:xfrm>
          <a:prstGeom prst="rightArrow">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Constant!</a:t>
            </a:r>
          </a:p>
        </p:txBody>
      </p:sp>
    </p:spTree>
    <p:extLst>
      <p:ext uri="{BB962C8B-B14F-4D97-AF65-F5344CB8AC3E}">
        <p14:creationId xmlns:p14="http://schemas.microsoft.com/office/powerpoint/2010/main" val="30892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algebra …</a:t>
            </a:r>
          </a:p>
        </p:txBody>
      </p:sp>
      <p:sp>
        <p:nvSpPr>
          <p:cNvPr id="6" name="Slide Number Placeholder 5"/>
          <p:cNvSpPr>
            <a:spLocks noGrp="1"/>
          </p:cNvSpPr>
          <p:nvPr>
            <p:ph type="sldNum" sz="quarter" idx="4294967295"/>
          </p:nvPr>
        </p:nvSpPr>
        <p:spPr>
          <a:xfrm>
            <a:off x="9448800" y="6356350"/>
            <a:ext cx="2743200" cy="365125"/>
          </a:xfrm>
          <a:solidFill>
            <a:schemeClr val="bg1">
              <a:alpha val="74902"/>
            </a:schemeClr>
          </a:solidFill>
        </p:spPr>
        <p:txBody>
          <a:bodyPr/>
          <a:lstStyle/>
          <a:p>
            <a:fld id="{AFF25C80-3B7E-43E1-A5B7-0224D5A95EE8}" type="slidenum">
              <a:rPr lang="en-US" smtClean="0"/>
              <a:t>82</a:t>
            </a:fld>
            <a:endParaRPr lang="en-US"/>
          </a:p>
        </p:txBody>
      </p:sp>
      <p:graphicFrame>
        <p:nvGraphicFramePr>
          <p:cNvPr id="21" name="Object 20"/>
          <p:cNvGraphicFramePr>
            <a:graphicFrameLocks noChangeAspect="1"/>
          </p:cNvGraphicFramePr>
          <p:nvPr>
            <p:extLst>
              <p:ext uri="{D42A27DB-BD31-4B8C-83A1-F6EECF244321}">
                <p14:modId xmlns:p14="http://schemas.microsoft.com/office/powerpoint/2010/main" val="505990243"/>
              </p:ext>
            </p:extLst>
          </p:nvPr>
        </p:nvGraphicFramePr>
        <p:xfrm>
          <a:off x="6176963" y="328613"/>
          <a:ext cx="5214937" cy="5864225"/>
        </p:xfrm>
        <a:graphic>
          <a:graphicData uri="http://schemas.openxmlformats.org/presentationml/2006/ole">
            <mc:AlternateContent xmlns:mc="http://schemas.openxmlformats.org/markup-compatibility/2006">
              <mc:Choice xmlns:v="urn:schemas-microsoft-com:vml" Requires="v">
                <p:oleObj spid="_x0000_s6467" name="Equation" r:id="rId3" imgW="1574640" imgH="2044440" progId="Equation.3">
                  <p:embed/>
                </p:oleObj>
              </mc:Choice>
              <mc:Fallback>
                <p:oleObj name="Equation" r:id="rId3" imgW="1574640" imgH="2044440" progId="Equation.3">
                  <p:embed/>
                  <p:pic>
                    <p:nvPicPr>
                      <p:cNvPr id="18" name="Object 17"/>
                      <p:cNvPicPr/>
                      <p:nvPr/>
                    </p:nvPicPr>
                    <p:blipFill>
                      <a:blip r:embed="rId4"/>
                      <a:stretch>
                        <a:fillRect/>
                      </a:stretch>
                    </p:blipFill>
                    <p:spPr>
                      <a:xfrm>
                        <a:off x="6176963" y="328613"/>
                        <a:ext cx="5214937" cy="5864225"/>
                      </a:xfrm>
                      <a:prstGeom prst="rect">
                        <a:avLst/>
                      </a:prstGeom>
                    </p:spPr>
                  </p:pic>
                </p:oleObj>
              </mc:Fallback>
            </mc:AlternateContent>
          </a:graphicData>
        </a:graphic>
      </p:graphicFrame>
      <p:sp>
        <p:nvSpPr>
          <p:cNvPr id="3" name="Rectangle 2"/>
          <p:cNvSpPr/>
          <p:nvPr/>
        </p:nvSpPr>
        <p:spPr>
          <a:xfrm>
            <a:off x="5786423" y="1764314"/>
            <a:ext cx="6258187" cy="4320829"/>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5786423" y="2502436"/>
            <a:ext cx="6258187" cy="3653889"/>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786423" y="3324567"/>
            <a:ext cx="6258187" cy="2760576"/>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786423" y="4008984"/>
            <a:ext cx="6258187" cy="2276183"/>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a:off x="1992057" y="1924150"/>
            <a:ext cx="640080"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043658" y="4925235"/>
            <a:ext cx="640080" cy="18229"/>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2940455" y="4943464"/>
            <a:ext cx="640080" cy="9115"/>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1363698" y="1954562"/>
            <a:ext cx="914400" cy="2926080"/>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278098" y="1954562"/>
            <a:ext cx="914400" cy="2926080"/>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647353" y="4934349"/>
            <a:ext cx="1649885"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4" descr="enterprise-ncc-1701-d-sheet-2.jpg (7576×16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43658" y="5278918"/>
            <a:ext cx="4086349" cy="903998"/>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4295824" y="4477003"/>
            <a:ext cx="287258"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v</a:t>
            </a:r>
          </a:p>
        </p:txBody>
      </p:sp>
      <p:cxnSp>
        <p:nvCxnSpPr>
          <p:cNvPr id="33" name="Straight Connector 32"/>
          <p:cNvCxnSpPr/>
          <p:nvPr/>
        </p:nvCxnSpPr>
        <p:spPr>
          <a:xfrm>
            <a:off x="2278098" y="1954562"/>
            <a:ext cx="0" cy="292608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291644" y="3478193"/>
            <a:ext cx="274434" cy="307777"/>
          </a:xfrm>
          <a:prstGeom prst="rect">
            <a:avLst/>
          </a:prstGeom>
          <a:noFill/>
        </p:spPr>
        <p:txBody>
          <a:bodyPr wrap="none" rtlCol="0">
            <a:spAutoFit/>
          </a:bodyPr>
          <a:lstStyle/>
          <a:p>
            <a:r>
              <a:rPr lang="en-US" sz="1400" i="1" dirty="0">
                <a:latin typeface="Times New Roman" panose="02020603050405020304" pitchFamily="18" charset="0"/>
                <a:cs typeface="Times New Roman" panose="02020603050405020304" pitchFamily="18" charset="0"/>
              </a:rPr>
              <a:t>h</a:t>
            </a:r>
          </a:p>
        </p:txBody>
      </p:sp>
      <p:cxnSp>
        <p:nvCxnSpPr>
          <p:cNvPr id="35" name="Straight Arrow Connector 34"/>
          <p:cNvCxnSpPr/>
          <p:nvPr/>
        </p:nvCxnSpPr>
        <p:spPr>
          <a:xfrm flipH="1">
            <a:off x="1683738" y="4952579"/>
            <a:ext cx="1256718" cy="0"/>
          </a:xfrm>
          <a:prstGeom prst="straightConnector1">
            <a:avLst/>
          </a:prstGeom>
          <a:ln w="6350">
            <a:solidFill>
              <a:srgbClr val="FF0000"/>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743713" y="4618620"/>
            <a:ext cx="264816" cy="307777"/>
          </a:xfrm>
          <a:prstGeom prst="rect">
            <a:avLst/>
          </a:prstGeom>
          <a:noFill/>
        </p:spPr>
        <p:txBody>
          <a:bodyPr wrap="none" rtlCol="0">
            <a:spAutoFit/>
          </a:bodyPr>
          <a:lstStyle/>
          <a:p>
            <a:r>
              <a:rPr lang="en-US" sz="1400" i="1" dirty="0">
                <a:latin typeface="Times New Roman" panose="02020603050405020304" pitchFamily="18" charset="0"/>
                <a:cs typeface="Times New Roman" panose="02020603050405020304" pitchFamily="18" charset="0"/>
              </a:rPr>
              <a:t>x</a:t>
            </a:r>
          </a:p>
        </p:txBody>
      </p:sp>
      <p:sp>
        <p:nvSpPr>
          <p:cNvPr id="37" name="Rectangle 36"/>
          <p:cNvSpPr/>
          <p:nvPr/>
        </p:nvSpPr>
        <p:spPr>
          <a:xfrm>
            <a:off x="2186659" y="4856582"/>
            <a:ext cx="91440" cy="914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2584011" y="4618620"/>
            <a:ext cx="264816" cy="307777"/>
          </a:xfrm>
          <a:prstGeom prst="rect">
            <a:avLst/>
          </a:prstGeom>
          <a:noFill/>
        </p:spPr>
        <p:txBody>
          <a:bodyPr wrap="none" rtlCol="0">
            <a:spAutoFit/>
          </a:bodyPr>
          <a:lstStyle/>
          <a:p>
            <a:r>
              <a:rPr lang="en-US" sz="1400" i="1" dirty="0">
                <a:latin typeface="Times New Roman" panose="02020603050405020304" pitchFamily="18" charset="0"/>
                <a:cs typeface="Times New Roman" panose="02020603050405020304" pitchFamily="18" charset="0"/>
              </a:rPr>
              <a:t>x</a:t>
            </a:r>
          </a:p>
        </p:txBody>
      </p:sp>
      <p:cxnSp>
        <p:nvCxnSpPr>
          <p:cNvPr id="39" name="Straight Connector 38"/>
          <p:cNvCxnSpPr/>
          <p:nvPr/>
        </p:nvCxnSpPr>
        <p:spPr>
          <a:xfrm>
            <a:off x="2940455" y="1924150"/>
            <a:ext cx="640080"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043658" y="1924150"/>
            <a:ext cx="640080"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233020" y="1976222"/>
            <a:ext cx="0" cy="292608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363698" y="1976222"/>
            <a:ext cx="0" cy="292608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aphicFrame>
        <p:nvGraphicFramePr>
          <p:cNvPr id="43" name="Object 42"/>
          <p:cNvGraphicFramePr>
            <a:graphicFrameLocks noChangeAspect="1"/>
          </p:cNvGraphicFramePr>
          <p:nvPr>
            <p:extLst>
              <p:ext uri="{D42A27DB-BD31-4B8C-83A1-F6EECF244321}">
                <p14:modId xmlns:p14="http://schemas.microsoft.com/office/powerpoint/2010/main" val="2865979846"/>
              </p:ext>
            </p:extLst>
          </p:nvPr>
        </p:nvGraphicFramePr>
        <p:xfrm>
          <a:off x="1455138" y="3191746"/>
          <a:ext cx="725896" cy="308892"/>
        </p:xfrm>
        <a:graphic>
          <a:graphicData uri="http://schemas.openxmlformats.org/presentationml/2006/ole">
            <mc:AlternateContent xmlns:mc="http://schemas.openxmlformats.org/markup-compatibility/2006">
              <mc:Choice xmlns:v="urn:schemas-microsoft-com:vml" Requires="v">
                <p:oleObj spid="_x0000_s6468" name="Equation" r:id="rId6" imgW="596880" imgH="253800" progId="Equation.3">
                  <p:embed/>
                </p:oleObj>
              </mc:Choice>
              <mc:Fallback>
                <p:oleObj name="Equation" r:id="rId6" imgW="596880" imgH="253800" progId="Equation.3">
                  <p:embed/>
                  <p:pic>
                    <p:nvPicPr>
                      <p:cNvPr id="14" name="Object 13"/>
                      <p:cNvPicPr/>
                      <p:nvPr/>
                    </p:nvPicPr>
                    <p:blipFill>
                      <a:blip r:embed="rId7"/>
                      <a:stretch>
                        <a:fillRect/>
                      </a:stretch>
                    </p:blipFill>
                    <p:spPr>
                      <a:xfrm>
                        <a:off x="1455138" y="3191746"/>
                        <a:ext cx="725896" cy="308892"/>
                      </a:xfrm>
                      <a:prstGeom prst="rect">
                        <a:avLst/>
                      </a:prstGeom>
                      <a:solidFill>
                        <a:schemeClr val="bg1"/>
                      </a:solidFill>
                    </p:spPr>
                  </p:pic>
                </p:oleObj>
              </mc:Fallback>
            </mc:AlternateContent>
          </a:graphicData>
        </a:graphic>
      </p:graphicFrame>
      <p:sp>
        <p:nvSpPr>
          <p:cNvPr id="44" name="TextBox 43"/>
          <p:cNvSpPr txBox="1"/>
          <p:nvPr/>
        </p:nvSpPr>
        <p:spPr>
          <a:xfrm>
            <a:off x="1159155" y="1542343"/>
            <a:ext cx="409086" cy="276999"/>
          </a:xfrm>
          <a:prstGeom prst="rect">
            <a:avLst/>
          </a:prstGeom>
          <a:noFill/>
        </p:spPr>
        <p:txBody>
          <a:bodyPr wrap="none" rtlCol="0">
            <a:spAutoFit/>
          </a:bodyPr>
          <a:lstStyle/>
          <a:p>
            <a:pPr algn="ctr"/>
            <a:r>
              <a:rPr lang="en-US" sz="1200" i="1" dirty="0">
                <a:latin typeface="Times New Roman" panose="02020603050405020304" pitchFamily="18" charset="0"/>
                <a:cs typeface="Times New Roman" panose="02020603050405020304" pitchFamily="18" charset="0"/>
              </a:rPr>
              <a:t>t=0</a:t>
            </a:r>
          </a:p>
        </p:txBody>
      </p:sp>
      <p:sp>
        <p:nvSpPr>
          <p:cNvPr id="45" name="TextBox 44"/>
          <p:cNvSpPr txBox="1"/>
          <p:nvPr/>
        </p:nvSpPr>
        <p:spPr>
          <a:xfrm>
            <a:off x="2055456" y="1542343"/>
            <a:ext cx="513282" cy="276999"/>
          </a:xfrm>
          <a:prstGeom prst="rect">
            <a:avLst/>
          </a:prstGeom>
          <a:noFill/>
        </p:spPr>
        <p:txBody>
          <a:bodyPr wrap="none" rtlCol="0">
            <a:spAutoFit/>
          </a:bodyPr>
          <a:lstStyle/>
          <a:p>
            <a:pPr algn="ctr"/>
            <a:r>
              <a:rPr lang="en-US" sz="1200" i="1" dirty="0">
                <a:latin typeface="Times New Roman" panose="02020603050405020304" pitchFamily="18" charset="0"/>
                <a:cs typeface="Times New Roman" panose="02020603050405020304" pitchFamily="18" charset="0"/>
              </a:rPr>
              <a:t>t=x/v</a:t>
            </a:r>
          </a:p>
        </p:txBody>
      </p:sp>
      <p:sp>
        <p:nvSpPr>
          <p:cNvPr id="46" name="TextBox 45"/>
          <p:cNvSpPr txBox="1"/>
          <p:nvPr/>
        </p:nvSpPr>
        <p:spPr>
          <a:xfrm>
            <a:off x="2965385" y="1542343"/>
            <a:ext cx="590226" cy="276999"/>
          </a:xfrm>
          <a:prstGeom prst="rect">
            <a:avLst/>
          </a:prstGeom>
          <a:noFill/>
        </p:spPr>
        <p:txBody>
          <a:bodyPr wrap="none" rtlCol="0">
            <a:spAutoFit/>
          </a:bodyPr>
          <a:lstStyle/>
          <a:p>
            <a:pPr algn="ctr"/>
            <a:r>
              <a:rPr lang="en-US" sz="1200" i="1" dirty="0">
                <a:latin typeface="Times New Roman" panose="02020603050405020304" pitchFamily="18" charset="0"/>
                <a:cs typeface="Times New Roman" panose="02020603050405020304" pitchFamily="18" charset="0"/>
              </a:rPr>
              <a:t>t=2x/v</a:t>
            </a:r>
          </a:p>
        </p:txBody>
      </p:sp>
      <p:sp>
        <p:nvSpPr>
          <p:cNvPr id="47" name="Rectangle 46"/>
          <p:cNvSpPr/>
          <p:nvPr/>
        </p:nvSpPr>
        <p:spPr>
          <a:xfrm>
            <a:off x="5786422" y="4716307"/>
            <a:ext cx="6258187" cy="684418"/>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5786422" y="5400724"/>
            <a:ext cx="6258187" cy="884443"/>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419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4"/>
                                        </p:tgtEl>
                                      </p:cBhvr>
                                    </p:animEffect>
                                    <p:set>
                                      <p:cBhvr>
                                        <p:cTn id="22" dur="1" fill="hold">
                                          <p:stCondLst>
                                            <p:cond delay="499"/>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47"/>
                                        </p:tgtEl>
                                      </p:cBhvr>
                                    </p:animEffect>
                                    <p:set>
                                      <p:cBhvr>
                                        <p:cTn id="27" dur="1" fill="hold">
                                          <p:stCondLst>
                                            <p:cond delay="499"/>
                                          </p:stCondLst>
                                        </p:cTn>
                                        <p:tgtEl>
                                          <p:spTgt spid="4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48"/>
                                        </p:tgtEl>
                                      </p:cBhvr>
                                    </p:animEffect>
                                    <p:set>
                                      <p:cBhvr>
                                        <p:cTn id="32"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animBg="1"/>
      <p:bldP spid="23" grpId="0" animBg="1"/>
      <p:bldP spid="24" grpId="0" animBg="1"/>
      <p:bldP spid="47" grpId="0" animBg="1"/>
      <p:bldP spid="4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more algebra …</a:t>
            </a:r>
          </a:p>
        </p:txBody>
      </p:sp>
      <p:sp>
        <p:nvSpPr>
          <p:cNvPr id="12" name="Slide Number Placeholder 11"/>
          <p:cNvSpPr>
            <a:spLocks noGrp="1"/>
          </p:cNvSpPr>
          <p:nvPr>
            <p:ph type="sldNum" sz="quarter" idx="4294967295"/>
          </p:nvPr>
        </p:nvSpPr>
        <p:spPr>
          <a:xfrm>
            <a:off x="9448800" y="6356350"/>
            <a:ext cx="2743200" cy="365125"/>
          </a:xfrm>
        </p:spPr>
        <p:txBody>
          <a:bodyPr/>
          <a:lstStyle/>
          <a:p>
            <a:fld id="{AFF25C80-3B7E-43E1-A5B7-0224D5A95EE8}" type="slidenum">
              <a:rPr lang="en-US" smtClean="0"/>
              <a:t>83</a:t>
            </a:fld>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4258872222"/>
              </p:ext>
            </p:extLst>
          </p:nvPr>
        </p:nvGraphicFramePr>
        <p:xfrm>
          <a:off x="6411556" y="135590"/>
          <a:ext cx="5384800" cy="5924550"/>
        </p:xfrm>
        <a:graphic>
          <a:graphicData uri="http://schemas.openxmlformats.org/presentationml/2006/ole">
            <mc:AlternateContent xmlns:mc="http://schemas.openxmlformats.org/markup-compatibility/2006">
              <mc:Choice xmlns:v="urn:schemas-microsoft-com:vml" Requires="v">
                <p:oleObj spid="_x0000_s42268" name="Equation" r:id="rId3" imgW="1841400" imgH="2361960" progId="Equation.3">
                  <p:embed/>
                </p:oleObj>
              </mc:Choice>
              <mc:Fallback>
                <p:oleObj name="Equation" r:id="rId3" imgW="1841400" imgH="2361960" progId="Equation.3">
                  <p:embed/>
                  <p:pic>
                    <p:nvPicPr>
                      <p:cNvPr id="3" name="Object 2"/>
                      <p:cNvPicPr/>
                      <p:nvPr/>
                    </p:nvPicPr>
                    <p:blipFill>
                      <a:blip r:embed="rId4"/>
                      <a:stretch>
                        <a:fillRect/>
                      </a:stretch>
                    </p:blipFill>
                    <p:spPr>
                      <a:xfrm>
                        <a:off x="6411556" y="135590"/>
                        <a:ext cx="5384800" cy="5924550"/>
                      </a:xfrm>
                      <a:prstGeom prst="rect">
                        <a:avLst/>
                      </a:prstGeom>
                      <a:solidFill>
                        <a:schemeClr val="bg1"/>
                      </a:solidFill>
                      <a:ln>
                        <a:noFill/>
                      </a:ln>
                    </p:spPr>
                  </p:pic>
                </p:oleObj>
              </mc:Fallback>
            </mc:AlternateContent>
          </a:graphicData>
        </a:graphic>
      </p:graphicFrame>
      <p:sp>
        <p:nvSpPr>
          <p:cNvPr id="10" name="Rectangle 9"/>
          <p:cNvSpPr/>
          <p:nvPr/>
        </p:nvSpPr>
        <p:spPr>
          <a:xfrm>
            <a:off x="6411556" y="1373364"/>
            <a:ext cx="4942243" cy="46867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411556" y="2112135"/>
            <a:ext cx="4942243" cy="39480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411557" y="3232597"/>
            <a:ext cx="4942242" cy="28275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411556" y="4378817"/>
            <a:ext cx="4942243" cy="9457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411556" y="5324591"/>
            <a:ext cx="4942243" cy="7355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776990192"/>
              </p:ext>
            </p:extLst>
          </p:nvPr>
        </p:nvGraphicFramePr>
        <p:xfrm>
          <a:off x="1308584" y="2443981"/>
          <a:ext cx="2020887" cy="2670175"/>
        </p:xfrm>
        <a:graphic>
          <a:graphicData uri="http://schemas.openxmlformats.org/presentationml/2006/ole">
            <mc:AlternateContent xmlns:mc="http://schemas.openxmlformats.org/markup-compatibility/2006">
              <mc:Choice xmlns:v="urn:schemas-microsoft-com:vml" Requires="v">
                <p:oleObj spid="_x0000_s42269" name="Equation" r:id="rId5" imgW="1041120" imgH="1587240" progId="Equation.3">
                  <p:embed/>
                </p:oleObj>
              </mc:Choice>
              <mc:Fallback>
                <p:oleObj name="Equation" r:id="rId5" imgW="1041120" imgH="1587240" progId="Equation.3">
                  <p:embed/>
                  <p:pic>
                    <p:nvPicPr>
                      <p:cNvPr id="21" name="Object 20"/>
                      <p:cNvPicPr/>
                      <p:nvPr/>
                    </p:nvPicPr>
                    <p:blipFill>
                      <a:blip r:embed="rId6"/>
                      <a:stretch>
                        <a:fillRect/>
                      </a:stretch>
                    </p:blipFill>
                    <p:spPr>
                      <a:xfrm>
                        <a:off x="1308584" y="2443981"/>
                        <a:ext cx="2020887" cy="2670175"/>
                      </a:xfrm>
                      <a:prstGeom prst="rect">
                        <a:avLst/>
                      </a:prstGeom>
                    </p:spPr>
                  </p:pic>
                </p:oleObj>
              </mc:Fallback>
            </mc:AlternateContent>
          </a:graphicData>
        </a:graphic>
      </p:graphicFrame>
    </p:spTree>
    <p:extLst>
      <p:ext uri="{BB962C8B-B14F-4D97-AF65-F5344CB8AC3E}">
        <p14:creationId xmlns:p14="http://schemas.microsoft.com/office/powerpoint/2010/main" val="60388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7" grpId="0" animBg="1"/>
      <p:bldP spid="4" grpId="0" animBg="1"/>
      <p:bldP spid="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Lorentz Transformation of time!</a:t>
            </a:r>
          </a:p>
        </p:txBody>
      </p:sp>
      <p:sp>
        <p:nvSpPr>
          <p:cNvPr id="6" name="Content Placeholder 5"/>
          <p:cNvSpPr>
            <a:spLocks noGrp="1"/>
          </p:cNvSpPr>
          <p:nvPr>
            <p:ph sz="half" idx="2"/>
          </p:nvPr>
        </p:nvSpPr>
        <p:spPr>
          <a:xfrm>
            <a:off x="6499411" y="1690688"/>
            <a:ext cx="5412305" cy="4351338"/>
          </a:xfrm>
        </p:spPr>
        <p:txBody>
          <a:bodyPr>
            <a:normAutofit/>
          </a:bodyPr>
          <a:lstStyle/>
          <a:p>
            <a:pPr marL="0" indent="0" algn="ctr">
              <a:buNone/>
            </a:pPr>
            <a:r>
              <a:rPr lang="en-US" dirty="0"/>
              <a:t>The time for the light </a:t>
            </a:r>
          </a:p>
          <a:p>
            <a:pPr marL="0" indent="0" algn="ctr">
              <a:buNone/>
            </a:pPr>
            <a:r>
              <a:rPr lang="en-US" dirty="0"/>
              <a:t>to travel this path </a:t>
            </a:r>
          </a:p>
          <a:p>
            <a:pPr marL="0" indent="0" algn="ctr">
              <a:buNone/>
            </a:pPr>
            <a:r>
              <a:rPr lang="en-US" dirty="0"/>
              <a:t>is longer to the Enterprise observer </a:t>
            </a:r>
          </a:p>
          <a:p>
            <a:pPr marL="0" indent="0" algn="ctr">
              <a:buNone/>
            </a:pPr>
            <a:r>
              <a:rPr lang="en-US" dirty="0"/>
              <a:t>than it is </a:t>
            </a:r>
          </a:p>
          <a:p>
            <a:pPr marL="0" indent="0" algn="ctr">
              <a:buNone/>
            </a:pPr>
            <a:r>
              <a:rPr lang="en-US" dirty="0"/>
              <a:t>to the observer sitting on the clock!</a:t>
            </a:r>
          </a:p>
          <a:p>
            <a:pPr marL="0" indent="0" algn="ctr">
              <a:buNone/>
            </a:pPr>
            <a:endParaRPr lang="en-US" dirty="0"/>
          </a:p>
          <a:p>
            <a:pPr marL="0" indent="0" algn="ctr">
              <a:buNone/>
            </a:pPr>
            <a:endParaRPr lang="en-US" dirty="0"/>
          </a:p>
          <a:p>
            <a:pPr marL="0" indent="0" algn="ctr">
              <a:buNone/>
            </a:pPr>
            <a:r>
              <a:rPr lang="en-US" dirty="0"/>
              <a:t>The time is “</a:t>
            </a:r>
            <a:r>
              <a:rPr lang="en-US" b="1" dirty="0"/>
              <a:t>dilated</a:t>
            </a:r>
            <a:r>
              <a:rPr lang="en-US" dirty="0"/>
              <a:t>”</a:t>
            </a:r>
          </a:p>
          <a:p>
            <a:pPr marL="0" indent="0" algn="ctr">
              <a:buNone/>
            </a:pPr>
            <a:endParaRPr lang="en-US" dirty="0"/>
          </a:p>
        </p:txBody>
      </p:sp>
      <p:sp>
        <p:nvSpPr>
          <p:cNvPr id="5" name="Date Placeholder 4"/>
          <p:cNvSpPr>
            <a:spLocks noGrp="1"/>
          </p:cNvSpPr>
          <p:nvPr>
            <p:ph type="dt" sz="half" idx="10"/>
          </p:nvPr>
        </p:nvSpPr>
        <p:spPr/>
        <p:txBody>
          <a:bodyPr/>
          <a:lstStyle/>
          <a:p>
            <a:r>
              <a:rPr lang="en-US"/>
              <a:t>7 October 2017</a:t>
            </a:r>
          </a:p>
        </p:txBody>
      </p:sp>
      <p:sp>
        <p:nvSpPr>
          <p:cNvPr id="7" name="Footer Placeholder 6"/>
          <p:cNvSpPr>
            <a:spLocks noGrp="1"/>
          </p:cNvSpPr>
          <p:nvPr>
            <p:ph type="ftr" sz="quarter" idx="11"/>
          </p:nvPr>
        </p:nvSpPr>
        <p:spPr/>
        <p:txBody>
          <a:bodyPr/>
          <a:lstStyle/>
          <a:p>
            <a:r>
              <a:rPr lang="en-US"/>
              <a:t>McCrory: Einstein's 1905 Revolution</a:t>
            </a:r>
          </a:p>
        </p:txBody>
      </p:sp>
      <p:sp>
        <p:nvSpPr>
          <p:cNvPr id="8" name="Slide Number Placeholder 7"/>
          <p:cNvSpPr>
            <a:spLocks noGrp="1"/>
          </p:cNvSpPr>
          <p:nvPr>
            <p:ph type="sldNum" sz="quarter" idx="12"/>
          </p:nvPr>
        </p:nvSpPr>
        <p:spPr/>
        <p:txBody>
          <a:bodyPr/>
          <a:lstStyle/>
          <a:p>
            <a:fld id="{AFF25C80-3B7E-43E1-A5B7-0224D5A95EE8}" type="slidenum">
              <a:rPr lang="en-US" smtClean="0"/>
              <a:t>84</a:t>
            </a:fld>
            <a:endParaRPr lang="en-US"/>
          </a:p>
        </p:txBody>
      </p:sp>
      <p:grpSp>
        <p:nvGrpSpPr>
          <p:cNvPr id="10" name="Group 9"/>
          <p:cNvGrpSpPr>
            <a:grpSpLocks noChangeAspect="1"/>
          </p:cNvGrpSpPr>
          <p:nvPr/>
        </p:nvGrpSpPr>
        <p:grpSpPr>
          <a:xfrm>
            <a:off x="1237174" y="4268983"/>
            <a:ext cx="1467459" cy="1469248"/>
            <a:chOff x="1043658" y="1924150"/>
            <a:chExt cx="4253580" cy="4258766"/>
          </a:xfrm>
        </p:grpSpPr>
        <p:cxnSp>
          <p:nvCxnSpPr>
            <p:cNvPr id="11" name="Straight Connector 10"/>
            <p:cNvCxnSpPr/>
            <p:nvPr/>
          </p:nvCxnSpPr>
          <p:spPr>
            <a:xfrm>
              <a:off x="1992057" y="1924150"/>
              <a:ext cx="640080"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043658" y="4925235"/>
              <a:ext cx="640080" cy="18229"/>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940455" y="4943464"/>
              <a:ext cx="640080" cy="9115"/>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363698" y="1954562"/>
              <a:ext cx="914400" cy="2926080"/>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278098" y="1954562"/>
              <a:ext cx="914400" cy="2926080"/>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647353" y="4934349"/>
              <a:ext cx="1649885"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4" descr="enterprise-ncc-1701-d-sheet-2.jpg (7576×167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43658" y="5278918"/>
              <a:ext cx="4086349" cy="903998"/>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Connector 17"/>
            <p:cNvCxnSpPr/>
            <p:nvPr/>
          </p:nvCxnSpPr>
          <p:spPr>
            <a:xfrm>
              <a:off x="2278098" y="1954562"/>
              <a:ext cx="0" cy="292608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1683738" y="4952579"/>
              <a:ext cx="1256718" cy="0"/>
            </a:xfrm>
            <a:prstGeom prst="straightConnector1">
              <a:avLst/>
            </a:prstGeom>
            <a:ln w="6350">
              <a:solidFill>
                <a:srgbClr val="FF0000"/>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186659" y="4856582"/>
              <a:ext cx="91440" cy="914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2940455" y="1924150"/>
              <a:ext cx="640080"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043658" y="1924150"/>
              <a:ext cx="640080"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233020" y="1976222"/>
              <a:ext cx="0" cy="292608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363698" y="1976222"/>
              <a:ext cx="0" cy="292608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615463" y="1994483"/>
            <a:ext cx="2095170" cy="1512586"/>
            <a:chOff x="3271234" y="2110440"/>
            <a:chExt cx="2095170" cy="1512586"/>
          </a:xfrm>
        </p:grpSpPr>
        <p:grpSp>
          <p:nvGrpSpPr>
            <p:cNvPr id="26" name="Group 25"/>
            <p:cNvGrpSpPr/>
            <p:nvPr/>
          </p:nvGrpSpPr>
          <p:grpSpPr>
            <a:xfrm>
              <a:off x="4204051" y="2110440"/>
              <a:ext cx="638759" cy="1104107"/>
              <a:chOff x="8788154" y="2220001"/>
              <a:chExt cx="640080" cy="3019314"/>
            </a:xfrm>
          </p:grpSpPr>
          <p:cxnSp>
            <p:nvCxnSpPr>
              <p:cNvPr id="30" name="Straight Connector 29"/>
              <p:cNvCxnSpPr/>
              <p:nvPr/>
            </p:nvCxnSpPr>
            <p:spPr>
              <a:xfrm>
                <a:off x="8788154" y="5221086"/>
                <a:ext cx="640080" cy="18229"/>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788154" y="2220001"/>
                <a:ext cx="640080"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27" name="Straight Arrow Connector 26"/>
            <p:cNvCxnSpPr>
              <a:stCxn id="28" idx="3"/>
            </p:cNvCxnSpPr>
            <p:nvPr/>
          </p:nvCxnSpPr>
          <p:spPr>
            <a:xfrm flipH="1">
              <a:off x="3271234" y="3457739"/>
              <a:ext cx="600868" cy="713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4" descr="enterprise-ncc-1701-d-sheet-2.jpg (7576×167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872102" y="3292451"/>
              <a:ext cx="1494302" cy="330575"/>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Connector 28"/>
            <p:cNvCxnSpPr/>
            <p:nvPr/>
          </p:nvCxnSpPr>
          <p:spPr>
            <a:xfrm>
              <a:off x="4513141" y="2137868"/>
              <a:ext cx="0" cy="1070013"/>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aphicFrame>
        <p:nvGraphicFramePr>
          <p:cNvPr id="32" name="Object 31">
            <a:extLst>
              <a:ext uri="{FF2B5EF4-FFF2-40B4-BE49-F238E27FC236}">
                <a16:creationId xmlns:a16="http://schemas.microsoft.com/office/drawing/2014/main" id="{E5793B72-DC5F-4CDF-8EA0-EDFD3525D064}"/>
              </a:ext>
            </a:extLst>
          </p:cNvPr>
          <p:cNvGraphicFramePr>
            <a:graphicFrameLocks noChangeAspect="1"/>
          </p:cNvGraphicFramePr>
          <p:nvPr>
            <p:extLst>
              <p:ext uri="{D42A27DB-BD31-4B8C-83A1-F6EECF244321}">
                <p14:modId xmlns:p14="http://schemas.microsoft.com/office/powerpoint/2010/main" val="2912887389"/>
              </p:ext>
            </p:extLst>
          </p:nvPr>
        </p:nvGraphicFramePr>
        <p:xfrm>
          <a:off x="3705225" y="2557463"/>
          <a:ext cx="2005013" cy="1900237"/>
        </p:xfrm>
        <a:graphic>
          <a:graphicData uri="http://schemas.openxmlformats.org/presentationml/2006/ole">
            <mc:AlternateContent xmlns:mc="http://schemas.openxmlformats.org/markup-compatibility/2006">
              <mc:Choice xmlns:v="urn:schemas-microsoft-com:vml" Requires="v">
                <p:oleObj spid="_x0000_s103452" name="Equation" r:id="rId4" imgW="749160" imgH="711000" progId="Equation.3">
                  <p:embed/>
                </p:oleObj>
              </mc:Choice>
              <mc:Fallback>
                <p:oleObj name="Equation" r:id="rId4" imgW="749160" imgH="711000" progId="Equation.3">
                  <p:embed/>
                  <p:pic>
                    <p:nvPicPr>
                      <p:cNvPr id="3" name="Object 2"/>
                      <p:cNvPicPr/>
                      <p:nvPr/>
                    </p:nvPicPr>
                    <p:blipFill>
                      <a:blip r:embed="rId5"/>
                      <a:stretch>
                        <a:fillRect/>
                      </a:stretch>
                    </p:blipFill>
                    <p:spPr>
                      <a:xfrm>
                        <a:off x="3705225" y="2557463"/>
                        <a:ext cx="2005013" cy="1900237"/>
                      </a:xfrm>
                      <a:prstGeom prst="rect">
                        <a:avLst/>
                      </a:prstGeom>
                    </p:spPr>
                  </p:pic>
                </p:oleObj>
              </mc:Fallback>
            </mc:AlternateContent>
          </a:graphicData>
        </a:graphic>
      </p:graphicFrame>
    </p:spTree>
    <p:extLst>
      <p:ext uri="{BB962C8B-B14F-4D97-AF65-F5344CB8AC3E}">
        <p14:creationId xmlns:p14="http://schemas.microsoft.com/office/powerpoint/2010/main" val="10538104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Dilate?</a:t>
            </a:r>
          </a:p>
        </p:txBody>
      </p:sp>
      <p:sp>
        <p:nvSpPr>
          <p:cNvPr id="2" name="Date Placeholder 1"/>
          <p:cNvSpPr>
            <a:spLocks noGrp="1"/>
          </p:cNvSpPr>
          <p:nvPr>
            <p:ph type="dt" sz="half" idx="10"/>
          </p:nvPr>
        </p:nvSpPr>
        <p:spPr/>
        <p:txBody>
          <a:bodyPr/>
          <a:lstStyle/>
          <a:p>
            <a:r>
              <a:rPr lang="en-US"/>
              <a:t>7 October 2017</a:t>
            </a:r>
          </a:p>
        </p:txBody>
      </p:sp>
      <p:sp>
        <p:nvSpPr>
          <p:cNvPr id="3" name="Footer Placeholder 2"/>
          <p:cNvSpPr>
            <a:spLocks noGrp="1"/>
          </p:cNvSpPr>
          <p:nvPr>
            <p:ph type="ftr" sz="quarter" idx="11"/>
          </p:nvPr>
        </p:nvSpPr>
        <p:spPr/>
        <p:txBody>
          <a:bodyPr/>
          <a:lstStyle/>
          <a:p>
            <a:r>
              <a:rPr lang="en-US"/>
              <a:t>McCrory: Einstein's 1905 Revolution</a:t>
            </a:r>
          </a:p>
        </p:txBody>
      </p:sp>
      <p:sp>
        <p:nvSpPr>
          <p:cNvPr id="4" name="Slide Number Placeholder 3"/>
          <p:cNvSpPr>
            <a:spLocks noGrp="1"/>
          </p:cNvSpPr>
          <p:nvPr>
            <p:ph type="sldNum" sz="quarter" idx="12"/>
          </p:nvPr>
        </p:nvSpPr>
        <p:spPr/>
        <p:txBody>
          <a:bodyPr/>
          <a:lstStyle/>
          <a:p>
            <a:fld id="{AFF25C80-3B7E-43E1-A5B7-0224D5A95EE8}" type="slidenum">
              <a:rPr lang="en-US" smtClean="0"/>
              <a:t>85</a:t>
            </a:fld>
            <a:endParaRPr lang="en-US"/>
          </a:p>
        </p:txBody>
      </p:sp>
      <p:sp>
        <p:nvSpPr>
          <p:cNvPr id="5" name="Rectangle 4"/>
          <p:cNvSpPr/>
          <p:nvPr/>
        </p:nvSpPr>
        <p:spPr>
          <a:xfrm>
            <a:off x="753627" y="944546"/>
            <a:ext cx="11193864" cy="584775"/>
          </a:xfrm>
          <a:prstGeom prst="rect">
            <a:avLst/>
          </a:prstGeom>
        </p:spPr>
        <p:txBody>
          <a:bodyPr wrap="square">
            <a:spAutoFit/>
          </a:bodyPr>
          <a:lstStyle/>
          <a:p>
            <a:endParaRPr lang="en-US" sz="3200" b="0" i="0" dirty="0">
              <a:solidFill>
                <a:srgbClr val="404040"/>
              </a:solidFill>
              <a:effectLst/>
              <a:latin typeface="Arial" panose="020B0604020202020204" pitchFamily="34" charset="0"/>
            </a:endParaRPr>
          </a:p>
        </p:txBody>
      </p:sp>
      <p:sp>
        <p:nvSpPr>
          <p:cNvPr id="7" name="Rectangle 6"/>
          <p:cNvSpPr/>
          <p:nvPr/>
        </p:nvSpPr>
        <p:spPr>
          <a:xfrm>
            <a:off x="664866" y="2050009"/>
            <a:ext cx="10862268" cy="3785652"/>
          </a:xfrm>
          <a:prstGeom prst="rect">
            <a:avLst/>
          </a:prstGeom>
        </p:spPr>
        <p:txBody>
          <a:bodyPr wrap="square">
            <a:spAutoFit/>
          </a:bodyPr>
          <a:lstStyle/>
          <a:p>
            <a:r>
              <a:rPr lang="en-US" sz="4000" i="1" dirty="0">
                <a:solidFill>
                  <a:srgbClr val="404040"/>
                </a:solidFill>
                <a:latin typeface="Arial" panose="020B0604020202020204" pitchFamily="34" charset="0"/>
              </a:rPr>
              <a:t>v.tr.</a:t>
            </a:r>
          </a:p>
          <a:p>
            <a:r>
              <a:rPr lang="en-US" sz="4000" dirty="0">
                <a:solidFill>
                  <a:srgbClr val="404040"/>
                </a:solidFill>
                <a:latin typeface="Arial" panose="020B0604020202020204" pitchFamily="34" charset="0"/>
              </a:rPr>
              <a:t>To make wider or larger; cause to expand.</a:t>
            </a:r>
          </a:p>
          <a:p>
            <a:r>
              <a:rPr lang="en-US" sz="4000" i="1" dirty="0" err="1">
                <a:solidFill>
                  <a:srgbClr val="404040"/>
                </a:solidFill>
                <a:latin typeface="Arial" panose="020B0604020202020204" pitchFamily="34" charset="0"/>
              </a:rPr>
              <a:t>v.intr</a:t>
            </a:r>
            <a:r>
              <a:rPr lang="en-US" sz="4000" i="1" dirty="0">
                <a:solidFill>
                  <a:srgbClr val="404040"/>
                </a:solidFill>
                <a:latin typeface="Arial" panose="020B0604020202020204" pitchFamily="34" charset="0"/>
              </a:rPr>
              <a:t>.</a:t>
            </a:r>
          </a:p>
          <a:p>
            <a:r>
              <a:rPr lang="en-US" sz="4000" b="1" dirty="0">
                <a:solidFill>
                  <a:srgbClr val="404040"/>
                </a:solidFill>
                <a:latin typeface="Arial" panose="020B0604020202020204" pitchFamily="34" charset="0"/>
              </a:rPr>
              <a:t>1. </a:t>
            </a:r>
            <a:r>
              <a:rPr lang="en-US" sz="4000" dirty="0">
                <a:solidFill>
                  <a:srgbClr val="404040"/>
                </a:solidFill>
                <a:latin typeface="Arial" panose="020B0604020202020204" pitchFamily="34" charset="0"/>
              </a:rPr>
              <a:t>To become wider or larger; expand.</a:t>
            </a:r>
          </a:p>
          <a:p>
            <a:r>
              <a:rPr lang="en-US" sz="4000" b="1" dirty="0">
                <a:solidFill>
                  <a:srgbClr val="404040"/>
                </a:solidFill>
                <a:latin typeface="Arial" panose="020B0604020202020204" pitchFamily="34" charset="0"/>
              </a:rPr>
              <a:t>2. </a:t>
            </a:r>
            <a:r>
              <a:rPr lang="en-US" sz="4000" dirty="0">
                <a:solidFill>
                  <a:srgbClr val="404040"/>
                </a:solidFill>
                <a:latin typeface="Arial" panose="020B0604020202020204" pitchFamily="34" charset="0"/>
              </a:rPr>
              <a:t>To speak or write at great length on a subject; expatiate.</a:t>
            </a:r>
            <a:endParaRPr lang="en-US" sz="4000" b="0" i="0" dirty="0">
              <a:solidFill>
                <a:srgbClr val="404040"/>
              </a:solidFill>
              <a:effectLst/>
              <a:latin typeface="Arial" panose="020B0604020202020204" pitchFamily="34" charset="0"/>
            </a:endParaRPr>
          </a:p>
        </p:txBody>
      </p:sp>
    </p:spTree>
    <p:extLst>
      <p:ext uri="{BB962C8B-B14F-4D97-AF65-F5344CB8AC3E}">
        <p14:creationId xmlns:p14="http://schemas.microsoft.com/office/powerpoint/2010/main" val="153631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5141" y="4501661"/>
            <a:ext cx="11412071" cy="1185705"/>
          </a:xfrm>
        </p:spPr>
        <p:txBody>
          <a:bodyPr anchor="ctr" anchorCtr="0">
            <a:noAutofit/>
          </a:bodyPr>
          <a:lstStyle/>
          <a:p>
            <a:br>
              <a:rPr lang="en-US" sz="4400" dirty="0"/>
            </a:br>
            <a:r>
              <a:rPr lang="en-US" sz="4400" dirty="0"/>
              <a:t>The passage of time on the Enterprise has to be slower than the passage of time on the mirrors!</a:t>
            </a:r>
          </a:p>
        </p:txBody>
      </p:sp>
      <p:sp>
        <p:nvSpPr>
          <p:cNvPr id="4" name="Subtitle 3"/>
          <p:cNvSpPr>
            <a:spLocks noGrp="1"/>
          </p:cNvSpPr>
          <p:nvPr>
            <p:ph type="subTitle" idx="1"/>
          </p:nvPr>
        </p:nvSpPr>
        <p:spPr>
          <a:xfrm>
            <a:off x="1479176" y="772935"/>
            <a:ext cx="9144000" cy="647233"/>
          </a:xfrm>
        </p:spPr>
        <p:txBody>
          <a:bodyPr>
            <a:normAutofit/>
          </a:bodyPr>
          <a:lstStyle/>
          <a:p>
            <a:r>
              <a:rPr lang="en-US" sz="2800" dirty="0"/>
              <a:t>In other words …</a:t>
            </a:r>
          </a:p>
        </p:txBody>
      </p:sp>
      <p:sp>
        <p:nvSpPr>
          <p:cNvPr id="5" name="Title 1"/>
          <p:cNvSpPr txBox="1">
            <a:spLocks/>
          </p:cNvSpPr>
          <p:nvPr/>
        </p:nvSpPr>
        <p:spPr>
          <a:xfrm>
            <a:off x="345141" y="1777622"/>
            <a:ext cx="11412071" cy="2366585"/>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t>For the observer on the Enterprise </a:t>
            </a:r>
            <a:r>
              <a:rPr lang="en-US" sz="4400" u="sng" dirty="0"/>
              <a:t>and</a:t>
            </a:r>
            <a:r>
              <a:rPr lang="en-US" sz="4400" dirty="0"/>
              <a:t> the observer on the mirrors to see the light to go between the mirrors the same way, …</a:t>
            </a:r>
          </a:p>
        </p:txBody>
      </p:sp>
    </p:spTree>
    <p:extLst>
      <p:ext uri="{BB962C8B-B14F-4D97-AF65-F5344CB8AC3E}">
        <p14:creationId xmlns:p14="http://schemas.microsoft.com/office/powerpoint/2010/main" val="383979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1046" y="419072"/>
            <a:ext cx="2145524" cy="584775"/>
          </a:xfrm>
          <a:prstGeom prst="rect">
            <a:avLst/>
          </a:prstGeom>
        </p:spPr>
        <p:txBody>
          <a:bodyPr wrap="none">
            <a:spAutoFit/>
          </a:bodyPr>
          <a:lstStyle/>
          <a:p>
            <a:pPr algn="ctr"/>
            <a:r>
              <a:rPr lang="en-US" sz="3200" dirty="0"/>
              <a:t>Once again:</a:t>
            </a:r>
          </a:p>
        </p:txBody>
      </p:sp>
      <p:graphicFrame>
        <p:nvGraphicFramePr>
          <p:cNvPr id="5" name="Object 4">
            <a:extLst>
              <a:ext uri="{FF2B5EF4-FFF2-40B4-BE49-F238E27FC236}">
                <a16:creationId xmlns:a16="http://schemas.microsoft.com/office/drawing/2014/main" id="{D624C24A-8AAF-4497-BC8B-D7E4A4FBD795}"/>
              </a:ext>
            </a:extLst>
          </p:cNvPr>
          <p:cNvGraphicFramePr>
            <a:graphicFrameLocks noChangeAspect="1"/>
          </p:cNvGraphicFramePr>
          <p:nvPr>
            <p:extLst>
              <p:ext uri="{D42A27DB-BD31-4B8C-83A1-F6EECF244321}">
                <p14:modId xmlns:p14="http://schemas.microsoft.com/office/powerpoint/2010/main" val="1794524259"/>
              </p:ext>
            </p:extLst>
          </p:nvPr>
        </p:nvGraphicFramePr>
        <p:xfrm>
          <a:off x="3464221" y="540228"/>
          <a:ext cx="5571624" cy="5280467"/>
        </p:xfrm>
        <a:graphic>
          <a:graphicData uri="http://schemas.openxmlformats.org/presentationml/2006/ole">
            <mc:AlternateContent xmlns:mc="http://schemas.openxmlformats.org/markup-compatibility/2006">
              <mc:Choice xmlns:v="urn:schemas-microsoft-com:vml" Requires="v">
                <p:oleObj spid="_x0000_s65621" name="Equation" r:id="rId3" imgW="749160" imgH="711000" progId="Equation.3">
                  <p:embed/>
                </p:oleObj>
              </mc:Choice>
              <mc:Fallback>
                <p:oleObj name="Equation" r:id="rId3" imgW="749160" imgH="711000" progId="Equation.3">
                  <p:embed/>
                  <p:pic>
                    <p:nvPicPr>
                      <p:cNvPr id="32" name="Object 31">
                        <a:extLst>
                          <a:ext uri="{FF2B5EF4-FFF2-40B4-BE49-F238E27FC236}">
                            <a16:creationId xmlns:a16="http://schemas.microsoft.com/office/drawing/2014/main" id="{E5793B72-DC5F-4CDF-8EA0-EDFD3525D064}"/>
                          </a:ext>
                        </a:extLst>
                      </p:cNvPr>
                      <p:cNvPicPr/>
                      <p:nvPr/>
                    </p:nvPicPr>
                    <p:blipFill>
                      <a:blip r:embed="rId4"/>
                      <a:stretch>
                        <a:fillRect/>
                      </a:stretch>
                    </p:blipFill>
                    <p:spPr>
                      <a:xfrm>
                        <a:off x="3464221" y="540228"/>
                        <a:ext cx="5571624" cy="5280467"/>
                      </a:xfrm>
                      <a:prstGeom prst="rect">
                        <a:avLst/>
                      </a:prstGeom>
                    </p:spPr>
                  </p:pic>
                </p:oleObj>
              </mc:Fallback>
            </mc:AlternateContent>
          </a:graphicData>
        </a:graphic>
      </p:graphicFrame>
    </p:spTree>
    <p:extLst>
      <p:ext uri="{BB962C8B-B14F-4D97-AF65-F5344CB8AC3E}">
        <p14:creationId xmlns:p14="http://schemas.microsoft.com/office/powerpoint/2010/main" val="30149085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580040190"/>
              </p:ext>
            </p:extLst>
          </p:nvPr>
        </p:nvGraphicFramePr>
        <p:xfrm>
          <a:off x="1684776" y="1320295"/>
          <a:ext cx="4576762" cy="4137025"/>
        </p:xfrm>
        <a:graphic>
          <a:graphicData uri="http://schemas.openxmlformats.org/presentationml/2006/ole">
            <mc:AlternateContent xmlns:mc="http://schemas.openxmlformats.org/markup-compatibility/2006">
              <mc:Choice xmlns:v="urn:schemas-microsoft-com:vml" Requires="v">
                <p:oleObj spid="_x0000_s69715" name="Equation" r:id="rId3" imgW="533160" imgH="482400" progId="Equation.3">
                  <p:embed/>
                </p:oleObj>
              </mc:Choice>
              <mc:Fallback>
                <p:oleObj name="Equation" r:id="rId3" imgW="533160" imgH="482400" progId="Equation.3">
                  <p:embed/>
                  <p:pic>
                    <p:nvPicPr>
                      <p:cNvPr id="3" name="Object 2"/>
                      <p:cNvPicPr/>
                      <p:nvPr/>
                    </p:nvPicPr>
                    <p:blipFill>
                      <a:blip r:embed="rId4"/>
                      <a:stretch>
                        <a:fillRect/>
                      </a:stretch>
                    </p:blipFill>
                    <p:spPr>
                      <a:xfrm>
                        <a:off x="1684776" y="1320295"/>
                        <a:ext cx="4576762" cy="4137025"/>
                      </a:xfrm>
                      <a:prstGeom prst="rect">
                        <a:avLst/>
                      </a:prstGeom>
                    </p:spPr>
                  </p:pic>
                </p:oleObj>
              </mc:Fallback>
            </mc:AlternateContent>
          </a:graphicData>
        </a:graphic>
      </p:graphicFrame>
      <p:sp>
        <p:nvSpPr>
          <p:cNvPr id="2" name="TextBox 1"/>
          <p:cNvSpPr txBox="1"/>
          <p:nvPr/>
        </p:nvSpPr>
        <p:spPr>
          <a:xfrm>
            <a:off x="6574660" y="1819147"/>
            <a:ext cx="4813754" cy="1569660"/>
          </a:xfrm>
          <a:prstGeom prst="rect">
            <a:avLst/>
          </a:prstGeom>
          <a:noFill/>
        </p:spPr>
        <p:txBody>
          <a:bodyPr wrap="none" rtlCol="0">
            <a:spAutoFit/>
          </a:bodyPr>
          <a:lstStyle/>
          <a:p>
            <a:r>
              <a:rPr lang="en-US" sz="3200" dirty="0"/>
              <a:t>The time observed on the </a:t>
            </a:r>
          </a:p>
          <a:p>
            <a:r>
              <a:rPr lang="en-US" sz="3200" dirty="0"/>
              <a:t>moving clock is longer than </a:t>
            </a:r>
          </a:p>
          <a:p>
            <a:r>
              <a:rPr lang="en-US" sz="3200" dirty="0"/>
              <a:t>the observer’s clock</a:t>
            </a:r>
          </a:p>
        </p:txBody>
      </p:sp>
      <p:sp>
        <p:nvSpPr>
          <p:cNvPr id="5" name="TextBox 4"/>
          <p:cNvSpPr txBox="1"/>
          <p:nvPr/>
        </p:nvSpPr>
        <p:spPr>
          <a:xfrm>
            <a:off x="6574660" y="3771209"/>
            <a:ext cx="4750531" cy="1569660"/>
          </a:xfrm>
          <a:prstGeom prst="rect">
            <a:avLst/>
          </a:prstGeom>
          <a:noFill/>
        </p:spPr>
        <p:txBody>
          <a:bodyPr wrap="none" rtlCol="0">
            <a:spAutoFit/>
          </a:bodyPr>
          <a:lstStyle/>
          <a:p>
            <a:r>
              <a:rPr lang="en-US" sz="3200" dirty="0"/>
              <a:t>The time on the observer’s </a:t>
            </a:r>
          </a:p>
          <a:p>
            <a:r>
              <a:rPr lang="en-US" sz="3200" dirty="0"/>
              <a:t>clock is shorter than the </a:t>
            </a:r>
          </a:p>
          <a:p>
            <a:r>
              <a:rPr lang="en-US" sz="3200" dirty="0"/>
              <a:t>moving clock</a:t>
            </a:r>
          </a:p>
        </p:txBody>
      </p:sp>
      <p:sp>
        <p:nvSpPr>
          <p:cNvPr id="6" name="Title 4"/>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FF0000"/>
                </a:solidFill>
              </a:rPr>
              <a:t>Recap</a:t>
            </a:r>
            <a:r>
              <a:rPr lang="en-US" dirty="0"/>
              <a:t>: Time dilation</a:t>
            </a:r>
          </a:p>
        </p:txBody>
      </p:sp>
    </p:spTree>
    <p:extLst>
      <p:ext uri="{BB962C8B-B14F-4D97-AF65-F5344CB8AC3E}">
        <p14:creationId xmlns:p14="http://schemas.microsoft.com/office/powerpoint/2010/main" val="29686172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2235200"/>
            <a:ext cx="9144000" cy="2387600"/>
          </a:xfrm>
        </p:spPr>
        <p:txBody>
          <a:bodyPr anchor="ctr" anchorCtr="0">
            <a:normAutofit/>
          </a:bodyPr>
          <a:lstStyle/>
          <a:p>
            <a:r>
              <a:rPr lang="en-US" sz="13800" dirty="0"/>
              <a:t>Questions?</a:t>
            </a:r>
          </a:p>
        </p:txBody>
      </p:sp>
      <p:sp>
        <p:nvSpPr>
          <p:cNvPr id="7" name="TextBox 6">
            <a:extLst>
              <a:ext uri="{FF2B5EF4-FFF2-40B4-BE49-F238E27FC236}">
                <a16:creationId xmlns:a16="http://schemas.microsoft.com/office/drawing/2014/main" id="{8B21874D-04D1-42BA-BC0D-F116D22ED6DA}"/>
              </a:ext>
            </a:extLst>
          </p:cNvPr>
          <p:cNvSpPr txBox="1"/>
          <p:nvPr/>
        </p:nvSpPr>
        <p:spPr>
          <a:xfrm>
            <a:off x="9996074" y="5189432"/>
            <a:ext cx="2088649" cy="369332"/>
          </a:xfrm>
          <a:prstGeom prst="rect">
            <a:avLst/>
          </a:prstGeom>
          <a:noFill/>
        </p:spPr>
        <p:txBody>
          <a:bodyPr wrap="none" rtlCol="0">
            <a:spAutoFit/>
          </a:bodyPr>
          <a:lstStyle/>
          <a:p>
            <a:r>
              <a:rPr lang="en-US" dirty="0"/>
              <a:t>Skip clicker question</a:t>
            </a:r>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2117D503-676C-43B8-8B41-85DE53117E84}"/>
                  </a:ext>
                </a:extLst>
              </p:cNvPr>
              <p:cNvGraphicFramePr>
                <a:graphicFrameLocks noChangeAspect="1"/>
              </p:cNvGraphicFramePr>
              <p:nvPr>
                <p:extLst>
                  <p:ext uri="{D42A27DB-BD31-4B8C-83A1-F6EECF244321}">
                    <p14:modId xmlns:p14="http://schemas.microsoft.com/office/powerpoint/2010/main" val="4093838178"/>
                  </p:ext>
                </p:extLst>
              </p:nvPr>
            </p:nvGraphicFramePr>
            <p:xfrm>
              <a:off x="9897398" y="5558764"/>
              <a:ext cx="2286000" cy="1285875"/>
            </p:xfrm>
            <a:graphic>
              <a:graphicData uri="http://schemas.microsoft.com/office/powerpoint/2016/slidezoom">
                <pslz:sldZm>
                  <pslz:sldZmObj sldId="282" cId="2207741795">
                    <pslz:zmPr id="{83C3465D-93FF-45B4-BE34-A11F8F1A86C4}" returnToParent="0" transitionDur="1000">
                      <p166:blipFill xmlns:p166="http://schemas.microsoft.com/office/powerpoint/2016/6/main">
                        <a:blip r:embed="rId2"/>
                        <a:stretch>
                          <a:fillRect/>
                        </a:stretch>
                      </p166:blipFill>
                      <p166:spPr xmlns:p166="http://schemas.microsoft.com/office/powerpoint/2016/6/main">
                        <a:xfrm>
                          <a:off x="0" y="0"/>
                          <a:ext cx="2286000" cy="1285875"/>
                        </a:xfrm>
                        <a:prstGeom prst="rect">
                          <a:avLst/>
                        </a:prstGeom>
                        <a:ln w="3175">
                          <a:solidFill>
                            <a:prstClr val="ltGray"/>
                          </a:solidFill>
                        </a:ln>
                      </p166:spPr>
                    </pslz:zmPr>
                  </pslz:sldZmObj>
                </pslz:sldZm>
              </a:graphicData>
            </a:graphic>
          </p:graphicFrame>
        </mc:Choice>
        <mc:Fallback xmlns="">
          <p:pic>
            <p:nvPicPr>
              <p:cNvPr id="3" name="Slide Zoom 2">
                <a:hlinkClick r:id="rId3" action="ppaction://hlinksldjump"/>
                <a:extLst>
                  <a:ext uri="{FF2B5EF4-FFF2-40B4-BE49-F238E27FC236}">
                    <a16:creationId xmlns:a16="http://schemas.microsoft.com/office/drawing/2014/main" id="{2117D503-676C-43B8-8B41-85DE53117E84}"/>
                  </a:ext>
                </a:extLst>
              </p:cNvPr>
              <p:cNvPicPr>
                <a:picLocks noGrp="1" noRot="1" noChangeAspect="1" noMove="1" noResize="1" noEditPoints="1" noAdjustHandles="1" noChangeArrowheads="1" noChangeShapeType="1"/>
              </p:cNvPicPr>
              <p:nvPr/>
            </p:nvPicPr>
            <p:blipFill>
              <a:blip r:embed="rId4"/>
              <a:stretch>
                <a:fillRect/>
              </a:stretch>
            </p:blipFill>
            <p:spPr>
              <a:xfrm>
                <a:off x="9897398" y="5558764"/>
                <a:ext cx="2286000" cy="1285875"/>
              </a:xfrm>
              <a:prstGeom prst="rect">
                <a:avLst/>
              </a:prstGeom>
              <a:ln w="3175">
                <a:solidFill>
                  <a:prstClr val="ltGray"/>
                </a:solidFill>
              </a:ln>
            </p:spPr>
          </p:pic>
        </mc:Fallback>
      </mc:AlternateContent>
    </p:spTree>
    <p:extLst>
      <p:ext uri="{BB962C8B-B14F-4D97-AF65-F5344CB8AC3E}">
        <p14:creationId xmlns:p14="http://schemas.microsoft.com/office/powerpoint/2010/main" val="843857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5667D9-FA37-41D4-828A-B334CA44AAA4}"/>
              </a:ext>
            </a:extLst>
          </p:cNvPr>
          <p:cNvPicPr>
            <a:picLocks noChangeAspect="1"/>
          </p:cNvPicPr>
          <p:nvPr/>
        </p:nvPicPr>
        <p:blipFill rotWithShape="1">
          <a:blip r:embed="rId2"/>
          <a:srcRect l="1204" t="8371" r="2688" b="5832"/>
          <a:stretch/>
        </p:blipFill>
        <p:spPr>
          <a:xfrm>
            <a:off x="3284507" y="1084068"/>
            <a:ext cx="8120873" cy="5437320"/>
          </a:xfrm>
          <a:prstGeom prst="rect">
            <a:avLst/>
          </a:prstGeom>
          <a:ln>
            <a:solidFill>
              <a:srgbClr val="000000"/>
            </a:solidFill>
          </a:ln>
          <a:effectLst>
            <a:outerShdw blurRad="50800" dist="38100" dir="2700000" algn="tl" rotWithShape="0">
              <a:prstClr val="black">
                <a:alpha val="40000"/>
              </a:prstClr>
            </a:outerShdw>
          </a:effectLst>
        </p:spPr>
      </p:pic>
      <p:sp>
        <p:nvSpPr>
          <p:cNvPr id="8" name="TextBox 3">
            <a:extLst>
              <a:ext uri="{FF2B5EF4-FFF2-40B4-BE49-F238E27FC236}">
                <a16:creationId xmlns:a16="http://schemas.microsoft.com/office/drawing/2014/main" id="{B470C88D-1E48-487C-8B38-9186574D2C0C}"/>
              </a:ext>
            </a:extLst>
          </p:cNvPr>
          <p:cNvSpPr txBox="1"/>
          <p:nvPr/>
        </p:nvSpPr>
        <p:spPr>
          <a:xfrm>
            <a:off x="3011539" y="336613"/>
            <a:ext cx="8666809"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dirty="0">
                <a:solidFill>
                  <a:schemeClr val="tx2"/>
                </a:solidFill>
              </a:rPr>
              <a:t>But what is “Science”?</a:t>
            </a:r>
            <a:endParaRPr lang="en-US" sz="3600" dirty="0"/>
          </a:p>
          <a:p>
            <a:endParaRPr lang="en-US" dirty="0"/>
          </a:p>
        </p:txBody>
      </p:sp>
      <p:sp>
        <p:nvSpPr>
          <p:cNvPr id="9" name="TextBox 8">
            <a:extLst>
              <a:ext uri="{FF2B5EF4-FFF2-40B4-BE49-F238E27FC236}">
                <a16:creationId xmlns:a16="http://schemas.microsoft.com/office/drawing/2014/main" id="{0715FC38-72C0-4F35-999D-14BCF2D879E1}"/>
              </a:ext>
            </a:extLst>
          </p:cNvPr>
          <p:cNvSpPr txBox="1"/>
          <p:nvPr/>
        </p:nvSpPr>
        <p:spPr>
          <a:xfrm>
            <a:off x="152275" y="437737"/>
            <a:ext cx="2083904" cy="646331"/>
          </a:xfrm>
          <a:prstGeom prst="rect">
            <a:avLst/>
          </a:prstGeom>
          <a:noFill/>
        </p:spPr>
        <p:txBody>
          <a:bodyPr wrap="none" rtlCol="0">
            <a:spAutoFit/>
          </a:bodyPr>
          <a:lstStyle/>
          <a:p>
            <a:r>
              <a:rPr lang="en-US" i="1" dirty="0"/>
              <a:t>Prof. Dan Hooper</a:t>
            </a:r>
          </a:p>
          <a:p>
            <a:r>
              <a:rPr lang="en-US" i="1" dirty="0"/>
              <a:t>September 30, 2017</a:t>
            </a:r>
          </a:p>
        </p:txBody>
      </p:sp>
      <p:cxnSp>
        <p:nvCxnSpPr>
          <p:cNvPr id="10" name="Straight Connector 9">
            <a:extLst>
              <a:ext uri="{FF2B5EF4-FFF2-40B4-BE49-F238E27FC236}">
                <a16:creationId xmlns:a16="http://schemas.microsoft.com/office/drawing/2014/main" id="{B96FCA89-8817-45F0-A6B2-6D7312191E05}"/>
              </a:ext>
            </a:extLst>
          </p:cNvPr>
          <p:cNvCxnSpPr/>
          <p:nvPr/>
        </p:nvCxnSpPr>
        <p:spPr>
          <a:xfrm>
            <a:off x="0" y="147888"/>
            <a:ext cx="12192000" cy="0"/>
          </a:xfrm>
          <a:prstGeom prst="line">
            <a:avLst/>
          </a:prstGeom>
          <a:ln w="3175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467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PChart" descr="0.9682 got 0.2, 3.1416 got 0, 0.7071 got 0.2, 1.0328 got 0, 1.1412 got 0.6, ">
            <a:extLst>
              <a:ext uri="{FF2B5EF4-FFF2-40B4-BE49-F238E27FC236}">
                <a16:creationId xmlns:a16="http://schemas.microsoft.com/office/drawing/2014/main" id="{A85E8DFB-ACD3-4B88-8093-29F5925E6415}"/>
              </a:ext>
            </a:extLst>
          </p:cNvPr>
          <p:cNvSpPr/>
          <p:nvPr>
            <p:custDataLst>
              <p:tags r:id="rId2"/>
            </p:custDataLst>
          </p:nvPr>
        </p:nvSpPr>
        <p:spPr>
          <a:xfrm>
            <a:off x="8153400" y="1966463"/>
            <a:ext cx="3975100" cy="3611217"/>
          </a:xfrm>
          <a:prstGeom prst="rect">
            <a:avLst/>
          </a:prstGeom>
          <a:blipFill>
            <a:blip r:embed="rId5"/>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a:extLst>
              <a:ext uri="{FF2B5EF4-FFF2-40B4-BE49-F238E27FC236}">
                <a16:creationId xmlns:a16="http://schemas.microsoft.com/office/drawing/2014/main" id="{BA352F9E-C77A-4841-B187-8C38981D5CED}"/>
              </a:ext>
            </a:extLst>
          </p:cNvPr>
          <p:cNvSpPr>
            <a:spLocks noGrp="1"/>
          </p:cNvSpPr>
          <p:nvPr>
            <p:ph type="title"/>
          </p:nvPr>
        </p:nvSpPr>
        <p:spPr/>
        <p:txBody>
          <a:bodyPr>
            <a:normAutofit fontScale="90000"/>
          </a:bodyPr>
          <a:lstStyle/>
          <a:p>
            <a:r>
              <a:rPr lang="en-US" dirty="0"/>
              <a:t>How long is one second, as seen from the Earth,</a:t>
            </a:r>
            <a:br>
              <a:rPr lang="en-US" dirty="0"/>
            </a:br>
            <a:r>
              <a:rPr lang="en-US" dirty="0"/>
              <a:t>on the Enterprise for </a:t>
            </a:r>
            <a:r>
              <a:rPr lang="en-US" i="1" dirty="0">
                <a:latin typeface="Times New Roman" panose="02020603050405020304" pitchFamily="18" charset="0"/>
                <a:cs typeface="Times New Roman" panose="02020603050405020304" pitchFamily="18" charset="0"/>
              </a:rPr>
              <a:t>v =</a:t>
            </a:r>
            <a:r>
              <a:rPr lang="en-US" dirty="0">
                <a:latin typeface="Times New Roman" panose="02020603050405020304" pitchFamily="18" charset="0"/>
                <a:cs typeface="Times New Roman" panose="02020603050405020304" pitchFamily="18" charset="0"/>
              </a:rPr>
              <a:t> 0.25</a:t>
            </a:r>
            <a:r>
              <a:rPr lang="en-US" i="1"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a:t>
            </a:r>
            <a:r>
              <a:rPr lang="en-US" dirty="0"/>
              <a:t>? *</a:t>
            </a:r>
          </a:p>
        </p:txBody>
      </p:sp>
      <p:sp>
        <p:nvSpPr>
          <p:cNvPr id="3" name="TPAnswers" title="Answer Text Shape">
            <a:extLst>
              <a:ext uri="{FF2B5EF4-FFF2-40B4-BE49-F238E27FC236}">
                <a16:creationId xmlns:a16="http://schemas.microsoft.com/office/drawing/2014/main" id="{9BEF31B6-99A5-4590-B063-AE0F2E07CA57}"/>
              </a:ext>
            </a:extLst>
          </p:cNvPr>
          <p:cNvSpPr>
            <a:spLocks noGrp="1"/>
          </p:cNvSpPr>
          <p:nvPr>
            <p:ph type="body" idx="1"/>
            <p:custDataLst>
              <p:tags r:id="rId3"/>
            </p:custDataLst>
          </p:nvPr>
        </p:nvSpPr>
        <p:spPr>
          <a:xfrm>
            <a:off x="6096000" y="2300356"/>
            <a:ext cx="1789043" cy="2572372"/>
          </a:xfrm>
        </p:spPr>
        <p:txBody>
          <a:bodyPr/>
          <a:lstStyle/>
          <a:p>
            <a:pPr marL="514350" indent="-514350">
              <a:buFont typeface="Arial" panose="020B0604020202020204" pitchFamily="34" charset="0"/>
              <a:buAutoNum type="alphaUcPeriod"/>
            </a:pPr>
            <a:r>
              <a:rPr lang="en-US" dirty="0"/>
              <a:t>0.9682</a:t>
            </a:r>
          </a:p>
          <a:p>
            <a:pPr marL="514350" indent="-514350">
              <a:buFont typeface="Arial" panose="020B0604020202020204" pitchFamily="34" charset="0"/>
              <a:buAutoNum type="alphaUcPeriod"/>
            </a:pPr>
            <a:r>
              <a:rPr lang="en-US" dirty="0"/>
              <a:t>3.1416</a:t>
            </a:r>
          </a:p>
          <a:p>
            <a:pPr marL="514350" indent="-514350">
              <a:buFont typeface="Arial" panose="020B0604020202020204" pitchFamily="34" charset="0"/>
              <a:buAutoNum type="alphaUcPeriod"/>
            </a:pPr>
            <a:r>
              <a:rPr lang="en-US" dirty="0"/>
              <a:t>0.7071</a:t>
            </a:r>
          </a:p>
          <a:p>
            <a:pPr marL="514350" indent="-514350">
              <a:buFont typeface="Arial" panose="020B0604020202020204" pitchFamily="34" charset="0"/>
              <a:buAutoNum type="alphaUcPeriod"/>
            </a:pPr>
            <a:r>
              <a:rPr lang="en-US" dirty="0"/>
              <a:t>1.0328</a:t>
            </a:r>
          </a:p>
          <a:p>
            <a:pPr marL="514350" indent="-514350">
              <a:buFont typeface="Arial" panose="020B0604020202020204" pitchFamily="34" charset="0"/>
              <a:buAutoNum type="alphaUcPeriod"/>
            </a:pPr>
            <a:r>
              <a:rPr lang="en-US" dirty="0"/>
              <a:t>1.1412</a:t>
            </a:r>
          </a:p>
        </p:txBody>
      </p:sp>
      <p:sp>
        <p:nvSpPr>
          <p:cNvPr id="4" name="Date Placeholder 3">
            <a:extLst>
              <a:ext uri="{FF2B5EF4-FFF2-40B4-BE49-F238E27FC236}">
                <a16:creationId xmlns:a16="http://schemas.microsoft.com/office/drawing/2014/main" id="{169A49D0-3E3F-48B1-B711-8D05986402E7}"/>
              </a:ext>
            </a:extLst>
          </p:cNvPr>
          <p:cNvSpPr>
            <a:spLocks noGrp="1"/>
          </p:cNvSpPr>
          <p:nvPr>
            <p:ph type="dt" sz="half" idx="10"/>
          </p:nvPr>
        </p:nvSpPr>
        <p:spPr/>
        <p:txBody>
          <a:bodyPr/>
          <a:lstStyle/>
          <a:p>
            <a:r>
              <a:rPr lang="en-US"/>
              <a:t>7 October 2017</a:t>
            </a:r>
          </a:p>
        </p:txBody>
      </p:sp>
      <p:sp>
        <p:nvSpPr>
          <p:cNvPr id="5" name="Footer Placeholder 4">
            <a:extLst>
              <a:ext uri="{FF2B5EF4-FFF2-40B4-BE49-F238E27FC236}">
                <a16:creationId xmlns:a16="http://schemas.microsoft.com/office/drawing/2014/main" id="{DDB54F15-D0E5-4755-AAE0-4C3E3FA405C3}"/>
              </a:ext>
            </a:extLst>
          </p:cNvPr>
          <p:cNvSpPr>
            <a:spLocks noGrp="1"/>
          </p:cNvSpPr>
          <p:nvPr>
            <p:ph type="ftr" sz="quarter" idx="11"/>
          </p:nvPr>
        </p:nvSpPr>
        <p:spPr/>
        <p:txBody>
          <a:bodyPr/>
          <a:lstStyle/>
          <a:p>
            <a:r>
              <a:rPr lang="en-US"/>
              <a:t>McCrory: Einstein's 1905 Revolution</a:t>
            </a:r>
          </a:p>
        </p:txBody>
      </p:sp>
      <p:sp>
        <p:nvSpPr>
          <p:cNvPr id="6" name="Slide Number Placeholder 5">
            <a:extLst>
              <a:ext uri="{FF2B5EF4-FFF2-40B4-BE49-F238E27FC236}">
                <a16:creationId xmlns:a16="http://schemas.microsoft.com/office/drawing/2014/main" id="{3D0FCF6A-7DDE-4E0A-8A3B-21C5B96EE2FE}"/>
              </a:ext>
            </a:extLst>
          </p:cNvPr>
          <p:cNvSpPr>
            <a:spLocks noGrp="1"/>
          </p:cNvSpPr>
          <p:nvPr>
            <p:ph type="sldNum" sz="quarter" idx="12"/>
          </p:nvPr>
        </p:nvSpPr>
        <p:spPr/>
        <p:txBody>
          <a:bodyPr/>
          <a:lstStyle/>
          <a:p>
            <a:fld id="{AFF25C80-3B7E-43E1-A5B7-0224D5A95EE8}" type="slidenum">
              <a:rPr lang="en-US" smtClean="0"/>
              <a:t>90</a:t>
            </a:fld>
            <a:endParaRPr lang="en-US"/>
          </a:p>
        </p:txBody>
      </p:sp>
      <p:sp>
        <p:nvSpPr>
          <p:cNvPr id="7" name="TPPolling">
            <a:extLst>
              <a:ext uri="{FF2B5EF4-FFF2-40B4-BE49-F238E27FC236}">
                <a16:creationId xmlns:a16="http://schemas.microsoft.com/office/drawing/2014/main" id="{1CBB6C45-DB05-42CD-BA03-B541F4A4717E}"/>
              </a:ext>
            </a:extLst>
          </p:cNvPr>
          <p:cNvSpPr/>
          <p:nvPr/>
        </p:nvSpPr>
        <p:spPr>
          <a:xfrm>
            <a:off x="0" y="0"/>
            <a:ext cx="12700" cy="12700"/>
          </a:xfrm>
          <a:prstGeom prst="rect">
            <a:avLst/>
          </a:prstGeom>
          <a:solidFill>
            <a:schemeClr val="accent1">
              <a:alpha val="10000"/>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FBCEE437-54E3-4856-8471-37D110F77DB9}"/>
              </a:ext>
            </a:extLst>
          </p:cNvPr>
          <p:cNvCxnSpPr>
            <a:stCxn id="10" idx="3"/>
          </p:cNvCxnSpPr>
          <p:nvPr/>
        </p:nvCxnSpPr>
        <p:spPr>
          <a:xfrm flipH="1" flipV="1">
            <a:off x="381837" y="3516923"/>
            <a:ext cx="98495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4" descr="enterprise-ncc-1701-d-sheet-2.jpg (7576×1676)">
            <a:extLst>
              <a:ext uri="{FF2B5EF4-FFF2-40B4-BE49-F238E27FC236}">
                <a16:creationId xmlns:a16="http://schemas.microsoft.com/office/drawing/2014/main" id="{2F6ECFB2-7BB9-4DD3-B471-37E3538C45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366793" y="3076751"/>
            <a:ext cx="4086349" cy="90399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ECCE3FA-E647-4B2B-B95A-0CAED347968A}"/>
              </a:ext>
            </a:extLst>
          </p:cNvPr>
          <p:cNvSpPr txBox="1"/>
          <p:nvPr/>
        </p:nvSpPr>
        <p:spPr>
          <a:xfrm>
            <a:off x="705404" y="3112171"/>
            <a:ext cx="466794"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c/4</a:t>
            </a:r>
          </a:p>
        </p:txBody>
      </p:sp>
      <p:sp>
        <p:nvSpPr>
          <p:cNvPr id="12" name="Rectangle 11">
            <a:extLst>
              <a:ext uri="{FF2B5EF4-FFF2-40B4-BE49-F238E27FC236}">
                <a16:creationId xmlns:a16="http://schemas.microsoft.com/office/drawing/2014/main" id="{20E6031D-348B-4B41-B159-3257584510FF}"/>
              </a:ext>
            </a:extLst>
          </p:cNvPr>
          <p:cNvSpPr/>
          <p:nvPr/>
        </p:nvSpPr>
        <p:spPr>
          <a:xfrm>
            <a:off x="381838" y="5940859"/>
            <a:ext cx="11486391" cy="261610"/>
          </a:xfrm>
          <a:prstGeom prst="rect">
            <a:avLst/>
          </a:prstGeom>
        </p:spPr>
        <p:txBody>
          <a:bodyPr wrap="square">
            <a:spAutoFit/>
          </a:bodyPr>
          <a:lstStyle/>
          <a:p>
            <a:r>
              <a:rPr lang="en-US" sz="1100" i="1" dirty="0">
                <a:solidFill>
                  <a:srgbClr val="222222"/>
                </a:solidFill>
                <a:latin typeface="Arial" panose="020B0604020202020204" pitchFamily="34" charset="0"/>
              </a:rPr>
              <a:t>* ST:TNG Technical Manual</a:t>
            </a:r>
            <a:r>
              <a:rPr lang="en-US" sz="1100" dirty="0">
                <a:solidFill>
                  <a:srgbClr val="222222"/>
                </a:solidFill>
                <a:latin typeface="Arial" panose="020B0604020202020204" pitchFamily="34" charset="0"/>
              </a:rPr>
              <a:t>: “High relativistic speeds are to be avoided unless absolutely necessary; impulse power should be limited to a maximum of  </a:t>
            </a:r>
            <a:r>
              <a:rPr lang="en-US" sz="1100" baseline="30000" dirty="0">
                <a:solidFill>
                  <a:srgbClr val="222222"/>
                </a:solidFill>
                <a:latin typeface="Arial" panose="020B0604020202020204" pitchFamily="34" charset="0"/>
              </a:rPr>
              <a:t>1</a:t>
            </a:r>
            <a:r>
              <a:rPr lang="en-US" sz="1100" dirty="0">
                <a:solidFill>
                  <a:srgbClr val="222222"/>
                </a:solidFill>
                <a:latin typeface="Arial" panose="020B0604020202020204" pitchFamily="34" charset="0"/>
              </a:rPr>
              <a:t>⁄</a:t>
            </a:r>
            <a:r>
              <a:rPr lang="en-US" sz="1100" baseline="-25000" dirty="0">
                <a:solidFill>
                  <a:srgbClr val="222222"/>
                </a:solidFill>
                <a:latin typeface="Arial" panose="020B0604020202020204" pitchFamily="34" charset="0"/>
              </a:rPr>
              <a:t>4</a:t>
            </a:r>
            <a:r>
              <a:rPr lang="en-US" sz="1100" dirty="0">
                <a:solidFill>
                  <a:srgbClr val="222222"/>
                </a:solidFill>
                <a:latin typeface="Arial" panose="020B0604020202020204" pitchFamily="34" charset="0"/>
              </a:rPr>
              <a:t> lightspeed”</a:t>
            </a:r>
            <a:endParaRPr lang="en-US" sz="1100" dirty="0"/>
          </a:p>
        </p:txBody>
      </p:sp>
      <p:pic>
        <p:nvPicPr>
          <p:cNvPr id="13" name="Picture 27" descr="Related image">
            <a:extLst>
              <a:ext uri="{FF2B5EF4-FFF2-40B4-BE49-F238E27FC236}">
                <a16:creationId xmlns:a16="http://schemas.microsoft.com/office/drawing/2014/main" id="{34F7D745-7997-472B-8371-A2B46B3C86E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65918"/>
          <a:stretch/>
        </p:blipFill>
        <p:spPr bwMode="auto">
          <a:xfrm>
            <a:off x="620851" y="4134630"/>
            <a:ext cx="5198058" cy="17220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9" descr="Image result for you are here">
            <a:extLst>
              <a:ext uri="{FF2B5EF4-FFF2-40B4-BE49-F238E27FC236}">
                <a16:creationId xmlns:a16="http://schemas.microsoft.com/office/drawing/2014/main" id="{978909B4-2E55-427A-979B-EE60EEE031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54125" y="4674583"/>
            <a:ext cx="475273" cy="4752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1035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7" grpId="1"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How long is one second, as seen from the Earth,</a:t>
            </a:r>
            <a:br>
              <a:rPr lang="en-US" dirty="0"/>
            </a:br>
            <a:r>
              <a:rPr lang="en-US" dirty="0"/>
              <a:t>on the Enterprise for </a:t>
            </a:r>
            <a:r>
              <a:rPr lang="en-US" i="1" dirty="0">
                <a:latin typeface="Times New Roman" panose="02020603050405020304" pitchFamily="18" charset="0"/>
                <a:cs typeface="Times New Roman" panose="02020603050405020304" pitchFamily="18" charset="0"/>
              </a:rPr>
              <a:t>v =</a:t>
            </a:r>
            <a:r>
              <a:rPr lang="en-US" dirty="0">
                <a:latin typeface="Times New Roman" panose="02020603050405020304" pitchFamily="18" charset="0"/>
                <a:cs typeface="Times New Roman" panose="02020603050405020304" pitchFamily="18" charset="0"/>
              </a:rPr>
              <a:t> 0.25</a:t>
            </a:r>
            <a:r>
              <a:rPr lang="en-US" i="1"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a:t>
            </a:r>
            <a:r>
              <a:rPr lang="en-US" dirty="0"/>
              <a:t>? *</a:t>
            </a:r>
          </a:p>
        </p:txBody>
      </p:sp>
      <p:graphicFrame>
        <p:nvGraphicFramePr>
          <p:cNvPr id="5" name="Object 4"/>
          <p:cNvGraphicFramePr>
            <a:graphicFrameLocks noChangeAspect="1"/>
          </p:cNvGraphicFramePr>
          <p:nvPr>
            <p:extLst>
              <p:ext uri="{D42A27DB-BD31-4B8C-83A1-F6EECF244321}">
                <p14:modId xmlns:p14="http://schemas.microsoft.com/office/powerpoint/2010/main" val="2244281070"/>
              </p:ext>
            </p:extLst>
          </p:nvPr>
        </p:nvGraphicFramePr>
        <p:xfrm>
          <a:off x="7434539" y="2057875"/>
          <a:ext cx="2928937" cy="3371850"/>
        </p:xfrm>
        <a:graphic>
          <a:graphicData uri="http://schemas.openxmlformats.org/presentationml/2006/ole">
            <mc:AlternateContent xmlns:mc="http://schemas.openxmlformats.org/markup-compatibility/2006">
              <mc:Choice xmlns:v="urn:schemas-microsoft-com:vml" Requires="v">
                <p:oleObj spid="_x0000_s67678" name="Equation" r:id="rId3" imgW="1091880" imgH="1257120" progId="Equation.3">
                  <p:embed/>
                </p:oleObj>
              </mc:Choice>
              <mc:Fallback>
                <p:oleObj name="Equation" r:id="rId3" imgW="1091880" imgH="1257120" progId="Equation.3">
                  <p:embed/>
                  <p:pic>
                    <p:nvPicPr>
                      <p:cNvPr id="16" name="Object 15"/>
                      <p:cNvPicPr/>
                      <p:nvPr/>
                    </p:nvPicPr>
                    <p:blipFill>
                      <a:blip r:embed="rId4"/>
                      <a:stretch>
                        <a:fillRect/>
                      </a:stretch>
                    </p:blipFill>
                    <p:spPr>
                      <a:xfrm>
                        <a:off x="7434539" y="2057875"/>
                        <a:ext cx="2928937" cy="3371850"/>
                      </a:xfrm>
                      <a:prstGeom prst="rect">
                        <a:avLst/>
                      </a:prstGeom>
                    </p:spPr>
                  </p:pic>
                </p:oleObj>
              </mc:Fallback>
            </mc:AlternateContent>
          </a:graphicData>
        </a:graphic>
      </p:graphicFrame>
      <p:cxnSp>
        <p:nvCxnSpPr>
          <p:cNvPr id="8" name="Straight Arrow Connector 7"/>
          <p:cNvCxnSpPr>
            <a:stCxn id="9" idx="3"/>
          </p:cNvCxnSpPr>
          <p:nvPr/>
        </p:nvCxnSpPr>
        <p:spPr>
          <a:xfrm flipH="1" flipV="1">
            <a:off x="381837" y="3516923"/>
            <a:ext cx="98495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4" descr="enterprise-ncc-1701-d-sheet-2.jpg (7576×16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366793" y="3076751"/>
            <a:ext cx="4086349" cy="90399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05404" y="3112171"/>
            <a:ext cx="466794"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c/4</a:t>
            </a:r>
          </a:p>
        </p:txBody>
      </p:sp>
      <p:sp>
        <p:nvSpPr>
          <p:cNvPr id="12" name="Date Placeholder 3"/>
          <p:cNvSpPr>
            <a:spLocks noGrp="1"/>
          </p:cNvSpPr>
          <p:nvPr>
            <p:ph type="dt" sz="half" idx="10"/>
          </p:nvPr>
        </p:nvSpPr>
        <p:spPr>
          <a:xfrm>
            <a:off x="838200" y="6356350"/>
            <a:ext cx="2743200" cy="365125"/>
          </a:xfrm>
        </p:spPr>
        <p:txBody>
          <a:bodyPr/>
          <a:lstStyle/>
          <a:p>
            <a:r>
              <a:rPr lang="en-US"/>
              <a:t>7 October 2017</a:t>
            </a:r>
          </a:p>
        </p:txBody>
      </p:sp>
      <p:sp>
        <p:nvSpPr>
          <p:cNvPr id="13" name="Footer Placeholder 4"/>
          <p:cNvSpPr>
            <a:spLocks noGrp="1"/>
          </p:cNvSpPr>
          <p:nvPr>
            <p:ph type="ftr" sz="quarter" idx="11"/>
          </p:nvPr>
        </p:nvSpPr>
        <p:spPr>
          <a:xfrm>
            <a:off x="4038600" y="6356350"/>
            <a:ext cx="4114800" cy="365125"/>
          </a:xfrm>
        </p:spPr>
        <p:txBody>
          <a:bodyPr/>
          <a:lstStyle/>
          <a:p>
            <a:r>
              <a:rPr lang="en-US"/>
              <a:t>McCrory: Einstein's 1905 Revolution</a:t>
            </a:r>
          </a:p>
        </p:txBody>
      </p:sp>
      <p:sp>
        <p:nvSpPr>
          <p:cNvPr id="14" name="Slide Number Placeholder 5"/>
          <p:cNvSpPr>
            <a:spLocks noGrp="1"/>
          </p:cNvSpPr>
          <p:nvPr>
            <p:ph type="sldNum" sz="quarter" idx="12"/>
          </p:nvPr>
        </p:nvSpPr>
        <p:spPr>
          <a:xfrm>
            <a:off x="8610600" y="6356350"/>
            <a:ext cx="2743200" cy="365125"/>
          </a:xfrm>
        </p:spPr>
        <p:txBody>
          <a:bodyPr/>
          <a:lstStyle/>
          <a:p>
            <a:fld id="{AFF25C80-3B7E-43E1-A5B7-0224D5A95EE8}" type="slidenum">
              <a:rPr lang="en-US" smtClean="0"/>
              <a:t>91</a:t>
            </a:fld>
            <a:endParaRPr lang="en-US" dirty="0"/>
          </a:p>
        </p:txBody>
      </p:sp>
      <p:pic>
        <p:nvPicPr>
          <p:cNvPr id="67611" name="Picture 27" descr="Related image"/>
          <p:cNvPicPr>
            <a:picLocks noChangeAspect="1" noChangeArrowheads="1"/>
          </p:cNvPicPr>
          <p:nvPr/>
        </p:nvPicPr>
        <p:blipFill rotWithShape="1">
          <a:blip r:embed="rId6">
            <a:extLst>
              <a:ext uri="{28A0092B-C50C-407E-A947-70E740481C1C}">
                <a14:useLocalDpi xmlns:a14="http://schemas.microsoft.com/office/drawing/2010/main" val="0"/>
              </a:ext>
            </a:extLst>
          </a:blip>
          <a:srcRect b="65918"/>
          <a:stretch/>
        </p:blipFill>
        <p:spPr bwMode="auto">
          <a:xfrm>
            <a:off x="620851" y="4134630"/>
            <a:ext cx="5198058" cy="1722012"/>
          </a:xfrm>
          <a:prstGeom prst="rect">
            <a:avLst/>
          </a:prstGeom>
          <a:noFill/>
          <a:extLst>
            <a:ext uri="{909E8E84-426E-40DD-AFC4-6F175D3DCCD1}">
              <a14:hiddenFill xmlns:a14="http://schemas.microsoft.com/office/drawing/2010/main">
                <a:solidFill>
                  <a:srgbClr val="FFFFFF"/>
                </a:solidFill>
              </a14:hiddenFill>
            </a:ext>
          </a:extLst>
        </p:spPr>
      </p:pic>
      <p:pic>
        <p:nvPicPr>
          <p:cNvPr id="67613" name="Picture 29" descr="Image result for you are he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54125" y="4674583"/>
            <a:ext cx="475273" cy="475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6960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p:cNvCxnSpPr/>
          <p:nvPr/>
        </p:nvCxnSpPr>
        <p:spPr>
          <a:xfrm flipH="1">
            <a:off x="7721608" y="2287922"/>
            <a:ext cx="0" cy="1223535"/>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Light Clock also leads to length contraction</a:t>
            </a:r>
          </a:p>
        </p:txBody>
      </p:sp>
      <p:cxnSp>
        <p:nvCxnSpPr>
          <p:cNvPr id="3" name="Straight Connector 2"/>
          <p:cNvCxnSpPr/>
          <p:nvPr/>
        </p:nvCxnSpPr>
        <p:spPr>
          <a:xfrm flipH="1">
            <a:off x="4026686" y="2287922"/>
            <a:ext cx="0" cy="1223535"/>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4026686" y="2899689"/>
            <a:ext cx="3694922" cy="0"/>
          </a:xfrm>
          <a:prstGeom prst="straightConnector1">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7721608" y="4132196"/>
            <a:ext cx="1649885" cy="0"/>
          </a:xfrm>
          <a:prstGeom prst="straightConnector1">
            <a:avLst/>
          </a:prstGeom>
          <a:ln w="762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9" name="Picture 4" descr="enterprise-ncc-1701-d-sheet-2.jpg (7576×167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2613" y="3935821"/>
            <a:ext cx="3443068" cy="76168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158461" y="3746574"/>
            <a:ext cx="776175"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v = </a:t>
            </a:r>
            <a:r>
              <a:rPr lang="en-US" i="1" dirty="0" err="1">
                <a:latin typeface="Times New Roman" panose="02020603050405020304" pitchFamily="18" charset="0"/>
                <a:cs typeface="Times New Roman" panose="02020603050405020304" pitchFamily="18" charset="0"/>
              </a:rPr>
              <a:t>ßc</a:t>
            </a:r>
            <a:endParaRPr lang="en-US" i="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5707962" y="2461446"/>
            <a:ext cx="279244" cy="307777"/>
          </a:xfrm>
          <a:prstGeom prst="rect">
            <a:avLst/>
          </a:prstGeom>
          <a:noFill/>
        </p:spPr>
        <p:txBody>
          <a:bodyPr wrap="none" rtlCol="0">
            <a:spAutoFit/>
          </a:bodyPr>
          <a:lstStyle/>
          <a:p>
            <a:r>
              <a:rPr lang="en-US" sz="1400" i="1" dirty="0">
                <a:latin typeface="Times New Roman" panose="02020603050405020304" pitchFamily="18" charset="0"/>
                <a:cs typeface="Times New Roman" panose="02020603050405020304" pitchFamily="18" charset="0"/>
              </a:rPr>
              <a:t>d</a:t>
            </a:r>
          </a:p>
        </p:txBody>
      </p:sp>
      <p:graphicFrame>
        <p:nvGraphicFramePr>
          <p:cNvPr id="12" name="Object 11"/>
          <p:cNvGraphicFramePr>
            <a:graphicFrameLocks noChangeAspect="1"/>
          </p:cNvGraphicFramePr>
          <p:nvPr>
            <p:extLst>
              <p:ext uri="{D42A27DB-BD31-4B8C-83A1-F6EECF244321}">
                <p14:modId xmlns:p14="http://schemas.microsoft.com/office/powerpoint/2010/main" val="440616783"/>
              </p:ext>
            </p:extLst>
          </p:nvPr>
        </p:nvGraphicFramePr>
        <p:xfrm>
          <a:off x="4736707" y="5254632"/>
          <a:ext cx="2500995" cy="939261"/>
        </p:xfrm>
        <a:graphic>
          <a:graphicData uri="http://schemas.openxmlformats.org/presentationml/2006/ole">
            <mc:AlternateContent xmlns:mc="http://schemas.openxmlformats.org/markup-compatibility/2006">
              <mc:Choice xmlns:v="urn:schemas-microsoft-com:vml" Requires="v">
                <p:oleObj spid="_x0000_s11516" name="Equation" r:id="rId4" imgW="609480" imgH="228600" progId="Equation.3">
                  <p:embed/>
                </p:oleObj>
              </mc:Choice>
              <mc:Fallback>
                <p:oleObj name="Equation" r:id="rId4" imgW="609480" imgH="228600" progId="Equation.3">
                  <p:embed/>
                  <p:pic>
                    <p:nvPicPr>
                      <p:cNvPr id="22" name="Object 21"/>
                      <p:cNvPicPr/>
                      <p:nvPr/>
                    </p:nvPicPr>
                    <p:blipFill>
                      <a:blip r:embed="rId5"/>
                      <a:stretch>
                        <a:fillRect/>
                      </a:stretch>
                    </p:blipFill>
                    <p:spPr>
                      <a:xfrm>
                        <a:off x="4736707" y="5254632"/>
                        <a:ext cx="2500995" cy="939261"/>
                      </a:xfrm>
                      <a:prstGeom prst="rect">
                        <a:avLst/>
                      </a:prstGeom>
                    </p:spPr>
                  </p:pic>
                </p:oleObj>
              </mc:Fallback>
            </mc:AlternateContent>
          </a:graphicData>
        </a:graphic>
      </p:graphicFrame>
      <p:sp>
        <p:nvSpPr>
          <p:cNvPr id="7" name="Slide Number Placeholder 6"/>
          <p:cNvSpPr>
            <a:spLocks noGrp="1"/>
          </p:cNvSpPr>
          <p:nvPr>
            <p:ph type="sldNum" sz="quarter" idx="4294967295"/>
          </p:nvPr>
        </p:nvSpPr>
        <p:spPr>
          <a:xfrm>
            <a:off x="8610600" y="6356350"/>
            <a:ext cx="2743200" cy="365125"/>
          </a:xfrm>
        </p:spPr>
        <p:txBody>
          <a:bodyPr/>
          <a:lstStyle/>
          <a:p>
            <a:fld id="{AFF25C80-3B7E-43E1-A5B7-0224D5A95EE8}" type="slidenum">
              <a:rPr lang="en-US" smtClean="0"/>
              <a:t>92</a:t>
            </a:fld>
            <a:endParaRPr lang="en-US"/>
          </a:p>
        </p:txBody>
      </p:sp>
      <p:sp>
        <p:nvSpPr>
          <p:cNvPr id="4" name="TextBox 3"/>
          <p:cNvSpPr txBox="1"/>
          <p:nvPr/>
        </p:nvSpPr>
        <p:spPr>
          <a:xfrm>
            <a:off x="424126" y="5603009"/>
            <a:ext cx="856325" cy="261610"/>
          </a:xfrm>
          <a:prstGeom prst="rect">
            <a:avLst/>
          </a:prstGeom>
          <a:noFill/>
        </p:spPr>
        <p:txBody>
          <a:bodyPr wrap="none" rtlCol="0">
            <a:spAutoFit/>
          </a:bodyPr>
          <a:lstStyle/>
          <a:p>
            <a:r>
              <a:rPr lang="en-US" sz="1100" dirty="0"/>
              <a:t>The algebra</a:t>
            </a:r>
          </a:p>
        </p:txBody>
      </p:sp>
      <mc:AlternateContent xmlns:mc="http://schemas.openxmlformats.org/markup-compatibility/2006" xmlns:pslz="http://schemas.microsoft.com/office/powerpoint/2016/slidezoom">
        <mc:Choice Requires="pslz">
          <p:graphicFrame>
            <p:nvGraphicFramePr>
              <p:cNvPr id="14" name="Slide Zoom 13">
                <a:extLst>
                  <a:ext uri="{FF2B5EF4-FFF2-40B4-BE49-F238E27FC236}">
                    <a16:creationId xmlns:a16="http://schemas.microsoft.com/office/drawing/2014/main" id="{B38A64D7-1D96-4140-A414-97AD6184F536}"/>
                  </a:ext>
                </a:extLst>
              </p:cNvPr>
              <p:cNvGraphicFramePr>
                <a:graphicFrameLocks noChangeAspect="1"/>
              </p:cNvGraphicFramePr>
              <p:nvPr>
                <p:extLst>
                  <p:ext uri="{D42A27DB-BD31-4B8C-83A1-F6EECF244321}">
                    <p14:modId xmlns:p14="http://schemas.microsoft.com/office/powerpoint/2010/main" val="2130805811"/>
                  </p:ext>
                </p:extLst>
              </p:nvPr>
            </p:nvGraphicFramePr>
            <p:xfrm>
              <a:off x="32018" y="5864619"/>
              <a:ext cx="1640541" cy="922804"/>
            </p:xfrm>
            <a:graphic>
              <a:graphicData uri="http://schemas.microsoft.com/office/powerpoint/2016/slidezoom">
                <pslz:sldZm>
                  <pslz:sldZmObj sldId="485" cId="5263426">
                    <pslz:zmPr id="{A823977D-2697-474E-A48E-CBEDE6CBC80A}" returnToParent="0" transitionDur="1000">
                      <p166:blipFill xmlns:p166="http://schemas.microsoft.com/office/powerpoint/2016/6/main">
                        <a:blip r:embed="rId6"/>
                        <a:stretch>
                          <a:fillRect/>
                        </a:stretch>
                      </p166:blipFill>
                      <p166:spPr xmlns:p166="http://schemas.microsoft.com/office/powerpoint/2016/6/main">
                        <a:xfrm>
                          <a:off x="0" y="0"/>
                          <a:ext cx="1640541" cy="922804"/>
                        </a:xfrm>
                        <a:prstGeom prst="rect">
                          <a:avLst/>
                        </a:prstGeom>
                        <a:ln w="3175">
                          <a:solidFill>
                            <a:prstClr val="ltGray"/>
                          </a:solidFill>
                        </a:ln>
                      </p166:spPr>
                    </pslz:zmPr>
                  </pslz:sldZmObj>
                </pslz:sldZm>
              </a:graphicData>
            </a:graphic>
          </p:graphicFrame>
        </mc:Choice>
        <mc:Fallback xmlns="">
          <p:pic>
            <p:nvPicPr>
              <p:cNvPr id="14" name="Slide Zoom 13">
                <a:hlinkClick r:id="rId7" action="ppaction://hlinksldjump"/>
                <a:extLst>
                  <a:ext uri="{FF2B5EF4-FFF2-40B4-BE49-F238E27FC236}">
                    <a16:creationId xmlns:a16="http://schemas.microsoft.com/office/drawing/2014/main" id="{B38A64D7-1D96-4140-A414-97AD6184F536}"/>
                  </a:ext>
                </a:extLst>
              </p:cNvPr>
              <p:cNvPicPr>
                <a:picLocks noGrp="1" noRot="1" noChangeAspect="1" noMove="1" noResize="1" noEditPoints="1" noAdjustHandles="1" noChangeArrowheads="1" noChangeShapeType="1"/>
              </p:cNvPicPr>
              <p:nvPr/>
            </p:nvPicPr>
            <p:blipFill>
              <a:blip r:embed="rId8"/>
              <a:stretch>
                <a:fillRect/>
              </a:stretch>
            </p:blipFill>
            <p:spPr>
              <a:xfrm>
                <a:off x="32018" y="5864619"/>
                <a:ext cx="1640541" cy="922804"/>
              </a:xfrm>
              <a:prstGeom prst="rect">
                <a:avLst/>
              </a:prstGeom>
              <a:ln w="3175">
                <a:solidFill>
                  <a:prstClr val="ltGray"/>
                </a:solidFill>
              </a:ln>
            </p:spPr>
          </p:pic>
        </mc:Fallback>
      </mc:AlternateContent>
    </p:spTree>
    <p:extLst>
      <p:ext uri="{BB962C8B-B14F-4D97-AF65-F5344CB8AC3E}">
        <p14:creationId xmlns:p14="http://schemas.microsoft.com/office/powerpoint/2010/main" val="220774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Relativity Summary</a:t>
            </a:r>
          </a:p>
        </p:txBody>
      </p:sp>
      <p:graphicFrame>
        <p:nvGraphicFramePr>
          <p:cNvPr id="4" name="Object 3"/>
          <p:cNvGraphicFramePr>
            <a:graphicFrameLocks noChangeAspect="1"/>
          </p:cNvGraphicFramePr>
          <p:nvPr>
            <p:extLst>
              <p:ext uri="{D42A27DB-BD31-4B8C-83A1-F6EECF244321}">
                <p14:modId xmlns:p14="http://schemas.microsoft.com/office/powerpoint/2010/main" val="3607600613"/>
              </p:ext>
            </p:extLst>
          </p:nvPr>
        </p:nvGraphicFramePr>
        <p:xfrm>
          <a:off x="1143506" y="2068616"/>
          <a:ext cx="2354346" cy="2957637"/>
        </p:xfrm>
        <a:graphic>
          <a:graphicData uri="http://schemas.openxmlformats.org/presentationml/2006/ole">
            <mc:AlternateContent xmlns:mc="http://schemas.openxmlformats.org/markup-compatibility/2006">
              <mc:Choice xmlns:v="urn:schemas-microsoft-com:vml" Requires="v">
                <p:oleObj spid="_x0000_s22853" name="Equation" r:id="rId3" imgW="545760" imgH="685800" progId="Equation.3">
                  <p:embed/>
                </p:oleObj>
              </mc:Choice>
              <mc:Fallback>
                <p:oleObj name="Equation" r:id="rId3" imgW="545760" imgH="685800" progId="Equation.3">
                  <p:embed/>
                  <p:pic>
                    <p:nvPicPr>
                      <p:cNvPr id="0" name=""/>
                      <p:cNvPicPr/>
                      <p:nvPr/>
                    </p:nvPicPr>
                    <p:blipFill>
                      <a:blip r:embed="rId4"/>
                      <a:stretch>
                        <a:fillRect/>
                      </a:stretch>
                    </p:blipFill>
                    <p:spPr>
                      <a:xfrm>
                        <a:off x="1143506" y="2068616"/>
                        <a:ext cx="2354346" cy="2957637"/>
                      </a:xfrm>
                      <a:prstGeom prst="rect">
                        <a:avLst/>
                      </a:prstGeom>
                      <a:solidFill>
                        <a:schemeClr val="bg2"/>
                      </a:solidFill>
                    </p:spPr>
                  </p:pic>
                </p:oleObj>
              </mc:Fallback>
            </mc:AlternateContent>
          </a:graphicData>
        </a:graphic>
      </p:graphicFrame>
      <p:sp>
        <p:nvSpPr>
          <p:cNvPr id="5" name="TextBox 4"/>
          <p:cNvSpPr txBox="1"/>
          <p:nvPr/>
        </p:nvSpPr>
        <p:spPr>
          <a:xfrm>
            <a:off x="3592142" y="2439111"/>
            <a:ext cx="2120966" cy="523220"/>
          </a:xfrm>
          <a:prstGeom prst="rect">
            <a:avLst/>
          </a:prstGeom>
          <a:noFill/>
        </p:spPr>
        <p:txBody>
          <a:bodyPr wrap="none" rtlCol="0">
            <a:spAutoFit/>
          </a:bodyPr>
          <a:lstStyle/>
          <a:p>
            <a:pPr algn="ctr"/>
            <a:r>
              <a:rPr lang="en-US" sz="2800" dirty="0"/>
              <a:t>Time Dilation</a:t>
            </a:r>
          </a:p>
        </p:txBody>
      </p:sp>
      <p:sp>
        <p:nvSpPr>
          <p:cNvPr id="6" name="TextBox 5"/>
          <p:cNvSpPr txBox="1"/>
          <p:nvPr/>
        </p:nvSpPr>
        <p:spPr>
          <a:xfrm>
            <a:off x="3592142" y="3818898"/>
            <a:ext cx="2964145" cy="523220"/>
          </a:xfrm>
          <a:prstGeom prst="rect">
            <a:avLst/>
          </a:prstGeom>
          <a:noFill/>
        </p:spPr>
        <p:txBody>
          <a:bodyPr wrap="none" rtlCol="0">
            <a:spAutoFit/>
          </a:bodyPr>
          <a:lstStyle/>
          <a:p>
            <a:pPr algn="ctr"/>
            <a:r>
              <a:rPr lang="en-US" sz="2800" dirty="0"/>
              <a:t>Length Contraction</a:t>
            </a:r>
          </a:p>
        </p:txBody>
      </p:sp>
      <p:sp>
        <p:nvSpPr>
          <p:cNvPr id="3" name="Date Placeholder 2"/>
          <p:cNvSpPr>
            <a:spLocks noGrp="1"/>
          </p:cNvSpPr>
          <p:nvPr>
            <p:ph type="dt" sz="half" idx="10"/>
          </p:nvPr>
        </p:nvSpPr>
        <p:spPr/>
        <p:txBody>
          <a:bodyPr/>
          <a:lstStyle/>
          <a:p>
            <a:r>
              <a:rPr lang="en-US"/>
              <a:t>7 October 2017</a:t>
            </a:r>
          </a:p>
        </p:txBody>
      </p:sp>
      <p:sp>
        <p:nvSpPr>
          <p:cNvPr id="9" name="Footer Placeholder 8"/>
          <p:cNvSpPr>
            <a:spLocks noGrp="1"/>
          </p:cNvSpPr>
          <p:nvPr>
            <p:ph type="ftr" sz="quarter" idx="11"/>
          </p:nvPr>
        </p:nvSpPr>
        <p:spPr/>
        <p:txBody>
          <a:bodyPr/>
          <a:lstStyle/>
          <a:p>
            <a:r>
              <a:rPr lang="en-US"/>
              <a:t>McCrory: Einstein's 1905 Revolution</a:t>
            </a:r>
          </a:p>
        </p:txBody>
      </p:sp>
      <p:sp>
        <p:nvSpPr>
          <p:cNvPr id="10" name="Slide Number Placeholder 9"/>
          <p:cNvSpPr>
            <a:spLocks noGrp="1"/>
          </p:cNvSpPr>
          <p:nvPr>
            <p:ph type="sldNum" sz="quarter" idx="12"/>
          </p:nvPr>
        </p:nvSpPr>
        <p:spPr/>
        <p:txBody>
          <a:bodyPr/>
          <a:lstStyle/>
          <a:p>
            <a:fld id="{AFF25C80-3B7E-43E1-A5B7-0224D5A95EE8}" type="slidenum">
              <a:rPr lang="en-US" smtClean="0"/>
              <a:t>93</a:t>
            </a:fld>
            <a:endParaRPr lang="en-US" dirty="0"/>
          </a:p>
        </p:txBody>
      </p:sp>
      <p:graphicFrame>
        <p:nvGraphicFramePr>
          <p:cNvPr id="12" name="Object 11"/>
          <p:cNvGraphicFramePr>
            <a:graphicFrameLocks noChangeAspect="1"/>
          </p:cNvGraphicFramePr>
          <p:nvPr>
            <p:extLst>
              <p:ext uri="{D42A27DB-BD31-4B8C-83A1-F6EECF244321}">
                <p14:modId xmlns:p14="http://schemas.microsoft.com/office/powerpoint/2010/main" val="879823527"/>
              </p:ext>
            </p:extLst>
          </p:nvPr>
        </p:nvGraphicFramePr>
        <p:xfrm>
          <a:off x="8552848" y="3106573"/>
          <a:ext cx="2155202" cy="1196693"/>
        </p:xfrm>
        <a:graphic>
          <a:graphicData uri="http://schemas.openxmlformats.org/presentationml/2006/ole">
            <mc:AlternateContent xmlns:mc="http://schemas.openxmlformats.org/markup-compatibility/2006">
              <mc:Choice xmlns:v="urn:schemas-microsoft-com:vml" Requires="v">
                <p:oleObj spid="_x0000_s22854" name="Equation" r:id="rId5" imgW="914400" imgH="507960" progId="Equation.3">
                  <p:embed/>
                </p:oleObj>
              </mc:Choice>
              <mc:Fallback>
                <p:oleObj name="Equation" r:id="rId5" imgW="914400" imgH="507960" progId="Equation.3">
                  <p:embed/>
                  <p:pic>
                    <p:nvPicPr>
                      <p:cNvPr id="4" name="Object 3"/>
                      <p:cNvPicPr/>
                      <p:nvPr/>
                    </p:nvPicPr>
                    <p:blipFill>
                      <a:blip r:embed="rId6"/>
                      <a:stretch>
                        <a:fillRect/>
                      </a:stretch>
                    </p:blipFill>
                    <p:spPr>
                      <a:xfrm>
                        <a:off x="8552848" y="3106573"/>
                        <a:ext cx="2155202" cy="1196693"/>
                      </a:xfrm>
                      <a:prstGeom prst="rect">
                        <a:avLst/>
                      </a:prstGeom>
                      <a:solidFill>
                        <a:schemeClr val="bg2"/>
                      </a:solidFill>
                    </p:spPr>
                  </p:pic>
                </p:oleObj>
              </mc:Fallback>
            </mc:AlternateContent>
          </a:graphicData>
        </a:graphic>
      </p:graphicFrame>
      <p:sp>
        <p:nvSpPr>
          <p:cNvPr id="13" name="TextBox 12"/>
          <p:cNvSpPr txBox="1"/>
          <p:nvPr/>
        </p:nvSpPr>
        <p:spPr>
          <a:xfrm>
            <a:off x="8153400" y="2612376"/>
            <a:ext cx="753732" cy="400110"/>
          </a:xfrm>
          <a:prstGeom prst="rect">
            <a:avLst/>
          </a:prstGeom>
          <a:noFill/>
        </p:spPr>
        <p:txBody>
          <a:bodyPr wrap="none" rtlCol="0">
            <a:spAutoFit/>
          </a:bodyPr>
          <a:lstStyle/>
          <a:p>
            <a:pPr algn="ctr"/>
            <a:r>
              <a:rPr lang="en-US" sz="2000" i="1" dirty="0"/>
              <a:t>With,</a:t>
            </a:r>
          </a:p>
        </p:txBody>
      </p:sp>
    </p:spTree>
    <p:extLst>
      <p:ext uri="{BB962C8B-B14F-4D97-AF65-F5344CB8AC3E}">
        <p14:creationId xmlns:p14="http://schemas.microsoft.com/office/powerpoint/2010/main" val="1800524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nice velocity</a:t>
            </a:r>
          </a:p>
        </p:txBody>
      </p: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94</a:t>
            </a:fld>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3355265905"/>
              </p:ext>
            </p:extLst>
          </p:nvPr>
        </p:nvGraphicFramePr>
        <p:xfrm>
          <a:off x="5956300" y="784225"/>
          <a:ext cx="3589338" cy="4859338"/>
        </p:xfrm>
        <a:graphic>
          <a:graphicData uri="http://schemas.openxmlformats.org/presentationml/2006/ole">
            <mc:AlternateContent xmlns:mc="http://schemas.openxmlformats.org/markup-compatibility/2006">
              <mc:Choice xmlns:v="urn:schemas-microsoft-com:vml" Requires="v">
                <p:oleObj spid="_x0000_s66646" name="Equation" r:id="rId3" imgW="1257120" imgH="1701720" progId="Equation.3">
                  <p:embed/>
                </p:oleObj>
              </mc:Choice>
              <mc:Fallback>
                <p:oleObj name="Equation" r:id="rId3" imgW="1257120" imgH="1701720" progId="Equation.3">
                  <p:embed/>
                  <p:pic>
                    <p:nvPicPr>
                      <p:cNvPr id="7" name="Object 6"/>
                      <p:cNvPicPr/>
                      <p:nvPr/>
                    </p:nvPicPr>
                    <p:blipFill>
                      <a:blip r:embed="rId4"/>
                      <a:stretch>
                        <a:fillRect/>
                      </a:stretch>
                    </p:blipFill>
                    <p:spPr>
                      <a:xfrm>
                        <a:off x="5956300" y="784225"/>
                        <a:ext cx="3589338" cy="4859338"/>
                      </a:xfrm>
                      <a:prstGeom prst="rect">
                        <a:avLst/>
                      </a:prstGeom>
                    </p:spPr>
                  </p:pic>
                </p:oleObj>
              </mc:Fallback>
            </mc:AlternateContent>
          </a:graphicData>
        </a:graphic>
      </p:graphicFrame>
      <p:sp>
        <p:nvSpPr>
          <p:cNvPr id="8" name="TextBox 7"/>
          <p:cNvSpPr txBox="1"/>
          <p:nvPr/>
        </p:nvSpPr>
        <p:spPr>
          <a:xfrm>
            <a:off x="10383693" y="5626656"/>
            <a:ext cx="1235275" cy="369332"/>
          </a:xfrm>
          <a:prstGeom prst="rect">
            <a:avLst/>
          </a:prstGeom>
          <a:noFill/>
        </p:spPr>
        <p:txBody>
          <a:bodyPr wrap="none" rtlCol="0">
            <a:spAutoFit/>
          </a:bodyPr>
          <a:lstStyle/>
          <a:p>
            <a:r>
              <a:rPr lang="en-US" dirty="0"/>
              <a:t>Questions?</a:t>
            </a:r>
          </a:p>
        </p:txBody>
      </p:sp>
      <p:sp>
        <p:nvSpPr>
          <p:cNvPr id="9" name="Rectangle 8"/>
          <p:cNvSpPr/>
          <p:nvPr/>
        </p:nvSpPr>
        <p:spPr>
          <a:xfrm>
            <a:off x="5064369" y="2120202"/>
            <a:ext cx="5154805" cy="387578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8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99324" y="1825625"/>
            <a:ext cx="1998844" cy="3554963"/>
            <a:chOff x="3514047" y="2784149"/>
            <a:chExt cx="1998844" cy="3554963"/>
          </a:xfrm>
        </p:grpSpPr>
        <p:sp>
          <p:nvSpPr>
            <p:cNvPr id="4" name="Rectangle 3"/>
            <p:cNvSpPr/>
            <p:nvPr/>
          </p:nvSpPr>
          <p:spPr>
            <a:xfrm>
              <a:off x="3514047" y="2784149"/>
              <a:ext cx="1998844" cy="35549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Oval 5"/>
            <p:cNvSpPr/>
            <p:nvPr/>
          </p:nvSpPr>
          <p:spPr>
            <a:xfrm>
              <a:off x="3734362" y="3736390"/>
              <a:ext cx="1558213" cy="1595535"/>
            </a:xfrm>
            <a:prstGeom prst="ellipse">
              <a:avLst/>
            </a:prstGeom>
            <a:solidFill>
              <a:schemeClr val="accent1">
                <a:lumMod val="75000"/>
              </a:schemeClr>
            </a:solid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9414134" y="1825888"/>
            <a:ext cx="1998844" cy="3554963"/>
            <a:chOff x="3514047" y="2784149"/>
            <a:chExt cx="1998844" cy="3554963"/>
          </a:xfrm>
        </p:grpSpPr>
        <p:sp>
          <p:nvSpPr>
            <p:cNvPr id="10" name="Rectangle 9"/>
            <p:cNvSpPr/>
            <p:nvPr/>
          </p:nvSpPr>
          <p:spPr>
            <a:xfrm>
              <a:off x="3514047" y="2784149"/>
              <a:ext cx="1998844" cy="35549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Oval 10"/>
            <p:cNvSpPr/>
            <p:nvPr/>
          </p:nvSpPr>
          <p:spPr>
            <a:xfrm>
              <a:off x="3734362" y="3736390"/>
              <a:ext cx="1558213" cy="1595535"/>
            </a:xfrm>
            <a:prstGeom prst="ellipse">
              <a:avLst/>
            </a:prstGeom>
            <a:solidFill>
              <a:schemeClr val="accent1">
                <a:lumMod val="75000"/>
              </a:schemeClr>
            </a:solid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Simultaneity</a:t>
            </a:r>
          </a:p>
        </p:txBody>
      </p:sp>
      <p:sp>
        <p:nvSpPr>
          <p:cNvPr id="3" name="Content Placeholder 2"/>
          <p:cNvSpPr>
            <a:spLocks noGrp="1"/>
          </p:cNvSpPr>
          <p:nvPr>
            <p:ph idx="1"/>
          </p:nvPr>
        </p:nvSpPr>
        <p:spPr>
          <a:xfrm>
            <a:off x="2837044" y="1825625"/>
            <a:ext cx="6296198" cy="4351338"/>
          </a:xfrm>
        </p:spPr>
        <p:txBody>
          <a:bodyPr/>
          <a:lstStyle/>
          <a:p>
            <a:r>
              <a:rPr lang="en-US" dirty="0"/>
              <a:t>Noun form of “simultaneous”</a:t>
            </a:r>
          </a:p>
          <a:p>
            <a:r>
              <a:rPr lang="en-US" dirty="0"/>
              <a:t>Two events happen simultaneously when you see/observe that they have occurred at the same time.</a:t>
            </a:r>
          </a:p>
          <a:p>
            <a:r>
              <a:rPr lang="en-US" dirty="0"/>
              <a:t>The fact that the speed of light is the same to all observers means that our intuitive understanding of simultaneity needs to be extended.</a:t>
            </a:r>
          </a:p>
          <a:p>
            <a:pPr lvl="1"/>
            <a:r>
              <a:rPr lang="en-US" dirty="0"/>
              <a:t>Let’s see why</a:t>
            </a:r>
          </a:p>
        </p:txBody>
      </p:sp>
      <p:pic>
        <p:nvPicPr>
          <p:cNvPr id="25602" name="Picture 2" descr="https://lh3.googleusercontent.com/Egvm6cS_rhyuaeAa1ShTB1FRNf5ikqb9pzMZtMb9GTtR_JWQo1SzI1rWISi8lq-hDMQ=h9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036" y="1825888"/>
            <a:ext cx="1998844" cy="35549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lh3.googleusercontent.com/Egvm6cS_rhyuaeAa1ShTB1FRNf5ikqb9pzMZtMb9GTtR_JWQo1SzI1rWISi8lq-hDMQ=h9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5422" y="1825892"/>
            <a:ext cx="1998844" cy="35549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lh3.googleusercontent.com/Egvm6cS_rhyuaeAa1ShTB1FRNf5ikqb9pzMZtMb9GTtR_JWQo1SzI1rWISi8lq-hDMQ=h9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036" y="1825884"/>
            <a:ext cx="1998844" cy="35549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lh3.googleusercontent.com/Egvm6cS_rhyuaeAa1ShTB1FRNf5ikqb9pzMZtMb9GTtR_JWQo1SzI1rWISi8lq-hDMQ=h9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5422" y="1825888"/>
            <a:ext cx="1998844" cy="3554963"/>
          </a:xfrm>
          <a:prstGeom prst="rect">
            <a:avLst/>
          </a:prstGeom>
          <a:noFill/>
          <a:extLst>
            <a:ext uri="{909E8E84-426E-40DD-AFC4-6F175D3DCCD1}">
              <a14:hiddenFill xmlns:a14="http://schemas.microsoft.com/office/drawing/2010/main">
                <a:solidFill>
                  <a:srgbClr val="FFFFFF"/>
                </a:solidFill>
              </a14:hiddenFill>
            </a:ext>
          </a:extLst>
        </p:spPr>
      </p:pic>
      <p:sp>
        <p:nvSpPr>
          <p:cNvPr id="8" name="Date Placeholder 7"/>
          <p:cNvSpPr>
            <a:spLocks noGrp="1"/>
          </p:cNvSpPr>
          <p:nvPr>
            <p:ph type="dt" sz="half" idx="10"/>
          </p:nvPr>
        </p:nvSpPr>
        <p:spPr/>
        <p:txBody>
          <a:bodyPr/>
          <a:lstStyle/>
          <a:p>
            <a:r>
              <a:rPr lang="en-US"/>
              <a:t>7 October 2017</a:t>
            </a:r>
          </a:p>
        </p:txBody>
      </p:sp>
      <p:sp>
        <p:nvSpPr>
          <p:cNvPr id="14" name="Footer Placeholder 13"/>
          <p:cNvSpPr>
            <a:spLocks noGrp="1"/>
          </p:cNvSpPr>
          <p:nvPr>
            <p:ph type="ftr" sz="quarter" idx="11"/>
          </p:nvPr>
        </p:nvSpPr>
        <p:spPr/>
        <p:txBody>
          <a:bodyPr/>
          <a:lstStyle/>
          <a:p>
            <a:r>
              <a:rPr lang="en-US"/>
              <a:t>McCrory: Einstein's 1905 Revolution</a:t>
            </a:r>
          </a:p>
        </p:txBody>
      </p:sp>
      <p:sp>
        <p:nvSpPr>
          <p:cNvPr id="15" name="Slide Number Placeholder 14"/>
          <p:cNvSpPr>
            <a:spLocks noGrp="1"/>
          </p:cNvSpPr>
          <p:nvPr>
            <p:ph type="sldNum" sz="quarter" idx="12"/>
          </p:nvPr>
        </p:nvSpPr>
        <p:spPr/>
        <p:txBody>
          <a:bodyPr/>
          <a:lstStyle/>
          <a:p>
            <a:fld id="{AFF25C80-3B7E-43E1-A5B7-0224D5A95EE8}" type="slidenum">
              <a:rPr lang="en-US" smtClean="0"/>
              <a:t>95</a:t>
            </a:fld>
            <a:endParaRPr lang="en-US" dirty="0"/>
          </a:p>
        </p:txBody>
      </p:sp>
    </p:spTree>
    <p:extLst>
      <p:ext uri="{BB962C8B-B14F-4D97-AF65-F5344CB8AC3E}">
        <p14:creationId xmlns:p14="http://schemas.microsoft.com/office/powerpoint/2010/main" val="99896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par>
                          <p:cTn id="9" fill="hold">
                            <p:stCondLst>
                              <p:cond delay="0"/>
                            </p:stCondLst>
                            <p:childTnLst>
                              <p:par>
                                <p:cTn id="10" presetID="1" presetClass="exit" presetSubtype="0" fill="hold" nodeType="afterEffect">
                                  <p:stCondLst>
                                    <p:cond delay="100"/>
                                  </p:stCondLst>
                                  <p:childTnLst>
                                    <p:set>
                                      <p:cBhvr>
                                        <p:cTn id="11" dur="1" fill="hold">
                                          <p:stCondLst>
                                            <p:cond delay="0"/>
                                          </p:stCondLst>
                                        </p:cTn>
                                        <p:tgtEl>
                                          <p:spTgt spid="25602"/>
                                        </p:tgtEl>
                                        <p:attrNameLst>
                                          <p:attrName>style.visibility</p:attrName>
                                        </p:attrNameLst>
                                      </p:cBhvr>
                                      <p:to>
                                        <p:strVal val="hidden"/>
                                      </p:to>
                                    </p:set>
                                  </p:childTnLst>
                                </p:cTn>
                              </p:par>
                              <p:par>
                                <p:cTn id="12" presetID="1" presetClass="exit" presetSubtype="0" fill="hold" nodeType="withEffect">
                                  <p:stCondLst>
                                    <p:cond delay="100"/>
                                  </p:stCondLst>
                                  <p:childTnLst>
                                    <p:set>
                                      <p:cBhvr>
                                        <p:cTn id="13" dur="1" fill="hold">
                                          <p:stCondLst>
                                            <p:cond delay="0"/>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par>
                          <p:cTn id="20" fill="hold">
                            <p:stCondLst>
                              <p:cond delay="0"/>
                            </p:stCondLst>
                            <p:childTnLst>
                              <p:par>
                                <p:cTn id="21" presetID="1" presetClass="exit" presetSubtype="0" fill="hold" nodeType="afterEffect">
                                  <p:stCondLst>
                                    <p:cond delay="10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xit" presetSubtype="0" fill="hold" nodeType="withEffect">
                                  <p:stCondLst>
                                    <p:cond delay="100"/>
                                  </p:stCondLst>
                                  <p:childTnLst>
                                    <p:set>
                                      <p:cBhvr>
                                        <p:cTn id="24" dur="1" fill="hold">
                                          <p:stCondLst>
                                            <p:cond delay="0"/>
                                          </p:stCondLst>
                                        </p:cTn>
                                        <p:tgtEl>
                                          <p:spTgt spid="1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500"/>
                                        <p:tgtEl>
                                          <p:spTgt spid="3">
                                            <p:txEl>
                                              <p:pRg st="2" end="2"/>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thought experiment: Stationary train car</a:t>
            </a:r>
          </a:p>
        </p:txBody>
      </p:sp>
      <p:sp>
        <p:nvSpPr>
          <p:cNvPr id="5" name="Oval 4"/>
          <p:cNvSpPr/>
          <p:nvPr/>
        </p:nvSpPr>
        <p:spPr>
          <a:xfrm>
            <a:off x="2495773" y="4754876"/>
            <a:ext cx="1097280" cy="10972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Oval 5"/>
          <p:cNvSpPr/>
          <p:nvPr/>
        </p:nvSpPr>
        <p:spPr>
          <a:xfrm>
            <a:off x="8500333" y="4754876"/>
            <a:ext cx="1097280" cy="10972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p:cNvSpPr/>
          <p:nvPr/>
        </p:nvSpPr>
        <p:spPr>
          <a:xfrm>
            <a:off x="1846729" y="2302136"/>
            <a:ext cx="8498541" cy="2936838"/>
          </a:xfrm>
          <a:prstGeom prst="rect">
            <a:avLst/>
          </a:prstGeom>
          <a:solidFill>
            <a:schemeClr val="tx2">
              <a:lumMod val="20000"/>
              <a:lumOff val="80000"/>
            </a:schemeClr>
          </a:solidFill>
          <a:ln w="76200">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8" name="Straight Connector 7"/>
          <p:cNvCxnSpPr/>
          <p:nvPr/>
        </p:nvCxnSpPr>
        <p:spPr>
          <a:xfrm>
            <a:off x="279699" y="5852156"/>
            <a:ext cx="11629016"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5913119" y="3587675"/>
            <a:ext cx="365760" cy="3657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6074569" y="3770555"/>
            <a:ext cx="4270701"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846729" y="3770555"/>
            <a:ext cx="428022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074569" y="3770555"/>
            <a:ext cx="111871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998720" y="3770555"/>
            <a:ext cx="112823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074569" y="3770555"/>
            <a:ext cx="203311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099348" y="2029767"/>
            <a:ext cx="0" cy="422589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084319" y="3770555"/>
            <a:ext cx="204263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9" idx="2"/>
          </p:cNvCxnSpPr>
          <p:nvPr/>
        </p:nvCxnSpPr>
        <p:spPr>
          <a:xfrm>
            <a:off x="5913119" y="3770555"/>
            <a:ext cx="307724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3169919" y="3770555"/>
            <a:ext cx="295703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391978" y="3997116"/>
            <a:ext cx="1586974" cy="369332"/>
          </a:xfrm>
          <a:prstGeom prst="rect">
            <a:avLst/>
          </a:prstGeom>
          <a:solidFill>
            <a:srgbClr val="D6DCE5"/>
          </a:solidFill>
        </p:spPr>
        <p:txBody>
          <a:bodyPr wrap="none" rtlCol="0">
            <a:spAutoFit/>
          </a:bodyPr>
          <a:lstStyle/>
          <a:p>
            <a:pPr algn="ctr"/>
            <a:r>
              <a:rPr lang="en-US" dirty="0"/>
              <a:t>3 nanoseconds</a:t>
            </a:r>
          </a:p>
        </p:txBody>
      </p:sp>
      <p:grpSp>
        <p:nvGrpSpPr>
          <p:cNvPr id="28" name="Group 27"/>
          <p:cNvGrpSpPr/>
          <p:nvPr/>
        </p:nvGrpSpPr>
        <p:grpSpPr>
          <a:xfrm>
            <a:off x="9839763" y="3501101"/>
            <a:ext cx="505506" cy="392258"/>
            <a:chOff x="11207523" y="1690688"/>
            <a:chExt cx="505506" cy="392258"/>
          </a:xfrm>
        </p:grpSpPr>
        <p:cxnSp>
          <p:nvCxnSpPr>
            <p:cNvPr id="22" name="Straight Connector 21"/>
            <p:cNvCxnSpPr/>
            <p:nvPr/>
          </p:nvCxnSpPr>
          <p:spPr>
            <a:xfrm>
              <a:off x="11248571" y="1690688"/>
              <a:ext cx="464458" cy="25422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11274107" y="1944914"/>
              <a:ext cx="438922" cy="138032"/>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1207523" y="1894001"/>
              <a:ext cx="505506" cy="5091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flipH="1">
            <a:off x="1846729" y="3551814"/>
            <a:ext cx="505506" cy="392258"/>
            <a:chOff x="11207523" y="1690688"/>
            <a:chExt cx="505506" cy="392258"/>
          </a:xfrm>
        </p:grpSpPr>
        <p:cxnSp>
          <p:nvCxnSpPr>
            <p:cNvPr id="30" name="Straight Connector 29"/>
            <p:cNvCxnSpPr/>
            <p:nvPr/>
          </p:nvCxnSpPr>
          <p:spPr>
            <a:xfrm>
              <a:off x="11248571" y="1690688"/>
              <a:ext cx="464458" cy="25422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11274107" y="1944914"/>
              <a:ext cx="438922" cy="138032"/>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1207523" y="1894001"/>
              <a:ext cx="505506" cy="5091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a:off x="5391979" y="3997116"/>
            <a:ext cx="1586973" cy="369332"/>
          </a:xfrm>
          <a:prstGeom prst="rect">
            <a:avLst/>
          </a:prstGeom>
          <a:noFill/>
        </p:spPr>
        <p:txBody>
          <a:bodyPr wrap="none" rtlCol="0">
            <a:spAutoFit/>
          </a:bodyPr>
          <a:lstStyle/>
          <a:p>
            <a:pPr algn="ctr"/>
            <a:r>
              <a:rPr lang="en-US" dirty="0"/>
              <a:t>6 nanoseconds</a:t>
            </a:r>
          </a:p>
        </p:txBody>
      </p:sp>
      <p:sp>
        <p:nvSpPr>
          <p:cNvPr id="27" name="TextBox 26"/>
          <p:cNvSpPr txBox="1"/>
          <p:nvPr/>
        </p:nvSpPr>
        <p:spPr>
          <a:xfrm>
            <a:off x="5391979" y="3997116"/>
            <a:ext cx="1586973" cy="369332"/>
          </a:xfrm>
          <a:prstGeom prst="rect">
            <a:avLst/>
          </a:prstGeom>
          <a:noFill/>
        </p:spPr>
        <p:txBody>
          <a:bodyPr wrap="none" rtlCol="0">
            <a:spAutoFit/>
          </a:bodyPr>
          <a:lstStyle/>
          <a:p>
            <a:pPr algn="ctr"/>
            <a:r>
              <a:rPr lang="en-US" dirty="0"/>
              <a:t>9 nanoseconds</a:t>
            </a:r>
          </a:p>
        </p:txBody>
      </p:sp>
      <p:sp>
        <p:nvSpPr>
          <p:cNvPr id="33" name="TextBox 32"/>
          <p:cNvSpPr txBox="1"/>
          <p:nvPr/>
        </p:nvSpPr>
        <p:spPr>
          <a:xfrm>
            <a:off x="5274959" y="3997116"/>
            <a:ext cx="1703993" cy="369332"/>
          </a:xfrm>
          <a:prstGeom prst="rect">
            <a:avLst/>
          </a:prstGeom>
          <a:noFill/>
        </p:spPr>
        <p:txBody>
          <a:bodyPr wrap="none" rtlCol="0">
            <a:spAutoFit/>
          </a:bodyPr>
          <a:lstStyle/>
          <a:p>
            <a:pPr algn="ctr"/>
            <a:r>
              <a:rPr lang="en-US" dirty="0"/>
              <a:t>12 nanoseconds</a:t>
            </a:r>
          </a:p>
        </p:txBody>
      </p:sp>
      <p:sp>
        <p:nvSpPr>
          <p:cNvPr id="7" name="Date Placeholder 6"/>
          <p:cNvSpPr>
            <a:spLocks noGrp="1"/>
          </p:cNvSpPr>
          <p:nvPr>
            <p:ph type="dt" sz="half" idx="10"/>
          </p:nvPr>
        </p:nvSpPr>
        <p:spPr/>
        <p:txBody>
          <a:bodyPr/>
          <a:lstStyle/>
          <a:p>
            <a:r>
              <a:rPr lang="en-US"/>
              <a:t>7 October 2017</a:t>
            </a:r>
          </a:p>
        </p:txBody>
      </p:sp>
      <p:sp>
        <p:nvSpPr>
          <p:cNvPr id="10" name="Footer Placeholder 9"/>
          <p:cNvSpPr>
            <a:spLocks noGrp="1"/>
          </p:cNvSpPr>
          <p:nvPr>
            <p:ph type="ftr" sz="quarter" idx="11"/>
          </p:nvPr>
        </p:nvSpPr>
        <p:spPr/>
        <p:txBody>
          <a:bodyPr/>
          <a:lstStyle/>
          <a:p>
            <a:r>
              <a:rPr lang="en-US"/>
              <a:t>McCrory: Einstein's 1905 Revolution</a:t>
            </a:r>
          </a:p>
        </p:txBody>
      </p:sp>
      <p:sp>
        <p:nvSpPr>
          <p:cNvPr id="13" name="Slide Number Placeholder 12"/>
          <p:cNvSpPr>
            <a:spLocks noGrp="1"/>
          </p:cNvSpPr>
          <p:nvPr>
            <p:ph type="sldNum" sz="quarter" idx="12"/>
          </p:nvPr>
        </p:nvSpPr>
        <p:spPr/>
        <p:txBody>
          <a:bodyPr/>
          <a:lstStyle/>
          <a:p>
            <a:fld id="{AFF25C80-3B7E-43E1-A5B7-0224D5A95EE8}" type="slidenum">
              <a:rPr lang="en-US" smtClean="0"/>
              <a:t>96</a:t>
            </a:fld>
            <a:endParaRPr lang="en-US" dirty="0"/>
          </a:p>
        </p:txBody>
      </p:sp>
      <p:cxnSp>
        <p:nvCxnSpPr>
          <p:cNvPr id="21" name="Straight Arrow Connector 20"/>
          <p:cNvCxnSpPr/>
          <p:nvPr/>
        </p:nvCxnSpPr>
        <p:spPr>
          <a:xfrm flipV="1">
            <a:off x="1846729" y="1879600"/>
            <a:ext cx="8498540"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311268" y="1496042"/>
            <a:ext cx="1565878" cy="369332"/>
          </a:xfrm>
          <a:prstGeom prst="rect">
            <a:avLst/>
          </a:prstGeom>
          <a:noFill/>
        </p:spPr>
        <p:txBody>
          <a:bodyPr wrap="none" rtlCol="0">
            <a:spAutoFit/>
          </a:bodyPr>
          <a:lstStyle/>
          <a:p>
            <a:r>
              <a:rPr lang="en-US" dirty="0"/>
              <a:t>7.3 m (24 feet)</a:t>
            </a:r>
          </a:p>
        </p:txBody>
      </p:sp>
      <p:sp>
        <p:nvSpPr>
          <p:cNvPr id="3" name="TextBox 2"/>
          <p:cNvSpPr txBox="1"/>
          <p:nvPr/>
        </p:nvSpPr>
        <p:spPr>
          <a:xfrm>
            <a:off x="5458598" y="3154006"/>
            <a:ext cx="1336713" cy="369332"/>
          </a:xfrm>
          <a:prstGeom prst="rect">
            <a:avLst/>
          </a:prstGeom>
          <a:solidFill>
            <a:srgbClr val="D6DCE5"/>
          </a:solidFill>
        </p:spPr>
        <p:txBody>
          <a:bodyPr wrap="none" rtlCol="0">
            <a:spAutoFit/>
          </a:bodyPr>
          <a:lstStyle/>
          <a:p>
            <a:pPr algn="ctr"/>
            <a:r>
              <a:rPr lang="en-US" dirty="0"/>
              <a:t>A light pulse</a:t>
            </a:r>
          </a:p>
        </p:txBody>
      </p:sp>
      <p:sp>
        <p:nvSpPr>
          <p:cNvPr id="14" name="Oval 13"/>
          <p:cNvSpPr/>
          <p:nvPr/>
        </p:nvSpPr>
        <p:spPr>
          <a:xfrm>
            <a:off x="5008066" y="2690237"/>
            <a:ext cx="2194559" cy="21945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02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par>
                          <p:cTn id="20" fill="hold">
                            <p:stCondLst>
                              <p:cond delay="0"/>
                            </p:stCondLst>
                            <p:childTnLst>
                              <p:par>
                                <p:cTn id="21" presetID="1" presetClass="exit" presetSubtype="0" fill="hold" grpId="1" nodeType="after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 presetClass="exit" presetSubtype="0" fill="hold" grpId="1" nodeType="withEffect">
                                  <p:stCondLst>
                                    <p:cond delay="0"/>
                                  </p:stCondLst>
                                  <p:childTnLst>
                                    <p:set>
                                      <p:cBhvr>
                                        <p:cTn id="34" dur="1" fill="hold">
                                          <p:stCondLst>
                                            <p:cond delay="0"/>
                                          </p:stCondLst>
                                        </p:cTn>
                                        <p:tgtEl>
                                          <p:spTgt spid="25"/>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4"/>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0"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 presetClass="exit" presetSubtype="0" fill="hold" nodeType="withEffect">
                                  <p:stCondLst>
                                    <p:cond delay="0"/>
                                  </p:stCondLst>
                                  <p:childTnLst>
                                    <p:set>
                                      <p:cBhvr>
                                        <p:cTn id="43" dur="1" fill="hold">
                                          <p:stCondLst>
                                            <p:cond delay="0"/>
                                          </p:stCondLst>
                                        </p:cTn>
                                        <p:tgtEl>
                                          <p:spTgt spid="15"/>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1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par>
                                <p:cTn id="51" presetID="1" presetClass="exit" presetSubtype="0" fill="hold" grpId="1" nodeType="withEffect">
                                  <p:stCondLst>
                                    <p:cond delay="0"/>
                                  </p:stCondLst>
                                  <p:childTnLst>
                                    <p:set>
                                      <p:cBhvr>
                                        <p:cTn id="52" dur="1" fill="hold">
                                          <p:stCondLst>
                                            <p:cond delay="0"/>
                                          </p:stCondLst>
                                        </p:cTn>
                                        <p:tgtEl>
                                          <p:spTgt spid="26"/>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0"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1" presetClass="exit" presetSubtype="0" fill="hold" nodeType="withEffect">
                                  <p:stCondLst>
                                    <p:cond delay="0"/>
                                  </p:stCondLst>
                                  <p:childTnLst>
                                    <p:set>
                                      <p:cBhvr>
                                        <p:cTn id="59" dur="1" fill="hold">
                                          <p:stCondLst>
                                            <p:cond delay="0"/>
                                          </p:stCondLst>
                                        </p:cTn>
                                        <p:tgtEl>
                                          <p:spTgt spid="17"/>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18"/>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 presetClass="exit" presetSubtype="0" fill="hold" grpId="1" nodeType="withEffect">
                                  <p:stCondLst>
                                    <p:cond delay="0"/>
                                  </p:stCondLst>
                                  <p:childTnLst>
                                    <p:set>
                                      <p:cBhvr>
                                        <p:cTn id="68" dur="1" fill="hold">
                                          <p:stCondLst>
                                            <p:cond delay="0"/>
                                          </p:stCondLst>
                                        </p:cTn>
                                        <p:tgtEl>
                                          <p:spTgt spid="27"/>
                                        </p:tgtEl>
                                        <p:attrNameLst>
                                          <p:attrName>style.visibility</p:attrName>
                                        </p:attrNameLst>
                                      </p:cBhvr>
                                      <p:to>
                                        <p:strVal val="hidden"/>
                                      </p:to>
                                    </p:set>
                                  </p:childTnLst>
                                </p:cTn>
                              </p:par>
                              <p:par>
                                <p:cTn id="69" presetID="1" presetClass="entr" presetSubtype="0"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500"/>
                                        <p:tgtEl>
                                          <p:spTgt spid="12"/>
                                        </p:tgtEl>
                                      </p:cBhvr>
                                    </p:animEffect>
                                  </p:childTnLst>
                                </p:cTn>
                              </p:par>
                              <p:par>
                                <p:cTn id="74" presetID="1" presetClass="exit" presetSubtype="0" fill="hold" nodeType="withEffect">
                                  <p:stCondLst>
                                    <p:cond delay="0"/>
                                  </p:stCondLst>
                                  <p:childTnLst>
                                    <p:set>
                                      <p:cBhvr>
                                        <p:cTn id="75" dur="1" fill="hold">
                                          <p:stCondLst>
                                            <p:cond delay="0"/>
                                          </p:stCondLst>
                                        </p:cTn>
                                        <p:tgtEl>
                                          <p:spTgt spid="19"/>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20"/>
                                        </p:tgtEl>
                                        <p:attrNameLst>
                                          <p:attrName>style.visibility</p:attrName>
                                        </p:attrNameLst>
                                      </p:cBhvr>
                                      <p:to>
                                        <p:strVal val="hidden"/>
                                      </p:to>
                                    </p:set>
                                  </p:childTnLst>
                                </p:cTn>
                              </p:par>
                            </p:childTnLst>
                          </p:cTn>
                        </p:par>
                        <p:par>
                          <p:cTn id="78" fill="hold">
                            <p:stCondLst>
                              <p:cond delay="500"/>
                            </p:stCondLst>
                            <p:childTnLst>
                              <p:par>
                                <p:cTn id="79" presetID="1" presetClass="entr" presetSubtype="0" fill="hold" nodeType="afterEffect">
                                  <p:stCondLst>
                                    <p:cond delay="0"/>
                                  </p:stCondLst>
                                  <p:childTnLst>
                                    <p:set>
                                      <p:cBhvr>
                                        <p:cTn id="80" dur="1" fill="hold">
                                          <p:stCondLst>
                                            <p:cond delay="0"/>
                                          </p:stCondLst>
                                        </p:cTn>
                                        <p:tgtEl>
                                          <p:spTgt spid="28"/>
                                        </p:tgtEl>
                                        <p:attrNameLst>
                                          <p:attrName>style.visibility</p:attrName>
                                        </p:attrNameLst>
                                      </p:cBhvr>
                                      <p:to>
                                        <p:strVal val="visible"/>
                                      </p:to>
                                    </p:set>
                                  </p:childTnLst>
                                </p:cTn>
                              </p:par>
                            </p:childTnLst>
                          </p:cTn>
                        </p:par>
                        <p:par>
                          <p:cTn id="81" fill="hold">
                            <p:stCondLst>
                              <p:cond delay="500"/>
                            </p:stCondLst>
                            <p:childTnLst>
                              <p:par>
                                <p:cTn id="82" presetID="1" presetClass="entr" presetSubtype="0" fill="hold" nodeType="afterEffect">
                                  <p:stCondLst>
                                    <p:cond delay="0"/>
                                  </p:stCondLst>
                                  <p:childTnLst>
                                    <p:set>
                                      <p:cBhvr>
                                        <p:cTn id="8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5" grpId="0" animBg="1"/>
      <p:bldP spid="25" grpId="1" animBg="1"/>
      <p:bldP spid="26" grpId="0"/>
      <p:bldP spid="26" grpId="1"/>
      <p:bldP spid="27" grpId="0"/>
      <p:bldP spid="27" grpId="1"/>
      <p:bldP spid="33" grpId="0"/>
      <p:bldP spid="3" grpId="0" animBg="1"/>
      <p:bldP spid="14" grpId="0" animBg="1"/>
      <p:bldP spid="14" grpId="1"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light pulses hit the ends simultaneously</a:t>
            </a:r>
          </a:p>
        </p:txBody>
      </p:sp>
      <p:sp>
        <p:nvSpPr>
          <p:cNvPr id="5" name="Oval 4"/>
          <p:cNvSpPr/>
          <p:nvPr/>
        </p:nvSpPr>
        <p:spPr>
          <a:xfrm>
            <a:off x="2495773" y="4754876"/>
            <a:ext cx="1097280" cy="10972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Oval 5"/>
          <p:cNvSpPr/>
          <p:nvPr/>
        </p:nvSpPr>
        <p:spPr>
          <a:xfrm>
            <a:off x="8500333" y="4754876"/>
            <a:ext cx="1097280" cy="10972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p:cNvSpPr/>
          <p:nvPr/>
        </p:nvSpPr>
        <p:spPr>
          <a:xfrm>
            <a:off x="1846729" y="2302136"/>
            <a:ext cx="8498541" cy="2936838"/>
          </a:xfrm>
          <a:prstGeom prst="rect">
            <a:avLst/>
          </a:prstGeom>
          <a:solidFill>
            <a:schemeClr val="tx2">
              <a:lumMod val="20000"/>
              <a:lumOff val="80000"/>
            </a:schemeClr>
          </a:solidFill>
          <a:ln w="76200">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8" name="Straight Connector 7"/>
          <p:cNvCxnSpPr/>
          <p:nvPr/>
        </p:nvCxnSpPr>
        <p:spPr>
          <a:xfrm>
            <a:off x="279699" y="5852156"/>
            <a:ext cx="116290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913119" y="3770555"/>
            <a:ext cx="4432151"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846729" y="3770555"/>
            <a:ext cx="406639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9839763" y="3501101"/>
            <a:ext cx="505506" cy="392258"/>
            <a:chOff x="11207523" y="1690688"/>
            <a:chExt cx="505506" cy="392258"/>
          </a:xfrm>
        </p:grpSpPr>
        <p:cxnSp>
          <p:nvCxnSpPr>
            <p:cNvPr id="13" name="Straight Connector 12"/>
            <p:cNvCxnSpPr/>
            <p:nvPr/>
          </p:nvCxnSpPr>
          <p:spPr>
            <a:xfrm>
              <a:off x="11248571" y="1690688"/>
              <a:ext cx="464458" cy="25422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1274107" y="1944914"/>
              <a:ext cx="438922" cy="138032"/>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1207523" y="1894001"/>
              <a:ext cx="505506" cy="5091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flipH="1">
            <a:off x="1846729" y="3551814"/>
            <a:ext cx="505506" cy="392258"/>
            <a:chOff x="11207523" y="1690688"/>
            <a:chExt cx="505506" cy="392258"/>
          </a:xfrm>
        </p:grpSpPr>
        <p:cxnSp>
          <p:nvCxnSpPr>
            <p:cNvPr id="17" name="Straight Connector 16"/>
            <p:cNvCxnSpPr/>
            <p:nvPr/>
          </p:nvCxnSpPr>
          <p:spPr>
            <a:xfrm>
              <a:off x="11248571" y="1690688"/>
              <a:ext cx="464458" cy="25422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1274107" y="1944914"/>
              <a:ext cx="438922" cy="138032"/>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1207523" y="1894001"/>
              <a:ext cx="505506" cy="5091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5242210" y="4013538"/>
            <a:ext cx="1703993" cy="369332"/>
          </a:xfrm>
          <a:prstGeom prst="rect">
            <a:avLst/>
          </a:prstGeom>
          <a:noFill/>
        </p:spPr>
        <p:txBody>
          <a:bodyPr wrap="none" rtlCol="0">
            <a:spAutoFit/>
          </a:bodyPr>
          <a:lstStyle/>
          <a:p>
            <a:pPr algn="ctr"/>
            <a:r>
              <a:rPr lang="en-US" dirty="0"/>
              <a:t>12 nanoseconds</a:t>
            </a:r>
          </a:p>
        </p:txBody>
      </p:sp>
      <p:sp>
        <p:nvSpPr>
          <p:cNvPr id="3" name="Date Placeholder 2"/>
          <p:cNvSpPr>
            <a:spLocks noGrp="1"/>
          </p:cNvSpPr>
          <p:nvPr>
            <p:ph type="dt" sz="half" idx="10"/>
          </p:nvPr>
        </p:nvSpPr>
        <p:spPr/>
        <p:txBody>
          <a:bodyPr/>
          <a:lstStyle/>
          <a:p>
            <a:r>
              <a:rPr lang="en-US"/>
              <a:t>7 October 2017</a:t>
            </a:r>
          </a:p>
        </p:txBody>
      </p:sp>
      <p:sp>
        <p:nvSpPr>
          <p:cNvPr id="7" name="Footer Placeholder 6"/>
          <p:cNvSpPr>
            <a:spLocks noGrp="1"/>
          </p:cNvSpPr>
          <p:nvPr>
            <p:ph type="ftr" sz="quarter" idx="11"/>
          </p:nvPr>
        </p:nvSpPr>
        <p:spPr/>
        <p:txBody>
          <a:bodyPr/>
          <a:lstStyle/>
          <a:p>
            <a:r>
              <a:rPr lang="en-US"/>
              <a:t>McCrory: Einstein's 1905 Revolution</a:t>
            </a:r>
          </a:p>
        </p:txBody>
      </p:sp>
      <p:sp>
        <p:nvSpPr>
          <p:cNvPr id="21" name="Slide Number Placeholder 20"/>
          <p:cNvSpPr>
            <a:spLocks noGrp="1"/>
          </p:cNvSpPr>
          <p:nvPr>
            <p:ph type="sldNum" sz="quarter" idx="12"/>
          </p:nvPr>
        </p:nvSpPr>
        <p:spPr/>
        <p:txBody>
          <a:bodyPr/>
          <a:lstStyle/>
          <a:p>
            <a:fld id="{AFF25C80-3B7E-43E1-A5B7-0224D5A95EE8}" type="slidenum">
              <a:rPr lang="en-US" smtClean="0"/>
              <a:t>97</a:t>
            </a:fld>
            <a:endParaRPr lang="en-US" dirty="0"/>
          </a:p>
        </p:txBody>
      </p:sp>
      <p:cxnSp>
        <p:nvCxnSpPr>
          <p:cNvPr id="22" name="Straight Arrow Connector 21"/>
          <p:cNvCxnSpPr/>
          <p:nvPr/>
        </p:nvCxnSpPr>
        <p:spPr>
          <a:xfrm flipV="1">
            <a:off x="1846729" y="1879600"/>
            <a:ext cx="8498540"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027147" y="1496042"/>
            <a:ext cx="2194255" cy="369332"/>
          </a:xfrm>
          <a:prstGeom prst="rect">
            <a:avLst/>
          </a:prstGeom>
          <a:noFill/>
        </p:spPr>
        <p:txBody>
          <a:bodyPr wrap="none" rtlCol="0">
            <a:spAutoFit/>
          </a:bodyPr>
          <a:lstStyle/>
          <a:p>
            <a:r>
              <a:rPr lang="en-US" dirty="0"/>
              <a:t>About 7.3 m (24 feet)</a:t>
            </a:r>
          </a:p>
        </p:txBody>
      </p:sp>
      <p:cxnSp>
        <p:nvCxnSpPr>
          <p:cNvPr id="28" name="Straight Connector 27"/>
          <p:cNvCxnSpPr/>
          <p:nvPr/>
        </p:nvCxnSpPr>
        <p:spPr>
          <a:xfrm>
            <a:off x="6099348" y="2029767"/>
            <a:ext cx="0" cy="422589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06308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p:cNvCxnSpPr/>
          <p:nvPr/>
        </p:nvCxnSpPr>
        <p:spPr>
          <a:xfrm>
            <a:off x="2882900" y="2107330"/>
            <a:ext cx="8001000" cy="26995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p>
            <a:r>
              <a:rPr lang="en-US"/>
              <a:t>7 October 2017</a:t>
            </a:r>
          </a:p>
        </p:txBody>
      </p:sp>
      <p:sp>
        <p:nvSpPr>
          <p:cNvPr id="5" name="Footer Placeholder 4"/>
          <p:cNvSpPr>
            <a:spLocks noGrp="1"/>
          </p:cNvSpPr>
          <p:nvPr>
            <p:ph type="ftr" sz="quarter" idx="11"/>
          </p:nvPr>
        </p:nvSpPr>
        <p:spPr/>
        <p:txBody>
          <a:bodyPr/>
          <a:lstStyle/>
          <a:p>
            <a:r>
              <a:rPr lang="en-US"/>
              <a:t>McCrory: Einstein's 1905 Revolution</a:t>
            </a:r>
          </a:p>
        </p:txBody>
      </p:sp>
      <p:sp>
        <p:nvSpPr>
          <p:cNvPr id="6" name="Slide Number Placeholder 5"/>
          <p:cNvSpPr>
            <a:spLocks noGrp="1"/>
          </p:cNvSpPr>
          <p:nvPr>
            <p:ph type="sldNum" sz="quarter" idx="12"/>
          </p:nvPr>
        </p:nvSpPr>
        <p:spPr/>
        <p:txBody>
          <a:bodyPr/>
          <a:lstStyle/>
          <a:p>
            <a:fld id="{AFF25C80-3B7E-43E1-A5B7-0224D5A95EE8}" type="slidenum">
              <a:rPr lang="en-US" smtClean="0"/>
              <a:t>98</a:t>
            </a:fld>
            <a:endParaRPr lang="en-US" dirty="0"/>
          </a:p>
        </p:txBody>
      </p:sp>
      <p:pic>
        <p:nvPicPr>
          <p:cNvPr id="7" name="Picture 6" descr="Image result for train boxcar   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348722" y="952239"/>
            <a:ext cx="3922008" cy="280143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2717800" y="2352956"/>
            <a:ext cx="8166100" cy="279771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itle 1"/>
          <p:cNvSpPr txBox="1">
            <a:spLocks/>
          </p:cNvSpPr>
          <p:nvPr/>
        </p:nvSpPr>
        <p:spPr>
          <a:xfrm>
            <a:off x="838200" y="365125"/>
            <a:ext cx="10045700" cy="8413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A thought experiment: Moving train car</a:t>
            </a:r>
            <a:endParaRPr lang="en-US" dirty="0"/>
          </a:p>
        </p:txBody>
      </p:sp>
      <p:pic>
        <p:nvPicPr>
          <p:cNvPr id="83970" name="Picture 2" descr="Image result for the thin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395" y="3102339"/>
            <a:ext cx="3104327" cy="3104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51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3.33333E-6 4.44444E-6 L 0.3526 0.21851 " pathEditMode="relative" rAng="0" ptsTypes="AA">
                                      <p:cBhvr>
                                        <p:cTn id="6" dur="2000" fill="hold"/>
                                        <p:tgtEl>
                                          <p:spTgt spid="7"/>
                                        </p:tgtEl>
                                        <p:attrNameLst>
                                          <p:attrName>ppt_x</p:attrName>
                                          <p:attrName>ppt_y</p:attrName>
                                        </p:attrNameLst>
                                      </p:cBhvr>
                                      <p:rCtr x="17630" y="109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thought experiment: Moving train car</a:t>
            </a:r>
          </a:p>
        </p:txBody>
      </p:sp>
      <p:sp>
        <p:nvSpPr>
          <p:cNvPr id="5" name="Oval 4"/>
          <p:cNvSpPr/>
          <p:nvPr/>
        </p:nvSpPr>
        <p:spPr>
          <a:xfrm>
            <a:off x="2229073" y="4754876"/>
            <a:ext cx="1097280" cy="10972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Oval 5"/>
          <p:cNvSpPr/>
          <p:nvPr/>
        </p:nvSpPr>
        <p:spPr>
          <a:xfrm>
            <a:off x="8233633" y="4754876"/>
            <a:ext cx="1097280" cy="10972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p:cNvSpPr/>
          <p:nvPr/>
        </p:nvSpPr>
        <p:spPr>
          <a:xfrm>
            <a:off x="1580029" y="2302136"/>
            <a:ext cx="8498541" cy="2936838"/>
          </a:xfrm>
          <a:prstGeom prst="rect">
            <a:avLst/>
          </a:prstGeom>
          <a:solidFill>
            <a:schemeClr val="tx2">
              <a:lumMod val="20000"/>
              <a:lumOff val="80000"/>
            </a:schemeClr>
          </a:solidFill>
          <a:ln w="76200">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8" name="Straight Connector 7"/>
          <p:cNvCxnSpPr/>
          <p:nvPr/>
        </p:nvCxnSpPr>
        <p:spPr>
          <a:xfrm>
            <a:off x="279699" y="5852156"/>
            <a:ext cx="116290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81486" y="1683657"/>
            <a:ext cx="0" cy="45720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4" idx="3"/>
          </p:cNvCxnSpPr>
          <p:nvPr/>
        </p:nvCxnSpPr>
        <p:spPr>
          <a:xfrm>
            <a:off x="10078570" y="3770555"/>
            <a:ext cx="914400" cy="0"/>
          </a:xfrm>
          <a:prstGeom prst="straightConnector1">
            <a:avLst/>
          </a:prstGeom>
          <a:ln w="57150">
            <a:solidFill>
              <a:schemeClr val="accent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r>
              <a:rPr lang="en-US"/>
              <a:t>7 October 2017</a:t>
            </a:r>
          </a:p>
        </p:txBody>
      </p:sp>
      <p:sp>
        <p:nvSpPr>
          <p:cNvPr id="11" name="Footer Placeholder 10"/>
          <p:cNvSpPr>
            <a:spLocks noGrp="1"/>
          </p:cNvSpPr>
          <p:nvPr>
            <p:ph type="ftr" sz="quarter" idx="11"/>
          </p:nvPr>
        </p:nvSpPr>
        <p:spPr/>
        <p:txBody>
          <a:bodyPr/>
          <a:lstStyle/>
          <a:p>
            <a:r>
              <a:rPr lang="en-US"/>
              <a:t>McCrory: Einstein's 1905 Revolution</a:t>
            </a:r>
          </a:p>
        </p:txBody>
      </p:sp>
      <p:sp>
        <p:nvSpPr>
          <p:cNvPr id="12" name="Slide Number Placeholder 11"/>
          <p:cNvSpPr>
            <a:spLocks noGrp="1"/>
          </p:cNvSpPr>
          <p:nvPr>
            <p:ph type="sldNum" sz="quarter" idx="12"/>
          </p:nvPr>
        </p:nvSpPr>
        <p:spPr/>
        <p:txBody>
          <a:bodyPr/>
          <a:lstStyle/>
          <a:p>
            <a:fld id="{AFF25C80-3B7E-43E1-A5B7-0224D5A95EE8}" type="slidenum">
              <a:rPr lang="en-US" smtClean="0"/>
              <a:t>99</a:t>
            </a:fld>
            <a:endParaRPr lang="en-US" dirty="0"/>
          </a:p>
        </p:txBody>
      </p:sp>
    </p:spTree>
    <p:extLst>
      <p:ext uri="{BB962C8B-B14F-4D97-AF65-F5344CB8AC3E}">
        <p14:creationId xmlns:p14="http://schemas.microsoft.com/office/powerpoint/2010/main" val="9133225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PRESENTATIONGUID" val="8bf7b8bc-f1f9-4238-817d-6a7d78b12c6c"/>
  <p:tag name="WASPOLLED" val="147A0B646C9946F69A8993EF151DF711"/>
  <p:tag name="TPVERSION" val="8"/>
  <p:tag name="TPFULLVERSION" val="8.2.4.6"/>
  <p:tag name="PPTVERSION" val="16"/>
  <p:tag name="TPOS" val="2"/>
  <p:tag name="TPLASTSAVEVERSION" val="6.2 PC"/>
</p:tagLst>
</file>

<file path=ppt/tags/tag10.xml><?xml version="1.0" encoding="utf-8"?>
<p:tagLst xmlns:a="http://schemas.openxmlformats.org/drawingml/2006/main" xmlns:r="http://schemas.openxmlformats.org/officeDocument/2006/relationships" xmlns:p="http://schemas.openxmlformats.org/presentationml/2006/main">
  <p:tag name="TYPE" val="NumericSlide"/>
  <p:tag name="TPQUESTIONXML" val="﻿&lt;?xml version=&quot;1.0&quot; encoding=&quot;utf-8&quot;?&gt;&#10;&lt;questionlist&gt;&#10;    &lt;properties&gt;&#10;        &lt;guid&gt;4AAD197217F24F38891088177FC0E92B&lt;/guid&gt;&#10;        &lt;description /&gt;&#10;        &lt;date&gt;10/2/2017 10:52:02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numeric&gt;&#10;            &lt;guid&gt;629F5EC42F9B49B1B307DC0CED57F8C5&lt;/guid&gt;&#10;            &lt;repollguid&gt;0331722FD8904EBB81969C8F4E5B303F&lt;/repollguid&gt;&#10;            &lt;sourceid&gt;0B820388A07940FBB4D9FEFC23367654&lt;/sourceid&gt;&#10;            &lt;questiontext&gt;What is the value of x?&lt;/questiontext&gt;&#10;            &lt;showresults&gt;True&lt;/showresults&gt;&#10;            &lt;responsegrid&gt;0&lt;/responsegrid&gt;&#10;            &lt;countdowntimer&gt;False&lt;/countdowntimer&gt;&#10;            &lt;countdowntime&gt;30&lt;/countdowntime&gt;&#10;            &lt;correctvalue&gt;1&lt;/correctvalue&gt;&#10;            &lt;incorrectvalue&gt;0&lt;/incorrectvalue&gt;&#10;            &lt;acceptablevalue&gt;50&lt;/acceptablevalue&gt;&#10;            &lt;minvalue&gt;50&lt;/minvalue&gt;&#10;            &lt;maxvalue&gt;50&lt;/maxvalue&gt;&#10;            &lt;numericvaluetype&gt;1&lt;/numericvaluetype&gt;&#10;            &lt;metadata&gt;&#10;                &lt;entry&gt;&#10;                    &lt;key&gt;AUTOFORMATCHART&lt;/key&gt;&#10;                    &lt;value&gt;True&lt;/value&gt;&#10;                &lt;/entry&gt;&#10;                &lt;entry&gt;&#10;                    &lt;key&gt;AUTOOPENPOLL&lt;/key&gt;&#10;                    &lt;value&gt;True&lt;/value&gt;&#10;                &lt;/entry&gt;&#10;                &lt;entry&gt;&#10;                    &lt;key&gt;LIVECHARTING&lt;/key&gt;&#10;                    &lt;value&gt;False&lt;/value&gt;&#10;                &lt;/entry&gt;&#10;            &lt;/metadata&gt;&#10;        &lt;/numeric&gt;&#10;    &lt;/questions&gt;&#10;&lt;/questionlist&gt;"/>
  <p:tag name="AUTOOPENPOLL" val="True"/>
  <p:tag name="AUTOFORMATCHART" val="True"/>
  <p:tag name="RESULTS" val="What is the value of x?[;crlf;]56[;]75[;]56[;]False[;]47[;]50, {50, 50}[;crlf;]56099911.4017857[;]50[;]416047757.07757[;]0[;crlf;]47[;]1[;]50[;]50[;][;crlf;]3[;]-1[;]0[;]0[;][;crlf;]1[;]-1[;]1[;]1[;][;crlf;]1[;]-1[;]10[;]10[;][;crlf;]1[;]-1[;]10.5[;]10.5[;][;crlf;]3[;]0[;]Other[;]Other[;]"/>
  <p:tag name="HASRESULTS" val="True"/>
</p:tagLst>
</file>

<file path=ppt/tags/tag11.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NUMBERFORMAT" val="0"/>
  <p:tag name="COLORTYPE" val="SCHEME"/>
  <p:tag name="LABELFORMAT" val="0"/>
  <p:tag name="DEFINEDCOLORS" val="3,6,10,45,32,50,13,4,9,55,1"/>
</p:tagLst>
</file>

<file path=ppt/tags/tag12.xml><?xml version="1.0" encoding="utf-8"?>
<p:tagLst xmlns:a="http://schemas.openxmlformats.org/drawingml/2006/main" xmlns:r="http://schemas.openxmlformats.org/officeDocument/2006/relationships" xmlns:p="http://schemas.openxmlformats.org/presentationml/2006/main">
  <p:tag name="TYPE" val="3"/>
  <p:tag name="TPCOUNTDOWNSECONDS" val="60"/>
</p:tagLst>
</file>

<file path=ppt/tags/tag13.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ED3B84EBD8BE4A0BBB62A78546AC4B69&lt;/guid&gt;&#10;        &lt;description /&gt;&#10;        &lt;date&gt;10/2/2017 10:03:31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E29FA495F520459FB4E9FB48B9DE8FA9&lt;/guid&gt;&#10;            &lt;repollguid&gt;47AB628A4AF64C2F99F683CE8A02E11E&lt;/repollguid&gt;&#10;            &lt;sourceid&gt;90C0CB27535C474F9BEE88093D0B7ADC&lt;/sourceid&gt;&#10;            &lt;questiontext&gt;Which is your favorite Star Trek TV Series?&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218C7EBAFA474F9DA7A330DAE01F8FDB&lt;/guid&gt;&#10;                    &lt;answertext&gt;The Original Series&lt;/answertext&gt;&#10;                    &lt;valuetype&gt;1&lt;/valuetype&gt;&#10;                &lt;/answer&gt;&#10;                &lt;answer&gt;&#10;                    &lt;guid&gt;1B3CDF3323E64A6DA378C12CCBF80391&lt;/guid&gt;&#10;                    &lt;answertext&gt;The Next Generation&lt;/answertext&gt;&#10;                    &lt;valuetype&gt;1&lt;/valuetype&gt;&#10;                &lt;/answer&gt;&#10;                &lt;answer&gt;&#10;                    &lt;guid&gt;A18B4577B837409E890D769E8B90C30C&lt;/guid&gt;&#10;                    &lt;answertext&gt;Deep Space Nine&lt;/answertext&gt;&#10;                    &lt;valuetype&gt;1&lt;/valuetype&gt;&#10;                &lt;/answer&gt;&#10;                &lt;answer&gt;&#10;                    &lt;guid&gt;32077A413F8F4A4E9FD9572DC301D8ED&lt;/guid&gt;&#10;                    &lt;answertext&gt;Voyager&lt;/answertext&gt;&#10;                    &lt;valuetype&gt;1&lt;/valuetype&gt;&#10;                &lt;/answer&gt;&#10;                &lt;answer&gt;&#10;                    &lt;guid&gt;35BD828C690B426DB2182139AF86C2D2&lt;/guid&gt;&#10;                    &lt;answertext&gt;Enterprise&lt;/answertext&gt;&#10;                    &lt;valuetype&gt;1&lt;/valuetype&gt;&#10;                &lt;/answer&gt;&#10;                &lt;answer&gt;&#10;                    &lt;guid&gt;59D3BB8741D64F0AA9A9BDC70D9EDF87&lt;/guid&gt;&#10;                    &lt;answertext&gt;Discovery&lt;/answertext&gt;&#10;                    &lt;valuetype&gt;1&lt;/valuetype&gt;&#10;                &lt;/answer&gt;&#10;                &lt;answer&gt;&#10;                    &lt;guid&gt;F9AA6ACAF9AE4659873F2C1E15B19000&lt;/guid&gt;&#10;                    &lt;answertext&gt;What is Star Trek?&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True&lt;/value&gt;&#10;                &lt;/entry&gt;&#10;            &lt;/metadata&gt;&#10;        &lt;/multichoice&gt;&#10;    &lt;/questions&gt;&#10;&lt;/questionlist&gt;"/>
  <p:tag name="LIVECHARTING" val="True"/>
  <p:tag name="AUTOOPENPOLL" val="True"/>
  <p:tag name="AUTOFORMATCHART" val="True"/>
  <p:tag name="RESULTS" val="Which is your favorite Star Trek TV Series?[;crlf;]66[;]81[;]66[;]False[;]40[;][;crlf;]4.42424242424242[;]5.5[;]2.44367213778528[;]5.97153351698806[;crlf;]5[;]1[;]The Original Series1[;]The Original Series[;][;crlf;]24[;]1[;]The Next Generation2[;]The Next Generation[;][;crlf;]2[;]1[;]Deep Space Nine3[;]Deep Space Nine[;][;crlf;]1[;]1[;]Voyager4[;]Voyager[;][;crlf;]1[;]1[;]Enterprise5[;]Enterprise[;][;crlf;]7[;]1[;]Discovery6[;]Discovery[;][;crlf;]26[;]-1[;]What is Star Trek?7[;]What is Star Trek?[;]"/>
  <p:tag name="HASRESULTS" val="True"/>
</p:tagLst>
</file>

<file path=ppt/tags/tag14.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COLORTYPE" val="SCHEME"/>
  <p:tag name="LABELFORMAT" val="0"/>
  <p:tag name="DEFINEDCOLORS" val="3,6,10,45,32,50,13,4,9,55,1"/>
  <p:tag name="NUMBERFORMAT" val="0"/>
</p:tagLst>
</file>

<file path=ppt/tags/tag15.xml><?xml version="1.0" encoding="utf-8"?>
<p:tagLst xmlns:a="http://schemas.openxmlformats.org/drawingml/2006/main" xmlns:r="http://schemas.openxmlformats.org/officeDocument/2006/relationships" xmlns:p="http://schemas.openxmlformats.org/presentationml/2006/main">
  <p:tag name="ZEROBASED" val="False"/>
</p:tagLst>
</file>

<file path=ppt/tags/tag16.xml><?xml version="1.0" encoding="utf-8"?>
<p:tagLst xmlns:a="http://schemas.openxmlformats.org/drawingml/2006/main" xmlns:r="http://schemas.openxmlformats.org/officeDocument/2006/relationships" xmlns:p="http://schemas.openxmlformats.org/presentationml/2006/main">
  <p:tag name="TYPE" val="3"/>
  <p:tag name="TPCOUNTDOWNSECONDS" val="30"/>
</p:tagLst>
</file>

<file path=ppt/tags/tag17.xml><?xml version="1.0" encoding="utf-8"?>
<p:tagLst xmlns:a="http://schemas.openxmlformats.org/drawingml/2006/main" xmlns:r="http://schemas.openxmlformats.org/officeDocument/2006/relationships" xmlns:p="http://schemas.openxmlformats.org/presentationml/2006/main">
  <p:tag name="TYPE" val="NumericSlide"/>
  <p:tag name="TPQUESTIONXML" val="﻿&lt;?xml version=&quot;1.0&quot; encoding=&quot;utf-8&quot;?&gt;&#10;&lt;questionlist&gt;&#10;    &lt;properties&gt;&#10;        &lt;guid&gt;4C47AB9AF9A74E2A95D233F44A8D424F&lt;/guid&gt;&#10;        &lt;description /&gt;&#10;        &lt;date&gt;10/2/2017 10:54:57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numeric&gt;&#10;            &lt;guid&gt;1AB50B9DEB6D43F4BD7C137E7E0E5658&lt;/guid&gt;&#10;            &lt;repollguid&gt;8C0317649AC54F5DAF1706C41E251F43&lt;/repollguid&gt;&#10;            &lt;sourceid&gt;4BFA977727BC4E8C882D7A8F4E24BF34&lt;/sourceid&gt;&#10;            &lt;questiontext&gt;What is the value of x?&lt;/questiontext&gt;&#10;            &lt;showresults&gt;True&lt;/showresults&gt;&#10;            &lt;responsegrid&gt;0&lt;/responsegrid&gt;&#10;            &lt;countdowntimer&gt;False&lt;/countdowntimer&gt;&#10;            &lt;countdowntime&gt;30&lt;/countdowntime&gt;&#10;            &lt;correctvalue&gt;1&lt;/correctvalue&gt;&#10;            &lt;incorrectvalue&gt;0&lt;/incorrectvalue&gt;&#10;            &lt;acceptablevalue&gt;2&lt;/acceptablevalue&gt;&#10;            &lt;minvalue&gt;2&lt;/minvalue&gt;&#10;            &lt;maxvalue&gt;2&lt;/maxvalue&gt;&#10;            &lt;numericvaluetype&gt;1&lt;/numericvaluetype&gt;&#10;            &lt;metadata&gt;&#10;                &lt;entry&gt;&#10;                    &lt;key&gt;AUTOFORMATCHART&lt;/key&gt;&#10;                    &lt;value&gt;True&lt;/value&gt;&#10;                &lt;/entry&gt;&#10;                &lt;entry&gt;&#10;                    &lt;key&gt;AUTOOPENPOLL&lt;/key&gt;&#10;                    &lt;value&gt;True&lt;/value&gt;&#10;                &lt;/entry&gt;&#10;                &lt;entry&gt;&#10;                    &lt;key&gt;LIVECHARTING&lt;/key&gt;&#10;                    &lt;value&gt;False&lt;/value&gt;&#10;                &lt;/entry&gt;&#10;            &lt;/metadata&gt;&#10;        &lt;/numeric&gt;&#10;    &lt;/questions&gt;&#10;&lt;/questionlist&gt;"/>
  <p:tag name="AUTOOPENPOLL" val="True"/>
  <p:tag name="AUTOFORMATCHART" val="True"/>
  <p:tag name="RESULTS" val="What is the value of x?[;crlf;]68[;]81[;]68[;]False[;]62[;]2, {2, 2}[;crlf;]1.95588235294118[;]2[;]0.830198833898379[;]0[;crlf;]62[;]1[;]2[;]2[;][;crlf;]2[;]-1[;]1[;]1[;][;crlf;]1[;]-1[;]-1[;]-1[;][;crlf;]1[;]-1[;]-2[;]-2[;][;crlf;]1[;]-1[;]4[;]4[;][;crlf;]1[;]0[;]Other[;]Other[;]"/>
  <p:tag name="HASRESULTS" val="True"/>
</p:tagLst>
</file>

<file path=ppt/tags/tag18.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NUMBERFORMAT" val="0"/>
  <p:tag name="COLORTYPE" val="SCHEME"/>
  <p:tag name="LABELFORMAT" val="0"/>
  <p:tag name="DEFINEDCOLORS" val="3,6,10,45,32,50,13,4,9,55,1"/>
</p:tagLst>
</file>

<file path=ppt/tags/tag19.xml><?xml version="1.0" encoding="utf-8"?>
<p:tagLst xmlns:a="http://schemas.openxmlformats.org/drawingml/2006/main" xmlns:r="http://schemas.openxmlformats.org/officeDocument/2006/relationships" xmlns:p="http://schemas.openxmlformats.org/presentationml/2006/main">
  <p:tag name="TYPE" val="3"/>
  <p:tag name="TPCOUNTDOWNSECONDS" val="100"/>
</p:tagLst>
</file>

<file path=ppt/tags/tag2.xml><?xml version="1.0" encoding="utf-8"?>
<p:tagLst xmlns:a="http://schemas.openxmlformats.org/drawingml/2006/main" xmlns:r="http://schemas.openxmlformats.org/officeDocument/2006/relationships" xmlns:p="http://schemas.openxmlformats.org/presentationml/2006/main">
  <p:tag name="TYPE" val="MultiChoiceSlide"/>
  <p:tag name="RESULTS" val="I am from Columbia.  Which one?[;crlf;]60[;]63[;]60[;]False[;]11[;][;crlf;]3.71666666666667[;]4[;]1.39154191057578[;]1.93638888888889[;crlf;]1[;]-1[;]Colombia, South America [49,365,000]1[;]Colombia, South America [49,365,000][;][;crlf;]15[;]-1[;]Columbia, West Virginia [16]2[;]Columbia, West Virginia [16][;][;crlf;]11[;]1[;]Columbia, South Carolina [134,000]3[;]Columbia, South Carolina [134,000][;][;crlf;]13[;]-1[;]Columbia, Illinois [10,000]4[;]Columbia, Illinois [10,000][;][;crlf;]13[;]-1[;]Columbia, Mississippi [6000]5[;]Columbia, Mississippi [6000][;][;crlf;]7[;]-1[;]Columbia, Maryland [99,000]6[;]Columbia, Maryland [99,000][;]"/>
  <p:tag name="HASRESULTS" val="True"/>
  <p:tag name="LIVECHARTING" val="False"/>
  <p:tag name="TPQUESTIONXML" val="﻿&lt;?xml version=&quot;1.0&quot; encoding=&quot;utf-8&quot;?&gt;&#10;&lt;questionlist&gt;&#10;    &lt;properties&gt;&#10;        &lt;guid&gt;756EA9EBF80A423785EE3FD168BCF4FB&lt;/guid&gt;&#10;        &lt;description /&gt;&#10;        &lt;date&gt;10/5/2017 10:23:32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84BDC233C50D4A978DE4938EEE377ACF&lt;/guid&gt;&#10;            &lt;repollguid&gt;02D79F09238A41B68FCAFEFA8CDF4D01&lt;/repollguid&gt;&#10;            &lt;sourceid&gt;7E88EB25B29A4292BD20087D385D131B&lt;/sourceid&gt;&#10;            &lt;questiontext&gt;I am from Columbia.  Which one?&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44102183882148A5B3911492D3A639AC&lt;/guid&gt;&#10;                    &lt;answertext&gt;Colombia, South America [49,365,000]&lt;/answertext&gt;&#10;                    &lt;valuetype&gt;-1&lt;/valuetype&gt;&#10;                &lt;/answer&gt;&#10;                &lt;answer&gt;&#10;                    &lt;guid&gt;A892CB19799E41668CDC59B62B9497DA&lt;/guid&gt;&#10;                    &lt;answertext&gt;Columbia, West Virginia [16]&lt;/answertext&gt;&#10;                    &lt;valuetype&gt;-1&lt;/valuetype&gt;&#10;                &lt;/answer&gt;&#10;                &lt;answer&gt;&#10;                    &lt;guid&gt;78432501AD4245E48A851B355859C023&lt;/guid&gt;&#10;                    &lt;answertext&gt;Columbia, South Carolina [134,000]&lt;/answertext&gt;&#10;                    &lt;valuetype&gt;1&lt;/valuetype&gt;&#10;                &lt;/answer&gt;&#10;                &lt;answer&gt;&#10;                    &lt;guid&gt;6428DB3ABADB4966AC449EBD48A8D6EE&lt;/guid&gt;&#10;                    &lt;answertext&gt;Columbia, Illinois [10,000]&lt;/answertext&gt;&#10;                    &lt;valuetype&gt;-1&lt;/valuetype&gt;&#10;                &lt;/answer&gt;&#10;                &lt;answer&gt;&#10;                    &lt;guid&gt;76F2849FC0044FB6864303BE5E3203F2&lt;/guid&gt;&#10;                    &lt;answertext&gt;Columbia, Mississippi [6000]&lt;/answertext&gt;&#10;                    &lt;valuetype&gt;-1&lt;/valuetype&gt;&#10;                &lt;/answer&gt;&#10;                &lt;answer&gt;&#10;                    &lt;guid&gt;7B9E86EC0CB7468CA988C3F08160DB93&lt;/guid&gt;&#10;                    &lt;answertext&gt;Columbia, Maryland [99,000]&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AUTOOPENPOLL" val="True"/>
  <p:tag name="AUTOFORMATCHART" val="True"/>
</p:tagLst>
</file>

<file path=ppt/tags/tag20.xml><?xml version="1.0" encoding="utf-8"?>
<p:tagLst xmlns:a="http://schemas.openxmlformats.org/drawingml/2006/main" xmlns:r="http://schemas.openxmlformats.org/officeDocument/2006/relationships" xmlns:p="http://schemas.openxmlformats.org/presentationml/2006/main">
  <p:tag name="TYPE" val="MultiChoiceSlide"/>
  <p:tag name="LIVECHARTING" val="False"/>
  <p:tag name="TPQUESTIONXML" val="﻿&lt;?xml version=&quot;1.0&quot; encoding=&quot;utf-8&quot;?&gt;&#10;&lt;questionlist&gt;&#10;    &lt;properties&gt;&#10;        &lt;guid&gt;8C555397F0714B4D9217D74E387E958C&lt;/guid&gt;&#10;        &lt;description /&gt;&#10;        &lt;date&gt;10/2/2017 11:01:30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8162F984B8244D30BE836178996D61E9&lt;/guid&gt;&#10;            &lt;repollguid&gt;92E7249FA5594794B5CA79E38B3A5009&lt;/repollguid&gt;&#10;            &lt;sourceid&gt;957E950D099646C8A1DF6D15C027CC14&lt;/sourceid&gt;&#10;            &lt;questiontext&gt;How long is one second, as seen from the Earth,on the Enterprise for v = 0.25c ? *&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878AC8770B4345D18152097C9469E6F2&lt;/guid&gt;&#10;                    &lt;answertext&gt;0.9682&lt;/answertext&gt;&#10;                    &lt;valuetype&gt;0&lt;/valuetype&gt;&#10;                &lt;/answer&gt;&#10;                &lt;answer&gt;&#10;                    &lt;guid&gt;E8A8BAFE9BCA4176A95E2A2B6A00DE07&lt;/guid&gt;&#10;                    &lt;answertext&gt;3.1416&lt;/answertext&gt;&#10;                    &lt;valuetype&gt;0&lt;/valuetype&gt;&#10;                &lt;/answer&gt;&#10;                &lt;answer&gt;&#10;                    &lt;guid&gt;B57A06624FAB4310B2C3891EBAB02CEE&lt;/guid&gt;&#10;                    &lt;answertext&gt;0.7071&lt;/answertext&gt;&#10;                    &lt;valuetype&gt;0&lt;/valuetype&gt;&#10;                &lt;/answer&gt;&#10;                &lt;answer&gt;&#10;                    &lt;guid&gt;22DDA459A897445C8541840D0043EFF7&lt;/guid&gt;&#10;                    &lt;answertext&gt;1.0328&lt;/answertext&gt;&#10;                    &lt;valuetype&gt;0&lt;/valuetype&gt;&#10;                &lt;/answer&gt;&#10;                &lt;answer&gt;&#10;                    &lt;guid&gt;1F411563BA964EB7AC6A6876E675B291&lt;/guid&gt;&#10;                    &lt;answertext&gt;1.1412&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AUTOOPENPOLL" val="True"/>
  <p:tag name="AUTOFORMATCHART" val="True"/>
  <p:tag name="RESULTS" val="How long is one second, as seen from the Earth,on the Enterprise for v = 0.25c ? *[;crlf;]5[;]81[;]5[;]False[;]0[;][;crlf;]3.8[;]5[;]1.6[;]2.56[;crlf;]1[;]0[;]0.96821[;]0.9682[;][;crlf;]0[;]0[;]3.14162[;]3.1416[;][;crlf;]1[;]0[;]0.70713[;]0.7071[;][;crlf;]0[;]0[;]1.03284[;]1.0328[;][;crlf;]3[;]0[;]1.14125[;]1.1412[;]"/>
  <p:tag name="HASRESULTS" val="True"/>
</p:tagLst>
</file>

<file path=ppt/tags/tag21.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NUMBERFORMAT" val="0"/>
  <p:tag name="COLORTYPE" val="SCHEME"/>
  <p:tag name="LABELFORMAT" val="0"/>
  <p:tag name="DEFINEDCOLORS" val="3,6,10,45,32,50,13,4,9,55,1"/>
</p:tagLst>
</file>

<file path=ppt/tags/tag22.xml><?xml version="1.0" encoding="utf-8"?>
<p:tagLst xmlns:a="http://schemas.openxmlformats.org/drawingml/2006/main" xmlns:r="http://schemas.openxmlformats.org/officeDocument/2006/relationships" xmlns:p="http://schemas.openxmlformats.org/presentationml/2006/main">
  <p:tag name="ZEROBASED" val="False"/>
</p:tagLst>
</file>

<file path=ppt/tags/tag23.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1590C89A37054B9CBDFC45AA570BC6CB&lt;/guid&gt;&#10;        &lt;description /&gt;&#10;        &lt;date&gt;10/5/2017 10:46:29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C099D12708C24CA78C393ACF9D44EC8F&lt;/guid&gt;&#10;            &lt;repollguid&gt;11F24C7B5AF3454DA50E1278E7BAA7FF&lt;/repollguid&gt;&#10;            &lt;sourceid&gt;4B673FF42E7B446B9A323DE794D42F8E&lt;/sourceid&gt;&#10;            &lt;questiontext&gt;Feedback (One answer is correct)&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FDA24A062B1D4964974BB22ACE1E6CA6&lt;/guid&gt;&#10;                    &lt;answertext&gt;I promise to fill out the feedback form&lt;/answertext&gt;&#10;                    &lt;valuetype&gt;1&lt;/valuetype&gt;&#10;                &lt;/answer&gt;&#10;                &lt;answer&gt;&#10;                    &lt;guid&gt;828670E8F34D45F6A2421DF2F2AAE3B5&lt;/guid&gt;&#10;                    &lt;answertext&gt;Feedback forms are silly&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RESULTS" val="Feedback (One answer is correct)[;crlf;]1[;]81[;]1[;]False[;]1[;][;crlf;]1[;]1[;]0[;]0[;crlf;]1[;]1[;]I promise to fill out the feedback form1[;]I promise to fill out the feedback form[;][;crlf;]0[;]-1[;]Feedback forms are silly2[;]Feedback forms are silly[;]"/>
  <p:tag name="HASRESULTS" val="True"/>
  <p:tag name="LIVECHARTING" val="False"/>
  <p:tag name="AUTOOPENPOLL" val="True"/>
  <p:tag name="AUTOFORMATCHART" val="True"/>
</p:tagLst>
</file>

<file path=ppt/tags/tag24.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NUMBERFORMAT" val="0"/>
  <p:tag name="COLORTYPE" val="SCHEME"/>
  <p:tag name="LABELFORMAT" val="0"/>
  <p:tag name="DEFINEDCOLORS" val="3,6,10,45,32,50,13,4,9,55,1"/>
</p:tagLst>
</file>

<file path=ppt/tags/tag25.xml><?xml version="1.0" encoding="utf-8"?>
<p:tagLst xmlns:a="http://schemas.openxmlformats.org/drawingml/2006/main" xmlns:r="http://schemas.openxmlformats.org/officeDocument/2006/relationships" xmlns:p="http://schemas.openxmlformats.org/presentationml/2006/main">
  <p:tag name="ZEROBASED" val="False"/>
</p:tagLst>
</file>

<file path=ppt/tags/tag3.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COLORTYPE" val="SCHEME"/>
  <p:tag name="LABELFORMAT" val="0"/>
  <p:tag name="DEFINEDCOLORS" val="3,6,10,45,32,50,13,4,9,55,1"/>
  <p:tag name="NUMBERFORMAT" val="0"/>
</p:tagLst>
</file>

<file path=ppt/tags/tag4.xml><?xml version="1.0" encoding="utf-8"?>
<p:tagLst xmlns:a="http://schemas.openxmlformats.org/drawingml/2006/main" xmlns:r="http://schemas.openxmlformats.org/officeDocument/2006/relationships" xmlns:p="http://schemas.openxmlformats.org/presentationml/2006/main">
  <p:tag name="ZEROBASED" val="False"/>
</p:tagLst>
</file>

<file path=ppt/tags/tag5.xml><?xml version="1.0" encoding="utf-8"?>
<p:tagLst xmlns:a="http://schemas.openxmlformats.org/drawingml/2006/main" xmlns:r="http://schemas.openxmlformats.org/officeDocument/2006/relationships" xmlns:p="http://schemas.openxmlformats.org/presentationml/2006/main">
  <p:tag name="TYPE" val="3"/>
  <p:tag name="TPCOUNTDOWNSECONDS" val="30"/>
</p:tagLst>
</file>

<file path=ppt/tags/tag6.xml><?xml version="1.0" encoding="utf-8"?>
<p:tagLst xmlns:a="http://schemas.openxmlformats.org/drawingml/2006/main" xmlns:r="http://schemas.openxmlformats.org/officeDocument/2006/relationships" xmlns:p="http://schemas.openxmlformats.org/presentationml/2006/main">
  <p:tag name="TYPE" val="MultiChoiceSlide"/>
  <p:tag name="RESULTS" val="Which of these math classes have you had?[;crlf;]40[;]69[;]47[;]False[;]0[;][;crlf;]4.23404255319149[;]5[;]1.32428649528472[;]1.75373472159348[;crlf;]2[;]0[;]Pre-algebra1[;]Pre-algebra[;][;crlf;]4[;]0[;]Geometry2[;]Geometry[;][;crlf;]6[;]0[;]Algebra 13[;]Algebra 1[;][;crlf;]11[;]0[;]Algebra 24[;]Algebra 2[;][;crlf;]17[;]0[;]Pre-Calculus5[;]Pre-Calculus[;][;crlf;]7[;]0[;]Calculus6[;]Calculus[;]"/>
  <p:tag name="HASRESULTS" val="True"/>
  <p:tag name="TPQUESTIONXML" val="﻿&lt;?xml version=&quot;1.0&quot; encoding=&quot;utf-8&quot;?&gt;&#10;&lt;questionlist&gt;&#10;    &lt;properties&gt;&#10;        &lt;guid&gt;438F2AFB36174C1E9DCA87145B51D9B9&lt;/guid&gt;&#10;        &lt;description /&gt;&#10;        &lt;date&gt;10/2/2017 10:18:51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D96DCD1DD3284B4DB5F58E4982658027&lt;/guid&gt;&#10;            &lt;repollguid&gt;C979501B5260457EB2E6E318721D84B6&lt;/repollguid&gt;&#10;            &lt;sourceid&gt;1396A2D768314B919708B71BA5EE9882&lt;/sourceid&gt;&#10;            &lt;questiontext&gt;Which of these math classes have you had?&lt;/questiontext&gt;&#10;            &lt;showresults&gt;True&lt;/showresults&gt;&#10;            &lt;responsegrid&gt;0&lt;/responsegrid&gt;&#10;            &lt;countdowntimer&gt;False&lt;/countdowntimer&gt;&#10;            &lt;countdowntime&gt;30&lt;/countdowntime&gt;&#10;            &lt;correctvalue&gt;1&lt;/correctvalue&gt;&#10;            &lt;incorrectvalue&gt;0&lt;/incorrectvalue&gt;&#10;            &lt;responselimit&gt;10&lt;/responselimit&gt;&#10;            &lt;bulletstyle&gt;2&lt;/bulletstyle&gt;&#10;            &lt;answers&gt;&#10;                &lt;answer&gt;&#10;                    &lt;guid&gt;C5B371BDA2234F8B885B6DF21849DBEF&lt;/guid&gt;&#10;                    &lt;answertext&gt;Pre-algebra&lt;/answertext&gt;&#10;                    &lt;valuetype&gt;0&lt;/valuetype&gt;&#10;                &lt;/answer&gt;&#10;                &lt;answer&gt;&#10;                    &lt;guid&gt;FBC5816F6C824BBC9234608AC95FC010&lt;/guid&gt;&#10;                    &lt;answertext&gt;Geometry&lt;/answertext&gt;&#10;                    &lt;valuetype&gt;0&lt;/valuetype&gt;&#10;                &lt;/answer&gt;&#10;                &lt;answer&gt;&#10;                    &lt;guid&gt;11116A2AF56042AFAD97B15A0B9B607C&lt;/guid&gt;&#10;                    &lt;answertext&gt;Algebra 1&lt;/answertext&gt;&#10;                    &lt;valuetype&gt;0&lt;/valuetype&gt;&#10;                &lt;/answer&gt;&#10;                &lt;answer&gt;&#10;                    &lt;guid&gt;D933A709300E4CCE93D1C474CCC56269&lt;/guid&gt;&#10;                    &lt;answertext&gt;Algebra 2&lt;/answertext&gt;&#10;                    &lt;valuetype&gt;0&lt;/valuetype&gt;&#10;                &lt;/answer&gt;&#10;                &lt;answer&gt;&#10;                    &lt;guid&gt;DB7439A4797F473BAD00A2BD2DE4A451&lt;/guid&gt;&#10;                    &lt;answertext&gt;Pre-Calculus&lt;/answertext&gt;&#10;                    &lt;valuetype&gt;0&lt;/valuetype&gt;&#10;                &lt;/answer&gt;&#10;                &lt;answer&gt;&#10;                    &lt;guid&gt;83CF50BCFD4C4F8A9E4E04F1D128FD9C&lt;/guid&gt;&#10;                    &lt;answertext&gt;Calculus&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True&lt;/value&gt;&#10;                &lt;/entry&gt;&#10;            &lt;/metadata&gt;&#10;        &lt;/multichoice&gt;&#10;    &lt;/questions&gt;&#10;&lt;/questionlist&gt;"/>
  <p:tag name="AUTOOPENPOLL" val="True"/>
  <p:tag name="AUTOFORMATCHART" val="True"/>
  <p:tag name="LIVECHARTING" val="True"/>
</p:tagLst>
</file>

<file path=ppt/tags/tag7.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COLORTYPE" val="SCHEME"/>
  <p:tag name="LABELFORMAT" val="0"/>
  <p:tag name="DEFINEDCOLORS" val="3,6,10,45,32,50,13,4,9,55,1"/>
  <p:tag name="NUMBERFORMAT" val="0"/>
</p:tagLst>
</file>

<file path=ppt/tags/tag8.xml><?xml version="1.0" encoding="utf-8"?>
<p:tagLst xmlns:a="http://schemas.openxmlformats.org/drawingml/2006/main" xmlns:r="http://schemas.openxmlformats.org/officeDocument/2006/relationships" xmlns:p="http://schemas.openxmlformats.org/presentationml/2006/main">
  <p:tag name="ZEROBASED" val="False"/>
</p:tagLst>
</file>

<file path=ppt/tags/tag9.xml><?xml version="1.0" encoding="utf-8"?>
<p:tagLst xmlns:a="http://schemas.openxmlformats.org/drawingml/2006/main" xmlns:r="http://schemas.openxmlformats.org/officeDocument/2006/relationships" xmlns:p="http://schemas.openxmlformats.org/presentationml/2006/main">
  <p:tag name="TYPE" val="3"/>
  <p:tag name="TPCOUNTDOWNSECONDS" val="6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5555</TotalTime>
  <Words>6732</Words>
  <Application>Microsoft Office PowerPoint</Application>
  <PresentationFormat>Widescreen</PresentationFormat>
  <Paragraphs>1478</Paragraphs>
  <Slides>225</Slides>
  <Notes>1</Notes>
  <HiddenSlides>0</HiddenSlides>
  <MMClips>2</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225</vt:i4>
      </vt:variant>
    </vt:vector>
  </HeadingPairs>
  <TitlesOfParts>
    <vt:vector size="237" baseType="lpstr">
      <vt:lpstr>Arial</vt:lpstr>
      <vt:lpstr>Arial</vt:lpstr>
      <vt:lpstr>Calibri</vt:lpstr>
      <vt:lpstr>Calibri Light</vt:lpstr>
      <vt:lpstr>Courier New</vt:lpstr>
      <vt:lpstr>Open Sans</vt:lpstr>
      <vt:lpstr>Tahoma</vt:lpstr>
      <vt:lpstr>Times New Roman</vt:lpstr>
      <vt:lpstr>Wingdings</vt:lpstr>
      <vt:lpstr>Wingdings 2</vt:lpstr>
      <vt:lpstr>Office Theme</vt:lpstr>
      <vt:lpstr>Equation</vt:lpstr>
      <vt:lpstr>Albert Einstein and the Modern Physics Revolution</vt:lpstr>
      <vt:lpstr>PowerPoint Presentation</vt:lpstr>
      <vt:lpstr>Use the clicker for multiple choice</vt:lpstr>
      <vt:lpstr>I am from Columbia.  Which one?</vt:lpstr>
      <vt:lpstr>Concepts for today</vt:lpstr>
      <vt:lpstr>Which of these math classes have you had?</vt:lpstr>
      <vt:lpstr>We will be using some algebra</vt:lpstr>
      <vt:lpstr>Think about this question …</vt:lpstr>
      <vt:lpstr>PowerPoint Presentation</vt:lpstr>
      <vt:lpstr>PowerPoint Presentation</vt:lpstr>
      <vt:lpstr>Scientific Method</vt:lpstr>
      <vt:lpstr>We are guided by our intuition</vt:lpstr>
      <vt:lpstr>Counter-intuitive</vt:lpstr>
      <vt:lpstr>Modern Physics:  Our intuition is incomplete</vt:lpstr>
      <vt:lpstr>Relativity Terminology: A quantity is said to be</vt:lpstr>
      <vt:lpstr>Terms: Frame of Reference</vt:lpstr>
      <vt:lpstr>Terms: Inertial Frame of Reference</vt:lpstr>
      <vt:lpstr>Recap so far</vt:lpstr>
      <vt:lpstr>  v d  t</vt:lpstr>
      <vt:lpstr>Physics  Velocity : v Distance : d  Time : t</vt:lpstr>
      <vt:lpstr>Frame of reference</vt:lpstr>
      <vt:lpstr>From the point of view of the tree</vt:lpstr>
      <vt:lpstr>From the POV of the Thinker</vt:lpstr>
      <vt:lpstr>Another term: Coordinate Transformations</vt:lpstr>
      <vt:lpstr>PowerPoint Presentation</vt:lpstr>
      <vt:lpstr>PowerPoint Presentation</vt:lpstr>
      <vt:lpstr>Example of a coordinate transformation</vt:lpstr>
      <vt:lpstr>Use the clicker for numeric input</vt:lpstr>
      <vt:lpstr>What is the value of x?</vt:lpstr>
      <vt:lpstr>Coordinate Transformation Example: Shooting a ball from a moving train car</vt:lpstr>
      <vt:lpstr>Coordinate Transformation Example: Shooting a ball from a moving train car</vt:lpstr>
      <vt:lpstr>PowerPoint Presentation</vt:lpstr>
      <vt:lpstr>Recap: Frame of reference</vt:lpstr>
      <vt:lpstr>Questions?</vt:lpstr>
      <vt:lpstr>1905</vt:lpstr>
      <vt:lpstr>Physics into 1905: Many successes!</vt:lpstr>
      <vt:lpstr>Physics into 1905: Many successes!</vt:lpstr>
      <vt:lpstr>But ..</vt:lpstr>
      <vt:lpstr>Electricity and magnetism:  Maxwell’s Equations</vt:lpstr>
      <vt:lpstr>Maxwell’s Equations, 1862</vt:lpstr>
      <vt:lpstr>Maxwell’s Equations (for reference)</vt:lpstr>
      <vt:lpstr>Maxwell’s Equations: Powerful and accurate</vt:lpstr>
      <vt:lpstr>But Maxwell’s Equations have some strange features</vt:lpstr>
      <vt:lpstr>The Speed of Light</vt:lpstr>
      <vt:lpstr>What?  That’s Freaky!</vt:lpstr>
      <vt:lpstr>That’s not what  Maxwell’s Equations say</vt:lpstr>
      <vt:lpstr>Hendrik Lorentz (1823-1928)</vt:lpstr>
      <vt:lpstr>Coordinate Transformations</vt:lpstr>
      <vt:lpstr>Understanding of Lorentz Transformations in 1905</vt:lpstr>
      <vt:lpstr>Understanding of Lorentz Transformations in 1905</vt:lpstr>
      <vt:lpstr>Recap: Lorentz Transformations</vt:lpstr>
      <vt:lpstr>Questions?</vt:lpstr>
      <vt:lpstr>“Einstein”</vt:lpstr>
      <vt:lpstr>Albert Einstein (1879 – 1955)</vt:lpstr>
      <vt:lpstr>1905: Einstein’s Extraordinary Year</vt:lpstr>
      <vt:lpstr>1905: Old Memes - Gone</vt:lpstr>
      <vt:lpstr>4 papers: More than a century of physics</vt:lpstr>
      <vt:lpstr>Genius</vt:lpstr>
      <vt:lpstr>Questions?</vt:lpstr>
      <vt:lpstr>Which is your favorite Star Trek TV Series?</vt:lpstr>
      <vt:lpstr>What is the value of x?</vt:lpstr>
      <vt:lpstr>The solution</vt:lpstr>
      <vt:lpstr> Introduction over.  Let’s do some physics.</vt:lpstr>
      <vt:lpstr>Physics: Velocity (v), Distance (d) and Time (t)</vt:lpstr>
      <vt:lpstr>Special Relativity</vt:lpstr>
      <vt:lpstr>"On the Electrodynamics of Moving Bodies”</vt:lpstr>
      <vt:lpstr>Einstein stipulated </vt:lpstr>
      <vt:lpstr>What can we predict* from these two assumptions?</vt:lpstr>
      <vt:lpstr>The Light Clock</vt:lpstr>
      <vt:lpstr>Time = distance / velocity</vt:lpstr>
      <vt:lpstr>For the clock to tick at 1 second</vt:lpstr>
      <vt:lpstr>The Light Clock</vt:lpstr>
      <vt:lpstr>Questions?</vt:lpstr>
      <vt:lpstr>For a fast-moving observer …</vt:lpstr>
      <vt:lpstr>… the light path is longer</vt:lpstr>
      <vt:lpstr>Remember, we assumed   The speed of light is the same for all observers</vt:lpstr>
      <vt:lpstr>PowerPoint Presentation</vt:lpstr>
      <vt:lpstr>From the perspective of the Light Clock</vt:lpstr>
      <vt:lpstr>From the perspective of the Enterprise</vt:lpstr>
      <vt:lpstr>From the perspective of the Enterprise</vt:lpstr>
      <vt:lpstr>How long does it take for the initial “Tock”?</vt:lpstr>
      <vt:lpstr>A little algebra …</vt:lpstr>
      <vt:lpstr>A little more algebra …</vt:lpstr>
      <vt:lpstr>Lorentz Transformation of time!</vt:lpstr>
      <vt:lpstr>Dilate?</vt:lpstr>
      <vt:lpstr> The passage of time on the Enterprise has to be slower than the passage of time on the mirrors!</vt:lpstr>
      <vt:lpstr>PowerPoint Presentation</vt:lpstr>
      <vt:lpstr>PowerPoint Presentation</vt:lpstr>
      <vt:lpstr>Questions?</vt:lpstr>
      <vt:lpstr>How long is one second, as seen from the Earth, on the Enterprise for v = 0.25c ? *</vt:lpstr>
      <vt:lpstr>How long is one second, as seen from the Earth, on the Enterprise for v = 0.25c ? *</vt:lpstr>
      <vt:lpstr>Light Clock also leads to length contraction</vt:lpstr>
      <vt:lpstr>Special Relativity Summary</vt:lpstr>
      <vt:lpstr>A nice velocity</vt:lpstr>
      <vt:lpstr>Simultaneity</vt:lpstr>
      <vt:lpstr>A thought experiment: Stationary train car</vt:lpstr>
      <vt:lpstr>The light pulses hit the ends simultaneously</vt:lpstr>
      <vt:lpstr>PowerPoint Presentation</vt:lpstr>
      <vt:lpstr>A thought experiment: Moving train car</vt:lpstr>
      <vt:lpstr>A thought experiment: Moving train car</vt:lpstr>
      <vt:lpstr>A thought experiment: Moving train car</vt:lpstr>
      <vt:lpstr>A thought experiment: Moving train car</vt:lpstr>
      <vt:lpstr>A thought experiment: Moving train car</vt:lpstr>
      <vt:lpstr>The light hits the back of the train car first</vt:lpstr>
      <vt:lpstr>Simultaneity is different (!!!)</vt:lpstr>
      <vt:lpstr>What?  That’s Freaky!</vt:lpstr>
      <vt:lpstr>Scientists tried to disprove counter-intuitive  aspects of Special Relativity</vt:lpstr>
      <vt:lpstr>A pole vaulter</vt:lpstr>
      <vt:lpstr>PowerPoint Presentation</vt:lpstr>
      <vt:lpstr>A barn</vt:lpstr>
      <vt:lpstr>Physicist’s view of a barn</vt:lpstr>
      <vt:lpstr>A pole vaulter and a barn</vt:lpstr>
      <vt:lpstr>Let the speed of vaulter be 0.866c (γ = 2)</vt:lpstr>
      <vt:lpstr>He is running very fast</vt:lpstr>
      <vt:lpstr>Running …</vt:lpstr>
      <vt:lpstr>Running …</vt:lpstr>
      <vt:lpstr>Barn, with doors shut, fully contains vaulter</vt:lpstr>
      <vt:lpstr>And the vaulter keeps running, pole in tact</vt:lpstr>
      <vt:lpstr>Who sees the problem?</vt:lpstr>
      <vt:lpstr>From the point of view of the vaulter</vt:lpstr>
      <vt:lpstr>Wait!  Tis Faulty!</vt:lpstr>
      <vt:lpstr>A Paradox?</vt:lpstr>
      <vt:lpstr>What causes the doors to close?</vt:lpstr>
      <vt:lpstr>PowerPoint Presentation</vt:lpstr>
      <vt:lpstr>Nothing can travel faster than the speed of light</vt:lpstr>
      <vt:lpstr>What causes the doors to close?</vt:lpstr>
      <vt:lpstr>The signal propagates to the doors …</vt:lpstr>
      <vt:lpstr>The signal propagates to the doors …</vt:lpstr>
      <vt:lpstr>The signal propagates to the doors …</vt:lpstr>
      <vt:lpstr>… And causes doors to close</vt:lpstr>
      <vt:lpstr>And vaulter continues with an unbroken pole</vt:lpstr>
      <vt:lpstr>From the point of view of the vaulter</vt:lpstr>
      <vt:lpstr>The front door closes (quickly)</vt:lpstr>
      <vt:lpstr>The front door opens</vt:lpstr>
      <vt:lpstr>The front door opens</vt:lpstr>
      <vt:lpstr>Running…</vt:lpstr>
      <vt:lpstr>Running… </vt:lpstr>
      <vt:lpstr>Back door closes when the signal reaches it</vt:lpstr>
      <vt:lpstr>And vaulter continues with an unbroken pole</vt:lpstr>
      <vt:lpstr>The paradox is resolved through careful application of cause-and-effect in Special Relativity</vt:lpstr>
      <vt:lpstr>More on this apparent paradox …</vt:lpstr>
      <vt:lpstr>Questions?</vt:lpstr>
      <vt:lpstr>Equivalence of  mass and energy</vt:lpstr>
      <vt:lpstr>“Does the Inertia of a Body Depend Upon Its Energy Content?”</vt:lpstr>
      <vt:lpstr>Special Relativity: E = mc2</vt:lpstr>
      <vt:lpstr>E = mc2</vt:lpstr>
      <vt:lpstr>Energy and mass are the same thing</vt:lpstr>
      <vt:lpstr>An aside: Our nomenclature at Fermilab</vt:lpstr>
      <vt:lpstr>What does this mean?  E = mc2</vt:lpstr>
      <vt:lpstr>First atomic bomb: Hiroshima (USA, fission)</vt:lpstr>
      <vt:lpstr>Largest bomb: Tsar Bomba (USSR, fusion)</vt:lpstr>
      <vt:lpstr>Questions?</vt:lpstr>
      <vt:lpstr>How do we know  Special Relativity  is accurate?</vt:lpstr>
      <vt:lpstr>No Lorentz violations could be measured thus far, and exceptions in which positive results were reported have been refuted or lack further confirmations.</vt:lpstr>
      <vt:lpstr>Everyday uses of Special Relativity</vt:lpstr>
      <vt:lpstr>GPS is based on very accurate clocks</vt:lpstr>
      <vt:lpstr>GPS: How big an effect is satellite motion?</vt:lpstr>
      <vt:lpstr>An aside – GPS and General relativity</vt:lpstr>
      <vt:lpstr>Muon Decay</vt:lpstr>
      <vt:lpstr>No relativity</vt:lpstr>
      <vt:lpstr>With time dilation</vt:lpstr>
      <vt:lpstr>Special Relativity includes Newton and E&amp;M</vt:lpstr>
      <vt:lpstr>General Relativity …</vt:lpstr>
      <vt:lpstr>Questions?</vt:lpstr>
      <vt:lpstr>Intuition … reprise</vt:lpstr>
      <vt:lpstr>In other words, Special Relativity is  A triumph of the Scientific Method</vt:lpstr>
      <vt:lpstr>Special Relativity: Conclusions</vt:lpstr>
      <vt:lpstr>End of Relativity Lecture</vt:lpstr>
      <vt:lpstr>But Relativity does not end here</vt:lpstr>
      <vt:lpstr>What to cover next?</vt:lpstr>
      <vt:lpstr>Conclusions</vt:lpstr>
      <vt:lpstr>Weary, though fascinated! </vt:lpstr>
      <vt:lpstr>Feedback (One answer is correct)</vt:lpstr>
      <vt:lpstr>That’s all, folks!</vt:lpstr>
      <vt:lpstr>PowerPoint Presentation</vt:lpstr>
      <vt:lpstr>The other  1905 Einstein papers  were also profound</vt:lpstr>
      <vt:lpstr>Brownian Motion</vt:lpstr>
      <vt:lpstr>“Investigations on the theory of Brownian Movement”</vt:lpstr>
      <vt:lpstr>Brownian Motion</vt:lpstr>
      <vt:lpstr>Brownian Motion: Einstein</vt:lpstr>
      <vt:lpstr>"On a Heuristic Point of View about the Creation and Conversion of Light”</vt:lpstr>
      <vt:lpstr>The Photoelectric Effect</vt:lpstr>
      <vt:lpstr>Interpretation based on Maxwell’s Equations</vt:lpstr>
      <vt:lpstr>Observations</vt:lpstr>
      <vt:lpstr>Max Planck</vt:lpstr>
      <vt:lpstr>How to fit this frequency curve?</vt:lpstr>
      <vt:lpstr>Max Planck and Einstein</vt:lpstr>
      <vt:lpstr>Wave/particle duality</vt:lpstr>
      <vt:lpstr>Units of mass and energy</vt:lpstr>
      <vt:lpstr>Converting between energy and mass</vt:lpstr>
      <vt:lpstr>An anti-electron (positron) and an electron</vt:lpstr>
      <vt:lpstr>An anti-electron (positron) and an electron</vt:lpstr>
      <vt:lpstr>PowerPoint Presentation</vt:lpstr>
      <vt:lpstr>This burst of energy turns into a particle</vt:lpstr>
      <vt:lpstr>Spacetime</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lpstr>PowerPoint Presentation</vt:lpstr>
      <vt:lpstr>Causality: The fastest a signal can travel  is c</vt:lpstr>
      <vt:lpstr>PowerPoint Presentation</vt:lpstr>
      <vt:lpstr>PowerPoint Presentation</vt:lpstr>
      <vt:lpstr>What is the effect of a Lorentz Transformation on Spacetime?</vt:lpstr>
      <vt:lpstr>PowerPoint Presentation</vt:lpstr>
      <vt:lpstr>What is Intuition?</vt:lpstr>
      <vt:lpstr>The time for the light to make one round trip  as seen while sitting on the clock</vt:lpstr>
      <vt:lpstr>PowerPoint Presentation</vt:lpstr>
      <vt:lpstr>PowerPoint Presentation</vt:lpstr>
      <vt:lpstr>The total time for the light to go from left to right, and back, as seen from NCC-1701D</vt:lpstr>
      <vt:lpstr>PowerPoint Presentation</vt:lpstr>
      <vt:lpstr>PowerPoint Presentation</vt:lpstr>
      <vt:lpstr>Full equation for total energy</vt:lpstr>
      <vt:lpstr>An aside: The Picard Maneuver (“The Battle” – ST:TNG S1E9)</vt:lpstr>
      <vt:lpstr>How long will it be in two places?</vt:lpstr>
      <vt:lpstr>PowerPoint Presentation</vt:lpstr>
      <vt:lpstr>An aside: No new physics in 20th Century? </vt:lpstr>
      <vt:lpstr>Some perspective on Annus Miralilis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Einstein and the Modern Physics Revolution</dc:title>
  <dc:creator>Elliott S. Mccrory x4808,8335 07311N</dc:creator>
  <cp:lastModifiedBy>Elliott S. Mccrory x4808,8335 07311N</cp:lastModifiedBy>
  <cp:revision>418</cp:revision>
  <dcterms:created xsi:type="dcterms:W3CDTF">2017-08-18T17:43:21Z</dcterms:created>
  <dcterms:modified xsi:type="dcterms:W3CDTF">2017-10-07T16:31:11Z</dcterms:modified>
</cp:coreProperties>
</file>