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65"/>
  </p:notesMasterIdLst>
  <p:handoutMasterIdLst>
    <p:handoutMasterId r:id="rId66"/>
  </p:handoutMasterIdLst>
  <p:sldIdLst>
    <p:sldId id="294" r:id="rId2"/>
    <p:sldId id="332" r:id="rId3"/>
    <p:sldId id="347" r:id="rId4"/>
    <p:sldId id="348" r:id="rId5"/>
    <p:sldId id="357" r:id="rId6"/>
    <p:sldId id="358" r:id="rId7"/>
    <p:sldId id="390" r:id="rId8"/>
    <p:sldId id="391" r:id="rId9"/>
    <p:sldId id="392" r:id="rId10"/>
    <p:sldId id="359" r:id="rId11"/>
    <p:sldId id="368" r:id="rId12"/>
    <p:sldId id="296" r:id="rId13"/>
    <p:sldId id="310" r:id="rId14"/>
    <p:sldId id="324" r:id="rId15"/>
    <p:sldId id="342" r:id="rId16"/>
    <p:sldId id="343" r:id="rId17"/>
    <p:sldId id="396" r:id="rId18"/>
    <p:sldId id="336" r:id="rId19"/>
    <p:sldId id="369" r:id="rId20"/>
    <p:sldId id="378" r:id="rId21"/>
    <p:sldId id="379" r:id="rId22"/>
    <p:sldId id="377" r:id="rId23"/>
    <p:sldId id="361" r:id="rId24"/>
    <p:sldId id="374" r:id="rId25"/>
    <p:sldId id="386" r:id="rId26"/>
    <p:sldId id="370" r:id="rId27"/>
    <p:sldId id="387" r:id="rId28"/>
    <p:sldId id="402" r:id="rId29"/>
    <p:sldId id="395" r:id="rId30"/>
    <p:sldId id="380" r:id="rId31"/>
    <p:sldId id="303" r:id="rId32"/>
    <p:sldId id="360" r:id="rId33"/>
    <p:sldId id="304" r:id="rId34"/>
    <p:sldId id="298" r:id="rId35"/>
    <p:sldId id="383" r:id="rId36"/>
    <p:sldId id="353" r:id="rId37"/>
    <p:sldId id="397" r:id="rId38"/>
    <p:sldId id="314" r:id="rId39"/>
    <p:sldId id="385" r:id="rId40"/>
    <p:sldId id="388" r:id="rId41"/>
    <p:sldId id="315" r:id="rId42"/>
    <p:sldId id="381" r:id="rId43"/>
    <p:sldId id="384" r:id="rId44"/>
    <p:sldId id="394" r:id="rId45"/>
    <p:sldId id="393" r:id="rId46"/>
    <p:sldId id="299" r:id="rId47"/>
    <p:sldId id="308" r:id="rId48"/>
    <p:sldId id="403" r:id="rId49"/>
    <p:sldId id="398" r:id="rId50"/>
    <p:sldId id="372" r:id="rId51"/>
    <p:sldId id="401" r:id="rId52"/>
    <p:sldId id="366" r:id="rId53"/>
    <p:sldId id="330" r:id="rId54"/>
    <p:sldId id="365" r:id="rId55"/>
    <p:sldId id="400" r:id="rId56"/>
    <p:sldId id="399" r:id="rId57"/>
    <p:sldId id="363" r:id="rId58"/>
    <p:sldId id="362" r:id="rId59"/>
    <p:sldId id="364" r:id="rId60"/>
    <p:sldId id="405" r:id="rId61"/>
    <p:sldId id="404" r:id="rId62"/>
    <p:sldId id="367" r:id="rId63"/>
    <p:sldId id="322" r:id="rId64"/>
  </p:sldIdLst>
  <p:sldSz cx="9144000" cy="6858000" type="screen4x3"/>
  <p:notesSz cx="6858000" cy="9144000"/>
  <p:custDataLst>
    <p:tags r:id="rId67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9EFF"/>
    <a:srgbClr val="004C97"/>
    <a:srgbClr val="50504E"/>
    <a:srgbClr val="4E4E4E"/>
    <a:srgbClr val="404040"/>
    <a:srgbClr val="63666A"/>
    <a:srgbClr val="99D6EA"/>
    <a:srgbClr val="505050"/>
    <a:srgbClr val="A7A8AA"/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 autoAdjust="0"/>
    <p:restoredTop sz="94694"/>
  </p:normalViewPr>
  <p:slideViewPr>
    <p:cSldViewPr snapToGrid="0" snapToObjects="1" showGuides="1">
      <p:cViewPr varScale="1">
        <p:scale>
          <a:sx n="121" d="100"/>
          <a:sy n="121" d="100"/>
        </p:scale>
        <p:origin x="896" y="176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use the scientific method to figure things out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086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</a:t>
            </a:r>
            <a:r>
              <a:rPr lang="en-US" dirty="0" err="1"/>
              <a:t>silicion</a:t>
            </a:r>
            <a:r>
              <a:rPr lang="en-US" dirty="0"/>
              <a:t> picture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15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good, public plots of various decays, </a:t>
            </a:r>
            <a:r>
              <a:rPr lang="en-US" dirty="0" err="1"/>
              <a:t>higgs</a:t>
            </a:r>
            <a:r>
              <a:rPr lang="en-US" dirty="0"/>
              <a:t>, </a:t>
            </a:r>
            <a:r>
              <a:rPr lang="en-US" dirty="0" err="1"/>
              <a:t>etc</a:t>
            </a:r>
            <a:r>
              <a:rPr lang="en-US" dirty="0"/>
              <a:t>, need a bump 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69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plots of what this looks like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08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864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of laptop components, body parts, mitochondria DNA under microscope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378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boxes represent detectors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168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going to use these things to help us understand the world around 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217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26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operation – won’t go too much farther into details at this stage. Talk through what this tells 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38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operation – won’t go too much farther into details at this stage. Talk through what this tells us.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85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more pictures of trackers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0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1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51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/>
              <a:t>Mandy Rominsky	</a:t>
            </a:r>
          </a:p>
          <a:p>
            <a:r>
              <a:rPr lang="en-US" dirty="0"/>
              <a:t>Saturday Morning Physics </a:t>
            </a:r>
          </a:p>
          <a:p>
            <a:r>
              <a:rPr lang="en-US" dirty="0"/>
              <a:t>08 December 2018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Physics of Particle Detectors 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C996F5-0C4A-704F-8DF1-A299D3488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34351" y="2171701"/>
            <a:ext cx="3829820" cy="230584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439D4F-1185-4247-9EFF-42AD92AA6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to see the end products of the collision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3F433-B44E-1E43-A4A3-C06394D0C3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CEF6C5-DD8D-3843-B95E-8D7B90E4A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B18C2-91F2-AF42-A2F8-4F9035CDA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D5739F-FC2E-4645-8B0B-54E78CAF290C}"/>
              </a:ext>
            </a:extLst>
          </p:cNvPr>
          <p:cNvSpPr/>
          <p:nvPr/>
        </p:nvSpPr>
        <p:spPr>
          <a:xfrm>
            <a:off x="4400550" y="1714500"/>
            <a:ext cx="1371600" cy="37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9920A2-98B8-B84B-94DF-1AFDBBF25A21}"/>
              </a:ext>
            </a:extLst>
          </p:cNvPr>
          <p:cNvSpPr/>
          <p:nvPr/>
        </p:nvSpPr>
        <p:spPr>
          <a:xfrm>
            <a:off x="6267450" y="1714499"/>
            <a:ext cx="1371600" cy="37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770683-02D4-4A4B-B71D-4FE8DB77A186}"/>
              </a:ext>
            </a:extLst>
          </p:cNvPr>
          <p:cNvSpPr/>
          <p:nvPr/>
        </p:nvSpPr>
        <p:spPr>
          <a:xfrm>
            <a:off x="4400550" y="4563270"/>
            <a:ext cx="1371600" cy="37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68E588-A2FB-E049-9F91-759EDBDB1513}"/>
              </a:ext>
            </a:extLst>
          </p:cNvPr>
          <p:cNvSpPr/>
          <p:nvPr/>
        </p:nvSpPr>
        <p:spPr>
          <a:xfrm>
            <a:off x="6454458" y="4563270"/>
            <a:ext cx="1371600" cy="37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9ECA7B-58F1-6140-8B20-865F81FB2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301" y="1794670"/>
            <a:ext cx="2946400" cy="27686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1DA08C9-67FE-B846-BD29-040AD70E11EC}"/>
              </a:ext>
            </a:extLst>
          </p:cNvPr>
          <p:cNvSpPr/>
          <p:nvPr/>
        </p:nvSpPr>
        <p:spPr>
          <a:xfrm>
            <a:off x="222250" y="2143123"/>
            <a:ext cx="1371600" cy="37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9FB530-9EC9-3249-9E31-99899F9B471B}"/>
              </a:ext>
            </a:extLst>
          </p:cNvPr>
          <p:cNvSpPr/>
          <p:nvPr/>
        </p:nvSpPr>
        <p:spPr>
          <a:xfrm>
            <a:off x="51027" y="2793206"/>
            <a:ext cx="1371600" cy="371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Detector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321333-D7CB-164A-BC4D-F8EC059942DE}"/>
              </a:ext>
            </a:extLst>
          </p:cNvPr>
          <p:cNvGrpSpPr/>
          <p:nvPr/>
        </p:nvGrpSpPr>
        <p:grpSpPr>
          <a:xfrm>
            <a:off x="4432495" y="1281665"/>
            <a:ext cx="3429000" cy="2849265"/>
            <a:chOff x="4946822" y="2217691"/>
            <a:chExt cx="3429000" cy="2849265"/>
          </a:xfrm>
        </p:grpSpPr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10ADFC4B-23CE-0245-B2CB-C4F50AC5A4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822" y="2679356"/>
              <a:ext cx="3429000" cy="238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027E3C4-17FA-A546-B335-145CCE004F90}"/>
                </a:ext>
              </a:extLst>
            </p:cNvPr>
            <p:cNvSpPr txBox="1"/>
            <p:nvPr/>
          </p:nvSpPr>
          <p:spPr>
            <a:xfrm>
              <a:off x="5081541" y="2217691"/>
              <a:ext cx="2471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Collider Geometry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247DE5-3E1C-4649-AADB-9A20ADA7FBF5}"/>
              </a:ext>
            </a:extLst>
          </p:cNvPr>
          <p:cNvGrpSpPr/>
          <p:nvPr/>
        </p:nvGrpSpPr>
        <p:grpSpPr>
          <a:xfrm>
            <a:off x="228600" y="1395053"/>
            <a:ext cx="3505200" cy="3082491"/>
            <a:chOff x="228600" y="2132103"/>
            <a:chExt cx="3505200" cy="308249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B74B7DF5-40BD-7B45-B576-473965167A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679356"/>
              <a:ext cx="3505200" cy="2535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DF86AD4-9D6A-3C4B-9E43-FF5BC1D70BA1}"/>
                </a:ext>
              </a:extLst>
            </p:cNvPr>
            <p:cNvSpPr txBox="1"/>
            <p:nvPr/>
          </p:nvSpPr>
          <p:spPr>
            <a:xfrm>
              <a:off x="429419" y="2132103"/>
              <a:ext cx="3007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Fixed Target Geometry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20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8681F-03FB-1F49-8FB0-D74451C2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You’ve seen these!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792A3-EC37-C746-AB86-EF83B87F10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47A99-2360-8042-9577-549175088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3737C-C9B5-864E-ACF8-5D3D3FD6A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F34B8-EE68-604C-AE0B-AA152238F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5370" y="3128156"/>
            <a:ext cx="4970030" cy="30478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3121DF-DF9F-1A4C-8A74-0E70103BC3B2}"/>
              </a:ext>
            </a:extLst>
          </p:cNvPr>
          <p:cNvSpPr txBox="1"/>
          <p:nvPr/>
        </p:nvSpPr>
        <p:spPr>
          <a:xfrm>
            <a:off x="6738817" y="2799922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D0 Detector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2C11CB-CF2E-C24F-85F5-05D0E09BE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775853"/>
            <a:ext cx="6612435" cy="1794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9E8A9A-39C2-F044-9AE6-B42917FF2872}"/>
              </a:ext>
            </a:extLst>
          </p:cNvPr>
          <p:cNvSpPr txBox="1"/>
          <p:nvPr/>
        </p:nvSpPr>
        <p:spPr>
          <a:xfrm>
            <a:off x="6606338" y="699390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Neutrino Campus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291232-A87D-DE46-B99B-0F26541A7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8" y="3714043"/>
            <a:ext cx="3392963" cy="20686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B971A0-0CB5-7544-A38D-202DD0F223C0}"/>
              </a:ext>
            </a:extLst>
          </p:cNvPr>
          <p:cNvSpPr txBox="1"/>
          <p:nvPr/>
        </p:nvSpPr>
        <p:spPr>
          <a:xfrm>
            <a:off x="948267" y="3128156"/>
            <a:ext cx="1994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LHCb</a:t>
            </a:r>
            <a:r>
              <a:rPr lang="en-US" dirty="0"/>
              <a:t> @ CERN </a:t>
            </a:r>
          </a:p>
        </p:txBody>
      </p:sp>
    </p:spTree>
    <p:extLst>
      <p:ext uri="{BB962C8B-B14F-4D97-AF65-F5344CB8AC3E}">
        <p14:creationId xmlns:p14="http://schemas.microsoft.com/office/powerpoint/2010/main" val="238133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4563143" cy="4918756"/>
          </a:xfrm>
        </p:spPr>
        <p:txBody>
          <a:bodyPr/>
          <a:lstStyle/>
          <a:p>
            <a:r>
              <a:rPr lang="en-US" dirty="0"/>
              <a:t>**Full Intro Lecture on 10/27**</a:t>
            </a:r>
          </a:p>
          <a:p>
            <a:r>
              <a:rPr lang="en-US" b="1" dirty="0"/>
              <a:t>Standard Model </a:t>
            </a:r>
          </a:p>
          <a:p>
            <a:pPr lvl="1"/>
            <a:r>
              <a:rPr lang="en-US" dirty="0"/>
              <a:t>Matter is made of quarks and leptons</a:t>
            </a:r>
          </a:p>
          <a:p>
            <a:pPr lvl="1"/>
            <a:r>
              <a:rPr lang="en-US" dirty="0"/>
              <a:t>Particles communicate through the 4 force bosons shown</a:t>
            </a:r>
          </a:p>
          <a:p>
            <a:r>
              <a:rPr lang="en-US" dirty="0"/>
              <a:t>Four forces</a:t>
            </a:r>
          </a:p>
          <a:p>
            <a:pPr lvl="1"/>
            <a:r>
              <a:rPr lang="en-US" dirty="0"/>
              <a:t>Electromagnetic</a:t>
            </a:r>
          </a:p>
          <a:p>
            <a:pPr lvl="1"/>
            <a:r>
              <a:rPr lang="en-US" dirty="0"/>
              <a:t>Weak</a:t>
            </a:r>
          </a:p>
          <a:p>
            <a:pPr lvl="1"/>
            <a:r>
              <a:rPr lang="en-US" dirty="0"/>
              <a:t>Strong</a:t>
            </a:r>
          </a:p>
          <a:p>
            <a:pPr lvl="1"/>
            <a:r>
              <a:rPr lang="en-US" dirty="0"/>
              <a:t>Gravity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will be in those collisions?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1743" y="603149"/>
            <a:ext cx="4352257" cy="401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60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Theory tells us that a quark and antiquark interact via a W boson and produce a set of particles.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theory tells 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B68246-37F0-2842-80BC-3C36B9E1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91" y="1715320"/>
            <a:ext cx="2515032" cy="18766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4A8445C-C3AE-984C-934E-20B056591E6F}"/>
              </a:ext>
            </a:extLst>
          </p:cNvPr>
          <p:cNvSpPr/>
          <p:nvPr/>
        </p:nvSpPr>
        <p:spPr>
          <a:xfrm>
            <a:off x="2358589" y="1872602"/>
            <a:ext cx="527134" cy="1628629"/>
          </a:xfrm>
          <a:prstGeom prst="ellipse">
            <a:avLst/>
          </a:prstGeom>
          <a:noFill/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17763B9-9986-A14C-BEF0-491E0FAAE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53" y="3591921"/>
            <a:ext cx="4472539" cy="2692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C9D308-BCF4-CE45-B96E-41FD6A582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510" y="1872602"/>
            <a:ext cx="3302000" cy="246380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44D6D57-8489-134B-AFAB-53E7706ADA43}"/>
              </a:ext>
            </a:extLst>
          </p:cNvPr>
          <p:cNvCxnSpPr/>
          <p:nvPr/>
        </p:nvCxnSpPr>
        <p:spPr>
          <a:xfrm flipV="1">
            <a:off x="3657148" y="3270142"/>
            <a:ext cx="1626759" cy="47906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688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CB80E6-EA9D-3B42-85EB-02F1CA67E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send a proton/antiproton towards each other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C09A77E-7536-CE4D-A0ED-A673E9549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more realistic picture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BC478-A45D-5847-A68E-BCF617FFD0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B8419-DD98-4541-99D1-4F9DFCEAB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00832-B06D-644C-B85A-0136B87FA9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7C4670-5CAF-AB4F-ABD3-8F5295D8A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565329"/>
            <a:ext cx="3552168" cy="2687455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953779F7-FE6F-8B43-A868-181767725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562" y="1406659"/>
            <a:ext cx="4472539" cy="2692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29E24-B18E-5B42-98A7-BEBB993C3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0" y="3864801"/>
            <a:ext cx="5001986" cy="260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807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392A30-D2A1-9348-935C-8611F23E3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actually see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2434C-D232-9D41-8BB9-831F254F18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CB42F4-028E-4644-8706-2CE06FDCA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16BDC-3A4D-BD4F-B066-4981226DE7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B05793-7817-EB41-B0D1-791874DA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1022889"/>
            <a:ext cx="7850664" cy="475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8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948906A-5DC2-5F44-839C-AB6D2299EA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429419" y="971549"/>
            <a:ext cx="8471694" cy="5134361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2452A6-CCD6-4E49-8D7F-63D7E48ED3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What do those lines mean? </a:t>
            </a:r>
          </a:p>
          <a:p>
            <a:pPr algn="r"/>
            <a:r>
              <a:rPr lang="en-US" b="1" dirty="0"/>
              <a:t>Why are they curving?</a:t>
            </a:r>
          </a:p>
          <a:p>
            <a:pPr algn="r"/>
            <a:endParaRPr lang="en-US" dirty="0"/>
          </a:p>
          <a:p>
            <a:pPr algn="r"/>
            <a:r>
              <a:rPr lang="en-US" b="1" dirty="0"/>
              <a:t>What do the circles mean?</a:t>
            </a:r>
            <a:r>
              <a:rPr lang="en-US" dirty="0"/>
              <a:t> </a:t>
            </a:r>
          </a:p>
          <a:p>
            <a:r>
              <a:rPr lang="en-US" b="1" dirty="0"/>
              <a:t>Why are some areas black? 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How do we even know what we’re looking? </a:t>
            </a:r>
          </a:p>
          <a:p>
            <a:pPr algn="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5ABB11-7666-164B-91C5-079DB4322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Many Questions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17DCD-0A38-F546-A2BD-A489EF798F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6568A-8545-3D45-A644-55AF20E7E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D9697-CD38-A249-9BBB-9F1388855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E4D6F69-43AE-DE4D-A306-5C839E0F5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biology and chemistry, we have classification schemes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F84B4E7-0AB0-7245-8324-92F31491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identify particles?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227B-9258-284A-BE5C-7A1A4763A9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634F0-A3F4-F94D-BB52-2211AC98E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5FD41-7E2F-5943-B231-C23DE968B0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850DAF-B4C7-4849-B073-A79BA3C23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31" y="1703520"/>
            <a:ext cx="2790943" cy="3848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481DC-13F7-4848-80D1-0210BAF80C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942" y="2508099"/>
            <a:ext cx="4702629" cy="284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432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C23CF8A-C851-7F4C-9CD6-80472B037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770206"/>
            <a:ext cx="7202714" cy="5197021"/>
          </a:xfrm>
        </p:spPr>
        <p:txBody>
          <a:bodyPr/>
          <a:lstStyle/>
          <a:p>
            <a:r>
              <a:rPr lang="en-US" dirty="0"/>
              <a:t>We know that particles have a unique set of numbers that define them. </a:t>
            </a:r>
          </a:p>
          <a:p>
            <a:pPr lvl="1"/>
            <a:r>
              <a:rPr lang="en-US" b="1" i="1" dirty="0"/>
              <a:t>Mass, charge</a:t>
            </a:r>
            <a:r>
              <a:rPr lang="en-US" dirty="0"/>
              <a:t>, etc.</a:t>
            </a:r>
          </a:p>
          <a:p>
            <a:r>
              <a:rPr lang="en-US" dirty="0"/>
              <a:t>Momentum conservation </a:t>
            </a:r>
          </a:p>
          <a:p>
            <a:pPr lvl="1"/>
            <a:r>
              <a:rPr lang="en-US" b="1" i="1" dirty="0"/>
              <a:t>Momentum</a:t>
            </a:r>
            <a:r>
              <a:rPr lang="en-US" dirty="0"/>
              <a:t> before is the same as the momentum after a collision </a:t>
            </a:r>
          </a:p>
          <a:p>
            <a:r>
              <a:rPr lang="en-US" dirty="0"/>
              <a:t>Energy conservation </a:t>
            </a:r>
          </a:p>
          <a:p>
            <a:pPr lvl="1"/>
            <a:r>
              <a:rPr lang="en-US" dirty="0"/>
              <a:t>Same </a:t>
            </a:r>
            <a:r>
              <a:rPr lang="en-US" b="1" i="1" dirty="0"/>
              <a:t>energy</a:t>
            </a:r>
            <a:r>
              <a:rPr lang="en-US" b="1" dirty="0"/>
              <a:t> </a:t>
            </a:r>
            <a:r>
              <a:rPr lang="en-US" dirty="0"/>
              <a:t>before and after collision </a:t>
            </a:r>
          </a:p>
          <a:p>
            <a:r>
              <a:rPr lang="en-US" dirty="0"/>
              <a:t>We can observe electromagnetic interactions and strong interactions </a:t>
            </a:r>
          </a:p>
          <a:p>
            <a:r>
              <a:rPr lang="en-US" dirty="0"/>
              <a:t>We can tell types of particles based on their </a:t>
            </a:r>
            <a:r>
              <a:rPr lang="en-US" b="1" i="1" dirty="0"/>
              <a:t>lifetime</a:t>
            </a:r>
          </a:p>
          <a:p>
            <a:pPr lvl="1"/>
            <a:r>
              <a:rPr lang="en-US" dirty="0"/>
              <a:t>Muons, kaons, </a:t>
            </a:r>
            <a:r>
              <a:rPr lang="en-US" dirty="0" err="1"/>
              <a:t>pions</a:t>
            </a:r>
            <a:r>
              <a:rPr lang="en-US" dirty="0"/>
              <a:t> all decay at different times and into different things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DA1FE5A-9D0F-9E46-AD65-EA0028286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251752"/>
            <a:ext cx="8801100" cy="427877"/>
          </a:xfrm>
        </p:spPr>
        <p:txBody>
          <a:bodyPr/>
          <a:lstStyle/>
          <a:p>
            <a:r>
              <a:rPr lang="en-US" dirty="0"/>
              <a:t>How can we identify particles?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BCBEA-DDCC-F84B-AEB5-2926ACEBA5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F566F4-A4AB-7D47-B62A-07FB3580FF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6EB56-186A-F941-B4F9-601548A7B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F48878-A3C1-434A-8F12-68F8AEF9B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300" y="161175"/>
            <a:ext cx="2478700" cy="228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13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F0F4C1-0367-8F4D-9555-1AC6D628A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Motion in a magnetic field </a:t>
            </a:r>
          </a:p>
          <a:p>
            <a:endParaRPr lang="en-US" dirty="0"/>
          </a:p>
          <a:p>
            <a:r>
              <a:rPr lang="en-US" dirty="0"/>
              <a:t>Ionization </a:t>
            </a:r>
          </a:p>
          <a:p>
            <a:endParaRPr lang="en-US" dirty="0"/>
          </a:p>
          <a:p>
            <a:r>
              <a:rPr lang="en-US" dirty="0"/>
              <a:t>Scintillation </a:t>
            </a:r>
          </a:p>
          <a:p>
            <a:endParaRPr lang="en-US" dirty="0"/>
          </a:p>
          <a:p>
            <a:r>
              <a:rPr lang="en-US" dirty="0"/>
              <a:t>Calorimetry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B267FF-8898-2243-874F-18688BB7E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tools to our toolbox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347B9-FEA5-4141-8C25-21B7F5C68C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C52E7-32B2-A24F-B480-4FB458064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E38A3-59AF-0345-9588-7268FE9D3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D0A802-1046-C644-8FF0-C407E35F2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229" y="1650799"/>
            <a:ext cx="3679371" cy="396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68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86C67A-4582-B74A-9A01-FC71D55EA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3200" dirty="0"/>
              <a:t>How do particles interact?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What are the building blocks of nature?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Why is there more matter than antimatter?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What is dark matter?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What is dark energy?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E188DA-0018-3B4B-81EB-7B3974147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trying to learn about?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413C95-992F-6046-828C-B5725A9705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E414B-F8AC-EA46-A202-30362B002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4B416-BCA3-CC4F-84F2-C0D3DAE634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5362E6-26B1-474A-9BBC-D99F7F401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 this at home!! The tension in the string is keeping the ball moving in a circle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38EA3B-2A05-B94D-B1B9-F8C29A72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in a uniform magnetic field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75FB4-7679-3448-B79A-57A2F3751E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4826A-8178-E147-BD7D-ACDF64AF5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30098-D0F6-6040-9FD1-4FA511B88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C5F60-8D66-0A47-AC7D-C31381221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977" y="1788917"/>
            <a:ext cx="5832744" cy="424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97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5362E6-26B1-474A-9BBC-D99F7F401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971550"/>
            <a:ext cx="8672513" cy="5059363"/>
          </a:xfrm>
        </p:spPr>
        <p:txBody>
          <a:bodyPr/>
          <a:lstStyle/>
          <a:p>
            <a:r>
              <a:rPr lang="en-US" dirty="0"/>
              <a:t>Remove the person, add in a magnetic field.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38EA3B-2A05-B94D-B1B9-F8C29A72A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in a uniform magnetic field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75FB4-7679-3448-B79A-57A2F3751E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4826A-8178-E147-BD7D-ACDF64AF5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30098-D0F6-6040-9FD1-4FA511B88D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C5F60-8D66-0A47-AC7D-C31381221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977" y="1788917"/>
            <a:ext cx="5832744" cy="42419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79E719-F9CE-FE49-9F1E-B6FDF3AE90A3}"/>
              </a:ext>
            </a:extLst>
          </p:cNvPr>
          <p:cNvSpPr/>
          <p:nvPr/>
        </p:nvSpPr>
        <p:spPr>
          <a:xfrm>
            <a:off x="3487119" y="2619214"/>
            <a:ext cx="2371240" cy="2913681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187C207-6F39-8A4A-A422-1336A51F265D}"/>
              </a:ext>
            </a:extLst>
          </p:cNvPr>
          <p:cNvCxnSpPr>
            <a:cxnSpLocks/>
          </p:cNvCxnSpPr>
          <p:nvPr/>
        </p:nvCxnSpPr>
        <p:spPr>
          <a:xfrm flipH="1" flipV="1">
            <a:off x="3719594" y="3258988"/>
            <a:ext cx="1225128" cy="17708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ADC63A-5964-2B47-8D24-FB3DF957F449}"/>
              </a:ext>
            </a:extLst>
          </p:cNvPr>
          <p:cNvCxnSpPr>
            <a:cxnSpLocks/>
          </p:cNvCxnSpPr>
          <p:nvPr/>
        </p:nvCxnSpPr>
        <p:spPr>
          <a:xfrm flipH="1" flipV="1">
            <a:off x="4015096" y="3146494"/>
            <a:ext cx="1087964" cy="15894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330B41-73CE-FB4C-9847-853068B68E94}"/>
              </a:ext>
            </a:extLst>
          </p:cNvPr>
          <p:cNvCxnSpPr>
            <a:cxnSpLocks/>
          </p:cNvCxnSpPr>
          <p:nvPr/>
        </p:nvCxnSpPr>
        <p:spPr>
          <a:xfrm flipH="1" flipV="1">
            <a:off x="4315604" y="3055515"/>
            <a:ext cx="1064199" cy="15894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9808CF4-2C5A-FF49-8A02-B90837DEBC3E}"/>
              </a:ext>
            </a:extLst>
          </p:cNvPr>
          <p:cNvCxnSpPr>
            <a:cxnSpLocks/>
          </p:cNvCxnSpPr>
          <p:nvPr/>
        </p:nvCxnSpPr>
        <p:spPr>
          <a:xfrm flipH="1" flipV="1">
            <a:off x="4564856" y="2947888"/>
            <a:ext cx="976828" cy="1448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0C94F34-2A12-D342-8AE5-FE423844CC33}"/>
              </a:ext>
            </a:extLst>
          </p:cNvPr>
          <p:cNvSpPr txBox="1"/>
          <p:nvPr/>
        </p:nvSpPr>
        <p:spPr>
          <a:xfrm>
            <a:off x="3642157" y="4650646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 Field</a:t>
            </a:r>
          </a:p>
        </p:txBody>
      </p:sp>
    </p:spTree>
    <p:extLst>
      <p:ext uri="{BB962C8B-B14F-4D97-AF65-F5344CB8AC3E}">
        <p14:creationId xmlns:p14="http://schemas.microsoft.com/office/powerpoint/2010/main" val="4291829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D312692-EFBE-C246-960A-4D828C0549C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den>
                    </m:f>
                  </m:oMath>
                </a14:m>
                <a:r>
                  <a:rPr lang="en-US" dirty="0"/>
                  <a:t> : Force in a circular motion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𝑞𝑣𝐵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r>
                  <a:rPr lang="en-US" dirty="0"/>
                  <a:t>Force on a particle in a uniform magnetic field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𝑞𝑣𝐵</m:t>
                      </m:r>
                    </m:oMath>
                  </m:oMathPara>
                </a14:m>
                <a:endParaRPr lang="en-US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𝑚𝑣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  <a:p>
                <a:r>
                  <a:rPr lang="en-US" b="0" dirty="0"/>
                  <a:t>We can measure the radius of curve particles make to learn about their momentum</a:t>
                </a:r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D312692-EFBE-C246-960A-4D828C0549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2EB3C809-3130-C249-BA78-7B253F3C6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circular motion in a magnetic field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1F031-2375-D442-B5A7-960D3B966D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52430-073C-B34A-8078-B2B1A1CE2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5CB43-3809-AD4C-B508-EA7F19B5E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19B753-09F6-8D48-B917-52FF373A5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856" y="4116841"/>
            <a:ext cx="38100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45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3C72B-9651-C042-9645-3EA576F78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Definition: Ionization is the removal or addition of an electron to an atom to make it positive or negative. 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F1440-D5CA-AD4B-92F6-E617970EA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44425D-B100-D344-8F87-D1772F805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586" y="2081034"/>
            <a:ext cx="4622800" cy="42418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092E5D-BA4D-A346-A092-E263E517DA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7C238B-0C62-7445-8A4F-371A645DE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64C810-1E5D-B040-BF9D-326B1AEA1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28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8CA17-A047-B24F-96D0-C02F67C9A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ionization, you are left with a free electron (negative) and a positively charged atom</a:t>
            </a:r>
          </a:p>
          <a:p>
            <a:r>
              <a:rPr lang="en-US" dirty="0"/>
              <a:t>Add an electric field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BB3431-C5CE-FF47-8926-B19D69A1C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help us?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7F23C-FA28-FA49-ABD6-55D292F522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5B7B5-C276-BC42-9F2D-BABBF18D0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E7CB1-95C6-4F49-96DE-8EFF2E32A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53E8F0-3F82-1840-BB08-7C5730AD5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739" y="2280062"/>
            <a:ext cx="5096978" cy="354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1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8CA17-A047-B24F-96D0-C02F67C9A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ionization, you are left with a free electron (negative) and a positively charged atom</a:t>
            </a:r>
          </a:p>
          <a:p>
            <a:r>
              <a:rPr lang="en-US" dirty="0"/>
              <a:t>Adding an electric field – we can separate the different types of charges.</a:t>
            </a:r>
          </a:p>
          <a:p>
            <a:r>
              <a:rPr lang="en-US" dirty="0"/>
              <a:t>Electrons will leave a charge on a                                  s      sensor that we can read out.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BB3431-C5CE-FF47-8926-B19D69A1C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this help us?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7F23C-FA28-FA49-ABD6-55D292F522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5B7B5-C276-BC42-9F2D-BABBF18D0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E7CB1-95C6-4F49-96DE-8EFF2E32AA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4E8B38-B965-8649-B5C9-3F5E6C7E4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1716" y="2394445"/>
            <a:ext cx="31242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9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F55570-5DEE-6F48-895F-DAFFF7DB4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49"/>
            <a:ext cx="8672513" cy="5059363"/>
          </a:xfrm>
        </p:spPr>
        <p:txBody>
          <a:bodyPr/>
          <a:lstStyle/>
          <a:p>
            <a:r>
              <a:rPr lang="en-US" dirty="0"/>
              <a:t>Sometimes, in some materials, a particle moving through does not knock out an electron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59C0F5-C4D4-654B-BD19-62676AF6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Scintillation Light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4441B-2284-9840-A681-7CB5226C1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79" y="2523718"/>
            <a:ext cx="3423134" cy="2468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0C73F1-3568-5448-939D-BFF94FDC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37" y="2129631"/>
            <a:ext cx="1193800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23C879-2131-A346-9022-0A758F9C6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0413" y="3523093"/>
            <a:ext cx="3060700" cy="26924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CCEE6A-52A5-DE47-8565-708B897BAF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131CDF-D655-E54E-96ED-95F675949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EF6BE3-65A8-1D48-97C8-2C66D82F8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613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2C70F11-28B9-CE4A-8C1F-B2752107D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photon emitted will have a very specific energy </a:t>
            </a:r>
          </a:p>
          <a:p>
            <a:r>
              <a:rPr lang="en-US" dirty="0"/>
              <a:t>We can count the number of photons that go to our readout tools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EEF719-0334-CA41-83E1-1E2A8F72E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 with scintillation light?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8A28E-6784-FA44-B0CF-7C5CCC219A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D3828-7142-9B41-9876-8675429A0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B1DB9-AB4D-E84F-A289-038656CCE4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D4C81A-6A12-604E-98A0-AC11E520A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866" y="2664206"/>
            <a:ext cx="4494728" cy="33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28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3EB6743-D2B8-034E-AA48-08B59DFAD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6279"/>
            <a:ext cx="8672513" cy="5059363"/>
          </a:xfrm>
        </p:spPr>
        <p:txBody>
          <a:bodyPr/>
          <a:lstStyle/>
          <a:p>
            <a:r>
              <a:rPr lang="en-US" dirty="0"/>
              <a:t>We’ll study 2 types – Electromagnetic interactions and nuclear interactions </a:t>
            </a:r>
          </a:p>
          <a:p>
            <a:pPr lvl="1"/>
            <a:r>
              <a:rPr lang="en-US" dirty="0"/>
              <a:t>Particles are either going to interact with detector material electrons or with it’s nucleus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0B7F42-91CE-9642-BDE0-DF9D018E3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Interactions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9CBB2-05CC-814D-8C80-FB5E48DA40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DB685-43C1-CF4D-897B-5245EED9E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05340-D9EE-2540-8FFD-7B5586E73E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6B44EA-6AF6-7C48-97C4-E593C780F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53481"/>
            <a:ext cx="3543300" cy="229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85B838-F2E4-1845-A7B5-EF85FC5F7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386" y="4078514"/>
            <a:ext cx="5842657" cy="21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52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F34636-D054-CC4F-8916-359425B56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Electrons (charged) and photons (no charge)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Interacts with free electrons in atom</a:t>
            </a:r>
          </a:p>
          <a:p>
            <a:r>
              <a:rPr lang="en-US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Muons (charged) </a:t>
            </a:r>
          </a:p>
          <a:p>
            <a:pPr lvl="1"/>
            <a:r>
              <a:rPr lang="en-US" dirty="0"/>
              <a:t>Interacts with free electrons in atom</a:t>
            </a:r>
          </a:p>
          <a:p>
            <a:r>
              <a:rPr lang="en-US" b="1" dirty="0" err="1">
                <a:solidFill>
                  <a:schemeClr val="tx1">
                    <a:lumMod val="40000"/>
                    <a:lumOff val="60000"/>
                  </a:schemeClr>
                </a:solidFill>
              </a:rPr>
              <a:t>Pions</a:t>
            </a:r>
            <a:r>
              <a:rPr lang="en-US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 and protons (charged), kaons (charged) </a:t>
            </a:r>
          </a:p>
          <a:p>
            <a:pPr lvl="1"/>
            <a:r>
              <a:rPr lang="en-US" dirty="0"/>
              <a:t>Interacts with nucleus</a:t>
            </a:r>
          </a:p>
          <a:p>
            <a:r>
              <a:rPr lang="en-US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Neutrons (no charge) </a:t>
            </a:r>
          </a:p>
          <a:p>
            <a:pPr lvl="1"/>
            <a:r>
              <a:rPr lang="en-US" dirty="0"/>
              <a:t>Interacts with nucleus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071038-09A4-674F-9C41-2687A1569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particles we can see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1386D1-EC04-E44A-8D44-CA173204C0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F881F-CDC2-394A-BD67-D38B7C61D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10CD5-CBC8-6149-BDB6-A0275B055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403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49767A-FC70-A947-BC26-730CAFB47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we going to answer these questions?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764AD-D1CF-E041-858E-87695311BF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7795A-34F2-1F48-88C2-2AC20CDB83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76E27-8F10-0E4E-94B2-82454F8094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93F1212-4E56-5341-BD0D-6A5C9910E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2506" y="900112"/>
            <a:ext cx="6510350" cy="50593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6395468-6620-044B-B5E6-E57C61E12A9B}"/>
              </a:ext>
            </a:extLst>
          </p:cNvPr>
          <p:cNvSpPr txBox="1"/>
          <p:nvPr/>
        </p:nvSpPr>
        <p:spPr>
          <a:xfrm rot="19809170">
            <a:off x="1231739" y="4055230"/>
            <a:ext cx="1671110" cy="107721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This lecture</a:t>
            </a:r>
            <a:r>
              <a:rPr lang="en-US" sz="3200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9481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477EAA-E20A-5E45-957E-1AF62D6BA8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well stocked toolbox </a:t>
            </a:r>
          </a:p>
          <a:p>
            <a:pPr lvl="1"/>
            <a:r>
              <a:rPr lang="en-US" dirty="0"/>
              <a:t>Theory tells us which particles we can see at the end of the collision</a:t>
            </a:r>
          </a:p>
          <a:p>
            <a:pPr lvl="1"/>
            <a:r>
              <a:rPr lang="en-US" dirty="0"/>
              <a:t>3 basic processes (motion in a magnetic field, ionization, scintillation)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Conservation laws (final state will tell us something about the initial state)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C7BD25-119B-DD4C-876A-E7D87169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build detectors!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2CDA-7A7F-2B48-99FC-D1F2966D8D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A892-B2C0-C74F-AFA1-29E08A28E7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C9F40-6ADC-DF40-AB8A-044EE2BA35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17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971550"/>
            <a:ext cx="8672513" cy="5059363"/>
          </a:xfrm>
        </p:spPr>
        <p:txBody>
          <a:bodyPr/>
          <a:lstStyle/>
          <a:p>
            <a:r>
              <a:rPr lang="en-US" dirty="0"/>
              <a:t>In order to fully understand an interaction, we should use multiple detectors. There are 2 classic geometries: fixed target and collider.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 back to our car crashes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21E307D-73AD-5C4A-AEEC-A3A753794B49}"/>
              </a:ext>
            </a:extLst>
          </p:cNvPr>
          <p:cNvGrpSpPr/>
          <p:nvPr/>
        </p:nvGrpSpPr>
        <p:grpSpPr>
          <a:xfrm>
            <a:off x="228600" y="2132103"/>
            <a:ext cx="3505200" cy="3082491"/>
            <a:chOff x="228600" y="2132103"/>
            <a:chExt cx="3505200" cy="3082491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679356"/>
              <a:ext cx="3505200" cy="2535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29419" y="2132103"/>
              <a:ext cx="30073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Fixed Target Geometry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F67523-8559-C349-97DD-FEBB8AEF5C6B}"/>
              </a:ext>
            </a:extLst>
          </p:cNvPr>
          <p:cNvGrpSpPr/>
          <p:nvPr/>
        </p:nvGrpSpPr>
        <p:grpSpPr>
          <a:xfrm>
            <a:off x="4946822" y="2217691"/>
            <a:ext cx="3429000" cy="2849265"/>
            <a:chOff x="4946822" y="2217691"/>
            <a:chExt cx="3429000" cy="2849265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6822" y="2679356"/>
              <a:ext cx="3429000" cy="238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81541" y="2217691"/>
              <a:ext cx="24718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Collider Geometry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52507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819511-8C90-9546-8C2C-BCE143149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Trackers (momentum, charge measurements)</a:t>
            </a:r>
          </a:p>
          <a:p>
            <a:pPr lvl="1"/>
            <a:r>
              <a:rPr lang="en-US" dirty="0"/>
              <a:t>Electromagnetic interactions 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Scintillation (excitation)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Ionization</a:t>
            </a:r>
          </a:p>
          <a:p>
            <a:pPr marL="914400" lvl="2" indent="0">
              <a:buNone/>
            </a:pP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rgbClr val="004C97"/>
                </a:solidFill>
              </a:rPr>
              <a:t>Calorimeters (energy, mass measurements) </a:t>
            </a:r>
          </a:p>
          <a:p>
            <a:pPr lvl="1"/>
            <a:r>
              <a:rPr lang="en-US" dirty="0"/>
              <a:t>Electromagnetic interactions 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Ionization</a:t>
            </a:r>
          </a:p>
          <a:p>
            <a:pPr lvl="1"/>
            <a:r>
              <a:rPr lang="en-US" dirty="0"/>
              <a:t>Strong interactions </a:t>
            </a:r>
          </a:p>
          <a:p>
            <a:pPr lvl="2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Hadronic showers</a:t>
            </a:r>
          </a:p>
          <a:p>
            <a:r>
              <a:rPr lang="en-US" dirty="0">
                <a:solidFill>
                  <a:srgbClr val="004C97"/>
                </a:solidFill>
              </a:rPr>
              <a:t>Cherenkov Detectors and Time Projection Chambers</a:t>
            </a:r>
            <a:endParaRPr lang="en-US" dirty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Let’s look at these one by one</a:t>
            </a:r>
          </a:p>
          <a:p>
            <a:pPr lvl="2"/>
            <a:endParaRPr lang="en-US" dirty="0">
              <a:solidFill>
                <a:srgbClr val="004C97"/>
              </a:solidFill>
            </a:endParaRPr>
          </a:p>
          <a:p>
            <a:endParaRPr lang="en-US" dirty="0">
              <a:solidFill>
                <a:srgbClr val="004C97"/>
              </a:solidFill>
            </a:endParaRPr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9A98C7-E75D-C24D-B3CA-D377CD3C2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Interactions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E101E0-DBA2-174F-9F51-CEAE6D005A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A43D4-D1B8-634C-BF13-C5B3ED2DD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E04123-FA2A-6A40-9E2E-63013637F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130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Put least amount of material and fastest detectors near the interaction point, build out from there.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down into a slice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11" y="1989138"/>
            <a:ext cx="64008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404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Used for:</a:t>
            </a:r>
          </a:p>
          <a:p>
            <a:pPr lvl="1"/>
            <a:r>
              <a:rPr lang="en-US" dirty="0"/>
              <a:t> momentum measurements (</a:t>
            </a:r>
            <a:r>
              <a:rPr lang="en-US" b="1" dirty="0"/>
              <a:t>p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charge determination</a:t>
            </a:r>
          </a:p>
          <a:p>
            <a:pPr lvl="1"/>
            <a:r>
              <a:rPr lang="en-US" dirty="0"/>
              <a:t> </a:t>
            </a:r>
            <a:r>
              <a:rPr lang="en-US" i="1" dirty="0"/>
              <a:t>particle production position (primary and secondary) </a:t>
            </a:r>
          </a:p>
          <a:p>
            <a:r>
              <a:rPr lang="en-US" b="1" dirty="0"/>
              <a:t>Main Concepts</a:t>
            </a:r>
          </a:p>
          <a:p>
            <a:pPr lvl="1"/>
            <a:r>
              <a:rPr lang="en-US" dirty="0"/>
              <a:t>Motion in Magnetic field </a:t>
            </a:r>
          </a:p>
          <a:p>
            <a:pPr lvl="1"/>
            <a:r>
              <a:rPr lang="en-US" dirty="0"/>
              <a:t>Ionization </a:t>
            </a:r>
          </a:p>
          <a:p>
            <a:r>
              <a:rPr lang="en-US" b="1" dirty="0"/>
              <a:t>What are trackers made out of?	</a:t>
            </a:r>
          </a:p>
          <a:p>
            <a:pPr lvl="1"/>
            <a:r>
              <a:rPr lang="en-US" dirty="0"/>
              <a:t>Gaseous detectors</a:t>
            </a:r>
          </a:p>
          <a:p>
            <a:pPr lvl="1"/>
            <a:r>
              <a:rPr lang="en-US" dirty="0"/>
              <a:t>Silicon detectors</a:t>
            </a:r>
          </a:p>
          <a:p>
            <a:pPr lvl="1"/>
            <a:r>
              <a:rPr lang="en-US" dirty="0"/>
              <a:t>Scintillating fiber trackers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Detectors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49" y="3614263"/>
            <a:ext cx="3328601" cy="265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70876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223C5F-A340-F94D-8D87-92D3D9506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Measures the momentum, direction of the particle, and charge </a:t>
            </a:r>
          </a:p>
          <a:p>
            <a:pPr lvl="1"/>
            <a:r>
              <a:rPr lang="en-US" dirty="0"/>
              <a:t>It </a:t>
            </a:r>
            <a:r>
              <a:rPr lang="en-US" b="1" dirty="0"/>
              <a:t>only </a:t>
            </a:r>
            <a:r>
              <a:rPr lang="en-US" dirty="0"/>
              <a:t>sees </a:t>
            </a:r>
            <a:r>
              <a:rPr lang="en-US" i="1" dirty="0"/>
              <a:t>charged particles </a:t>
            </a:r>
          </a:p>
          <a:p>
            <a:r>
              <a:rPr lang="en-US" dirty="0"/>
              <a:t>Usually the first detector to see the collision </a:t>
            </a:r>
          </a:p>
          <a:p>
            <a:pPr lvl="1"/>
            <a:r>
              <a:rPr lang="en-US" dirty="0"/>
              <a:t>Inside a magnetic field </a:t>
            </a:r>
          </a:p>
          <a:p>
            <a:r>
              <a:rPr lang="en-US" dirty="0"/>
              <a:t>Will show the direction of a particle without hindering it </a:t>
            </a:r>
          </a:p>
          <a:p>
            <a:r>
              <a:rPr lang="en-US" dirty="0"/>
              <a:t>Will also show if other particles are created after the collision</a:t>
            </a:r>
          </a:p>
          <a:p>
            <a:pPr lvl="1"/>
            <a:r>
              <a:rPr lang="en-US" dirty="0"/>
              <a:t>Called a ”secondary vertex”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324F90-8939-9F4E-9C19-F39D6C3E8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detectors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B132C-2C39-6943-AF83-ADBD879EDD8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49200-CD44-2445-B4EF-E2D173A90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064DF-C8BE-F94F-87F4-FB1C20152E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71539E-20F9-DE46-9FA2-8133CD3CC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5" y="5186545"/>
            <a:ext cx="1178115" cy="10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39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D0EDFD-7785-A24B-A437-AA047614B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construction: Gas filled region (tube, big </a:t>
            </a:r>
            <a:r>
              <a:rPr lang="en-US" dirty="0" err="1"/>
              <a:t>containter</a:t>
            </a:r>
            <a:r>
              <a:rPr lang="en-US" dirty="0"/>
              <a:t>) with signal wires or plans. </a:t>
            </a:r>
          </a:p>
          <a:p>
            <a:endParaRPr lang="en-US" dirty="0"/>
          </a:p>
          <a:p>
            <a:r>
              <a:rPr lang="en-US" dirty="0"/>
              <a:t>Low mass (gas!) </a:t>
            </a:r>
          </a:p>
          <a:p>
            <a:endParaRPr lang="en-US" dirty="0"/>
          </a:p>
          <a:p>
            <a:r>
              <a:rPr lang="en-US" dirty="0"/>
              <a:t>Works with ionization and electric fields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3F8ACEE-5FBB-814D-A89C-3713249F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based trackers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4997F1-2A1C-1546-98FD-C881E62BFE7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DC7CB-8215-E140-913C-4CC49BFA8D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7F7A0-94D6-1F4D-B2BF-2FDCE407C4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7" name="Picture 7" descr="CDF_tracker">
            <a:extLst>
              <a:ext uri="{FF2B5EF4-FFF2-40B4-BE49-F238E27FC236}">
                <a16:creationId xmlns:a16="http://schemas.microsoft.com/office/drawing/2014/main" id="{B2C6590B-52FC-C94B-BF27-BC158A50D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9" y="3759678"/>
            <a:ext cx="2948499" cy="236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F7EB9-8987-C847-BE36-17313ACCE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5" y="5186545"/>
            <a:ext cx="1178115" cy="10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23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0BCD1B5-5D39-6343-BA4E-EEA181251E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4556" y="2402681"/>
            <a:ext cx="2260600" cy="2197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17C7D2E-B0BC-3446-B68B-D7937671E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 Detector Types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3D718-D294-5E42-9C56-8A697B3639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29223-C4C9-A646-BCE3-C4949DBC56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E2F0B-2813-9E46-818C-1025A9DD0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0B3CDB-FEFC-C24F-96BF-29F727A90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666091"/>
            <a:ext cx="8167007" cy="5670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1E20E-73AA-594B-89A7-0CC56026E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841" y="3393521"/>
            <a:ext cx="1667437" cy="1620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5A7170-1C18-DC4A-B43C-BDAE79131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262" y="3103677"/>
            <a:ext cx="2827199" cy="191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3743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2887" y="832016"/>
            <a:ext cx="8672513" cy="5059363"/>
          </a:xfrm>
        </p:spPr>
        <p:txBody>
          <a:bodyPr/>
          <a:lstStyle/>
          <a:p>
            <a:r>
              <a:rPr lang="en-US" dirty="0"/>
              <a:t>Very important – radiation hard! </a:t>
            </a:r>
          </a:p>
          <a:p>
            <a:r>
              <a:rPr lang="en-US" dirty="0"/>
              <a:t>Can tell trajectory of particles very precisely </a:t>
            </a:r>
          </a:p>
          <a:p>
            <a:r>
              <a:rPr lang="en-US" dirty="0"/>
              <a:t>More material than gas trackers</a:t>
            </a:r>
          </a:p>
          <a:p>
            <a:r>
              <a:rPr lang="en-US" dirty="0"/>
              <a:t>Works via ionization</a:t>
            </a:r>
          </a:p>
          <a:p>
            <a:pPr lvl="1"/>
            <a:endParaRPr lang="en-US" dirty="0"/>
          </a:p>
          <a:p>
            <a:pPr lvl="6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Silicon trackers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1194BC-83DA-5647-8DCB-92F5BC820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777" y="2324551"/>
            <a:ext cx="2685779" cy="17980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C665D1-1DAA-D140-90D1-2236CC4A8F89}"/>
              </a:ext>
            </a:extLst>
          </p:cNvPr>
          <p:cNvSpPr txBox="1"/>
          <p:nvPr/>
        </p:nvSpPr>
        <p:spPr>
          <a:xfrm>
            <a:off x="6303691" y="1620418"/>
            <a:ext cx="2663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Silicon Tracker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2A48B-643F-FC4F-9D3F-BE2FC09B1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8561" y="4595862"/>
            <a:ext cx="2385439" cy="1908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165417-EA16-E04F-8FB6-D2A18C9B45A8}"/>
              </a:ext>
            </a:extLst>
          </p:cNvPr>
          <p:cNvSpPr txBox="1"/>
          <p:nvPr/>
        </p:nvSpPr>
        <p:spPr>
          <a:xfrm>
            <a:off x="4025735" y="5890161"/>
            <a:ext cx="2440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D0 Silicon Tracker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A63B28-44B2-D744-B55C-6A0426F636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16" y="2648826"/>
            <a:ext cx="5096978" cy="354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72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B5C7616-FE75-1E4F-90A9-B44D8CE9CB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803" y="805296"/>
            <a:ext cx="8672513" cy="5059363"/>
          </a:xfrm>
        </p:spPr>
        <p:txBody>
          <a:bodyPr/>
          <a:lstStyle/>
          <a:p>
            <a:r>
              <a:rPr lang="en-US" dirty="0"/>
              <a:t>Ionization! </a:t>
            </a:r>
          </a:p>
          <a:p>
            <a:pPr lvl="1"/>
            <a:r>
              <a:rPr lang="en-US" dirty="0"/>
              <a:t>Same principle as gas detectors, a electron is knocked free and we separate out the positive and negative charges.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F82CD6-2740-5D43-920A-237A7F20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Silicon trackers work?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D10B-7594-0E42-B096-95CC729ABF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40260-2F2D-CD4C-A795-09DB867E49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2C82CF-B9D5-D04C-90AB-066172F37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BC13D3-0687-C248-BD98-65DC04DEBF3A}"/>
              </a:ext>
            </a:extLst>
          </p:cNvPr>
          <p:cNvSpPr/>
          <p:nvPr/>
        </p:nvSpPr>
        <p:spPr>
          <a:xfrm>
            <a:off x="3028208" y="3811980"/>
            <a:ext cx="1923803" cy="5343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Silicon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6841EEF-2D91-6042-A438-869BC65D7B28}"/>
              </a:ext>
            </a:extLst>
          </p:cNvPr>
          <p:cNvGrpSpPr/>
          <p:nvPr/>
        </p:nvGrpSpPr>
        <p:grpSpPr>
          <a:xfrm>
            <a:off x="2600269" y="1978637"/>
            <a:ext cx="6033519" cy="4201073"/>
            <a:chOff x="1555240" y="1556707"/>
            <a:chExt cx="6033519" cy="42010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D60FEF-3D81-8949-A1CD-FDB282DED6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55240" y="1556707"/>
              <a:ext cx="6033519" cy="420107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2452DD5-248D-8944-9F7A-A9106FD51853}"/>
                </a:ext>
              </a:extLst>
            </p:cNvPr>
            <p:cNvSpPr/>
            <p:nvPr/>
          </p:nvSpPr>
          <p:spPr>
            <a:xfrm>
              <a:off x="3028208" y="2707574"/>
              <a:ext cx="2885704" cy="1769423"/>
            </a:xfrm>
            <a:prstGeom prst="rect">
              <a:avLst/>
            </a:prstGeom>
            <a:solidFill>
              <a:srgbClr val="699EFF">
                <a:alpha val="27059"/>
              </a:srgbClr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292BCD-A2C7-6B4A-8396-992BDD0CDF6D}"/>
                </a:ext>
              </a:extLst>
            </p:cNvPr>
            <p:cNvSpPr/>
            <p:nvPr/>
          </p:nvSpPr>
          <p:spPr>
            <a:xfrm>
              <a:off x="1995055" y="1591294"/>
              <a:ext cx="5355771" cy="4987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6AEBA669-A73A-8F40-BC8D-49B52AE9B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5" y="5186545"/>
            <a:ext cx="1178115" cy="10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20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5E743C-D13E-4845-B7AA-0556F75DE6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75798"/>
            <a:ext cx="8672513" cy="5059363"/>
          </a:xfrm>
        </p:spPr>
        <p:txBody>
          <a:bodyPr/>
          <a:lstStyle/>
          <a:p>
            <a:r>
              <a:rPr lang="en-US" b="1" dirty="0">
                <a:solidFill>
                  <a:srgbClr val="699EFF"/>
                </a:solidFill>
              </a:rPr>
              <a:t>We want to look at something very very small and see if it is made of smaller things. We also want to see how two small particles interact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b="1" dirty="0">
                <a:solidFill>
                  <a:srgbClr val="699EFF"/>
                </a:solidFill>
              </a:rPr>
              <a:t>Can we use a microscope? </a:t>
            </a:r>
          </a:p>
          <a:p>
            <a:pPr lvl="1"/>
            <a:r>
              <a:rPr lang="en-US" dirty="0"/>
              <a:t>Best scanning electron microscope can see something            as small as 0.2 nanometers (0.0000000002 meters)</a:t>
            </a:r>
          </a:p>
          <a:p>
            <a:pPr lvl="1"/>
            <a:r>
              <a:rPr lang="en-US" dirty="0"/>
              <a:t>Smallest object human eye can see is a few microns (0.000001 meters)</a:t>
            </a:r>
          </a:p>
          <a:p>
            <a:pPr lvl="1"/>
            <a:r>
              <a:rPr lang="en-US" dirty="0"/>
              <a:t>The Bohr radius of hydrogen atom is                  0.0000000000053 meters (53 picometers)</a:t>
            </a:r>
          </a:p>
          <a:p>
            <a:pPr lvl="1"/>
            <a:endParaRPr lang="en-US" dirty="0"/>
          </a:p>
          <a:p>
            <a:r>
              <a:rPr lang="en-US" b="1" dirty="0"/>
              <a:t>How do we look at such small objects?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505AB6-F70D-0949-AA1A-49CE7A96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– what is our tape measure?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E95E8-C03B-FC40-8DFB-2A1D8CBF11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FD6A-4416-BC4C-8E9A-5ECF6A973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65C39-A950-B64E-947E-EDCEEA6E92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1E76D6-F0E0-3F4B-9737-D3980B169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699" y="3614124"/>
            <a:ext cx="1544544" cy="232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535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6F71CDA-0DCD-EF46-8C24-B5572E5C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Scintillating Detectors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E6485-8F7F-FB43-A488-8BC68CBDFC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10192-594F-5E46-8809-DF2D742CC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B33F51-8214-904C-9AAD-AE7E74E5F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39F0C0-CE36-874D-AF55-94F1E33E5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used in a variety of situations. </a:t>
            </a:r>
          </a:p>
        </p:txBody>
      </p:sp>
      <p:pic>
        <p:nvPicPr>
          <p:cNvPr id="10" name="Picture 11" descr="Ribbon_end_on_closeup">
            <a:extLst>
              <a:ext uri="{FF2B5EF4-FFF2-40B4-BE49-F238E27FC236}">
                <a16:creationId xmlns:a16="http://schemas.microsoft.com/office/drawing/2014/main" id="{7C6EA913-7147-AB4D-8138-BBA60F40B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856" y="4999485"/>
            <a:ext cx="2090615" cy="126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E5833D-5F9F-DF49-A509-09D53444E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931" y="1970067"/>
            <a:ext cx="4106309" cy="2732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89968C-F6BD-F841-BB85-73744AE6D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36" y="1753618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629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Okay, so we’ve learned how to tell the </a:t>
            </a:r>
            <a:r>
              <a:rPr lang="en-US" b="1" i="1" dirty="0"/>
              <a:t>charge</a:t>
            </a:r>
            <a:r>
              <a:rPr lang="en-US" dirty="0"/>
              <a:t>, what </a:t>
            </a:r>
            <a:r>
              <a:rPr lang="en-US" b="1" i="1" dirty="0"/>
              <a:t>direction it went</a:t>
            </a:r>
            <a:r>
              <a:rPr lang="en-US" dirty="0"/>
              <a:t>, and it’s </a:t>
            </a:r>
            <a:r>
              <a:rPr lang="en-US" b="1" i="1" dirty="0"/>
              <a:t>momentum</a:t>
            </a:r>
            <a:r>
              <a:rPr lang="en-US" dirty="0"/>
              <a:t> </a:t>
            </a:r>
          </a:p>
          <a:p>
            <a:r>
              <a:rPr lang="en-US" dirty="0"/>
              <a:t>Three types of tracking detectors: gaseous, solid state, scintillating</a:t>
            </a:r>
          </a:p>
          <a:p>
            <a:r>
              <a:rPr lang="en-US" dirty="0"/>
              <a:t>Gaseous detectors rely on charge multiplication</a:t>
            </a:r>
          </a:p>
          <a:p>
            <a:pPr lvl="1"/>
            <a:r>
              <a:rPr lang="en-US" dirty="0"/>
              <a:t>Gas choice is a bit of “magic” </a:t>
            </a:r>
          </a:p>
          <a:p>
            <a:pPr lvl="1"/>
            <a:r>
              <a:rPr lang="en-US" dirty="0"/>
              <a:t>Covers large areas ”cheaply” with sensitive materials </a:t>
            </a:r>
          </a:p>
          <a:p>
            <a:r>
              <a:rPr lang="en-US" dirty="0"/>
              <a:t>Solid state/scintillating</a:t>
            </a:r>
          </a:p>
          <a:p>
            <a:pPr lvl="1"/>
            <a:r>
              <a:rPr lang="en-US" dirty="0"/>
              <a:t>Fine granularity, commercially produced </a:t>
            </a:r>
          </a:p>
          <a:p>
            <a:pPr lvl="1"/>
            <a:r>
              <a:rPr lang="en-US" dirty="0"/>
              <a:t>Can have problems with too much material in the beamline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9881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F34DBB-24A3-7B4F-8EB3-B2865358F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Used for:</a:t>
            </a:r>
          </a:p>
          <a:p>
            <a:pPr lvl="1"/>
            <a:r>
              <a:rPr lang="en-US" dirty="0"/>
              <a:t>Energy measurements </a:t>
            </a:r>
          </a:p>
          <a:p>
            <a:pPr lvl="1"/>
            <a:r>
              <a:rPr lang="en-US" dirty="0"/>
              <a:t>Mass measurements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Main concepts</a:t>
            </a:r>
          </a:p>
          <a:p>
            <a:pPr lvl="1"/>
            <a:r>
              <a:rPr lang="en-US" dirty="0"/>
              <a:t>Ionization </a:t>
            </a:r>
          </a:p>
          <a:p>
            <a:pPr lvl="1"/>
            <a:r>
              <a:rPr lang="en-US" dirty="0"/>
              <a:t>Nuclear interactions = “showering”</a:t>
            </a:r>
          </a:p>
          <a:p>
            <a:endParaRPr lang="en-US" b="1" dirty="0"/>
          </a:p>
          <a:p>
            <a:r>
              <a:rPr lang="en-US" b="1" dirty="0"/>
              <a:t>What type of calorimeters are there? </a:t>
            </a:r>
          </a:p>
          <a:p>
            <a:pPr lvl="1"/>
            <a:r>
              <a:rPr lang="en-US" dirty="0"/>
              <a:t>Electromagnetic calorimeters </a:t>
            </a:r>
          </a:p>
          <a:p>
            <a:pPr lvl="1"/>
            <a:r>
              <a:rPr lang="en-US" dirty="0"/>
              <a:t>Hadronic calorimeters </a:t>
            </a:r>
          </a:p>
          <a:p>
            <a:pPr lvl="1"/>
            <a:r>
              <a:rPr lang="en-US" dirty="0"/>
              <a:t>Sampling vs homogeneous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B79818-22CC-5649-AB86-689477B6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2929A-2BC0-4B41-89CC-859956FF9E5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B6DCF-912A-F74E-B223-26E596EC1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79A12-5BAD-B04E-966C-7C4EF8583D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81A218-46B2-DF48-B77F-5F26FE047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315" y="263387"/>
            <a:ext cx="4356277" cy="28577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77691C-1ED2-4048-A0FD-E7E6326A01BB}"/>
              </a:ext>
            </a:extLst>
          </p:cNvPr>
          <p:cNvSpPr txBox="1"/>
          <p:nvPr/>
        </p:nvSpPr>
        <p:spPr>
          <a:xfrm>
            <a:off x="5916756" y="3363572"/>
            <a:ext cx="30576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Lead Tungstate crystals</a:t>
            </a:r>
          </a:p>
        </p:txBody>
      </p:sp>
    </p:spTree>
    <p:extLst>
      <p:ext uri="{BB962C8B-B14F-4D97-AF65-F5344CB8AC3E}">
        <p14:creationId xmlns:p14="http://schemas.microsoft.com/office/powerpoint/2010/main" val="15656094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5D9ECFA-9502-764A-B736-0B2BF2BB8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Particles have gone through the trackers with only minimal energy loss (they haven’t really slowed down).</a:t>
            </a:r>
          </a:p>
          <a:p>
            <a:endParaRPr lang="en-US" dirty="0"/>
          </a:p>
          <a:p>
            <a:r>
              <a:rPr lang="en-US" dirty="0"/>
              <a:t>If they never stop- they can leave our detectors and we can’t tell the difference between them or how much energy they have. </a:t>
            </a:r>
          </a:p>
          <a:p>
            <a:endParaRPr lang="en-US" dirty="0"/>
          </a:p>
          <a:p>
            <a:r>
              <a:rPr lang="en-US" dirty="0"/>
              <a:t>So we stop them. </a:t>
            </a:r>
          </a:p>
          <a:p>
            <a:pPr lvl="1"/>
            <a:r>
              <a:rPr lang="en-US" dirty="0"/>
              <a:t>Deposit all their energy </a:t>
            </a:r>
          </a:p>
          <a:p>
            <a:pPr lvl="1"/>
            <a:r>
              <a:rPr lang="en-US" dirty="0"/>
              <a:t>We can tell a lot from </a:t>
            </a:r>
            <a:r>
              <a:rPr lang="en-US" b="1" i="1" dirty="0"/>
              <a:t>how </a:t>
            </a:r>
            <a:r>
              <a:rPr lang="en-US" dirty="0"/>
              <a:t>they stop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3F660F-E68E-0D4E-AC55-7D778825C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a calorimeter work?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76A48-FF7D-464D-AF9A-A7CB0B6352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1068A-6C22-3943-AA16-1D2989CF8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9C2A3-9BD0-E844-994D-949CCB4FA3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9CD53F-4B7E-C24F-8556-618146F81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236" y="3846286"/>
            <a:ext cx="2184627" cy="218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59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Calorimeters can cause particle to shower. Where this occurs tells us something about the particle there.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slice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11" y="1989138"/>
            <a:ext cx="64008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0AF6D784-5916-1F4A-9C32-D4FBF476DE75}"/>
              </a:ext>
            </a:extLst>
          </p:cNvPr>
          <p:cNvSpPr/>
          <p:nvPr/>
        </p:nvSpPr>
        <p:spPr>
          <a:xfrm>
            <a:off x="3352800" y="1989138"/>
            <a:ext cx="3222171" cy="4164919"/>
          </a:xfrm>
          <a:prstGeom prst="ellipse">
            <a:avLst/>
          </a:prstGeom>
          <a:noFill/>
          <a:ln w="57150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80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3DFE268-9D03-D243-BC45-A2F95FDB71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Particles will interact with different materials in understandable ways</a:t>
            </a:r>
          </a:p>
          <a:p>
            <a:pPr lvl="1"/>
            <a:r>
              <a:rPr lang="en-US" dirty="0"/>
              <a:t>We put specific materials in their path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959EEC-27AE-1045-B9AE-2E10355C2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calorimeters stop particles?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D9587-DA1A-F74C-A771-9BCA4FDC20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50430-2881-8944-AFE6-7F036FCBF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91B4F-2E90-CE44-8A31-00D5FCC36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C51C6B-C727-F546-B8A8-4381D079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35" y="5186545"/>
            <a:ext cx="1178115" cy="1081018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D3F93603-3179-934B-917F-EF09D2892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6" y="2439320"/>
            <a:ext cx="7259095" cy="227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419F20-34BD-4F40-8880-D87401FD1EC1}"/>
              </a:ext>
            </a:extLst>
          </p:cNvPr>
          <p:cNvSpPr txBox="1"/>
          <p:nvPr/>
        </p:nvSpPr>
        <p:spPr>
          <a:xfrm>
            <a:off x="2354600" y="5089890"/>
            <a:ext cx="1825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Dense layers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9223B3-4C80-3D4D-BCDF-32DF56272B54}"/>
              </a:ext>
            </a:extLst>
          </p:cNvPr>
          <p:cNvSpPr txBox="1"/>
          <p:nvPr/>
        </p:nvSpPr>
        <p:spPr>
          <a:xfrm>
            <a:off x="5175342" y="5186545"/>
            <a:ext cx="2262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Ionizing medium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206DD4-0AFC-3A45-8ED5-0511C295FC3E}"/>
              </a:ext>
            </a:extLst>
          </p:cNvPr>
          <p:cNvCxnSpPr/>
          <p:nvPr/>
        </p:nvCxnSpPr>
        <p:spPr>
          <a:xfrm flipV="1">
            <a:off x="2510972" y="4713245"/>
            <a:ext cx="0" cy="3766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BBA768-DFBB-4C4B-AFBC-C7E148F2D995}"/>
              </a:ext>
            </a:extLst>
          </p:cNvPr>
          <p:cNvCxnSpPr>
            <a:cxnSpLocks/>
          </p:cNvCxnSpPr>
          <p:nvPr/>
        </p:nvCxnSpPr>
        <p:spPr>
          <a:xfrm flipV="1">
            <a:off x="2808515" y="4713245"/>
            <a:ext cx="219367" cy="529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1F0D5A-D378-8B41-91D2-EAA1B6AAE09C}"/>
              </a:ext>
            </a:extLst>
          </p:cNvPr>
          <p:cNvCxnSpPr>
            <a:cxnSpLocks/>
          </p:cNvCxnSpPr>
          <p:nvPr/>
        </p:nvCxnSpPr>
        <p:spPr>
          <a:xfrm flipH="1" flipV="1">
            <a:off x="5371388" y="4713245"/>
            <a:ext cx="267412" cy="5785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8870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Electromagnetic calorimeters measure the electrons (positrons) and photons that interact with the electrons in the atoms </a:t>
            </a:r>
          </a:p>
          <a:p>
            <a:pPr lvl="1"/>
            <a:r>
              <a:rPr lang="en-US" dirty="0"/>
              <a:t>Used to determine photons and electrons 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Calorimetry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27" y="2960083"/>
            <a:ext cx="5375189" cy="30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180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Hadronic calorimeters</a:t>
            </a:r>
          </a:p>
          <a:p>
            <a:pPr lvl="1"/>
            <a:r>
              <a:rPr lang="en-US" dirty="0"/>
              <a:t>Contain both an EM component driven by EM interactions and a hadronic component driven by Strong interactions </a:t>
            </a:r>
          </a:p>
          <a:p>
            <a:pPr lvl="1"/>
            <a:r>
              <a:rPr lang="en-US" dirty="0"/>
              <a:t>Can detector neutral particles and ”see” missing energy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Hadronic Calorimetry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34353"/>
            <a:ext cx="5585254" cy="249656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F362DE0F-ABF9-7A42-9606-D4B134D7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743" y="4571999"/>
            <a:ext cx="3059970" cy="193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902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5D0ED89-BAA3-F347-8EF2-79CCD4C2C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both Electromagnetic and Hadronic calorimeters, we want all the information from a particle to stay in the detector </a:t>
            </a:r>
          </a:p>
          <a:p>
            <a:pPr lvl="1"/>
            <a:r>
              <a:rPr lang="en-US" dirty="0"/>
              <a:t>This drives the size of the calorimeter</a:t>
            </a:r>
          </a:p>
          <a:p>
            <a:pPr lvl="1"/>
            <a:r>
              <a:rPr lang="en-US" dirty="0"/>
              <a:t>More energy = harder to stop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7FABD6-4333-8444-B447-4FE9F454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Containing the shower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D3429-35BB-F64F-A8A3-A4B9394FCA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5F301-77C1-A241-8122-1F4F1E12ED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C988E-6E98-0C47-AA6C-51B1EFC64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E150F-E7C5-224D-A95B-730AF0218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107" y="2438399"/>
            <a:ext cx="3384797" cy="33745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5A8B0B-2DB9-6C4B-ACE7-A8461361DA11}"/>
              </a:ext>
            </a:extLst>
          </p:cNvPr>
          <p:cNvSpPr txBox="1"/>
          <p:nvPr/>
        </p:nvSpPr>
        <p:spPr>
          <a:xfrm>
            <a:off x="2032000" y="5824605"/>
            <a:ext cx="3497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Hadronic Calorimeter</a:t>
            </a:r>
          </a:p>
        </p:txBody>
      </p:sp>
    </p:spTree>
    <p:extLst>
      <p:ext uri="{BB962C8B-B14F-4D97-AF65-F5344CB8AC3E}">
        <p14:creationId xmlns:p14="http://schemas.microsoft.com/office/powerpoint/2010/main" val="26397027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E1B0FA-0D25-D945-9F41-D26668DDD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Calorimeters are part of the reason detectors are so huge. </a:t>
            </a:r>
          </a:p>
          <a:p>
            <a:pPr lvl="1"/>
            <a:r>
              <a:rPr lang="en-US" dirty="0"/>
              <a:t>Takes a lot of material to stop and contain the traversing particles </a:t>
            </a:r>
          </a:p>
          <a:p>
            <a:r>
              <a:rPr lang="en-US" dirty="0"/>
              <a:t>Two main types </a:t>
            </a:r>
          </a:p>
          <a:p>
            <a:pPr lvl="1"/>
            <a:r>
              <a:rPr lang="en-US" dirty="0"/>
              <a:t>Electromagnetic</a:t>
            </a:r>
          </a:p>
          <a:p>
            <a:pPr lvl="1"/>
            <a:r>
              <a:rPr lang="en-US" dirty="0"/>
              <a:t>Hadronic </a:t>
            </a:r>
          </a:p>
          <a:p>
            <a:r>
              <a:rPr lang="en-US" dirty="0"/>
              <a:t>Homogeneous calorimeter</a:t>
            </a:r>
          </a:p>
          <a:p>
            <a:pPr lvl="1"/>
            <a:r>
              <a:rPr lang="en-US" dirty="0"/>
              <a:t>Typically </a:t>
            </a:r>
            <a:r>
              <a:rPr lang="en-US" dirty="0" err="1"/>
              <a:t>crystral</a:t>
            </a:r>
            <a:endParaRPr lang="en-US" dirty="0"/>
          </a:p>
          <a:p>
            <a:pPr lvl="1"/>
            <a:r>
              <a:rPr lang="en-US" dirty="0"/>
              <a:t>The whole thing is active </a:t>
            </a:r>
          </a:p>
          <a:p>
            <a:r>
              <a:rPr lang="en-US" dirty="0"/>
              <a:t>Sampling calorimeter</a:t>
            </a:r>
          </a:p>
          <a:p>
            <a:pPr lvl="1"/>
            <a:r>
              <a:rPr lang="en-US" dirty="0"/>
              <a:t>Absorbing material + active readout layer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A808E1-F54B-304D-94A2-87633AE5E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Calorimeter 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D0771-D781-9848-8CB4-958E4E9FB22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96600-66AB-4B42-B749-19F000001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5FEAA-BA91-7D44-B9CA-99E431752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8856AF8-2FC5-1E48-A5CC-616F3FD57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848" y="1990093"/>
            <a:ext cx="4172265" cy="263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721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29A806-72FB-F348-90FB-AF4F8950EE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it apart!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7C7C77-B4B3-2947-B48D-5F1D9C31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look at such small objects?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B2E15-D047-684A-BA82-AA8DECBA08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E1AB6-1B91-E042-AF21-ABCECD74F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7427A-3315-0A41-A242-12079ECD82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B16C97-F9CE-CA4C-833D-E0F406CD3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932" y="1255280"/>
            <a:ext cx="3390900" cy="2400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3B5D28-9402-3F4D-94F1-37C954FBC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63" y="1619682"/>
            <a:ext cx="2193513" cy="29932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DA7EAD-6C21-D746-ABD3-2F17A263E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089" y="3999026"/>
            <a:ext cx="2422709" cy="226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231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4B0D5E-A429-DF44-BB85-F5FFCDC17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fastest speed anything can go in vacuum is the speed of light </a:t>
            </a:r>
          </a:p>
          <a:p>
            <a:r>
              <a:rPr lang="en-US" dirty="0"/>
              <a:t>But in some materials, particles can go faster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200645-37AB-9A40-9E2E-676EDB0F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Cherenkov radiation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8F317-DF0B-9B49-8643-36F7973F41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0E6FB-4CEF-9E4C-87CC-FD92CD43EB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3772A-1D94-A44F-9456-DBA4FA271C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12E1CE-F70A-5A45-A172-35AE56EB2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266721"/>
            <a:ext cx="4625748" cy="2590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6181C0-48B8-4E4E-A328-127A9512F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62" y="3891934"/>
            <a:ext cx="4334304" cy="261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198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A64084E-53E2-A645-BE6E-169294C83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velocity (u in this picture) will depend on mass of the particle  </a:t>
            </a:r>
          </a:p>
          <a:p>
            <a:r>
              <a:rPr lang="en-US" dirty="0"/>
              <a:t>Angle will also change depending on velocity, mass, and material used for detector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B51F65-A572-7341-9CF1-0D1C1802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Cherenkov Radiation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0592DC-FA3D-EF40-BCD2-858DF41467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5CCBB-C135-134D-B3D2-9828B49EC0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18329-647D-B644-83F3-49A5A34915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668798-91A5-8F47-8BBA-3A971BF4F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554515"/>
            <a:ext cx="2667044" cy="1607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6E48F6-06A9-F446-9E3A-53E71D9E4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020" y="2413481"/>
            <a:ext cx="4867093" cy="1889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ABFB66-439F-9E4B-8230-B3584A6D6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96" y="3947050"/>
            <a:ext cx="3679371" cy="255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451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BC9F0B-08D8-C04B-92AB-E6D5D865A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DUNE! Next big neutrino detector 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F45672E-332F-2443-9FBD-619727D18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Argon Time Projection Chambers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64744-91F9-5748-A769-8E6B15866D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3AF8-9D1B-EC4F-A9E5-0FAAD0FBB9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39601-1BD9-E04E-B632-FE9E6201F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B94499-0FBB-FF44-97F9-5EDE6A230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369420"/>
            <a:ext cx="4909457" cy="24547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B180A4-D471-A645-A530-890A1DD7C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0513"/>
            <a:ext cx="7052769" cy="2621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B76C5B-5B4E-1047-AAA8-437A97A82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9319" y="139120"/>
            <a:ext cx="1178115" cy="10810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9F93E6-4269-3043-B2BF-37BC06D892E6}"/>
              </a:ext>
            </a:extLst>
          </p:cNvPr>
          <p:cNvSpPr txBox="1"/>
          <p:nvPr/>
        </p:nvSpPr>
        <p:spPr>
          <a:xfrm>
            <a:off x="7300099" y="3993513"/>
            <a:ext cx="13536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Event display from </a:t>
            </a:r>
            <a:r>
              <a:rPr lang="en-US" dirty="0" err="1"/>
              <a:t>LArIAT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82282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2ABA71-8092-7D48-8246-04E171B83E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Okay, the particles have interacted with our detectors – now what? </a:t>
            </a:r>
          </a:p>
          <a:p>
            <a:r>
              <a:rPr lang="en-US" dirty="0"/>
              <a:t>Final product is </a:t>
            </a:r>
          </a:p>
          <a:p>
            <a:pPr lvl="1"/>
            <a:r>
              <a:rPr lang="en-US" dirty="0"/>
              <a:t>A number: mass of the Higgs = 125 GeV </a:t>
            </a:r>
          </a:p>
          <a:p>
            <a:pPr lvl="1"/>
            <a:r>
              <a:rPr lang="en-US" dirty="0"/>
              <a:t>A plot: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do we get from trackers and calorimeters to this?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59CA43-C921-6246-B00E-E60F8712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 and electronics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66402-F678-E346-8B8E-C814CCC676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C7436-51B3-1E47-B5E1-113668AE2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017C97-22DA-6446-B3C8-9C9547ED17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6C47E-2AE9-A145-8ABC-33E1A622E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662" y="2856593"/>
            <a:ext cx="3810000" cy="265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17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98C3D2-F23C-5947-8D13-BA1370CC4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Acquisition Process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854A20-F737-8243-8CF7-3789CB047F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8FB8E-970F-4B49-BC8A-6F02F99D9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D13EA4-CCBC-F54E-95C1-EC2C334C0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391167-687A-D54B-A2E7-A6D464AC1BA6}"/>
              </a:ext>
            </a:extLst>
          </p:cNvPr>
          <p:cNvSpPr txBox="1"/>
          <p:nvPr/>
        </p:nvSpPr>
        <p:spPr>
          <a:xfrm>
            <a:off x="1530603" y="1525663"/>
            <a:ext cx="136678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Detector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4FD272-3F72-EB45-BCDD-89C750BCC276}"/>
              </a:ext>
            </a:extLst>
          </p:cNvPr>
          <p:cNvSpPr txBox="1"/>
          <p:nvPr/>
        </p:nvSpPr>
        <p:spPr>
          <a:xfrm>
            <a:off x="1711225" y="3403395"/>
            <a:ext cx="1516249" cy="461665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Triggering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03B4C1-254A-0B47-AE34-9398745B7613}"/>
              </a:ext>
            </a:extLst>
          </p:cNvPr>
          <p:cNvSpPr txBox="1"/>
          <p:nvPr/>
        </p:nvSpPr>
        <p:spPr>
          <a:xfrm>
            <a:off x="3869375" y="2556733"/>
            <a:ext cx="243470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Signal processing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84A13A-3377-FD44-8CEE-332A5EAD3EA7}"/>
              </a:ext>
            </a:extLst>
          </p:cNvPr>
          <p:cNvSpPr txBox="1"/>
          <p:nvPr/>
        </p:nvSpPr>
        <p:spPr>
          <a:xfrm>
            <a:off x="3610829" y="4240837"/>
            <a:ext cx="2148922" cy="46166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Storing to tape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94B387-49AB-F946-832E-6FA89FE38F9E}"/>
              </a:ext>
            </a:extLst>
          </p:cNvPr>
          <p:cNvSpPr txBox="1"/>
          <p:nvPr/>
        </p:nvSpPr>
        <p:spPr>
          <a:xfrm>
            <a:off x="4101939" y="995181"/>
            <a:ext cx="1968103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Slow controls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DD8544-1713-4645-826B-7253FAE9C812}"/>
              </a:ext>
            </a:extLst>
          </p:cNvPr>
          <p:cNvSpPr txBox="1"/>
          <p:nvPr/>
        </p:nvSpPr>
        <p:spPr>
          <a:xfrm>
            <a:off x="5574842" y="5359710"/>
            <a:ext cx="1399422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Analysis!</a:t>
            </a:r>
            <a:r>
              <a:rPr lang="en-US" dirty="0"/>
              <a:t>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0F316D-EAD4-6D44-8764-CC2D565CD0AD}"/>
              </a:ext>
            </a:extLst>
          </p:cNvPr>
          <p:cNvCxnSpPr/>
          <p:nvPr/>
        </p:nvCxnSpPr>
        <p:spPr>
          <a:xfrm flipV="1">
            <a:off x="3318933" y="1387348"/>
            <a:ext cx="783006" cy="30308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3A1135-4710-224E-A5C8-71A868EF99F2}"/>
              </a:ext>
            </a:extLst>
          </p:cNvPr>
          <p:cNvCxnSpPr>
            <a:cxnSpLocks/>
          </p:cNvCxnSpPr>
          <p:nvPr/>
        </p:nvCxnSpPr>
        <p:spPr>
          <a:xfrm>
            <a:off x="3086369" y="2275130"/>
            <a:ext cx="624067" cy="434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78F4AD-1D32-1643-8C6D-69C6CDF82927}"/>
              </a:ext>
            </a:extLst>
          </p:cNvPr>
          <p:cNvCxnSpPr/>
          <p:nvPr/>
        </p:nvCxnSpPr>
        <p:spPr>
          <a:xfrm flipH="1">
            <a:off x="3610829" y="3392386"/>
            <a:ext cx="1050833" cy="2614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801B477-2979-1D4F-A66B-98FF3FF17335}"/>
              </a:ext>
            </a:extLst>
          </p:cNvPr>
          <p:cNvCxnSpPr>
            <a:cxnSpLocks/>
          </p:cNvCxnSpPr>
          <p:nvPr/>
        </p:nvCxnSpPr>
        <p:spPr>
          <a:xfrm>
            <a:off x="2694866" y="4029229"/>
            <a:ext cx="624067" cy="434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662A7B5-A072-1F4E-88FE-09A5F2105E4B}"/>
              </a:ext>
            </a:extLst>
          </p:cNvPr>
          <p:cNvCxnSpPr>
            <a:cxnSpLocks/>
          </p:cNvCxnSpPr>
          <p:nvPr/>
        </p:nvCxnSpPr>
        <p:spPr>
          <a:xfrm>
            <a:off x="4613547" y="4967428"/>
            <a:ext cx="624067" cy="4344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595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A67CDD-3213-6348-AE6A-C881D1E1D3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Trackers, calorimeters, TPCs all have “eyes” </a:t>
            </a:r>
          </a:p>
          <a:p>
            <a:pPr lvl="1"/>
            <a:r>
              <a:rPr lang="en-US" dirty="0"/>
              <a:t>Photomultiplier tubes</a:t>
            </a:r>
          </a:p>
          <a:p>
            <a:pPr lvl="1"/>
            <a:r>
              <a:rPr lang="en-US" dirty="0"/>
              <a:t>Silicon Photomultiplier tubes </a:t>
            </a:r>
          </a:p>
          <a:p>
            <a:pPr lvl="1"/>
            <a:r>
              <a:rPr lang="en-US" dirty="0"/>
              <a:t>Sense wires that collect charge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CAE083-46E4-F547-9C99-18DF4766C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signals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7C6A2-7875-9947-8156-9093B049E0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A2415-C89A-EB47-AA01-C49ACDB3A5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C13AF-4679-1141-BA27-2E9280FA8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C18FF-787F-1D49-9C59-8C3B266F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3846513"/>
            <a:ext cx="3733800" cy="218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976A71-10B8-9F45-B4EC-CF8740954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9857" y="2236107"/>
            <a:ext cx="2794000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026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3FFFF4D-0C5F-894D-AF57-001E5691D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– Photomultiplier Tube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19C2C-29DE-6D48-B4E3-955EB65DBA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ABE3C-1ED8-EF4D-8D60-F51CBDBDC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37E90-971A-6C43-AA77-4D218C375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9D69BF-73C3-1841-A940-0B284E4A8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714" y="3351165"/>
            <a:ext cx="2871686" cy="2882948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8BA1EAE-8074-534C-ABF8-C475550BB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256" y="949729"/>
            <a:ext cx="5940851" cy="302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883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2C5097-67FB-1840-833D-4CCAA5BD4B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Shape</a:t>
            </a:r>
          </a:p>
          <a:p>
            <a:pPr lvl="1"/>
            <a:r>
              <a:rPr lang="en-US" dirty="0"/>
              <a:t>Look at the shape of the signal – will tell you important information  </a:t>
            </a:r>
          </a:p>
          <a:p>
            <a:r>
              <a:rPr lang="en-US" dirty="0"/>
              <a:t>Amplify </a:t>
            </a:r>
          </a:p>
          <a:p>
            <a:pPr lvl="1"/>
            <a:r>
              <a:rPr lang="en-US" dirty="0"/>
              <a:t>Make a small signal large enough to see </a:t>
            </a:r>
          </a:p>
          <a:p>
            <a:r>
              <a:rPr lang="en-US" dirty="0"/>
              <a:t>Discriminate </a:t>
            </a:r>
          </a:p>
          <a:p>
            <a:pPr lvl="1"/>
            <a:r>
              <a:rPr lang="en-US" dirty="0"/>
              <a:t>Only look at signals above a certain threshold.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213B01-99E7-6F4E-91D3-EBC5074F1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processing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6506B-E42E-0942-9F6E-66C8529D98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A5D01-3A46-E34D-9A46-AA5E47756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4EB09-5D15-9D45-82F7-A3282B6AD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D005F5-905E-6F47-97E2-175BDB9AD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28" y="4252686"/>
            <a:ext cx="5307324" cy="177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2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A34A6DD-72A7-F348-A2E6-426EB23B9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We’ve turned those particle interactions into electronic signals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A9A874-4D3B-124A-8BB1-8E2AE78F7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signals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BC9EE-7922-C94B-97FA-0963E8486C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B32AB-252C-054A-8569-660C2A673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E656F-9626-A941-BC8C-C1B42E3DF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7851B5-25E7-CB4A-B6B9-67BF9662B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058" y="3510530"/>
            <a:ext cx="3187700" cy="2552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D4A8B4-E17F-BB4F-94A8-101D7F018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1784860"/>
            <a:ext cx="27686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47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1EC63D-99C6-2F40-BE0E-0DDC361F3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the input from all the sub systems and detectors </a:t>
            </a:r>
          </a:p>
          <a:p>
            <a:pPr lvl="1"/>
            <a:r>
              <a:rPr lang="en-US" dirty="0"/>
              <a:t>Make a decision: keep or not? </a:t>
            </a:r>
          </a:p>
          <a:p>
            <a:r>
              <a:rPr lang="en-US" dirty="0"/>
              <a:t>Usually multi-level </a:t>
            </a:r>
          </a:p>
          <a:p>
            <a:pPr lvl="1"/>
            <a:r>
              <a:rPr lang="en-US" dirty="0"/>
              <a:t>Make decisions based on which detector sub systems have events.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8627D6B-9416-5347-B7E0-042983769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Trigger systems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25566-C384-1E44-BF2E-572BBC486E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A223C-AE83-F740-B56F-134AB3E595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2C3CD-A189-4148-8A19-C639715AB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A54C4D-FF98-4840-8E6C-575F18A55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8874" y="2888343"/>
            <a:ext cx="4292239" cy="33792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ED620D-4C40-954B-8D65-39C9DD6FAECB}"/>
              </a:ext>
            </a:extLst>
          </p:cNvPr>
          <p:cNvSpPr txBox="1"/>
          <p:nvPr/>
        </p:nvSpPr>
        <p:spPr>
          <a:xfrm>
            <a:off x="1654628" y="4107727"/>
            <a:ext cx="2617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CMS Level 1 Trigger</a:t>
            </a:r>
          </a:p>
        </p:txBody>
      </p:sp>
    </p:spTree>
    <p:extLst>
      <p:ext uri="{BB962C8B-B14F-4D97-AF65-F5344CB8AC3E}">
        <p14:creationId xmlns:p14="http://schemas.microsoft.com/office/powerpoint/2010/main" val="16823281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CBC527-EA98-B64E-A721-F3A5FBBEC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break down these particles, we also need a ton of energy and shoot them at each other or targets. </a:t>
            </a:r>
          </a:p>
          <a:p>
            <a:pPr lvl="1"/>
            <a:r>
              <a:rPr lang="en-US" i="1" dirty="0"/>
              <a:t>Accelerator Lecture (Cindy Joe, November 17)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4A3B22-72F1-6A4A-9EE3-B4BA98034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take apart particles? Collisions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B70E5-2F99-1949-80B8-3181DA8DAA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015BD-C20D-664A-B99F-5DA90F18D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2B10C-3708-8143-A457-AA5D99935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742CB-8483-2D49-A6DE-B75724719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971" y="2485886"/>
            <a:ext cx="3892750" cy="331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8721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1FE006-E7B7-7143-8F71-178C1371A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Detectors have “eyes”</a:t>
            </a:r>
          </a:p>
          <a:p>
            <a:r>
              <a:rPr lang="en-US" dirty="0"/>
              <a:t>Turn the signals into something readable by electronics</a:t>
            </a:r>
          </a:p>
          <a:p>
            <a:r>
              <a:rPr lang="en-US" dirty="0"/>
              <a:t>We trigger on only what we want to keep </a:t>
            </a:r>
          </a:p>
          <a:p>
            <a:r>
              <a:rPr lang="en-US" dirty="0"/>
              <a:t>Finally – Data is stored into a system and later retrieved for analysis </a:t>
            </a:r>
          </a:p>
          <a:p>
            <a:pPr lvl="1"/>
            <a:r>
              <a:rPr lang="en-US" dirty="0"/>
              <a:t>Also used in data quality monitoring.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4F8E5CC-4EC7-0649-A438-8779848EC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Readout – Put it all together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F7C4B-FE08-D345-A6E6-A8DD48F096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27119-6CD4-2944-8475-E0604D764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A5B99-4947-D94C-B739-85E92542B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9E769-ECC3-2343-87C6-60DDE6018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39" y="3465334"/>
            <a:ext cx="543846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7766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CA2787-0955-3146-9C1E-79103E124A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Particle detectors are used in many fields, not just particle physics</a:t>
            </a:r>
          </a:p>
          <a:p>
            <a:pPr lvl="1"/>
            <a:r>
              <a:rPr lang="en-US" dirty="0"/>
              <a:t>Medical physics, security, studying </a:t>
            </a:r>
            <a:r>
              <a:rPr lang="en-US"/>
              <a:t>the pyramids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1E18D3-4274-E44B-897A-769508C7C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Many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4CE1A-EB5B-4D47-9B16-7CD8A00106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92140-C581-5C48-B0AB-354F7E737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C6D29-3FF8-594F-B2D6-079ED80A9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EE47C6-1A4F-F841-ADFE-E58E20AFC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267063"/>
            <a:ext cx="3048000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1E69EA-8523-8942-BC71-B75A66937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316" y="2917371"/>
            <a:ext cx="5481684" cy="308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437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D92DE4-A275-5C4B-A24D-9A14664B5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we move ahead, things get more complicated! </a:t>
            </a:r>
          </a:p>
          <a:p>
            <a:r>
              <a:rPr lang="en-US" dirty="0"/>
              <a:t>High Luminosity Large Hadron Collider </a:t>
            </a:r>
          </a:p>
          <a:p>
            <a:pPr lvl="1"/>
            <a:r>
              <a:rPr lang="en-US" dirty="0"/>
              <a:t>lots of radiation </a:t>
            </a:r>
          </a:p>
          <a:p>
            <a:r>
              <a:rPr lang="en-US" dirty="0"/>
              <a:t>DUNE </a:t>
            </a:r>
          </a:p>
          <a:p>
            <a:pPr lvl="1"/>
            <a:r>
              <a:rPr lang="en-US" dirty="0"/>
              <a:t>Large amount of liquid argon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F9D2C1-2B3F-654F-A858-A9C855B6D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– What is up and coming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E5A4D-7E39-FA4F-B037-A92D750409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63279-A33D-2046-805D-430A23BF5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9298D-E0C8-D940-A7E3-2424892D81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A94FD-351C-DE48-A062-33E295191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920" y="3075715"/>
            <a:ext cx="5134279" cy="3346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24E853-685C-6E4E-9D41-57F552230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" y="3343633"/>
            <a:ext cx="3747485" cy="281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848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physics of particle detectors comes down to matter interacting with matter </a:t>
            </a:r>
          </a:p>
          <a:p>
            <a:pPr lvl="1"/>
            <a:r>
              <a:rPr lang="en-US" dirty="0"/>
              <a:t>Could spend a lifetime studying these different effects</a:t>
            </a:r>
          </a:p>
          <a:p>
            <a:endParaRPr lang="en-US" dirty="0"/>
          </a:p>
          <a:p>
            <a:r>
              <a:rPr lang="en-US" dirty="0"/>
              <a:t>What I want you to remember:</a:t>
            </a:r>
          </a:p>
          <a:p>
            <a:pPr lvl="1"/>
            <a:r>
              <a:rPr lang="en-US" dirty="0"/>
              <a:t>Charged particle interactions are our main source of information</a:t>
            </a:r>
          </a:p>
          <a:p>
            <a:pPr lvl="2"/>
            <a:r>
              <a:rPr lang="en-US" dirty="0"/>
              <a:t>Ionization</a:t>
            </a:r>
          </a:p>
          <a:p>
            <a:pPr lvl="2"/>
            <a:r>
              <a:rPr lang="en-US" dirty="0"/>
              <a:t>Scintillation </a:t>
            </a:r>
          </a:p>
          <a:p>
            <a:pPr lvl="1"/>
            <a:r>
              <a:rPr lang="en-US" dirty="0"/>
              <a:t>Use energy loss to determine what type of particles you are viewing </a:t>
            </a:r>
          </a:p>
          <a:p>
            <a:pPr lvl="2"/>
            <a:r>
              <a:rPr lang="en-US" dirty="0"/>
              <a:t>Interact with atom’s electrons </a:t>
            </a:r>
          </a:p>
          <a:p>
            <a:pPr lvl="2"/>
            <a:r>
              <a:rPr lang="en-US" dirty="0"/>
              <a:t>Interact with the atom’s nucleus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666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BC904C-ABA2-E24D-80DF-1ABA9E3AA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Other Words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92DB4-A500-EF42-9CCD-81DA8AD905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17125-85C0-1148-8C84-BBEF34EF84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C6550-3B34-5B49-A0D5-5D5FA613F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A3268-5A53-7246-99D4-B37F3E359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905"/>
            <a:ext cx="3507585" cy="23383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D2BA64-D2C3-254B-93F9-A0DFBF42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575" y="867905"/>
            <a:ext cx="4128146" cy="2150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9496F1-2E4B-8142-9CF8-EDFA8218C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94571"/>
            <a:ext cx="4047197" cy="23756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44185A-2B68-B54A-A120-BA0DB9556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928" y="3507118"/>
            <a:ext cx="4128146" cy="215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44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FDB236-9F59-4C4C-A537-649AD40C4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Other Words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5EFAF-948C-0D40-92CE-81C981DD92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E5519-9806-AE46-BBD3-262A8CF4F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B45F8-4677-E44F-A768-687423A68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881FDA2-8D30-2749-81DD-4D2C9C0FC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629"/>
            <a:ext cx="4132774" cy="22510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1C834F-1F4F-AD4B-AD2B-3D76CCED2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374" y="679629"/>
            <a:ext cx="3801744" cy="2313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F2C49E-0F58-684C-BF21-7361ECD5F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77842"/>
            <a:ext cx="4128146" cy="215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3121F5-0299-0441-919A-0DE76DB4B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002" y="3177842"/>
            <a:ext cx="3857674" cy="236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413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273B3B-9296-3E43-A5AF-65A5CBBBB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939" y="971550"/>
            <a:ext cx="8271834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056061-42DA-C445-93A9-4D063A78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Other Words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4A9A8-BA52-AE43-B19A-ECC35C7C29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12/8/2018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F2D58-8B4A-8E49-A2CF-9633A9ECCE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M. Rominsky | Saturday Morning Physics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D7670-B0B3-FB4C-AB45-05D272506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6988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VERSION" val="7"/>
  <p:tag name="TPFULLVERSION" val="8.3.0.130"/>
  <p:tag name="PPTVERSION" val="16"/>
  <p:tag name="TPOS" val="6"/>
</p:tagLst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A8ADC134-4F5B-E643-8BB7-09951530C7DF}" vid="{E3C345C5-9847-C548-8BA3-751ABCFE7D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</Template>
  <TotalTime>16272</TotalTime>
  <Words>2595</Words>
  <Application>Microsoft Macintosh PowerPoint</Application>
  <PresentationFormat>On-screen Show (4:3)</PresentationFormat>
  <Paragraphs>548</Paragraphs>
  <Slides>63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Cambria Math</vt:lpstr>
      <vt:lpstr>Helvetica</vt:lpstr>
      <vt:lpstr>Fermilab_PPT_090815</vt:lpstr>
      <vt:lpstr>PowerPoint Presentation</vt:lpstr>
      <vt:lpstr>What are we trying to learn about? </vt:lpstr>
      <vt:lpstr>How are we going to answer these questions? </vt:lpstr>
      <vt:lpstr>So – what is our tape measure?</vt:lpstr>
      <vt:lpstr>How do we look at such small objects? </vt:lpstr>
      <vt:lpstr>How do we take apart particles? Collisions</vt:lpstr>
      <vt:lpstr>In Other Words</vt:lpstr>
      <vt:lpstr>In Other Words</vt:lpstr>
      <vt:lpstr>In Other Words</vt:lpstr>
      <vt:lpstr>We want to see the end products of the collision</vt:lpstr>
      <vt:lpstr>You’ve seen these! </vt:lpstr>
      <vt:lpstr>What will be in those collisions? </vt:lpstr>
      <vt:lpstr>What theory tells us</vt:lpstr>
      <vt:lpstr>A little more realistic picture </vt:lpstr>
      <vt:lpstr>What we actually see </vt:lpstr>
      <vt:lpstr>So Many Questions </vt:lpstr>
      <vt:lpstr>How do we identify particles? </vt:lpstr>
      <vt:lpstr>How can we identify particles?</vt:lpstr>
      <vt:lpstr>Add tools to our toolbox </vt:lpstr>
      <vt:lpstr>Motion in a uniform magnetic field </vt:lpstr>
      <vt:lpstr>Motion in a uniform magnetic field </vt:lpstr>
      <vt:lpstr>Uniform circular motion in a magnetic field </vt:lpstr>
      <vt:lpstr>Ionization </vt:lpstr>
      <vt:lpstr>How does this help us? </vt:lpstr>
      <vt:lpstr>How does this help us? </vt:lpstr>
      <vt:lpstr>Scintillation Light </vt:lpstr>
      <vt:lpstr>What can we do with scintillation light?</vt:lpstr>
      <vt:lpstr>Fundamental Interactions</vt:lpstr>
      <vt:lpstr>Types of particles we can see </vt:lpstr>
      <vt:lpstr>Let’s build detectors!</vt:lpstr>
      <vt:lpstr>Go back to our car crashes </vt:lpstr>
      <vt:lpstr>Particle Interactions </vt:lpstr>
      <vt:lpstr>Break down into a slice </vt:lpstr>
      <vt:lpstr>Tracking Detectors</vt:lpstr>
      <vt:lpstr>Tracking detectors </vt:lpstr>
      <vt:lpstr>Gas based trackers</vt:lpstr>
      <vt:lpstr>Gas Detector Types</vt:lpstr>
      <vt:lpstr>Silicon trackers </vt:lpstr>
      <vt:lpstr>How do Silicon trackers work?</vt:lpstr>
      <vt:lpstr>Scintillating Detectors </vt:lpstr>
      <vt:lpstr>Tracking Summary</vt:lpstr>
      <vt:lpstr>Calorimeters</vt:lpstr>
      <vt:lpstr>How does a calorimeter work? </vt:lpstr>
      <vt:lpstr>Detector slice </vt:lpstr>
      <vt:lpstr>How do calorimeters stop particles?</vt:lpstr>
      <vt:lpstr>Electromagnetic Calorimetry</vt:lpstr>
      <vt:lpstr>Hadronic Calorimetry</vt:lpstr>
      <vt:lpstr>Containing the shower</vt:lpstr>
      <vt:lpstr>Calorimeter summary</vt:lpstr>
      <vt:lpstr>Cherenkov radiation </vt:lpstr>
      <vt:lpstr>Cherenkov Radiation</vt:lpstr>
      <vt:lpstr>Liquid Argon Time Projection Chambers </vt:lpstr>
      <vt:lpstr>DAQ and electronics </vt:lpstr>
      <vt:lpstr>Data Acquisition Process </vt:lpstr>
      <vt:lpstr>Detector signals</vt:lpstr>
      <vt:lpstr>Example – Photomultiplier Tube</vt:lpstr>
      <vt:lpstr>Signal processing </vt:lpstr>
      <vt:lpstr>Processing signals </vt:lpstr>
      <vt:lpstr>Trigger systems </vt:lpstr>
      <vt:lpstr>Detector Readout – Put it all together</vt:lpstr>
      <vt:lpstr>So Many Detectors</vt:lpstr>
      <vt:lpstr>Outlook – What is up and coming 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Mandy Kathleen Rominsky</dc:creator>
  <cp:lastModifiedBy>Mandy Kathleen Rominsky</cp:lastModifiedBy>
  <cp:revision>220</cp:revision>
  <cp:lastPrinted>2014-01-20T19:40:21Z</cp:lastPrinted>
  <dcterms:created xsi:type="dcterms:W3CDTF">2017-06-05T21:22:02Z</dcterms:created>
  <dcterms:modified xsi:type="dcterms:W3CDTF">2019-06-25T18:50:38Z</dcterms:modified>
</cp:coreProperties>
</file>