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5"/>
  </p:notesMasterIdLst>
  <p:sldIdLst>
    <p:sldId id="271" r:id="rId2"/>
    <p:sldId id="272" r:id="rId3"/>
    <p:sldId id="27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96" autoAdjust="0"/>
    <p:restoredTop sz="94259" autoAdjust="0"/>
  </p:normalViewPr>
  <p:slideViewPr>
    <p:cSldViewPr snapToGrid="0">
      <p:cViewPr varScale="1">
        <p:scale>
          <a:sx n="68" d="100"/>
          <a:sy n="68" d="100"/>
        </p:scale>
        <p:origin x="468" y="66"/>
      </p:cViewPr>
      <p:guideLst/>
    </p:cSldViewPr>
  </p:slideViewPr>
  <p:outlineViewPr>
    <p:cViewPr>
      <p:scale>
        <a:sx n="33" d="100"/>
        <a:sy n="33" d="100"/>
      </p:scale>
      <p:origin x="0" y="-1608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4C8C7-9FC6-4364-BE28-88217B3915DA}" type="datetimeFigureOut">
              <a:rPr lang="en-US" smtClean="0"/>
              <a:t>5/25/2017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5ED7DD-A0AB-44ED-89A5-9363CA613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96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46346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2/14/17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M Convery | Accelerators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296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2/14/17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M Convery | Accelerators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06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2/14/17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M Convery | Accelerators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366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2/14/17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M Convery | Accelerators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66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1" y="381000"/>
            <a:ext cx="6856413" cy="533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00201" y="1981201"/>
            <a:ext cx="3351213" cy="4113213"/>
          </a:xfrm>
          <a:prstGeom prst="rect">
            <a:avLst/>
          </a:prstGeom>
        </p:spPr>
        <p:txBody>
          <a:bodyPr/>
          <a:lstStyle>
            <a:lvl1pPr marL="319088" indent="-228600" algn="l" eaLnBrk="0" hangingPunct="0">
              <a:buClrTx/>
              <a:buSzTx/>
              <a:buFont typeface="Arial"/>
              <a:buChar char="•"/>
              <a:tabLst>
                <a:tab pos="428625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  <a:defRPr/>
            </a:lvl1pPr>
            <a:lvl2pPr marL="584200" indent="-265113" algn="l" eaLnBrk="0" hangingPunct="0">
              <a:spcBef>
                <a:spcPts val="500"/>
              </a:spcBef>
              <a:buClr>
                <a:srgbClr val="FFFF00"/>
              </a:buClr>
              <a:buSzPct val="70000"/>
              <a:buFont typeface="Wingdings" charset="2"/>
              <a:buChar char="à"/>
              <a:tabLst>
                <a:tab pos="428625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marL="584200" lvl="1" indent="-265113" algn="l" eaLnBrk="0" hangingPunct="0">
              <a:spcBef>
                <a:spcPts val="500"/>
              </a:spcBef>
              <a:buClr>
                <a:srgbClr val="FFFF00"/>
              </a:buClr>
              <a:buSzPct val="70000"/>
              <a:buFont typeface="Wingdings" charset="2"/>
              <a:buChar char="à"/>
              <a:tabLst>
                <a:tab pos="428625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03813" y="1981202"/>
            <a:ext cx="3352800" cy="1979613"/>
          </a:xfrm>
          <a:prstGeom prst="rect">
            <a:avLst/>
          </a:prstGeom>
        </p:spPr>
        <p:txBody>
          <a:bodyPr/>
          <a:lstStyle>
            <a:lvl1pPr marL="319088" indent="-228600" algn="l" eaLnBrk="0" hangingPunct="0">
              <a:buClrTx/>
              <a:buSzTx/>
              <a:buFont typeface="Arial"/>
              <a:buChar char="•"/>
              <a:tabLst>
                <a:tab pos="428625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  <a:defRPr/>
            </a:lvl1pPr>
            <a:lvl2pPr marL="584200" indent="-265113" algn="l" eaLnBrk="0" hangingPunct="0">
              <a:spcBef>
                <a:spcPts val="500"/>
              </a:spcBef>
              <a:buClr>
                <a:srgbClr val="FFFF00"/>
              </a:buClr>
              <a:buSzPct val="70000"/>
              <a:buFont typeface="Wingdings" charset="2"/>
              <a:buNone/>
              <a:tabLst>
                <a:tab pos="428625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  <a:defRPr baseline="0"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marL="584200" lvl="1" indent="-265113" algn="l" eaLnBrk="0" hangingPunct="0">
              <a:spcBef>
                <a:spcPts val="500"/>
              </a:spcBef>
              <a:buClr>
                <a:srgbClr val="FFFF00"/>
              </a:buClr>
              <a:buSzPct val="70000"/>
              <a:buFont typeface="Wingdings" charset="2"/>
              <a:buChar char="à"/>
              <a:tabLst>
                <a:tab pos="428625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</a:pPr>
            <a:r>
              <a:rPr lang="en-US" dirty="0"/>
              <a:t>Secon</a:t>
            </a:r>
            <a:r>
              <a:rPr lang="en-US" sz="2000" dirty="0">
                <a:solidFill>
                  <a:srgbClr val="FFFF00"/>
                </a:solidFill>
              </a:rPr>
              <a:t>d </a:t>
            </a:r>
            <a:r>
              <a:rPr lang="en-US" dirty="0"/>
              <a:t>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03813" y="4113213"/>
            <a:ext cx="3352800" cy="1981200"/>
          </a:xfrm>
          <a:prstGeom prst="rect">
            <a:avLst/>
          </a:prstGeom>
        </p:spPr>
        <p:txBody>
          <a:bodyPr/>
          <a:lstStyle>
            <a:lvl1pPr marL="319088" indent="-228600" algn="l" eaLnBrk="0" hangingPunct="0">
              <a:buClrTx/>
              <a:buSzTx/>
              <a:buFont typeface="Arial"/>
              <a:buChar char="•"/>
              <a:tabLst>
                <a:tab pos="428625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  <a:defRPr/>
            </a:lvl1pPr>
            <a:lvl2pPr marL="584200" indent="-265113" algn="l" eaLnBrk="0" hangingPunct="0">
              <a:spcBef>
                <a:spcPts val="500"/>
              </a:spcBef>
              <a:buClr>
                <a:srgbClr val="FFFF00"/>
              </a:buClr>
              <a:buSzPct val="70000"/>
              <a:buFont typeface="Wingdings" charset="2"/>
              <a:buChar char="à"/>
              <a:tabLst>
                <a:tab pos="428625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marL="584200" lvl="1" indent="-265113" algn="l" eaLnBrk="0" hangingPunct="0">
              <a:spcBef>
                <a:spcPts val="500"/>
              </a:spcBef>
              <a:buClr>
                <a:srgbClr val="FFFF00"/>
              </a:buClr>
              <a:buSzPct val="70000"/>
              <a:buFont typeface="Wingdings" charset="2"/>
              <a:buChar char="à"/>
              <a:tabLst>
                <a:tab pos="428625" algn="l"/>
                <a:tab pos="889000" algn="l"/>
                <a:tab pos="1803400" algn="l"/>
                <a:tab pos="2717800" algn="l"/>
                <a:tab pos="3632200" algn="l"/>
                <a:tab pos="4546600" algn="l"/>
                <a:tab pos="5461000" algn="l"/>
                <a:tab pos="6375400" algn="l"/>
                <a:tab pos="7289800" algn="l"/>
                <a:tab pos="8204200" algn="l"/>
                <a:tab pos="9118600" algn="l"/>
                <a:tab pos="10033000" algn="l"/>
              </a:tabLst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 Convery | Accelerators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374D6-08DB-804C-94FA-968005829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5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2/14/17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M Convery | Accelerators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153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g-2 beam commissioning overview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1</a:t>
            </a:fld>
            <a:endParaRPr lang="en-US" alt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308" y="815738"/>
            <a:ext cx="5398576" cy="18288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4261" y="2644538"/>
            <a:ext cx="5398576" cy="1828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4260" y="4473338"/>
            <a:ext cx="5398577" cy="1828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088" y="1043046"/>
            <a:ext cx="4104861" cy="5172017"/>
          </a:xfrm>
        </p:spPr>
        <p:txBody>
          <a:bodyPr/>
          <a:lstStyle/>
          <a:p>
            <a:pPr marL="457200" indent="-365760">
              <a:buFont typeface="+mj-lt"/>
              <a:buAutoNum type="arabicParenR"/>
            </a:pPr>
            <a:r>
              <a:rPr lang="en-US" sz="2000" dirty="0"/>
              <a:t>8 GeV protons bypass target, through shared M4</a:t>
            </a:r>
          </a:p>
          <a:p>
            <a:pPr marL="731520" lvl="1" indent="-274320">
              <a:buFont typeface="Arial" panose="020B0604020202020204" pitchFamily="34" charset="0"/>
              <a:buChar char="•"/>
            </a:pPr>
            <a:r>
              <a:rPr lang="en-US" sz="1800" dirty="0"/>
              <a:t>If time also around Delivery Ring</a:t>
            </a:r>
          </a:p>
          <a:p>
            <a:pPr marL="457200" indent="-365760">
              <a:buFont typeface="+mj-lt"/>
              <a:buAutoNum type="arabicParenR"/>
            </a:pPr>
            <a:endParaRPr lang="en-US" sz="2000" dirty="0"/>
          </a:p>
          <a:p>
            <a:pPr marL="457200" indent="-365760">
              <a:buFont typeface="+mj-lt"/>
              <a:buAutoNum type="arabicParenR"/>
            </a:pPr>
            <a:endParaRPr lang="en-US" sz="2000" dirty="0"/>
          </a:p>
          <a:p>
            <a:pPr marL="457200" indent="-365760">
              <a:buFont typeface="+mj-lt"/>
              <a:buAutoNum type="arabicParenR"/>
            </a:pPr>
            <a:r>
              <a:rPr lang="en-US" sz="2000" dirty="0"/>
              <a:t>8 GeV protons to target,              3.1 GeV </a:t>
            </a:r>
            <a:r>
              <a:rPr lang="en-US" sz="2000" dirty="0" err="1"/>
              <a:t>secondaries</a:t>
            </a:r>
            <a:r>
              <a:rPr lang="en-US" sz="2000" dirty="0"/>
              <a:t> to g-2 ring (100:1 protons to muons)           </a:t>
            </a:r>
          </a:p>
          <a:p>
            <a:pPr marL="457200" indent="-365760">
              <a:buFont typeface="+mj-lt"/>
              <a:buAutoNum type="arabicParenR"/>
            </a:pPr>
            <a:endParaRPr lang="en-US" sz="2000" dirty="0">
              <a:solidFill>
                <a:schemeClr val="accent4"/>
              </a:solidFill>
            </a:endParaRPr>
          </a:p>
          <a:p>
            <a:pPr marL="91440" indent="0">
              <a:buNone/>
            </a:pPr>
            <a:endParaRPr lang="en-US" dirty="0"/>
          </a:p>
          <a:p>
            <a:pPr marL="548640" indent="-457200">
              <a:buFont typeface="+mj-lt"/>
              <a:buAutoNum type="arabicParenR" startAt="3"/>
            </a:pPr>
            <a:r>
              <a:rPr lang="en-US" sz="2000" dirty="0"/>
              <a:t>8 GeV protons to target,           3.1 GeV </a:t>
            </a:r>
            <a:r>
              <a:rPr lang="en-US" sz="2000" dirty="0" err="1"/>
              <a:t>secondaries</a:t>
            </a:r>
            <a:r>
              <a:rPr lang="en-US" sz="2000" dirty="0"/>
              <a:t> around Delivery Ring, proton removal, muons to g-2 ring                       - </a:t>
            </a:r>
            <a:r>
              <a:rPr lang="en-US" sz="2000" dirty="0">
                <a:solidFill>
                  <a:schemeClr val="tx1"/>
                </a:solidFill>
              </a:rPr>
              <a:t>after shutdown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617784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sym typeface="Wingdings" panose="05000000000000000000" pitchFamily="2" charset="2"/>
              </a:rPr>
              <a:t>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16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38" y="860001"/>
            <a:ext cx="7205292" cy="24408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and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2" y="3474719"/>
            <a:ext cx="8521504" cy="2777024"/>
          </a:xfrm>
        </p:spPr>
        <p:txBody>
          <a:bodyPr/>
          <a:lstStyle/>
          <a:p>
            <a:r>
              <a:rPr lang="en-US" sz="2000" dirty="0"/>
              <a:t>Established 3 GeV </a:t>
            </a:r>
            <a:r>
              <a:rPr lang="en-US" sz="2000" dirty="0" err="1"/>
              <a:t>secondaries</a:t>
            </a:r>
            <a:r>
              <a:rPr lang="en-US" sz="2000" dirty="0"/>
              <a:t> to the end of the M5 line at entrance to g-2 storage ring</a:t>
            </a:r>
            <a:endParaRPr lang="en-US" sz="1800" dirty="0"/>
          </a:p>
          <a:p>
            <a:r>
              <a:rPr lang="en-US" sz="2000" dirty="0"/>
              <a:t>Coordinating with work in the experimental hall, hope to try injecting into ring soon</a:t>
            </a:r>
          </a:p>
          <a:p>
            <a:r>
              <a:rPr lang="en-US" sz="2000" dirty="0"/>
              <a:t>Have also circulated 3 GeV </a:t>
            </a:r>
            <a:r>
              <a:rPr lang="en-US" sz="2000" dirty="0" err="1"/>
              <a:t>secondaries</a:t>
            </a:r>
            <a:r>
              <a:rPr lang="en-US" sz="2000" dirty="0"/>
              <a:t> around Delivery Ring </a:t>
            </a:r>
          </a:p>
          <a:p>
            <a:pPr lvl="1"/>
            <a:r>
              <a:rPr lang="en-US" sz="1800" dirty="0"/>
              <a:t>Abort kicker ready; can work on proton removal</a:t>
            </a:r>
          </a:p>
          <a:p>
            <a:r>
              <a:rPr lang="en-US" sz="2000" dirty="0"/>
              <a:t>Received target station beam dump and prepping for installation</a:t>
            </a:r>
          </a:p>
          <a:p>
            <a:pPr lvl="1"/>
            <a:r>
              <a:rPr lang="en-US" sz="1800" dirty="0"/>
              <a:t>Will install at good break point in beam / experiment commissioning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9" name="Star: 5 Points 8"/>
          <p:cNvSpPr/>
          <p:nvPr/>
        </p:nvSpPr>
        <p:spPr>
          <a:xfrm>
            <a:off x="6316390" y="2489978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32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to End of M5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Got all M5 line power supplies on 5/23</a:t>
            </a:r>
          </a:p>
          <a:p>
            <a:r>
              <a:rPr lang="en-US" dirty="0"/>
              <a:t>Beam went all the way down the line</a:t>
            </a:r>
          </a:p>
          <a:p>
            <a:r>
              <a:rPr lang="en-US" dirty="0"/>
              <a:t>Last 2 quads not at full voltage so beam will be narrower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C158-AEF1-41A2-A6CE-6F0BAB305EFD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5217" t="17391" r="16763" b="13430"/>
          <a:stretch/>
        </p:blipFill>
        <p:spPr>
          <a:xfrm>
            <a:off x="2252869" y="2499149"/>
            <a:ext cx="4638262" cy="3773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266749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2140</TotalTime>
  <Words>171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Geneva</vt:lpstr>
      <vt:lpstr>Helvetica</vt:lpstr>
      <vt:lpstr>Wingdings</vt:lpstr>
      <vt:lpstr>FNAL_TemplateMac_060514</vt:lpstr>
      <vt:lpstr>g-2 beam commissioning overview</vt:lpstr>
      <vt:lpstr>Status and plans</vt:lpstr>
      <vt:lpstr>Beam to End of M5 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g-2 and the Muon Campus</dc:title>
  <dc:creator>Mary E Convery</dc:creator>
  <cp:lastModifiedBy>Mary E Convery</cp:lastModifiedBy>
  <cp:revision>51</cp:revision>
  <dcterms:created xsi:type="dcterms:W3CDTF">2017-03-06T20:10:28Z</dcterms:created>
  <dcterms:modified xsi:type="dcterms:W3CDTF">2017-05-25T20:33:44Z</dcterms:modified>
</cp:coreProperties>
</file>