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75" r:id="rId3"/>
    <p:sldId id="284" r:id="rId4"/>
    <p:sldId id="295" r:id="rId5"/>
    <p:sldId id="296" r:id="rId6"/>
    <p:sldId id="298" r:id="rId7"/>
    <p:sldId id="297" r:id="rId8"/>
    <p:sldId id="27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61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126" y="45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6/5/2017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6/5/2017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6/5/2017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6/5/2017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601" y="4517617"/>
            <a:ext cx="8732519" cy="485995"/>
            <a:chOff x="228601" y="4530869"/>
            <a:chExt cx="8732519" cy="485995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28601" y="4774093"/>
              <a:ext cx="7439024" cy="0"/>
            </a:xfrm>
            <a:prstGeom prst="line">
              <a:avLst/>
            </a:prstGeom>
            <a:ln w="88900" cap="rnd" cmpd="sng">
              <a:solidFill>
                <a:schemeClr val="tx1"/>
              </a:solidFill>
              <a:prstDash val="solid"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8" descr="FermilabLogo_r0g48b135.png"/>
            <p:cNvPicPr>
              <a:picLocks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530869"/>
              <a:ext cx="1188720" cy="4859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 Outages for ComEd work during shutdown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0900 Scheduling Meeting</a:t>
            </a:r>
          </a:p>
          <a:p>
            <a:r>
              <a:rPr lang="en-US" dirty="0"/>
              <a:t>June 2,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Bullet points are optional. If preferred, only first level bullets can be used or bullets can be set to “NONE.” [18pt Regular]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level bullet [18pt Regular]</a:t>
            </a:r>
          </a:p>
          <a:p>
            <a:pPr lvl="1"/>
            <a:r>
              <a:rPr lang="en-US" dirty="0"/>
              <a:t>Second level bullet [16pt Regular]</a:t>
            </a:r>
          </a:p>
          <a:p>
            <a:pPr lvl="2"/>
            <a:r>
              <a:rPr lang="en-US" dirty="0"/>
              <a:t>Third level bullet [15pt Regular]</a:t>
            </a:r>
          </a:p>
          <a:p>
            <a:pPr lvl="3"/>
            <a:r>
              <a:rPr lang="en-US" dirty="0"/>
              <a:t>Fourth level bullet [14pt Regular]</a:t>
            </a:r>
          </a:p>
          <a:p>
            <a:pPr lvl="4"/>
            <a:r>
              <a:rPr lang="en-US" dirty="0">
                <a:solidFill>
                  <a:srgbClr val="50504E"/>
                </a:solidFill>
              </a:rPr>
              <a:t>Fifth level bullet [14pt Regular]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[22pt Bold]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First level bullet [18pt </a:t>
            </a:r>
            <a:r>
              <a:rPr lang="en-US" dirty="0" err="1"/>
              <a:t>Reg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 bullet [16pt]</a:t>
            </a:r>
          </a:p>
          <a:p>
            <a:pPr lvl="2"/>
            <a:r>
              <a:rPr lang="en-US" dirty="0"/>
              <a:t>Third level bullet [15pt]</a:t>
            </a:r>
          </a:p>
          <a:p>
            <a:pPr lvl="3"/>
            <a:r>
              <a:rPr lang="en-US" dirty="0"/>
              <a:t>Fourth level bullet [14pt]</a:t>
            </a:r>
          </a:p>
          <a:p>
            <a:pPr lvl="4"/>
            <a:r>
              <a:rPr lang="en-US" dirty="0"/>
              <a:t>Fifth level bullet [14pt]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First level bullet [18pt </a:t>
            </a:r>
            <a:r>
              <a:rPr lang="en-US" dirty="0" err="1"/>
              <a:t>Reg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 bullet [16pt]</a:t>
            </a:r>
          </a:p>
          <a:p>
            <a:pPr lvl="2"/>
            <a:r>
              <a:rPr lang="en-US" dirty="0"/>
              <a:t>Third level bullet [15pt]</a:t>
            </a:r>
          </a:p>
          <a:p>
            <a:pPr lvl="3"/>
            <a:r>
              <a:rPr lang="en-US" dirty="0"/>
              <a:t>Fourth level bullet [14pt]</a:t>
            </a:r>
          </a:p>
          <a:p>
            <a:pPr lvl="4"/>
            <a:r>
              <a:rPr lang="en-US" dirty="0"/>
              <a:t>Fifth level bullet [14pt]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Click to add caption text [13pt Bold]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Click to add caption text [13pt Bold]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 [22pt Bold]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caption text </a:t>
            </a:r>
            <a:br>
              <a:rPr lang="en-US" dirty="0"/>
            </a:br>
            <a:r>
              <a:rPr lang="en-US" dirty="0"/>
              <a:t>[13pt Bold]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First level bullet [18pt </a:t>
            </a:r>
            <a:r>
              <a:rPr lang="en-US" dirty="0" err="1"/>
              <a:t>Reg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 bullet [16pt]</a:t>
            </a:r>
          </a:p>
          <a:p>
            <a:pPr lvl="2"/>
            <a:r>
              <a:rPr lang="en-US" dirty="0"/>
              <a:t>Third level bullet [15pt]</a:t>
            </a:r>
          </a:p>
          <a:p>
            <a:pPr lvl="3"/>
            <a:r>
              <a:rPr lang="en-US" dirty="0"/>
              <a:t>Fourth level bullet [14pt]</a:t>
            </a:r>
          </a:p>
          <a:p>
            <a:pPr lvl="4"/>
            <a:r>
              <a:rPr lang="en-US" dirty="0"/>
              <a:t>Fifth level bullet [14pt]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Caption Slide [22pt Bold]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ComEd driven outages for Shutdown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21824"/>
              </p:ext>
            </p:extLst>
          </p:nvPr>
        </p:nvGraphicFramePr>
        <p:xfrm>
          <a:off x="1797050" y="509588"/>
          <a:ext cx="5549900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8924960" imgH="8277251" progId="Excel.Sheet.12">
                  <p:embed/>
                </p:oleObj>
              </mc:Choice>
              <mc:Fallback>
                <p:oleObj name="Worksheet" r:id="rId3" imgW="8924960" imgH="8277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050" y="509588"/>
                        <a:ext cx="5549900" cy="416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 -16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CUB</a:t>
            </a:r>
          </a:p>
          <a:p>
            <a:pPr lvl="1"/>
            <a:r>
              <a:rPr lang="en-US" dirty="0"/>
              <a:t>X-Gallery</a:t>
            </a:r>
          </a:p>
          <a:p>
            <a:r>
              <a:rPr lang="en-US" dirty="0"/>
              <a:t>August 11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Feeder 45</a:t>
            </a:r>
          </a:p>
          <a:p>
            <a:r>
              <a:rPr lang="en-US" dirty="0"/>
              <a:t>August 15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MI65</a:t>
            </a:r>
          </a:p>
          <a:p>
            <a:r>
              <a:rPr lang="en-US" dirty="0"/>
              <a:t>August 18</a:t>
            </a:r>
            <a:r>
              <a:rPr lang="en-US" baseline="30000" dirty="0"/>
              <a:t>th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Feeder 43 (Transfer Gallery)</a:t>
            </a:r>
          </a:p>
          <a:p>
            <a:r>
              <a:rPr lang="en-US" dirty="0"/>
              <a:t>August 22</a:t>
            </a:r>
            <a:r>
              <a:rPr lang="en-US" baseline="30000" dirty="0"/>
              <a:t>nd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Switchyard, FCC, G2</a:t>
            </a:r>
          </a:p>
          <a:p>
            <a:r>
              <a:rPr lang="en-US" dirty="0"/>
              <a:t>August 25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Booster East and West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PM’s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/ Members [22pt Bold]</a:t>
            </a:r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PPT_16x9_031716" id="{2A49A48A-283D-4257-B185-688858E7D875}" vid="{7BE5EA29-9389-4E94-AB46-D783CD09B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Fermilab_PPT_16x9_MyChanges</Template>
  <TotalTime>6978</TotalTime>
  <Words>327</Words>
  <Application>Microsoft Office PowerPoint</Application>
  <PresentationFormat>On-screen Show (16:9)</PresentationFormat>
  <Paragraphs>69</Paragraphs>
  <Slides>8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Geneva</vt:lpstr>
      <vt:lpstr>Helvetica</vt:lpstr>
      <vt:lpstr>Fermilab_PPT_090915</vt:lpstr>
      <vt:lpstr>Microsoft Excel Worksheet</vt:lpstr>
      <vt:lpstr>PowerPoint Presentation</vt:lpstr>
      <vt:lpstr>Content Slide [22pt Bold]</vt:lpstr>
      <vt:lpstr>Comparison Slide [22pt Bold]</vt:lpstr>
      <vt:lpstr>Content and Caption Slide [22pt Bold]</vt:lpstr>
      <vt:lpstr>ComEd driven outages for Shutdown</vt:lpstr>
      <vt:lpstr>Proposed PM’s </vt:lpstr>
      <vt:lpstr>PowerPoint Presentation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Newhart</dc:creator>
  <cp:lastModifiedBy>Duane Newhart</cp:lastModifiedBy>
  <cp:revision>11</cp:revision>
  <cp:lastPrinted>2014-01-20T19:40:21Z</cp:lastPrinted>
  <dcterms:created xsi:type="dcterms:W3CDTF">2017-06-01T16:10:10Z</dcterms:created>
  <dcterms:modified xsi:type="dcterms:W3CDTF">2017-06-09T13:49:19Z</dcterms:modified>
</cp:coreProperties>
</file>