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4" y="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A7EB2-0BF7-4F08-A9F5-946AB7CDB406}" type="datetimeFigureOut">
              <a:rPr lang="en-US" smtClean="0"/>
              <a:t>6/9/2017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4D852-7B8C-49C2-BE39-CC6742135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8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4D852-7B8C-49C2-BE39-CC6742135F9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189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5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4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024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9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1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6/9/2017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41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6/9/2017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78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6/9/2017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9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6/9/2017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04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6/9/2017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6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6/9/2017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E3561-F5FF-43A1-BF51-0E077EFE0037}" type="datetimeFigureOut">
              <a:rPr lang="en-US" smtClean="0"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3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57926" y="152400"/>
            <a:ext cx="460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Booster Operations </a:t>
            </a:r>
            <a:r>
              <a:rPr lang="en-US" dirty="0" smtClean="0"/>
              <a:t>06/02/17 </a:t>
            </a:r>
            <a:r>
              <a:rPr lang="en-US" dirty="0"/>
              <a:t>– </a:t>
            </a:r>
            <a:r>
              <a:rPr lang="en-US" dirty="0" smtClean="0"/>
              <a:t>06/09/17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6332" y="93425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98065" y="92056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29832" y="93221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5004" y="9376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25338" y="9376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57600" y="92056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6" name="TextBox 15"/>
          <p:cNvSpPr txBox="1"/>
          <p:nvPr/>
        </p:nvSpPr>
        <p:spPr>
          <a:xfrm rot="16200000">
            <a:off x="232145" y="3056801"/>
            <a:ext cx="1158949" cy="219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DOGL3 Flow Switch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2107" y="9042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98065" y="8863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29832" y="93425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93357" y="92056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54806" y="93458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753293" y="94428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28" name="TextBox 27"/>
          <p:cNvSpPr txBox="1"/>
          <p:nvPr/>
        </p:nvSpPr>
        <p:spPr>
          <a:xfrm rot="16200000">
            <a:off x="1193303" y="2243340"/>
            <a:ext cx="14637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Capture/Transition Issues</a:t>
            </a:r>
          </a:p>
        </p:txBody>
      </p:sp>
      <p:sp>
        <p:nvSpPr>
          <p:cNvPr id="29" name="TextBox 28"/>
          <p:cNvSpPr txBox="1"/>
          <p:nvPr/>
        </p:nvSpPr>
        <p:spPr>
          <a:xfrm rot="16200000">
            <a:off x="2946995" y="2359013"/>
            <a:ext cx="1158949" cy="219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BRF8 Cable Fault</a:t>
            </a:r>
          </a:p>
        </p:txBody>
      </p:sp>
      <p:sp>
        <p:nvSpPr>
          <p:cNvPr id="30" name="TextBox 29"/>
          <p:cNvSpPr txBox="1"/>
          <p:nvPr/>
        </p:nvSpPr>
        <p:spPr>
          <a:xfrm rot="16200000">
            <a:off x="3145927" y="2156552"/>
            <a:ext cx="16329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Access to  replace BRF16 Cavity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85208" y="83656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859080" y="84534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125279" y="86074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709413" y="84534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359580" y="84778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919840" y="82681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6258" y="87419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011480" y="86074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188144" y="8863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823941" y="8676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448305" y="87419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722725" y="8603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6875" y="90387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993326" y="8645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205396" y="90005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805563" y="89825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448332" y="8927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711806" y="90937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58" name="TextBox 57"/>
          <p:cNvSpPr txBox="1"/>
          <p:nvPr/>
        </p:nvSpPr>
        <p:spPr>
          <a:xfrm rot="16200000">
            <a:off x="4013953" y="3057479"/>
            <a:ext cx="11567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Collimator  Studies</a:t>
            </a:r>
          </a:p>
        </p:txBody>
      </p:sp>
      <p:sp>
        <p:nvSpPr>
          <p:cNvPr id="59" name="TextBox 58"/>
          <p:cNvSpPr txBox="1"/>
          <p:nvPr/>
        </p:nvSpPr>
        <p:spPr>
          <a:xfrm rot="16200000">
            <a:off x="2526949" y="3057479"/>
            <a:ext cx="11567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MKS06 Cable  Termi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15269" y="8669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153239" y="85689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262319" y="8645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909939" y="87868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534763" y="87375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827983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15242" y="85903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182175" y="8669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374313" y="88145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100567" y="8669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858483" y="87375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95228" y="8655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163880" y="85833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272141" y="87370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901839" y="89773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572505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857176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05824" y="83656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152668" y="81970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243484" y="84534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869669" y="85389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553978" y="8729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847143" y="8603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49211" y="8655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029634" y="8645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224354" y="8829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839911" y="8927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2476968" y="8927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96" name="TextBox 66"/>
          <p:cNvSpPr txBox="1"/>
          <p:nvPr/>
        </p:nvSpPr>
        <p:spPr>
          <a:xfrm>
            <a:off x="3085214" y="87370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3712692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4347402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86829" y="94122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078603" y="92163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262108" y="95080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887646" y="9506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2485644" y="94072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02" name="TextBox 66"/>
          <p:cNvSpPr txBox="1"/>
          <p:nvPr/>
        </p:nvSpPr>
        <p:spPr>
          <a:xfrm>
            <a:off x="3094739" y="92056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760161" y="93835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4375666" y="9376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13773" y="9073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4998647" y="89111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1152620" y="9236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786160" y="9236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2420105" y="92839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11" name="TextBox 66"/>
          <p:cNvSpPr txBox="1"/>
          <p:nvPr/>
        </p:nvSpPr>
        <p:spPr>
          <a:xfrm>
            <a:off x="3052524" y="93140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3695029" y="92516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4318124" y="9177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669177" y="88593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5056036" y="8863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217995" y="90131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840124" y="9106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2484878" y="89738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18" name="TextBox 66"/>
          <p:cNvSpPr txBox="1"/>
          <p:nvPr/>
        </p:nvSpPr>
        <p:spPr>
          <a:xfrm>
            <a:off x="3086372" y="89773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3751847" y="9106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353366" y="8963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646504" y="91204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024313" y="87370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226920" y="91779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1806998" y="92734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2473045" y="91437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27" name="TextBox 66"/>
          <p:cNvSpPr txBox="1"/>
          <p:nvPr/>
        </p:nvSpPr>
        <p:spPr>
          <a:xfrm>
            <a:off x="3083330" y="9042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3739900" y="90740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352723" y="9106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59080" y="4925834"/>
            <a:ext cx="38948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Cogging </a:t>
            </a:r>
            <a:r>
              <a:rPr lang="en-US" sz="1200" dirty="0" smtClean="0"/>
              <a:t>Module code updates for notching alignment on cogged cycles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Lots of Booster tuning, injection losses have been up, limiting intensity and rep rates, but appear to be getting better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Higher extraction losses due to Muon Campus partial batching with higher intensity and more </a:t>
            </a:r>
            <a:r>
              <a:rPr lang="en-US" sz="1200" dirty="0" smtClean="0"/>
              <a:t>cycles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2 days of Booster studies planned before end of run</a:t>
            </a:r>
            <a:endParaRPr lang="en-US" sz="1200" dirty="0"/>
          </a:p>
        </p:txBody>
      </p:sp>
      <p:sp>
        <p:nvSpPr>
          <p:cNvPr id="124" name="TextBox 123"/>
          <p:cNvSpPr txBox="1"/>
          <p:nvPr/>
        </p:nvSpPr>
        <p:spPr>
          <a:xfrm>
            <a:off x="658767" y="99883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4918083" y="98751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1207550" y="993652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799048" y="99581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2442341" y="10032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3687348" y="9958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4355267" y="99753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62882" y="9502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4908706" y="94923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1174890" y="952673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1793998" y="94793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2411731" y="94326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3039640" y="9506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3647194" y="95477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4253211" y="95575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725140" y="97225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1235999" y="974481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1841481" y="99651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2484876" y="99090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3748208" y="98987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4982114" y="9979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648945" y="88488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4971494" y="90315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1182705" y="895961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1808561" y="899089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2453135" y="89281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3682944" y="91383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4346817" y="91617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61" name="TextBox 160"/>
          <p:cNvSpPr txBox="1"/>
          <p:nvPr/>
        </p:nvSpPr>
        <p:spPr>
          <a:xfrm rot="16200000">
            <a:off x="2438860" y="3267781"/>
            <a:ext cx="17679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Access, BRF21 installed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846755" y="3240472"/>
            <a:ext cx="30344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Downtime: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Total </a:t>
            </a:r>
            <a:r>
              <a:rPr lang="en-US" sz="1200" dirty="0" smtClean="0"/>
              <a:t> 1 hour  17 minutes 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 smtClean="0"/>
              <a:t>Misc</a:t>
            </a:r>
            <a:r>
              <a:rPr lang="en-US" sz="1200" dirty="0" smtClean="0"/>
              <a:t> mostly studies related down times, cogging module code updates, etc.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Minor HLRF trips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Vacuum:  BRF11&amp;12 trips </a:t>
            </a:r>
          </a:p>
          <a:p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181904" y="4953186"/>
            <a:ext cx="451813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This week: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Beam to </a:t>
            </a:r>
            <a:r>
              <a:rPr lang="en-US" sz="1200" dirty="0" err="1"/>
              <a:t>NuMI</a:t>
            </a:r>
            <a:r>
              <a:rPr lang="en-US" sz="1200" dirty="0"/>
              <a:t>, </a:t>
            </a:r>
            <a:r>
              <a:rPr lang="en-US" sz="1200" dirty="0" err="1" smtClean="0"/>
              <a:t>BnB</a:t>
            </a:r>
            <a:r>
              <a:rPr lang="en-US" sz="1200" dirty="0" smtClean="0"/>
              <a:t>, SY, and Muon Campus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$15 ~4.6E12 89-90</a:t>
            </a:r>
            <a:r>
              <a:rPr lang="en-US" sz="1200" dirty="0"/>
              <a:t>%, $</a:t>
            </a:r>
            <a:r>
              <a:rPr lang="en-US" sz="1200" dirty="0" smtClean="0"/>
              <a:t>1D ~3.5-2.5E12 89-91%,                               $</a:t>
            </a:r>
            <a:r>
              <a:rPr lang="en-US" sz="1200" dirty="0"/>
              <a:t>13 @ 1.0 E12  @ </a:t>
            </a:r>
            <a:r>
              <a:rPr lang="en-US" sz="1200" dirty="0" smtClean="0"/>
              <a:t>92%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TLGBDF mostly </a:t>
            </a:r>
            <a:r>
              <a:rPr lang="en-US" sz="1200" dirty="0" smtClean="0"/>
              <a:t> ~ 12.56 Hz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2.66E19 </a:t>
            </a:r>
            <a:r>
              <a:rPr lang="en-US" sz="1200" dirty="0"/>
              <a:t>Total </a:t>
            </a:r>
            <a:r>
              <a:rPr lang="en-US" sz="1200" dirty="0" smtClean="0"/>
              <a:t>Protons for the </a:t>
            </a:r>
            <a:r>
              <a:rPr lang="en-US" sz="1200" dirty="0" smtClean="0"/>
              <a:t>week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Early Capture studies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Transverse coupled bunch instability studies at </a:t>
            </a:r>
            <a:r>
              <a:rPr lang="en-US" sz="1200" dirty="0" smtClean="0"/>
              <a:t>injection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Laser </a:t>
            </a:r>
            <a:r>
              <a:rPr lang="en-US" sz="1200" dirty="0"/>
              <a:t>Notching studies, syncing to Booster </a:t>
            </a:r>
            <a:r>
              <a:rPr lang="en-US" sz="1200" dirty="0" err="1"/>
              <a:t>Notcher</a:t>
            </a:r>
            <a:r>
              <a:rPr lang="en-US" sz="1200" dirty="0"/>
              <a:t> on $1D’s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151" name="TextBox 150"/>
          <p:cNvSpPr txBox="1"/>
          <p:nvPr/>
        </p:nvSpPr>
        <p:spPr>
          <a:xfrm>
            <a:off x="615446" y="9177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5013652" y="91617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1191982" y="917698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1797370" y="910623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2452775" y="93528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3725989" y="93694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4324838" y="9236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bg1"/>
                </a:solidFill>
              </a:rPr>
              <a:t>T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703782" y="89596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5013344" y="88505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1247126" y="905547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1874877" y="899089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2497445" y="91204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3736437" y="91359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64" y="460802"/>
            <a:ext cx="5657453" cy="4525963"/>
          </a:xfr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915" y="637434"/>
            <a:ext cx="3104979" cy="2258166"/>
          </a:xfrm>
          <a:prstGeom prst="rect">
            <a:avLst/>
          </a:prstGeom>
        </p:spPr>
      </p:pic>
      <p:sp>
        <p:nvSpPr>
          <p:cNvPr id="153" name="TextBox 152"/>
          <p:cNvSpPr txBox="1"/>
          <p:nvPr/>
        </p:nvSpPr>
        <p:spPr>
          <a:xfrm>
            <a:off x="618742" y="87943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5089948" y="8777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1196525" y="877650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1846437" y="89136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2469047" y="89596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3105829" y="88282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>
                <a:solidFill>
                  <a:schemeClr val="bg1"/>
                </a:solidFill>
              </a:rPr>
              <a:t>Tu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3786829" y="90803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4403333" y="89131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>
                <a:solidFill>
                  <a:schemeClr val="bg1"/>
                </a:solidFill>
              </a:rPr>
              <a:t>Th</a:t>
            </a:r>
            <a:endParaRPr 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319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</TotalTime>
  <Words>322</Words>
  <Application>Microsoft Office PowerPoint</Application>
  <PresentationFormat>On-screen Show (4:3)</PresentationFormat>
  <Paragraphs>168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temp</cp:lastModifiedBy>
  <cp:revision>243</cp:revision>
  <dcterms:created xsi:type="dcterms:W3CDTF">2014-12-05T13:27:43Z</dcterms:created>
  <dcterms:modified xsi:type="dcterms:W3CDTF">2017-06-09T13:42:49Z</dcterms:modified>
</cp:coreProperties>
</file>