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294" r:id="rId2"/>
    <p:sldId id="351" r:id="rId3"/>
    <p:sldId id="355" r:id="rId4"/>
    <p:sldId id="354" r:id="rId5"/>
    <p:sldId id="301" r:id="rId6"/>
    <p:sldId id="356" r:id="rId7"/>
    <p:sldId id="365" r:id="rId8"/>
    <p:sldId id="381" r:id="rId9"/>
    <p:sldId id="359" r:id="rId10"/>
    <p:sldId id="360" r:id="rId11"/>
    <p:sldId id="374" r:id="rId12"/>
    <p:sldId id="366" r:id="rId13"/>
    <p:sldId id="368" r:id="rId14"/>
    <p:sldId id="380" r:id="rId15"/>
    <p:sldId id="383" r:id="rId16"/>
    <p:sldId id="369" r:id="rId17"/>
    <p:sldId id="370" r:id="rId18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000000"/>
    <a:srgbClr val="006600"/>
    <a:srgbClr val="004C97"/>
    <a:srgbClr val="50504E"/>
    <a:srgbClr val="4E4E4E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630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36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6/28/2017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6/28/2017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6/28/2017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6/28/2017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6/28/2017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6/28/2017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5" r:id="rId3"/>
    <p:sldLayoutId id="2147484105" r:id="rId4"/>
    <p:sldLayoutId id="2147484120" r:id="rId5"/>
    <p:sldLayoutId id="2147484103" r:id="rId6"/>
    <p:sldLayoutId id="2147484122" r:id="rId7"/>
    <p:sldLayoutId id="2147484116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Steve Holmes	</a:t>
            </a:r>
          </a:p>
          <a:p>
            <a:r>
              <a:rPr lang="en-US" dirty="0"/>
              <a:t>PIP-II Project Management Group</a:t>
            </a:r>
          </a:p>
          <a:p>
            <a:r>
              <a:rPr lang="en-US" dirty="0"/>
              <a:t>28 June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PIP-II Project Manager’s Report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Technical/R&amp;D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09696"/>
            <a:ext cx="8672512" cy="5243453"/>
          </a:xfrm>
        </p:spPr>
        <p:txBody>
          <a:bodyPr>
            <a:normAutofit/>
          </a:bodyPr>
          <a:lstStyle/>
          <a:p>
            <a:r>
              <a:rPr lang="en-US" dirty="0"/>
              <a:t>PIP2IT</a:t>
            </a:r>
          </a:p>
          <a:p>
            <a:pPr lvl="1"/>
            <a:r>
              <a:rPr lang="en-US" dirty="0"/>
              <a:t>2017 goal to complete MEBT and commission with beam</a:t>
            </a:r>
          </a:p>
          <a:p>
            <a:pPr lvl="2"/>
            <a:r>
              <a:rPr lang="en-US" dirty="0"/>
              <a:t>5 mA × 1 </a:t>
            </a:r>
            <a:r>
              <a:rPr lang="en-US" dirty="0" err="1"/>
              <a:t>ms</a:t>
            </a:r>
            <a:r>
              <a:rPr lang="en-US" dirty="0"/>
              <a:t> × 20 Hz to dump  </a:t>
            </a:r>
          </a:p>
          <a:p>
            <a:pPr lvl="2"/>
            <a:r>
              <a:rPr lang="en-US" dirty="0"/>
              <a:t>Measure kickers’ effects on the beam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600"/>
              </a:spcBef>
            </a:pPr>
            <a:r>
              <a:rPr lang="en-US" sz="2000" dirty="0"/>
              <a:t>Completed installation of MEBT-2.  Operations have resumed with 4 MEBT triplets, additional </a:t>
            </a:r>
            <a:r>
              <a:rPr lang="en-US" sz="2000" dirty="0" err="1"/>
              <a:t>buncher</a:t>
            </a:r>
            <a:r>
              <a:rPr lang="en-US" sz="2000" dirty="0"/>
              <a:t> cavity.  Transmission to dump at ~99%, starting commissioning of chopper kickers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Final 3 triplets to complete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000" dirty="0"/>
              <a:t>MEBT arrived @FNAL, 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000" dirty="0"/>
              <a:t>2 now at CMTF, 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000" dirty="0"/>
              <a:t>1 being  measured in TD.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85" y="3248025"/>
            <a:ext cx="4435928" cy="29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Technical/SRF R&amp;D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HB650</a:t>
            </a:r>
          </a:p>
          <a:p>
            <a:pPr lvl="1"/>
            <a:r>
              <a:rPr lang="en-US" dirty="0"/>
              <a:t>Goal is to qualify and dress four cavities in FY17</a:t>
            </a:r>
          </a:p>
          <a:p>
            <a:pPr lvl="1"/>
            <a:r>
              <a:rPr lang="en-US" dirty="0"/>
              <a:t>Two cavities are qualified</a:t>
            </a:r>
          </a:p>
          <a:p>
            <a:pPr lvl="1"/>
            <a:r>
              <a:rPr lang="en-US" dirty="0"/>
              <a:t>Third near spec</a:t>
            </a:r>
          </a:p>
          <a:p>
            <a:pPr lvl="2"/>
            <a:r>
              <a:rPr lang="en-US" dirty="0"/>
              <a:t>Going through “nitrogen infusion” processing</a:t>
            </a:r>
          </a:p>
          <a:p>
            <a:pPr lvl="1"/>
            <a:r>
              <a:rPr lang="en-US" dirty="0"/>
              <a:t>Fourth went through second vertical test last month</a:t>
            </a:r>
          </a:p>
          <a:p>
            <a:pPr lvl="2"/>
            <a:r>
              <a:rPr lang="en-US" dirty="0"/>
              <a:t>High FE; will require reprocess</a:t>
            </a:r>
          </a:p>
          <a:p>
            <a:r>
              <a:rPr lang="en-US" dirty="0">
                <a:sym typeface="Symbol" panose="05050102010706020507" pitchFamily="18" charset="2"/>
              </a:rPr>
              <a:t>SSR1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Dressed cavities are showing FE in full power tests (at STC)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This is delaying the SSR1 schedule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Investigating</a:t>
            </a:r>
          </a:p>
          <a:p>
            <a:r>
              <a:rPr lang="en-US" dirty="0"/>
              <a:t>Couplers</a:t>
            </a:r>
          </a:p>
          <a:p>
            <a:pPr lvl="1"/>
            <a:r>
              <a:rPr lang="en-US" dirty="0"/>
              <a:t>New RFQ coupler design has been completed and reviewed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Procurement initiated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HB650 couplers RFP has been released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Best value procurement with pre-qualified vendors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62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499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Joint R&amp;D Project Document</a:t>
            </a:r>
          </a:p>
          <a:p>
            <a:pPr lvl="1"/>
            <a:r>
              <a:rPr lang="en-US" dirty="0"/>
              <a:t>Addendum II: Documentation of Fermilab engineering deliverables.</a:t>
            </a:r>
          </a:p>
          <a:p>
            <a:pPr lvl="2"/>
            <a:r>
              <a:rPr lang="en-US" dirty="0"/>
              <a:t>Close to convergence – shooting for end of June</a:t>
            </a:r>
          </a:p>
          <a:p>
            <a:pPr lvl="1"/>
            <a:r>
              <a:rPr lang="en-US" dirty="0"/>
              <a:t>Addendum I: Modification to DAE deliverable dates to reflect delays in R&amp;D program to FY2020</a:t>
            </a:r>
          </a:p>
          <a:p>
            <a:pPr lvl="2"/>
            <a:r>
              <a:rPr lang="en-US" dirty="0"/>
              <a:t>DAE to make Addendum I consistent with Addendum II</a:t>
            </a:r>
          </a:p>
          <a:p>
            <a:r>
              <a:rPr lang="en-US" dirty="0"/>
              <a:t>Visitors </a:t>
            </a:r>
          </a:p>
          <a:p>
            <a:pPr lvl="1"/>
            <a:r>
              <a:rPr lang="en-US" dirty="0"/>
              <a:t>We have been authorized by DAE Secretary to restart the long- and short-term visitors programs</a:t>
            </a:r>
          </a:p>
          <a:p>
            <a:pPr lvl="2"/>
            <a:r>
              <a:rPr lang="en-US" dirty="0"/>
              <a:t>Can accommodate 36 months LT, and 12 months of ST in FY18 budget</a:t>
            </a:r>
          </a:p>
          <a:p>
            <a:pPr lvl="1"/>
            <a:r>
              <a:rPr lang="en-US" dirty="0"/>
              <a:t>Wish list for second round has been developed by DAE</a:t>
            </a:r>
          </a:p>
          <a:p>
            <a:r>
              <a:rPr lang="en-US" dirty="0"/>
              <a:t>Exports</a:t>
            </a:r>
          </a:p>
          <a:p>
            <a:pPr lvl="1"/>
            <a:r>
              <a:rPr lang="en-US" dirty="0"/>
              <a:t>Procurement of MOSFETs for SSR1 RF sources is becoming critical</a:t>
            </a:r>
          </a:p>
          <a:p>
            <a:pPr lvl="1"/>
            <a:r>
              <a:rPr lang="en-US" dirty="0"/>
              <a:t>No distributor willing to sell if BARC is end user (business decisions)</a:t>
            </a:r>
          </a:p>
          <a:p>
            <a:pPr lvl="1"/>
            <a:r>
              <a:rPr lang="en-US" dirty="0"/>
              <a:t>Options:</a:t>
            </a:r>
          </a:p>
          <a:p>
            <a:pPr lvl="2"/>
            <a:r>
              <a:rPr lang="en-US" dirty="0"/>
              <a:t>Convince distributors it is in their interest to apply for the require export license</a:t>
            </a:r>
          </a:p>
          <a:p>
            <a:pPr lvl="2"/>
            <a:r>
              <a:rPr lang="en-US" dirty="0"/>
              <a:t>Convince Department of Commerce to remove BARC from entities list for Annex I activities</a:t>
            </a:r>
          </a:p>
          <a:p>
            <a:r>
              <a:rPr lang="en-US" dirty="0"/>
              <a:t>Upcoming Visits</a:t>
            </a:r>
          </a:p>
          <a:p>
            <a:pPr lvl="1"/>
            <a:r>
              <a:rPr lang="en-US" dirty="0"/>
              <a:t>Leonardo Ristori et al will be visiting BARC in August for:</a:t>
            </a:r>
          </a:p>
          <a:p>
            <a:pPr lvl="2"/>
            <a:r>
              <a:rPr lang="en-US" dirty="0"/>
              <a:t>Witnessing of SSR1 He vessel welding</a:t>
            </a:r>
          </a:p>
          <a:p>
            <a:pPr lvl="2"/>
            <a:r>
              <a:rPr lang="en-US" dirty="0"/>
              <a:t>Review of SSR2 cavity design</a:t>
            </a:r>
          </a:p>
          <a:p>
            <a:r>
              <a:rPr lang="en-US" dirty="0"/>
              <a:t>IIFC Meeting</a:t>
            </a:r>
          </a:p>
          <a:p>
            <a:pPr lvl="1"/>
            <a:r>
              <a:rPr lang="en-US" dirty="0"/>
              <a:t>Preparations initiated for a meeting at BARC in October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7" name="Right Brace 6"/>
          <p:cNvSpPr/>
          <p:nvPr/>
        </p:nvSpPr>
        <p:spPr>
          <a:xfrm>
            <a:off x="6134100" y="4972050"/>
            <a:ext cx="45719" cy="609600"/>
          </a:xfrm>
          <a:prstGeom prst="rightBrace">
            <a:avLst/>
          </a:prstGeom>
          <a:ln w="190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4861351"/>
            <a:ext cx="281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Schedule in doubt.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These cavities must be on-site 12/31 to end up in SSR1 </a:t>
            </a:r>
            <a:r>
              <a:rPr lang="en-US" sz="1600" dirty="0" err="1">
                <a:solidFill>
                  <a:srgbClr val="C00000"/>
                </a:solidFill>
              </a:rPr>
              <a:t>pCM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7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Management/CD-1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81554"/>
          </a:xfrm>
        </p:spPr>
        <p:txBody>
          <a:bodyPr>
            <a:normAutofit fontScale="92500"/>
          </a:bodyPr>
          <a:lstStyle/>
          <a:p>
            <a:r>
              <a:rPr lang="en-US" dirty="0"/>
              <a:t>Assumptions Document approved (Mar 9)</a:t>
            </a:r>
          </a:p>
          <a:p>
            <a:r>
              <a:rPr lang="en-US" dirty="0"/>
              <a:t>Functional Requirements Specification approved (Mar 17)</a:t>
            </a:r>
          </a:p>
          <a:p>
            <a:r>
              <a:rPr lang="en-US" dirty="0"/>
              <a:t>Lab MOU draft under internal (project) review</a:t>
            </a:r>
          </a:p>
          <a:p>
            <a:r>
              <a:rPr lang="en-US" dirty="0"/>
              <a:t>Critical path is:</a:t>
            </a:r>
          </a:p>
          <a:p>
            <a:pPr lvl="1"/>
            <a:r>
              <a:rPr lang="en-US" dirty="0"/>
              <a:t>RLS  (see L. Lari presentation)</a:t>
            </a:r>
          </a:p>
          <a:p>
            <a:pPr lvl="1"/>
            <a:r>
              <a:rPr lang="en-US" dirty="0"/>
              <a:t>BOEs (see P. Derwent presentation)</a:t>
            </a:r>
          </a:p>
          <a:p>
            <a:r>
              <a:rPr lang="en-US" dirty="0"/>
              <a:t>Risk Registry</a:t>
            </a:r>
          </a:p>
          <a:p>
            <a:pPr lvl="1"/>
            <a:r>
              <a:rPr lang="en-US" dirty="0"/>
              <a:t>140 approved risks</a:t>
            </a:r>
          </a:p>
          <a:p>
            <a:pPr lvl="1"/>
            <a:r>
              <a:rPr lang="en-US" dirty="0"/>
              <a:t>Undertaking initial calculation of associated contingency</a:t>
            </a:r>
          </a:p>
          <a:p>
            <a:r>
              <a:rPr lang="en-US" dirty="0"/>
              <a:t>Agreement with AD on division of scope between PIP-I+ and PIP-II</a:t>
            </a:r>
          </a:p>
          <a:p>
            <a:pPr lvl="1"/>
            <a:r>
              <a:rPr lang="en-US" sz="2400" dirty="0"/>
              <a:t>Associate cost impact/savings is:</a:t>
            </a:r>
          </a:p>
          <a:p>
            <a:pPr lvl="2"/>
            <a:r>
              <a:rPr lang="en-US" sz="2200" dirty="0"/>
              <a:t>Point estimate:		$17M</a:t>
            </a:r>
          </a:p>
          <a:p>
            <a:pPr lvl="2"/>
            <a:r>
              <a:rPr lang="en-US" sz="2200" dirty="0"/>
              <a:t>Upper cost range:		$21M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37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Management/CD-1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0364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are currently developing a “technically limited” RLS, with a goal of PIP-II completion coincident with completion of the LBNF shutdown (Q2FY26).</a:t>
            </a:r>
          </a:p>
          <a:p>
            <a:pPr lvl="1"/>
            <a:r>
              <a:rPr lang="en-US" dirty="0"/>
              <a:t>RLS includes DOE funded activities only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Earliest finish date appears to be ~Q1FY27; limited by SRF assembly and testing facilities</a:t>
            </a:r>
            <a:endParaRPr lang="en-US" dirty="0"/>
          </a:p>
          <a:p>
            <a:r>
              <a:rPr lang="en-US" dirty="0"/>
              <a:t>We are concentrating on eight level-3 sub-projects, representing ~70% of the project cost.</a:t>
            </a:r>
          </a:p>
          <a:p>
            <a:pPr lvl="1"/>
            <a:r>
              <a:rPr lang="en-US" dirty="0"/>
              <a:t>These have all been through internal review and are frozen for the moment.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All are showing increases of  several x 10% as compared with the CD-0 estimate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Some (currently) show a reduced scope of DAE deliverables as compared to CD-0 estimate</a:t>
            </a:r>
          </a:p>
          <a:p>
            <a:pPr lvl="2"/>
            <a:r>
              <a:rPr lang="en-US" dirty="0"/>
              <a:t>Need to normalize this</a:t>
            </a:r>
          </a:p>
          <a:p>
            <a:r>
              <a:rPr lang="en-US" dirty="0"/>
              <a:t>We have committed to sharing with DOE the funding profile associated with these eight level 3 sub-projects at the IPT meeting on June 29 (tomorrow)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Luisella’s</a:t>
            </a:r>
            <a:r>
              <a:rPr lang="en-US" dirty="0"/>
              <a:t> presentation</a:t>
            </a:r>
          </a:p>
          <a:p>
            <a:r>
              <a:rPr lang="en-US" dirty="0"/>
              <a:t>DOE/HEP has informed us that they will be able to provide the funding profile to be utilized for CD-1 at the end of August.</a:t>
            </a:r>
          </a:p>
          <a:p>
            <a:pPr lvl="1"/>
            <a:r>
              <a:rPr lang="en-US" dirty="0"/>
              <a:t>Upon receipt we will iterate the RLS to match the CD-1 profile </a:t>
            </a:r>
          </a:p>
          <a:p>
            <a:r>
              <a:rPr lang="en-US" dirty="0"/>
              <a:t>Dates</a:t>
            </a:r>
          </a:p>
          <a:p>
            <a:pPr lvl="1"/>
            <a:r>
              <a:rPr lang="en-US" dirty="0"/>
              <a:t>Director’s Review		November</a:t>
            </a:r>
          </a:p>
          <a:p>
            <a:pPr lvl="1"/>
            <a:r>
              <a:rPr lang="en-US" dirty="0"/>
              <a:t>DOE IPR/ICR		January/February 2018</a:t>
            </a:r>
          </a:p>
          <a:p>
            <a:pPr lvl="1"/>
            <a:r>
              <a:rPr lang="en-US" dirty="0"/>
              <a:t>ESAAB (CD-1)		March/April 2018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261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8494" y="1149436"/>
            <a:ext cx="8073689" cy="5308674"/>
            <a:chOff x="198494" y="1164953"/>
            <a:chExt cx="8073689" cy="530867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4272" y="1164953"/>
              <a:ext cx="6537911" cy="5240810"/>
            </a:xfrm>
            <a:prstGeom prst="rect">
              <a:avLst/>
            </a:prstGeom>
            <a:ln>
              <a:solidFill>
                <a:srgbClr val="1E6EFF"/>
              </a:solidFill>
            </a:ln>
          </p:spPr>
        </p:pic>
        <p:sp>
          <p:nvSpPr>
            <p:cNvPr id="3" name="Left Brace 2"/>
            <p:cNvSpPr/>
            <p:nvPr/>
          </p:nvSpPr>
          <p:spPr>
            <a:xfrm>
              <a:off x="1314954" y="2381249"/>
              <a:ext cx="590046" cy="1636983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8494" y="2790480"/>
              <a:ext cx="111646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~70% of Total PIP-II Project costs </a:t>
              </a:r>
            </a:p>
          </p:txBody>
        </p:sp>
        <p:sp>
          <p:nvSpPr>
            <p:cNvPr id="71" name="Left Brace 70"/>
            <p:cNvSpPr/>
            <p:nvPr/>
          </p:nvSpPr>
          <p:spPr>
            <a:xfrm>
              <a:off x="1235579" y="6112876"/>
              <a:ext cx="590046" cy="360751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Left Brace 71"/>
            <p:cNvSpPr/>
            <p:nvPr/>
          </p:nvSpPr>
          <p:spPr>
            <a:xfrm>
              <a:off x="1345060" y="1575043"/>
              <a:ext cx="590046" cy="329168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 rot="18853649">
            <a:off x="7696673" y="102122"/>
            <a:ext cx="24094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Internal Review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30266" y="355656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RLS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3" y="6505786"/>
            <a:ext cx="979193" cy="235712"/>
          </a:xfrm>
        </p:spPr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619" y="6523194"/>
            <a:ext cx="3334239" cy="242873"/>
          </a:xfrm>
        </p:spPr>
        <p:txBody>
          <a:bodyPr/>
          <a:lstStyle/>
          <a:p>
            <a:r>
              <a:rPr lang="fi-FI"/>
              <a:t>S. Holmes | PIP-II 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 rot="18825643">
            <a:off x="6550452" y="293022"/>
            <a:ext cx="1767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WBS for BOE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589604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00644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30968" y="1155009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63916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00645" y="212545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89604" y="251752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424630" y="230140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48615" y="251752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94856" y="146720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5456" y="22063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5443" y="25532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2493" y="27056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5396" y="288100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5443" y="304921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7746" y="3212830"/>
            <a:ext cx="4433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04796" y="337979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2310" y="355656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05082" y="526390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97145" y="442169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20218" y="146096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50818" y="22001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40805" y="25470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47855" y="26994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30758" y="287477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30158" y="337356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17855" y="304694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20218" y="322813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75660" y="127796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47423" y="147538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52997" y="356216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 rot="18853649">
            <a:off x="7412829" y="204379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P6</a:t>
            </a:r>
          </a:p>
        </p:txBody>
      </p:sp>
      <p:sp>
        <p:nvSpPr>
          <p:cNvPr id="55" name="TextBox 54"/>
          <p:cNvSpPr txBox="1"/>
          <p:nvPr/>
        </p:nvSpPr>
        <p:spPr>
          <a:xfrm rot="18848839">
            <a:off x="7003637" y="212926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Detailed Plan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82310" y="604800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04481" y="603780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4525" y="605647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749925" y="89244"/>
            <a:ext cx="3588505" cy="998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Close to be ready/ready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Advanced 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02619" y="6009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2619" y="360196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06754" y="68947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78291" y="25532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70123" y="271023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77572" y="289109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54642" y="305113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60507" y="325021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47423" y="22001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89604" y="373305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272183" y="1164953"/>
            <a:ext cx="0" cy="524081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272183" y="240406"/>
            <a:ext cx="909171" cy="934813"/>
          </a:xfrm>
          <a:prstGeom prst="line">
            <a:avLst/>
          </a:prstGeom>
          <a:ln>
            <a:solidFill>
              <a:srgbClr val="519A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615665" y="238347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871765" y="219361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74709" y="147858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870744" y="605067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863916" y="358018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886510" y="322408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039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Personnel</a:t>
            </a:r>
          </a:p>
          <a:p>
            <a:pPr lvl="1"/>
            <a:r>
              <a:rPr lang="en-US" dirty="0"/>
              <a:t>Allan Rowe has succeeded Don Mitchell as Project Engineer</a:t>
            </a:r>
          </a:p>
          <a:p>
            <a:pPr lvl="1"/>
            <a:r>
              <a:rPr lang="en-US" dirty="0"/>
              <a:t>Assisted by Jim Steimel as Project Engineer for Electrical Systems</a:t>
            </a:r>
          </a:p>
          <a:p>
            <a:r>
              <a:rPr lang="en-US" dirty="0"/>
              <a:t>Issues that are impeding progress</a:t>
            </a:r>
          </a:p>
          <a:p>
            <a:pPr lvl="1"/>
            <a:r>
              <a:rPr lang="en-US" dirty="0"/>
              <a:t>Lab2 cleanroom not complete – requires substantial further investment to make usable</a:t>
            </a:r>
          </a:p>
          <a:p>
            <a:pPr lvl="1"/>
            <a:r>
              <a:rPr lang="en-US" dirty="0"/>
              <a:t>Engineering support for SRF</a:t>
            </a:r>
          </a:p>
          <a:p>
            <a:pPr lvl="2"/>
            <a:r>
              <a:rPr lang="en-US" dirty="0"/>
              <a:t>Tom N (Mu2e) and Chuck G (LCLS-II) have very minimal availability</a:t>
            </a:r>
          </a:p>
          <a:p>
            <a:pPr lvl="2"/>
            <a:r>
              <a:rPr lang="en-US" dirty="0"/>
              <a:t>Much of the slack is being taken up by Vikas Jain (RRCAT visitor)</a:t>
            </a:r>
          </a:p>
          <a:p>
            <a:pPr lvl="3"/>
            <a:r>
              <a:rPr lang="en-US" dirty="0"/>
              <a:t>He returns to India in October → need to identify a replacement</a:t>
            </a:r>
          </a:p>
          <a:p>
            <a:pPr lvl="1"/>
            <a:r>
              <a:rPr lang="en-US" dirty="0"/>
              <a:t>Six DAE long-term visitors will be returning India over Sep-Nov</a:t>
            </a:r>
          </a:p>
          <a:p>
            <a:pPr lvl="2"/>
            <a:r>
              <a:rPr lang="en-US" dirty="0"/>
              <a:t>Replacements TBD</a:t>
            </a:r>
            <a:r>
              <a:rPr lang="en-US"/>
              <a:t>: Budgeting </a:t>
            </a:r>
            <a:r>
              <a:rPr lang="en-US" dirty="0"/>
              <a:t>four people arriving Jan 1.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205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toward CD-1, with a newly-modified plan</a:t>
            </a:r>
          </a:p>
          <a:p>
            <a:pPr lvl="1"/>
            <a:r>
              <a:rPr lang="en-US" dirty="0"/>
              <a:t>Delaying by ~4 months to allow alignment of schedule and funding profile.</a:t>
            </a:r>
          </a:p>
          <a:p>
            <a:r>
              <a:rPr lang="en-US" dirty="0"/>
              <a:t>India collaboration is taking a lot of attention</a:t>
            </a:r>
          </a:p>
          <a:p>
            <a:pPr lvl="1"/>
            <a:r>
              <a:rPr lang="en-US" dirty="0"/>
              <a:t>Improving interactions and information exchange</a:t>
            </a:r>
          </a:p>
          <a:p>
            <a:r>
              <a:rPr lang="en-US" dirty="0"/>
              <a:t>Need to add more staff prior to CD-1</a:t>
            </a:r>
          </a:p>
          <a:p>
            <a:pPr lvl="1"/>
            <a:r>
              <a:rPr lang="en-US" dirty="0"/>
              <a:t>Essentially there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55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r>
              <a:rPr lang="en-US" dirty="0"/>
              <a:t>Financials</a:t>
            </a:r>
          </a:p>
          <a:p>
            <a:r>
              <a:rPr lang="en-US" dirty="0"/>
              <a:t>ES&amp;H/NEPA</a:t>
            </a:r>
          </a:p>
          <a:p>
            <a:r>
              <a:rPr lang="en-US" dirty="0"/>
              <a:t>Technical/R&amp;D</a:t>
            </a:r>
          </a:p>
          <a:p>
            <a:r>
              <a:rPr lang="en-US" dirty="0"/>
              <a:t>India Collaboration </a:t>
            </a:r>
          </a:p>
          <a:p>
            <a:r>
              <a:rPr lang="en-US" dirty="0"/>
              <a:t>Project Management</a:t>
            </a:r>
          </a:p>
          <a:p>
            <a:pPr lvl="1"/>
            <a:r>
              <a:rPr lang="en-US" dirty="0"/>
              <a:t>CD-1 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6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5311738"/>
            <a:ext cx="8672513" cy="100686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Profile unlikely to survive the summer</a:t>
            </a:r>
          </a:p>
          <a:p>
            <a:pPr lvl="1"/>
            <a:r>
              <a:rPr lang="en-US" dirty="0"/>
              <a:t>PBR is for $14.0M in FY18</a:t>
            </a:r>
          </a:p>
          <a:p>
            <a:pPr lvl="1"/>
            <a:r>
              <a:rPr lang="en-US" dirty="0"/>
              <a:t>Balance of years due from OHEP by August 31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69221"/>
              </p:ext>
            </p:extLst>
          </p:nvPr>
        </p:nvGraphicFramePr>
        <p:xfrm>
          <a:off x="1636690" y="1073675"/>
          <a:ext cx="5791526" cy="1700352"/>
        </p:xfrm>
        <a:graphic>
          <a:graphicData uri="http://schemas.openxmlformats.org/drawingml/2006/table">
            <a:tbl>
              <a:tblPr firstRow="1" firstCol="1" bandRow="1"/>
              <a:tblGrid>
                <a:gridCol w="1399345">
                  <a:extLst>
                    <a:ext uri="{9D8B030D-6E8A-4147-A177-3AD203B41FA5}">
                      <a16:colId xmlns:a16="http://schemas.microsoft.com/office/drawing/2014/main" val="357603238"/>
                    </a:ext>
                  </a:extLst>
                </a:gridCol>
                <a:gridCol w="1909644">
                  <a:extLst>
                    <a:ext uri="{9D8B030D-6E8A-4147-A177-3AD203B41FA5}">
                      <a16:colId xmlns:a16="http://schemas.microsoft.com/office/drawing/2014/main" val="1441743931"/>
                    </a:ext>
                  </a:extLst>
                </a:gridCol>
                <a:gridCol w="2482537">
                  <a:extLst>
                    <a:ext uri="{9D8B030D-6E8A-4147-A177-3AD203B41FA5}">
                      <a16:colId xmlns:a16="http://schemas.microsoft.com/office/drawing/2014/main" val="1775358306"/>
                    </a:ext>
                  </a:extLst>
                </a:gridCol>
              </a:tblGrid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Milestone</a:t>
                      </a:r>
                      <a:endParaRPr lang="en-US" sz="16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Planned</a:t>
                      </a:r>
                      <a:endParaRPr lang="en-US" sz="1600" b="1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Actual or Forecast</a:t>
                      </a:r>
                      <a:endParaRPr lang="en-US" sz="16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11792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Q1 FY2016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12, 2015 (A)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308749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CD-1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FY2017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Q2FY2018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51463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CD-2/3a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14903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CD-3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484418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CD-4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8906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8" y="2849655"/>
            <a:ext cx="82486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9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FY17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720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New goal is to achieve CD-1 in early CY2018</a:t>
            </a:r>
          </a:p>
          <a:p>
            <a:pPr lvl="1"/>
            <a:r>
              <a:rPr lang="en-US" dirty="0"/>
              <a:t>RLS</a:t>
            </a:r>
          </a:p>
          <a:p>
            <a:pPr lvl="1"/>
            <a:r>
              <a:rPr lang="en-US" dirty="0"/>
              <a:t>ICR</a:t>
            </a:r>
          </a:p>
          <a:p>
            <a:pPr lvl="1"/>
            <a:r>
              <a:rPr lang="en-US" dirty="0"/>
              <a:t>Documentation</a:t>
            </a:r>
          </a:p>
          <a:p>
            <a:r>
              <a:rPr lang="en-US" dirty="0"/>
              <a:t>Financial Goals</a:t>
            </a:r>
          </a:p>
          <a:p>
            <a:pPr lvl="1"/>
            <a:r>
              <a:rPr lang="en-US" dirty="0"/>
              <a:t>Live within the provided budget: $21.03M (includes FY16 carryover)</a:t>
            </a:r>
          </a:p>
          <a:p>
            <a:pPr lvl="1"/>
            <a:r>
              <a:rPr lang="en-US" dirty="0"/>
              <a:t>Cross the FY17/18 border with ~$2.0M unobligated (carryover)</a:t>
            </a:r>
          </a:p>
          <a:p>
            <a:r>
              <a:rPr lang="en-US" dirty="0"/>
              <a:t>ES&amp;H Goals</a:t>
            </a:r>
          </a:p>
          <a:p>
            <a:pPr lvl="1"/>
            <a:r>
              <a:rPr lang="en-US" dirty="0"/>
              <a:t>Be prepared to initiate Environmental Assessment on 10/1/17</a:t>
            </a:r>
          </a:p>
          <a:p>
            <a:r>
              <a:rPr lang="en-US" dirty="0"/>
              <a:t>R&amp;D Goals</a:t>
            </a:r>
          </a:p>
          <a:p>
            <a:pPr lvl="1"/>
            <a:r>
              <a:rPr lang="en-US" dirty="0"/>
              <a:t>Release CDR</a:t>
            </a:r>
          </a:p>
          <a:p>
            <a:pPr lvl="1"/>
            <a:r>
              <a:rPr lang="en-US" dirty="0"/>
              <a:t>Complete PIP2IT MEBT</a:t>
            </a:r>
          </a:p>
          <a:p>
            <a:pPr lvl="1"/>
            <a:r>
              <a:rPr lang="en-US" dirty="0"/>
              <a:t>Keep HWR and SSR1 on track for CY2018/19 delivery</a:t>
            </a:r>
          </a:p>
          <a:p>
            <a:r>
              <a:rPr lang="en-US" dirty="0"/>
              <a:t> India Collaboration Goals</a:t>
            </a:r>
          </a:p>
          <a:p>
            <a:pPr lvl="1"/>
            <a:r>
              <a:rPr lang="en-US" dirty="0"/>
              <a:t>Meet 2017 deliverable milestones</a:t>
            </a:r>
          </a:p>
          <a:p>
            <a:pPr lvl="1"/>
            <a:r>
              <a:rPr lang="en-US" dirty="0"/>
              <a:t>Establish confidence between the partners</a:t>
            </a:r>
          </a:p>
          <a:p>
            <a:r>
              <a:rPr lang="en-US" dirty="0"/>
              <a:t>Management Goals</a:t>
            </a:r>
          </a:p>
          <a:p>
            <a:pPr lvl="1"/>
            <a:r>
              <a:rPr lang="en-US" dirty="0"/>
              <a:t>Complete all CD-1 documentation and successfully navigate required reviews</a:t>
            </a:r>
          </a:p>
          <a:p>
            <a:pPr lvl="1"/>
            <a:r>
              <a:rPr lang="en-US" dirty="0"/>
              <a:t>Fill missing positions on organization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999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 (inception through 4-30-17)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4703703"/>
            <a:ext cx="8672513" cy="1648784"/>
          </a:xfrm>
        </p:spPr>
        <p:txBody>
          <a:bodyPr>
            <a:normAutofit/>
          </a:bodyPr>
          <a:lstStyle/>
          <a:p>
            <a:r>
              <a:rPr lang="en-US" dirty="0"/>
              <a:t>Spending since CD-0</a:t>
            </a:r>
          </a:p>
          <a:p>
            <a:pPr lvl="1"/>
            <a:r>
              <a:rPr lang="en-US" dirty="0"/>
              <a:t>OPC/Project Office, Civil </a:t>
            </a:r>
            <a:r>
              <a:rPr lang="en-US" dirty="0" err="1"/>
              <a:t>Const</a:t>
            </a:r>
            <a:r>
              <a:rPr lang="en-US" dirty="0"/>
              <a:t>, and SC Linac are only areas of activity to date</a:t>
            </a:r>
          </a:p>
          <a:p>
            <a:pPr lvl="1"/>
            <a:r>
              <a:rPr lang="en-US" dirty="0"/>
              <a:t>4.6% complete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75" y="1197067"/>
            <a:ext cx="7848985" cy="33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FY17 Financials (through 5-31-17)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85" y="5349298"/>
            <a:ext cx="8401462" cy="10108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RIPs: $138K</a:t>
            </a:r>
          </a:p>
          <a:p>
            <a:pPr>
              <a:spcBef>
                <a:spcPts val="600"/>
              </a:spcBef>
            </a:pPr>
            <a:r>
              <a:rPr lang="en-US" dirty="0"/>
              <a:t>Current Management Reserve: </a:t>
            </a:r>
            <a:r>
              <a:rPr lang="en-US" dirty="0">
                <a:solidFill>
                  <a:srgbClr val="C00000"/>
                </a:solidFill>
              </a:rPr>
              <a:t>($75K)</a:t>
            </a:r>
          </a:p>
          <a:p>
            <a:pPr>
              <a:spcBef>
                <a:spcPts val="600"/>
              </a:spcBef>
            </a:pPr>
            <a:r>
              <a:rPr lang="en-US" dirty="0"/>
              <a:t>Demands against Management Reserve:  $679K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976" y="900357"/>
            <a:ext cx="4836411" cy="41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FY17 Financials/Management Reserve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8662"/>
            <a:ext cx="8672513" cy="53673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Budgets adjusted following FY17 forecast-to-complete in April</a:t>
            </a:r>
          </a:p>
          <a:p>
            <a:r>
              <a:rPr lang="en-US" dirty="0"/>
              <a:t>Several funding change requests were approved, most notably</a:t>
            </a:r>
          </a:p>
          <a:p>
            <a:pPr lvl="1"/>
            <a:r>
              <a:rPr lang="en-US" dirty="0"/>
              <a:t>HB650 cavity dressing + contract designer (shared with SSR)</a:t>
            </a:r>
          </a:p>
          <a:p>
            <a:pPr lvl="1"/>
            <a:r>
              <a:rPr lang="en-US" dirty="0"/>
              <a:t>RFQ new couplers/tuners</a:t>
            </a:r>
          </a:p>
          <a:p>
            <a:pPr lvl="1"/>
            <a:r>
              <a:rPr lang="en-US" dirty="0"/>
              <a:t>SSR1 CM parts</a:t>
            </a:r>
          </a:p>
          <a:p>
            <a:pPr>
              <a:tabLst>
                <a:tab pos="5718175" algn="r"/>
              </a:tabLst>
            </a:pPr>
            <a:r>
              <a:rPr lang="en-US" dirty="0"/>
              <a:t>Current Management Reserve:	</a:t>
            </a:r>
            <a:r>
              <a:rPr lang="en-US" dirty="0">
                <a:solidFill>
                  <a:srgbClr val="C00000"/>
                </a:solidFill>
              </a:rPr>
              <a:t>($75K)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Includes $130K of </a:t>
            </a:r>
            <a:r>
              <a:rPr lang="en-US" dirty="0" err="1"/>
              <a:t>uncosted</a:t>
            </a:r>
            <a:r>
              <a:rPr lang="en-US" dirty="0"/>
              <a:t> obligation on </a:t>
            </a:r>
            <a:r>
              <a:rPr lang="en-US" dirty="0" err="1"/>
              <a:t>Pavac</a:t>
            </a:r>
            <a:r>
              <a:rPr lang="en-US" dirty="0"/>
              <a:t> contract that DOE has agreed to move from GARD to PIP-II (in June)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Note: We have not seen funds yet, although we have obligated the work. Potential issue with recoloring or money?</a:t>
            </a:r>
          </a:p>
          <a:p>
            <a:pPr>
              <a:tabLst>
                <a:tab pos="5718175" algn="r"/>
              </a:tabLst>
            </a:pPr>
            <a:r>
              <a:rPr lang="en-US" dirty="0"/>
              <a:t>Unfunded Requests:	$679K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Lab 2 Improvements	$338K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PIP2IT RFPI	$15K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LLRF	$56K</a:t>
            </a:r>
          </a:p>
          <a:p>
            <a:pPr lvl="2">
              <a:tabLst>
                <a:tab pos="5718175" algn="r"/>
              </a:tabLst>
            </a:pPr>
            <a:r>
              <a:rPr lang="en-US" dirty="0"/>
              <a:t>Partially funded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CF subsurface documentation	$20K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Environmental Assessment	$250K</a:t>
            </a:r>
          </a:p>
          <a:p>
            <a:pPr>
              <a:tabLst>
                <a:tab pos="5718175" algn="r"/>
              </a:tabLst>
            </a:pPr>
            <a:r>
              <a:rPr lang="en-US" dirty="0"/>
              <a:t>Not shown in MR: Anticipate SWF underrun of up to $2M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192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FY18 Strategy @ $14.0M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6854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Currently projecting FY17 underrun of $1.8M</a:t>
            </a:r>
          </a:p>
          <a:p>
            <a:r>
              <a:rPr lang="en-US" dirty="0"/>
              <a:t>Budget FY18 for $15.8M</a:t>
            </a:r>
          </a:p>
          <a:p>
            <a:pPr lvl="1"/>
            <a:r>
              <a:rPr lang="en-US" dirty="0"/>
              <a:t>Support 40 FTE</a:t>
            </a:r>
          </a:p>
          <a:p>
            <a:pPr lvl="2"/>
            <a:r>
              <a:rPr lang="en-US" dirty="0"/>
              <a:t>Standing army (20) + priority activities (20)</a:t>
            </a:r>
          </a:p>
          <a:p>
            <a:pPr lvl="2"/>
            <a:r>
              <a:rPr lang="en-US" dirty="0"/>
              <a:t>Compare to 54 FTE budgeted in FY17</a:t>
            </a:r>
          </a:p>
          <a:p>
            <a:pPr lvl="1"/>
            <a:r>
              <a:rPr lang="en-US" dirty="0"/>
              <a:t>SWF+OHD   $10.7M</a:t>
            </a:r>
          </a:p>
          <a:p>
            <a:pPr lvl="1"/>
            <a:r>
              <a:rPr lang="en-US" dirty="0"/>
              <a:t>M&amp;S + OHD   $5.1M</a:t>
            </a:r>
          </a:p>
          <a:p>
            <a:pPr lvl="1"/>
            <a:r>
              <a:rPr lang="en-US" dirty="0"/>
              <a:t>Schedule ~$1M of M&amp;S in Q4 FY18 = virtual reserve</a:t>
            </a:r>
          </a:p>
          <a:p>
            <a:r>
              <a:rPr lang="en-US" dirty="0"/>
              <a:t>Priorities</a:t>
            </a:r>
          </a:p>
          <a:p>
            <a:pPr lvl="1"/>
            <a:r>
              <a:rPr lang="en-US" dirty="0"/>
              <a:t>CD-1</a:t>
            </a:r>
          </a:p>
          <a:p>
            <a:pPr lvl="1"/>
            <a:r>
              <a:rPr lang="en-US" dirty="0"/>
              <a:t>CDS install at PIP2IT</a:t>
            </a:r>
          </a:p>
          <a:p>
            <a:pPr lvl="1"/>
            <a:r>
              <a:rPr lang="en-US" dirty="0"/>
              <a:t>MEBT absorber at PIP2IT</a:t>
            </a:r>
          </a:p>
          <a:p>
            <a:pPr lvl="1"/>
            <a:r>
              <a:rPr lang="en-US" dirty="0"/>
              <a:t>HWR (</a:t>
            </a:r>
            <a:r>
              <a:rPr lang="en-US" dirty="0" err="1"/>
              <a:t>pCM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SSR1 (</a:t>
            </a:r>
            <a:r>
              <a:rPr lang="en-US" dirty="0" err="1"/>
              <a:t>pCM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HB650</a:t>
            </a:r>
          </a:p>
          <a:p>
            <a:pPr lvl="1"/>
            <a:r>
              <a:rPr lang="en-US" dirty="0"/>
              <a:t>CF design start (site prep and buildings)</a:t>
            </a:r>
          </a:p>
          <a:p>
            <a:pPr lvl="1"/>
            <a:r>
              <a:rPr lang="en-US" dirty="0"/>
              <a:t>EA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Essential that we get operations support for Lab2 ($338K w/</a:t>
            </a:r>
            <a:r>
              <a:rPr lang="en-US" dirty="0" err="1"/>
              <a:t>ovhd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We need this for SSR1 assembly</a:t>
            </a:r>
          </a:p>
          <a:p>
            <a:pPr lvl="2"/>
            <a:r>
              <a:rPr lang="en-US" dirty="0"/>
              <a:t>We have requested from Laboratory Reserve</a:t>
            </a:r>
          </a:p>
          <a:p>
            <a:pPr lvl="1"/>
            <a:r>
              <a:rPr lang="en-US" dirty="0"/>
              <a:t>Booster injection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258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ES&amp;H/NEPA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192432"/>
            <a:ext cx="8672513" cy="5105626"/>
          </a:xfrm>
        </p:spPr>
        <p:txBody>
          <a:bodyPr>
            <a:normAutofit/>
          </a:bodyPr>
          <a:lstStyle/>
          <a:p>
            <a:r>
              <a:rPr lang="en-US" dirty="0"/>
              <a:t>Wetlands Jurisdictional Determination</a:t>
            </a:r>
          </a:p>
          <a:p>
            <a:pPr lvl="1"/>
            <a:r>
              <a:rPr lang="en-US" dirty="0"/>
              <a:t>FSO has submitted the application package to USACE (Apr 27)</a:t>
            </a:r>
          </a:p>
          <a:p>
            <a:pPr lvl="1"/>
            <a:r>
              <a:rPr lang="en-US" dirty="0"/>
              <a:t>Fermilab personnel met with USACE representative to provide overview (May 12) </a:t>
            </a:r>
          </a:p>
          <a:p>
            <a:pPr lvl="1"/>
            <a:r>
              <a:rPr lang="en-US" dirty="0"/>
              <a:t>If accepted, the wetlands located in the PIP-II footprint would be designated non-jurisdictional</a:t>
            </a:r>
          </a:p>
          <a:p>
            <a:pPr lvl="2"/>
            <a:r>
              <a:rPr lang="en-US" dirty="0"/>
              <a:t>Process should take ~ 1 year</a:t>
            </a:r>
          </a:p>
          <a:p>
            <a:pPr lvl="1"/>
            <a:r>
              <a:rPr lang="en-US" dirty="0"/>
              <a:t>If denied, a new wetlands permit application would be submitted in FY2018 to allow USACE the 1 year review period in order to meet a PIP-II start work date of late FY2019/early FY2020.</a:t>
            </a:r>
          </a:p>
          <a:p>
            <a:r>
              <a:rPr lang="en-US" dirty="0"/>
              <a:t>Environmental Evaluation Notification Form (EENF) ready for submission to DOE/FSO</a:t>
            </a:r>
          </a:p>
          <a:p>
            <a:pPr lvl="1"/>
            <a:r>
              <a:rPr lang="en-US" dirty="0"/>
              <a:t>Expect to forward to FSO this summer and initiate selection of PIP-II NEPA/EA contractor before the end of FY17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6/28/2017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61871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13122</TotalTime>
  <Words>1426</Words>
  <Application>Microsoft Office PowerPoint</Application>
  <PresentationFormat>On-screen Show (4:3)</PresentationFormat>
  <Paragraphs>322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Geneva</vt:lpstr>
      <vt:lpstr>Helvetica</vt:lpstr>
      <vt:lpstr>Symbol</vt:lpstr>
      <vt:lpstr>Times New Roman</vt:lpstr>
      <vt:lpstr>Wingdings</vt:lpstr>
      <vt:lpstr>Fermilab_PPT_090815</vt:lpstr>
      <vt:lpstr>PowerPoint Presentation</vt:lpstr>
      <vt:lpstr>Outline</vt:lpstr>
      <vt:lpstr>Project Goals</vt:lpstr>
      <vt:lpstr>Goals for FY17</vt:lpstr>
      <vt:lpstr>Financials (inception through 4-30-17)</vt:lpstr>
      <vt:lpstr>FY17 Financials (through 5-31-17)</vt:lpstr>
      <vt:lpstr>FY17 Financials/Management Reserve</vt:lpstr>
      <vt:lpstr>FY18 Strategy @ $14.0M</vt:lpstr>
      <vt:lpstr>ES&amp;H/NEPA</vt:lpstr>
      <vt:lpstr>Technical/R&amp;D Status</vt:lpstr>
      <vt:lpstr>Technical/SRF R&amp;D Status</vt:lpstr>
      <vt:lpstr>India Collaboration</vt:lpstr>
      <vt:lpstr>Project Management/CD-1</vt:lpstr>
      <vt:lpstr>Project Management/CD-1 Strategy</vt:lpstr>
      <vt:lpstr>RLS status</vt:lpstr>
      <vt:lpstr>Project Management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Stephen D Holmes</cp:lastModifiedBy>
  <cp:revision>264</cp:revision>
  <cp:lastPrinted>2016-10-27T20:26:53Z</cp:lastPrinted>
  <dcterms:created xsi:type="dcterms:W3CDTF">2016-07-25T19:56:26Z</dcterms:created>
  <dcterms:modified xsi:type="dcterms:W3CDTF">2017-06-26T21:43:52Z</dcterms:modified>
</cp:coreProperties>
</file>