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26" r:id="rId3"/>
    <p:sldId id="298" r:id="rId4"/>
    <p:sldId id="348" r:id="rId5"/>
    <p:sldId id="349" r:id="rId6"/>
    <p:sldId id="350" r:id="rId7"/>
    <p:sldId id="351" r:id="rId8"/>
    <p:sldId id="331" r:id="rId9"/>
    <p:sldId id="352" r:id="rId10"/>
    <p:sldId id="353" r:id="rId11"/>
    <p:sldId id="34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114" d="100"/>
          <a:sy n="114" d="100"/>
        </p:scale>
        <p:origin x="-680" y="-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4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Luisella Lari</a:t>
            </a:r>
          </a:p>
          <a:p>
            <a:r>
              <a:rPr lang="en-US" dirty="0" smtClean="0"/>
              <a:t>PIP-II PMG meeting</a:t>
            </a:r>
            <a:endParaRPr lang="en-US" dirty="0"/>
          </a:p>
          <a:p>
            <a:r>
              <a:rPr lang="en-US" dirty="0" smtClean="0"/>
              <a:t>28</a:t>
            </a:r>
            <a:r>
              <a:rPr lang="en-US" dirty="0" smtClean="0"/>
              <a:t> June 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Resource Loaded Schedule Status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2976" y="5513400"/>
            <a:ext cx="52852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Thanks to L3/L2 managers </a:t>
            </a:r>
          </a:p>
          <a:p>
            <a:pPr marL="0" indent="0" algn="ctr">
              <a:buNone/>
            </a:pPr>
            <a:r>
              <a:rPr lang="en-US" sz="2200" i="1" dirty="0" smtClean="0"/>
              <a:t>and PIP-II </a:t>
            </a:r>
            <a:r>
              <a:rPr lang="en-US" sz="2200" i="1" dirty="0" smtClean="0"/>
              <a:t>Project </a:t>
            </a:r>
            <a:r>
              <a:rPr lang="en-US" sz="2200" i="1" dirty="0"/>
              <a:t>M</a:t>
            </a:r>
            <a:r>
              <a:rPr lang="en-US" sz="2200" i="1" dirty="0" smtClean="0"/>
              <a:t>anagement </a:t>
            </a:r>
            <a:r>
              <a:rPr lang="en-US" sz="2200" i="1" dirty="0"/>
              <a:t>T</a:t>
            </a:r>
            <a:r>
              <a:rPr lang="en-US" sz="2200" i="1" dirty="0" smtClean="0"/>
              <a:t>eam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3600"/>
            <a:ext cx="9144000" cy="5119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RLS draft cost profile in P6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/>
              <a:t>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5118" y="800100"/>
            <a:ext cx="3060282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Total P6+SWF costs </a:t>
            </a:r>
          </a:p>
          <a:p>
            <a:pPr algn="ctr"/>
            <a:r>
              <a:rPr lang="en-US" sz="2200" i="1" dirty="0" smtClean="0"/>
              <a:t>=</a:t>
            </a:r>
            <a:r>
              <a:rPr lang="en-US" sz="2200" i="1" dirty="0" smtClean="0"/>
              <a:t> 381 M$ </a:t>
            </a:r>
          </a:p>
          <a:p>
            <a:pPr algn="ctr"/>
            <a:r>
              <a:rPr lang="en-US" sz="2200" i="1" dirty="0" smtClean="0"/>
              <a:t>i.e. </a:t>
            </a:r>
            <a:r>
              <a:rPr lang="en-US" sz="2200" i="1" dirty="0" smtClean="0"/>
              <a:t>70% of the Total Budget</a:t>
            </a:r>
            <a:endParaRPr lang="en-US" sz="2200" i="1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69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000" dirty="0" smtClean="0"/>
              <a:t>Include SWF costs in P6 for CMs and RF Power;</a:t>
            </a:r>
          </a:p>
          <a:p>
            <a:pPr algn="just"/>
            <a:r>
              <a:rPr lang="en-US" sz="2000" dirty="0" smtClean="0"/>
              <a:t>Checking</a:t>
            </a:r>
            <a:r>
              <a:rPr lang="en-US" sz="2000" dirty="0"/>
              <a:t>/Review the RLS Critical </a:t>
            </a:r>
            <a:r>
              <a:rPr lang="en-US" sz="2000" dirty="0" smtClean="0"/>
              <a:t>Path (meeting on July the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);</a:t>
            </a:r>
          </a:p>
          <a:p>
            <a:pPr algn="just"/>
            <a:r>
              <a:rPr lang="en-US" sz="2000" dirty="0" smtClean="0"/>
              <a:t>Review the RLS (70% in cost) - on the point of view of planning - at the end of July by the OPSS office;</a:t>
            </a:r>
          </a:p>
          <a:p>
            <a:pPr algn="just"/>
            <a:r>
              <a:rPr lang="en-US" sz="2000" dirty="0"/>
              <a:t>Continue the RLS internal Reviews</a:t>
            </a:r>
            <a:r>
              <a:rPr lang="en-US" sz="2000" dirty="0" smtClean="0"/>
              <a:t>;</a:t>
            </a:r>
          </a:p>
          <a:p>
            <a:pPr algn="just"/>
            <a:r>
              <a:rPr lang="en-US" sz="2000" dirty="0"/>
              <a:t>Include the missing plans and checking possible discrepancies with CD-0 data</a:t>
            </a:r>
            <a:r>
              <a:rPr lang="en-US" sz="2000" dirty="0" smtClean="0"/>
              <a:t>;</a:t>
            </a:r>
            <a:endParaRPr lang="en-US" sz="2000" dirty="0" smtClean="0"/>
          </a:p>
          <a:p>
            <a:pPr algn="just"/>
            <a:r>
              <a:rPr lang="en-US" sz="2000" dirty="0" smtClean="0"/>
              <a:t>Produce the obligations profile for all FYs;</a:t>
            </a:r>
          </a:p>
          <a:p>
            <a:pPr algn="just"/>
            <a:r>
              <a:rPr lang="en-US" sz="2000" dirty="0" smtClean="0"/>
              <a:t>Align to FY18 budget?</a:t>
            </a:r>
            <a:endParaRPr lang="en-US" sz="2000" dirty="0" smtClean="0"/>
          </a:p>
          <a:p>
            <a:pPr algn="just"/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next steps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3066" y="5116088"/>
            <a:ext cx="528529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Thanks to L3/L2 managers </a:t>
            </a:r>
          </a:p>
          <a:p>
            <a:pPr marL="0" indent="0" algn="ctr">
              <a:buNone/>
            </a:pPr>
            <a:r>
              <a:rPr lang="en-US" sz="2200" i="1" dirty="0" smtClean="0"/>
              <a:t>and PIP-II </a:t>
            </a:r>
            <a:r>
              <a:rPr lang="en-US" sz="2200" i="1" dirty="0"/>
              <a:t>P</a:t>
            </a:r>
            <a:r>
              <a:rPr lang="en-US" sz="2200" i="1" dirty="0" smtClean="0"/>
              <a:t>roject </a:t>
            </a:r>
            <a:r>
              <a:rPr lang="en-US" sz="2200" i="1" dirty="0"/>
              <a:t>M</a:t>
            </a:r>
            <a:r>
              <a:rPr lang="en-US" sz="2200" i="1" dirty="0" smtClean="0"/>
              <a:t>anagement </a:t>
            </a:r>
            <a:r>
              <a:rPr lang="en-US" sz="2200" i="1" dirty="0"/>
              <a:t>T</a:t>
            </a:r>
            <a:r>
              <a:rPr lang="en-US" sz="2200" i="1" dirty="0" smtClean="0"/>
              <a:t>eam</a:t>
            </a:r>
            <a:endParaRPr lang="en-US" sz="2200" i="1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 smtClean="0"/>
              <a:t>PIP-II PMG </a:t>
            </a:r>
            <a:r>
              <a:rPr lang="fi-FI" dirty="0" err="1" smtClean="0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23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200" dirty="0" smtClean="0"/>
              <a:t>PIP-II </a:t>
            </a:r>
            <a:r>
              <a:rPr lang="en-US" sz="2200" dirty="0" smtClean="0"/>
              <a:t>RLS news </a:t>
            </a:r>
          </a:p>
          <a:p>
            <a:pPr algn="just"/>
            <a:r>
              <a:rPr lang="en-US" sz="2200" dirty="0" smtClean="0"/>
              <a:t>PIP</a:t>
            </a:r>
            <a:r>
              <a:rPr lang="en-US" sz="2200" dirty="0" smtClean="0"/>
              <a:t>-II RLS </a:t>
            </a:r>
            <a:r>
              <a:rPr lang="en-US" sz="2200" dirty="0" smtClean="0"/>
              <a:t>draft cost profile </a:t>
            </a:r>
          </a:p>
          <a:p>
            <a:pPr algn="just"/>
            <a:r>
              <a:rPr lang="en-US" sz="2200" dirty="0" smtClean="0"/>
              <a:t>PIP</a:t>
            </a:r>
            <a:r>
              <a:rPr lang="en-US" sz="2200" dirty="0" smtClean="0"/>
              <a:t>-II RLS </a:t>
            </a:r>
            <a:r>
              <a:rPr lang="en-US" sz="2200" dirty="0" smtClean="0"/>
              <a:t>FY18 obligations</a:t>
            </a:r>
            <a:endParaRPr lang="en-US" sz="2200" dirty="0" smtClean="0"/>
          </a:p>
          <a:p>
            <a:pPr algn="just"/>
            <a:r>
              <a:rPr lang="en-US" sz="2200" dirty="0" smtClean="0"/>
              <a:t>PIP</a:t>
            </a:r>
            <a:r>
              <a:rPr lang="en-US" sz="2200" dirty="0" smtClean="0"/>
              <a:t>-II RLS next steps </a:t>
            </a:r>
          </a:p>
          <a:p>
            <a:pPr lvl="1" algn="just"/>
            <a:endParaRPr lang="en-US" sz="20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 smtClean="0"/>
              <a:t>PIP-II PMG </a:t>
            </a:r>
            <a:r>
              <a:rPr lang="fi-FI" dirty="0" err="1" smtClean="0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14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RLS news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PIP-II PMG </a:t>
            </a:r>
            <a:r>
              <a:rPr lang="fi-FI" dirty="0" err="1" smtClean="0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880767"/>
            <a:ext cx="8479971" cy="430887"/>
          </a:xfrm>
          <a:prstGeom prst="rect">
            <a:avLst/>
          </a:prstGeom>
          <a:solidFill>
            <a:srgbClr val="99D6EA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/>
              <a:t>The PIP-II Project requires a complex </a:t>
            </a:r>
            <a:r>
              <a:rPr lang="en-US" sz="2200" i="1" dirty="0" smtClean="0"/>
              <a:t>RLS: a reminder from May PMG</a:t>
            </a:r>
            <a:endParaRPr lang="en-US" sz="2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03" y="1475619"/>
            <a:ext cx="6079874" cy="4547810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 rot="18853649">
            <a:off x="7884354" y="148400"/>
            <a:ext cx="20556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Internal </a:t>
            </a:r>
          </a:p>
          <a:p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eviewed</a:t>
            </a:r>
            <a:endParaRPr lang="en-US" sz="2000" dirty="0">
              <a:solidFill>
                <a:schemeClr val="accent3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72" y="1164953"/>
            <a:ext cx="6537911" cy="5240810"/>
          </a:xfrm>
          <a:prstGeom prst="rect">
            <a:avLst/>
          </a:prstGeom>
          <a:ln>
            <a:solidFill>
              <a:srgbClr val="1E6EFF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7030266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1801"/>
            <a:ext cx="8686800" cy="427877"/>
          </a:xfrm>
        </p:spPr>
        <p:txBody>
          <a:bodyPr/>
          <a:lstStyle/>
          <a:p>
            <a:r>
              <a:rPr lang="en-US" dirty="0" smtClean="0"/>
              <a:t>PIP-II</a:t>
            </a:r>
            <a:br>
              <a:rPr lang="en-US" dirty="0" smtClean="0"/>
            </a:br>
            <a:r>
              <a:rPr lang="en-US" dirty="0" smtClean="0"/>
              <a:t>RLS </a:t>
            </a:r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 rot="18825643">
            <a:off x="6550452" y="293022"/>
            <a:ext cx="1767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WBS for BOE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58960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0644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30968" y="1155009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63916" y="1164953"/>
            <a:ext cx="0" cy="5240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00645" y="212545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89604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424630" y="230140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848615" y="251752"/>
            <a:ext cx="909171" cy="9348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4856" y="14672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5456" y="22063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5443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2493" y="27056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5396" y="288100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15443" y="304921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7746" y="3212830"/>
            <a:ext cx="4433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4796" y="337979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2310" y="355656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05082" y="526390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7145" y="442169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20218" y="146096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50818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40805" y="25470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47855" y="26994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30758" y="287477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0158" y="337356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7855" y="304694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0218" y="322813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75660" y="12779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47423" y="147538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52997" y="3562162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 rot="18853649">
            <a:off x="7327103" y="28085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P6</a:t>
            </a:r>
          </a:p>
        </p:txBody>
      </p:sp>
      <p:sp>
        <p:nvSpPr>
          <p:cNvPr id="55" name="TextBox 54"/>
          <p:cNvSpPr txBox="1"/>
          <p:nvPr/>
        </p:nvSpPr>
        <p:spPr>
          <a:xfrm rot="18848839">
            <a:off x="6898862" y="289126"/>
            <a:ext cx="18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Detailed Plan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82310" y="6048003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04481" y="603780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4525" y="605647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14285" y="117819"/>
            <a:ext cx="2934837" cy="99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Close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to be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ready/ready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Advanced </a:t>
            </a:r>
          </a:p>
          <a:p>
            <a:pPr algn="r"/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Preliminary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66979" y="60094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6979" y="360196"/>
            <a:ext cx="42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771114" y="68947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78291" y="255325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70123" y="27102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77572" y="289109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54642" y="305113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60507" y="3250219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47423" y="220012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89604" y="3733050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rgbClr val="00B5E2"/>
                </a:solidFill>
              </a:rPr>
              <a:t> </a:t>
            </a:r>
          </a:p>
        </p:txBody>
      </p:sp>
      <p:sp>
        <p:nvSpPr>
          <p:cNvPr id="3" name="Left Brace 2"/>
          <p:cNvSpPr/>
          <p:nvPr/>
        </p:nvSpPr>
        <p:spPr>
          <a:xfrm>
            <a:off x="1314954" y="2381249"/>
            <a:ext cx="590046" cy="16369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8494" y="2790480"/>
            <a:ext cx="1116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~70% of Total PIP-II Project costs </a:t>
            </a:r>
          </a:p>
        </p:txBody>
      </p:sp>
      <p:sp>
        <p:nvSpPr>
          <p:cNvPr id="71" name="Left Brace 70"/>
          <p:cNvSpPr/>
          <p:nvPr/>
        </p:nvSpPr>
        <p:spPr>
          <a:xfrm>
            <a:off x="1235579" y="6112876"/>
            <a:ext cx="590046" cy="36075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Left Brace 71"/>
          <p:cNvSpPr/>
          <p:nvPr/>
        </p:nvSpPr>
        <p:spPr>
          <a:xfrm>
            <a:off x="1345060" y="1575043"/>
            <a:ext cx="590046" cy="32916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8272183" y="1164953"/>
            <a:ext cx="0" cy="524081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8272183" y="240406"/>
            <a:ext cx="909171" cy="934813"/>
          </a:xfrm>
          <a:prstGeom prst="line">
            <a:avLst/>
          </a:prstGeom>
          <a:ln>
            <a:solidFill>
              <a:srgbClr val="519A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15665" y="2383476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71765" y="2193611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74709" y="147858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70744" y="6050675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863916" y="3580187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86510" y="3224088"/>
            <a:ext cx="44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295" y="72527"/>
            <a:ext cx="1412467" cy="107050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8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 smtClean="0"/>
              <a:t>PIP-II PMG </a:t>
            </a:r>
            <a:r>
              <a:rPr lang="fi-FI" dirty="0" err="1" smtClean="0"/>
              <a:t>meeting</a:t>
            </a:r>
            <a:endParaRPr lang="en-US" dirty="0"/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21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69" y="971550"/>
            <a:ext cx="8250952" cy="5059363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CF cost profile updated in P6, following the new estimations (May 2017) for construction phase (</a:t>
            </a:r>
            <a:r>
              <a:rPr lang="en-US" sz="2000" i="1" dirty="0" smtClean="0">
                <a:solidFill>
                  <a:srgbClr val="1E6EFF"/>
                </a:solidFill>
              </a:rPr>
              <a:t>about 40 M$ </a:t>
            </a:r>
            <a:r>
              <a:rPr lang="en-US" sz="2000" i="1" dirty="0" smtClean="0">
                <a:solidFill>
                  <a:srgbClr val="1E6EFF"/>
                </a:solidFill>
              </a:rPr>
              <a:t>on top of CD-0 estimation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en-US" sz="1000" dirty="0" smtClean="0">
              <a:solidFill>
                <a:schemeClr val="tx1"/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CMs (but HWR) technical driven RLS updated: </a:t>
            </a:r>
          </a:p>
          <a:p>
            <a:pPr lvl="1" algn="just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With the availability of Test Facilities </a:t>
            </a: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 i.e. All the Dressed cavities will be tested in VTS and </a:t>
            </a:r>
            <a:r>
              <a:rPr lang="en-US" sz="1800" dirty="0" smtClean="0">
                <a:solidFill>
                  <a:schemeClr val="tx1"/>
                </a:solidFill>
              </a:rPr>
              <a:t>about 30% in STC/HTS-2, including samples test for IIFC dressed cavities (</a:t>
            </a:r>
            <a:r>
              <a:rPr lang="en-US" sz="1800" i="1" dirty="0" smtClean="0">
                <a:solidFill>
                  <a:srgbClr val="1E6EFF"/>
                </a:solidFill>
              </a:rPr>
              <a:t>@ CD-0 it was foreseen not to test any IIFC dressed cavities and to test 50% of FNAL cavities</a:t>
            </a:r>
            <a:r>
              <a:rPr lang="en-US" sz="1800" dirty="0" smtClean="0">
                <a:solidFill>
                  <a:schemeClr val="tx1"/>
                </a:solidFill>
              </a:rPr>
              <a:t>).</a:t>
            </a:r>
            <a:endParaRPr lang="en-US" sz="1800" dirty="0">
              <a:solidFill>
                <a:schemeClr val="tx1"/>
              </a:solidFill>
            </a:endParaRPr>
          </a:p>
          <a:p>
            <a:pPr lvl="1" algn="just">
              <a:buFont typeface="Courier New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Including RF tests for each CM in PIP2IT or CMTS before final installation in PIP-II tunnel (</a:t>
            </a:r>
            <a:r>
              <a:rPr lang="en-US" sz="1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 foreseen @ CD-0</a:t>
            </a:r>
            <a:r>
              <a:rPr lang="en-US" sz="1800" dirty="0" smtClean="0">
                <a:solidFill>
                  <a:schemeClr val="tx1"/>
                </a:solidFill>
              </a:rPr>
              <a:t>). </a:t>
            </a:r>
          </a:p>
          <a:p>
            <a:pPr lvl="1" algn="just">
              <a:buFont typeface="Courier New"/>
              <a:buChar char="o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just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RF Power RLS includes the circulators </a:t>
            </a:r>
            <a:r>
              <a:rPr lang="en-US" sz="2000" dirty="0">
                <a:solidFill>
                  <a:schemeClr val="tx1"/>
                </a:solidFill>
              </a:rPr>
              <a:t>as part of the FNAL scope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rgbClr val="1E6EFF"/>
                </a:solidFill>
              </a:rPr>
              <a:t>about 3 M$ cost identified as in-kind contribution @ CD-0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Arial"/>
              <a:buChar char="•"/>
            </a:pPr>
            <a:endParaRPr lang="en-US" sz="1000" dirty="0" smtClean="0">
              <a:solidFill>
                <a:schemeClr val="tx1"/>
              </a:solidFill>
            </a:endParaRPr>
          </a:p>
          <a:p>
            <a:pPr algn="just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Cryogenics RLS includes the CM bayonet boxes as part of FNAL scope (</a:t>
            </a:r>
            <a:r>
              <a:rPr lang="en-US" sz="2000" i="1" dirty="0">
                <a:solidFill>
                  <a:srgbClr val="1E6EFF"/>
                </a:solidFill>
              </a:rPr>
              <a:t>about 4 M</a:t>
            </a:r>
            <a:r>
              <a:rPr lang="en-US" sz="2000" i="1" dirty="0" smtClean="0">
                <a:solidFill>
                  <a:srgbClr val="1E6EFF"/>
                </a:solidFill>
              </a:rPr>
              <a:t>$ </a:t>
            </a:r>
            <a:r>
              <a:rPr lang="en-US" sz="2000" i="1" dirty="0">
                <a:solidFill>
                  <a:srgbClr val="1E6EFF"/>
                </a:solidFill>
              </a:rPr>
              <a:t>cost identified as in-kind contribution @ CD-0</a:t>
            </a:r>
            <a:r>
              <a:rPr lang="en-US" sz="2000" dirty="0" smtClean="0">
                <a:solidFill>
                  <a:schemeClr val="tx1"/>
                </a:solidFill>
              </a:rPr>
              <a:t>) .</a:t>
            </a:r>
          </a:p>
          <a:p>
            <a:pPr algn="just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RLS </a:t>
            </a:r>
            <a:r>
              <a:rPr lang="en-US" dirty="0" smtClean="0"/>
              <a:t>news: major changes with respect CD-0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</p:spPr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 smtClean="0"/>
              <a:t>PIP-II PMG </a:t>
            </a:r>
            <a:r>
              <a:rPr lang="fi-FI" dirty="0" err="1" smtClean="0"/>
              <a:t>meeting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130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" y="2565064"/>
            <a:ext cx="9144000" cy="376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RLS draft cost profile in P6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/>
              <a:t>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9" y="715914"/>
            <a:ext cx="2970631" cy="18223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3079" y="1395159"/>
            <a:ext cx="216625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In P6 in May</a:t>
            </a:r>
            <a:endParaRPr lang="en-US" sz="2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34202" y="2590942"/>
            <a:ext cx="38552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Now i</a:t>
            </a:r>
            <a:r>
              <a:rPr lang="en-US" sz="2200" i="1" dirty="0" smtClean="0"/>
              <a:t>n P6: including escalation and overhead </a:t>
            </a:r>
            <a:endParaRPr lang="en-US" sz="2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96762" y="914510"/>
            <a:ext cx="3778762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Please note that P6 is not yet including the </a:t>
            </a:r>
            <a:r>
              <a:rPr lang="en-US" sz="2200" b="1" i="1" dirty="0" smtClean="0">
                <a:solidFill>
                  <a:schemeClr val="accent3"/>
                </a:solidFill>
              </a:rPr>
              <a:t>SWF</a:t>
            </a:r>
            <a:r>
              <a:rPr lang="en-US" sz="2200" i="1" dirty="0" smtClean="0"/>
              <a:t> costs for CMs and RF Power and </a:t>
            </a:r>
            <a:r>
              <a:rPr lang="en-US" sz="2200" b="1" i="1" dirty="0">
                <a:solidFill>
                  <a:srgbClr val="FF0000"/>
                </a:solidFill>
              </a:rPr>
              <a:t>C</a:t>
            </a:r>
            <a:r>
              <a:rPr lang="en-US" sz="2200" b="1" i="1" dirty="0" smtClean="0">
                <a:solidFill>
                  <a:srgbClr val="FF0000"/>
                </a:solidFill>
              </a:rPr>
              <a:t>ontingency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7845" y="3746902"/>
            <a:ext cx="1170348" cy="1390081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6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31" y="717349"/>
            <a:ext cx="7048360" cy="2731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RLS draft cost profile in P6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/>
              <a:t>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8735" y="717349"/>
            <a:ext cx="2166257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In P6 now</a:t>
            </a:r>
            <a:endParaRPr lang="en-US" sz="2200" i="1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31" y="3370670"/>
            <a:ext cx="8033069" cy="31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RLS with respect to Early CD-4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/>
              <a:t>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4742"/>
            <a:ext cx="9144000" cy="1045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30" y="3045581"/>
            <a:ext cx="8974670" cy="4338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4381" y="1338884"/>
            <a:ext cx="785101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Early dates for CD-4 presented at the November Review 2016</a:t>
            </a:r>
            <a:endParaRPr lang="en-US" sz="2200" i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459320" y="3457661"/>
            <a:ext cx="0" cy="82648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7016" y="4284146"/>
            <a:ext cx="306028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End on March 2026 </a:t>
            </a:r>
            <a:r>
              <a:rPr lang="en-US" sz="2200" i="1" dirty="0" smtClean="0">
                <a:sym typeface="Wingdings"/>
              </a:rPr>
              <a:t> end of</a:t>
            </a:r>
            <a:r>
              <a:rPr lang="en-US" sz="2200" i="1" dirty="0" smtClean="0"/>
              <a:t> RF test in PIP2IT for the last SSR2 CM.</a:t>
            </a:r>
            <a:endParaRPr lang="en-US" sz="2200" i="1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649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</p:spPr>
        <p:txBody>
          <a:bodyPr/>
          <a:lstStyle/>
          <a:p>
            <a:r>
              <a:rPr lang="en-US" altLang="en-US" dirty="0"/>
              <a:t>6</a:t>
            </a:r>
            <a:r>
              <a:rPr lang="en-US" altLang="en-US" dirty="0" smtClean="0"/>
              <a:t>/</a:t>
            </a:r>
            <a:r>
              <a:rPr lang="en-US" altLang="en-US" dirty="0" smtClean="0"/>
              <a:t>28</a:t>
            </a:r>
            <a:r>
              <a:rPr lang="en-US" altLang="en-US" dirty="0" smtClean="0"/>
              <a:t>/</a:t>
            </a:r>
            <a:r>
              <a:rPr lang="en-US" altLang="en-US" dirty="0" smtClean="0"/>
              <a:t>2017</a:t>
            </a:r>
            <a:endParaRPr lang="en-US" alt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516" y="3361848"/>
            <a:ext cx="4291106" cy="3379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smtClean="0"/>
              <a:t>RLS obligations for FY18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Luisella Lari | </a:t>
            </a:r>
            <a:r>
              <a:rPr lang="fi-FI" dirty="0"/>
              <a:t>PIP-II PMG </a:t>
            </a:r>
            <a:r>
              <a:rPr lang="fi-FI" dirty="0" err="1"/>
              <a:t>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414" y="694143"/>
            <a:ext cx="3390900" cy="269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012849" y="949379"/>
            <a:ext cx="3778762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i="1" dirty="0" smtClean="0"/>
              <a:t>Technical driven schedule in P6, including the SWF costs for </a:t>
            </a:r>
            <a:r>
              <a:rPr lang="en-US" sz="2200" i="1" dirty="0" smtClean="0"/>
              <a:t>CMs and RF Power </a:t>
            </a:r>
            <a:r>
              <a:rPr lang="en-US" sz="2200" i="1" dirty="0" smtClean="0"/>
              <a:t>is over budget for FY18   </a:t>
            </a:r>
            <a:endParaRPr lang="en-US" sz="2200" i="1" dirty="0"/>
          </a:p>
        </p:txBody>
      </p:sp>
      <p:sp>
        <p:nvSpPr>
          <p:cNvPr id="9" name="Oval 8"/>
          <p:cNvSpPr/>
          <p:nvPr/>
        </p:nvSpPr>
        <p:spPr>
          <a:xfrm>
            <a:off x="7637208" y="1003904"/>
            <a:ext cx="946592" cy="19352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63899" y="4716829"/>
            <a:ext cx="1178076" cy="15463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4"/>
            <a:endCxn id="14" idx="0"/>
          </p:cNvCxnSpPr>
          <p:nvPr/>
        </p:nvCxnSpPr>
        <p:spPr>
          <a:xfrm flipH="1">
            <a:off x="7252937" y="2939142"/>
            <a:ext cx="857567" cy="1777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>
            <a:off x="4791611" y="3851625"/>
            <a:ext cx="378993" cy="1308705"/>
          </a:xfrm>
          <a:prstGeom prst="leftBrace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8215" y="3016503"/>
            <a:ext cx="3060282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About 3 M$ in obligations for FY18, mainly for SSR2 </a:t>
            </a:r>
            <a:r>
              <a:rPr lang="en-US" sz="2200" i="1" dirty="0" err="1" smtClean="0"/>
              <a:t>Nb</a:t>
            </a:r>
            <a:r>
              <a:rPr lang="en-US" sz="2200" i="1" dirty="0" smtClean="0"/>
              <a:t> and LB/HB650 Prototype Cavities and HWR SSAs </a:t>
            </a:r>
            <a:endParaRPr lang="en-US" sz="22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478497" y="4518073"/>
            <a:ext cx="1129789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8215" y="5295670"/>
            <a:ext cx="30602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</a:rPr>
              <a:t>NB: FY18 Budget foreseen is 14+1.8 M$  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10650</TotalTime>
  <Words>779</Words>
  <Application>Microsoft Macintosh PowerPoint</Application>
  <PresentationFormat>On-screen Show (4:3)</PresentationFormat>
  <Paragraphs>146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Fermilab_PPT_090815</vt:lpstr>
      <vt:lpstr>PowerPoint Presentation</vt:lpstr>
      <vt:lpstr>Outline</vt:lpstr>
      <vt:lpstr>PIP-II RLS news </vt:lpstr>
      <vt:lpstr>PIP-II RLS news</vt:lpstr>
      <vt:lpstr>PIP-II RLS news: major changes with respect CD-0</vt:lpstr>
      <vt:lpstr>PIP-II RLS draft cost profile in P6</vt:lpstr>
      <vt:lpstr>PIP-II RLS draft cost profile in P6</vt:lpstr>
      <vt:lpstr>PIP-II RLS with respect to Early CD-4</vt:lpstr>
      <vt:lpstr>PIP-II RLS obligations for FY18</vt:lpstr>
      <vt:lpstr>PIP-II RLS draft cost profile in P6</vt:lpstr>
      <vt:lpstr>PIP-II RLS next steps 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Luisella Lari</cp:lastModifiedBy>
  <cp:revision>253</cp:revision>
  <cp:lastPrinted>2014-01-20T19:40:21Z</cp:lastPrinted>
  <dcterms:created xsi:type="dcterms:W3CDTF">2016-07-25T19:56:26Z</dcterms:created>
  <dcterms:modified xsi:type="dcterms:W3CDTF">2017-06-28T16:32:35Z</dcterms:modified>
</cp:coreProperties>
</file>