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23"/>
  </p:notesMasterIdLst>
  <p:handoutMasterIdLst>
    <p:handoutMasterId r:id="rId24"/>
  </p:handoutMasterIdLst>
  <p:sldIdLst>
    <p:sldId id="256" r:id="rId3"/>
    <p:sldId id="330" r:id="rId4"/>
    <p:sldId id="326" r:id="rId5"/>
    <p:sldId id="315" r:id="rId6"/>
    <p:sldId id="311" r:id="rId7"/>
    <p:sldId id="316" r:id="rId8"/>
    <p:sldId id="317" r:id="rId9"/>
    <p:sldId id="325" r:id="rId10"/>
    <p:sldId id="312" r:id="rId11"/>
    <p:sldId id="318" r:id="rId12"/>
    <p:sldId id="319" r:id="rId13"/>
    <p:sldId id="320" r:id="rId14"/>
    <p:sldId id="321" r:id="rId15"/>
    <p:sldId id="313" r:id="rId16"/>
    <p:sldId id="322" r:id="rId17"/>
    <p:sldId id="323" r:id="rId18"/>
    <p:sldId id="310" r:id="rId19"/>
    <p:sldId id="328" r:id="rId20"/>
    <p:sldId id="329" r:id="rId21"/>
    <p:sldId id="324" r:id="rId2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204">
          <p15:clr>
            <a:srgbClr val="A4A3A4"/>
          </p15:clr>
        </p15:guide>
        <p15:guide id="2" orient="horz" pos="476">
          <p15:clr>
            <a:srgbClr val="A4A3A4"/>
          </p15:clr>
        </p15:guide>
        <p15:guide id="3" orient="horz" pos="4156" userDrawn="1">
          <p15:clr>
            <a:srgbClr val="A4A3A4"/>
          </p15:clr>
        </p15:guide>
        <p15:guide id="4" orient="horz" pos="966">
          <p15:clr>
            <a:srgbClr val="A4A3A4"/>
          </p15:clr>
        </p15:guide>
        <p15:guide id="5" orient="horz" pos="1876">
          <p15:clr>
            <a:srgbClr val="A4A3A4"/>
          </p15:clr>
        </p15:guide>
        <p15:guide id="6" orient="horz" pos="3616">
          <p15:clr>
            <a:srgbClr val="A4A3A4"/>
          </p15:clr>
        </p15:guide>
        <p15:guide id="7" pos="2190">
          <p15:clr>
            <a:srgbClr val="A4A3A4"/>
          </p15:clr>
        </p15:guide>
        <p15:guide id="8" pos="2188">
          <p15:clr>
            <a:srgbClr val="A4A3A4"/>
          </p15:clr>
        </p15:guide>
        <p15:guide id="9" pos="5026">
          <p15:clr>
            <a:srgbClr val="A4A3A4"/>
          </p15:clr>
        </p15:guide>
        <p15:guide id="10" pos="2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5125"/>
    <a:srgbClr val="12EE1C"/>
    <a:srgbClr val="FC7304"/>
    <a:srgbClr val="F37C23"/>
    <a:srgbClr val="3C5A77"/>
    <a:srgbClr val="BC5F2B"/>
    <a:srgbClr val="32547A"/>
    <a:srgbClr val="B8561A"/>
    <a:srgbClr val="B65A1F"/>
    <a:srgbClr val="5680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98" autoAdjust="0"/>
    <p:restoredTop sz="86475"/>
  </p:normalViewPr>
  <p:slideViewPr>
    <p:cSldViewPr snapToGrid="0" snapToObjects="1">
      <p:cViewPr varScale="1">
        <p:scale>
          <a:sx n="116" d="100"/>
          <a:sy n="116" d="100"/>
        </p:scale>
        <p:origin x="1896" y="108"/>
      </p:cViewPr>
      <p:guideLst>
        <p:guide orient="horz" pos="4204"/>
        <p:guide orient="horz" pos="476"/>
        <p:guide orient="horz" pos="4156"/>
        <p:guide orient="horz" pos="966"/>
        <p:guide orient="horz" pos="1876"/>
        <p:guide orient="horz" pos="3616"/>
        <p:guide pos="2190"/>
        <p:guide pos="2188"/>
        <p:guide pos="5026"/>
        <p:guide pos="2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B589245-636E-234E-BFAD-9607949806CA}" type="datetimeFigureOut">
              <a:rPr lang="en-US"/>
              <a:pPr>
                <a:defRPr/>
              </a:pPr>
              <a:t>11/7/2017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F3B233-32CA-1B4D-AFEE-D703F5CA5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863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29BCED8-DCF3-A94B-99F8-D2FB79A8911E}" type="datetimeFigureOut">
              <a:rPr lang="en-US"/>
              <a:pPr>
                <a:defRPr/>
              </a:pPr>
              <a:t>11/7/2017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EA82294-BF3E-954A-9E49-35D72A5F0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41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154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16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000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0416"/>
            <a:ext cx="8218488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l">
              <a:defRPr sz="3200" b="1" i="0" baseline="0">
                <a:solidFill>
                  <a:srgbClr val="E95125"/>
                </a:solidFill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4025" y="2696827"/>
            <a:ext cx="8221663" cy="172106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200" b="0" i="0" baseline="0">
                <a:solidFill>
                  <a:srgbClr val="E95125"/>
                </a:solidFill>
                <a:latin typeface="Helvetica"/>
                <a:cs typeface="Helvetica"/>
              </a:defRPr>
            </a:lvl1pPr>
            <a:lvl2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2pPr>
            <a:lvl3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3pPr>
            <a:lvl4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4pPr>
            <a:lvl5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284" y="5974038"/>
            <a:ext cx="3119536" cy="557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18042" y="5974038"/>
            <a:ext cx="1815344" cy="55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023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4026" y="462518"/>
            <a:ext cx="8229600" cy="647102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algn="l">
              <a:defRPr sz="40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454029" y="1207770"/>
            <a:ext cx="8232771" cy="5070302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177BB8D-A1AE-5243-BFD4-12D2BCE3E507}" type="datetime1">
              <a:rPr lang="en-GB" smtClean="0">
                <a:latin typeface="Helvetica"/>
                <a:cs typeface="Helvetica"/>
              </a:rPr>
              <a:t>07/11/2017</a:t>
            </a:fld>
            <a:endParaRPr lang="en-US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 smtClean="0"/>
              <a:t>ND WS Summary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84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748B38D-AC7C-7840-BB8C-3E5F2D769556}" type="datetime1">
              <a:rPr lang="en-GB" smtClean="0">
                <a:latin typeface="Helvetica"/>
                <a:cs typeface="Helvetica"/>
              </a:rPr>
              <a:t>07/11/2017</a:t>
            </a:fld>
            <a:endParaRPr lang="en-US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 smtClean="0"/>
              <a:t>ND WS Summary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454026" y="1207770"/>
            <a:ext cx="3990750" cy="503162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marL="256032" marR="0" lvl="0" indent="-265176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2"/>
          </p:nvPr>
        </p:nvSpPr>
        <p:spPr>
          <a:xfrm>
            <a:off x="4696050" y="1215721"/>
            <a:ext cx="3990750" cy="503162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06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4" y="5521482"/>
            <a:ext cx="4003605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4683195" y="5521482"/>
            <a:ext cx="4003605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B18BE91-6CEE-6E47-B3D9-B06221AD2453}" type="datetime1">
              <a:rPr lang="en-GB" smtClean="0">
                <a:latin typeface="Helvetica"/>
                <a:cs typeface="Helvetica"/>
              </a:rPr>
              <a:t>07/11/2017</a:t>
            </a:fld>
            <a:endParaRPr lang="en-US">
              <a:latin typeface="Helvetica"/>
              <a:cs typeface="Helvetica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 smtClean="0"/>
              <a:t>ND WS Summary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idx="11"/>
          </p:nvPr>
        </p:nvSpPr>
        <p:spPr>
          <a:xfrm>
            <a:off x="470059" y="1206941"/>
            <a:ext cx="3990750" cy="418011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696050" y="1206941"/>
            <a:ext cx="3990750" cy="418011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620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457200" y="1238250"/>
            <a:ext cx="8229600" cy="500909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DE16D15-9AC5-D342-8BA1-90DB472B14EE}" type="datetime1">
              <a:rPr lang="en-GB" smtClean="0">
                <a:latin typeface="Helvetica"/>
                <a:cs typeface="Helvetica"/>
              </a:rPr>
              <a:t>07/11/2017</a:t>
            </a:fld>
            <a:endParaRPr lang="en-US">
              <a:latin typeface="Helvetica"/>
              <a:cs typeface="Helvetica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 smtClean="0"/>
              <a:t>ND WS Summary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782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237106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B1E2DA4-BDF1-E742-AA42-F10599593F59}" type="datetime1">
              <a:rPr lang="en-GB" smtClean="0">
                <a:latin typeface="Helvetica"/>
                <a:cs typeface="Helvetica"/>
              </a:rPr>
              <a:t>07/11/2017</a:t>
            </a:fld>
            <a:endParaRPr lang="en-US">
              <a:latin typeface="Helvetica"/>
              <a:cs typeface="Helvetica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 smtClean="0"/>
              <a:t>ND WS Summary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088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457204" y="5340612"/>
            <a:ext cx="3017520" cy="915332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716338" y="1208366"/>
            <a:ext cx="4959767" cy="5047578"/>
          </a:xfrm>
          <a:prstGeom prst="rect">
            <a:avLst/>
          </a:prstGeom>
        </p:spPr>
        <p:txBody>
          <a:bodyPr vert="horz" lIns="0" rIns="0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EFCE33C-A3A6-A944-8753-1C92DEB3A17D}" type="datetime1">
              <a:rPr lang="en-GB" smtClean="0">
                <a:latin typeface="Helvetica"/>
                <a:cs typeface="Helvetica"/>
              </a:rPr>
              <a:t>07/11/2017</a:t>
            </a:fld>
            <a:endParaRPr lang="en-US">
              <a:latin typeface="Helvetica"/>
              <a:cs typeface="Helvetica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 smtClean="0"/>
              <a:t>ND WS Summary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470059" y="1206941"/>
            <a:ext cx="3004665" cy="404697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480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025" y="1227137"/>
            <a:ext cx="8229600" cy="448765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3200">
                <a:solidFill>
                  <a:srgbClr val="3C5A77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457204" y="5839748"/>
            <a:ext cx="8229596" cy="4397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458988"/>
            <a:ext cx="8229600" cy="7019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2496C4E-9A7E-B14F-82A3-75D024891DF0}" type="datetime1">
              <a:rPr lang="en-GB" smtClean="0">
                <a:latin typeface="Helvetica"/>
                <a:cs typeface="Helvetica"/>
              </a:rPr>
              <a:t>07/11/2017</a:t>
            </a:fld>
            <a:endParaRPr lang="en-US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 smtClean="0"/>
              <a:t>ND WS Summary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41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457200" y="5760720"/>
            <a:ext cx="8229600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57200" y="472239"/>
            <a:ext cx="8229600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/>
          <a:srcRect b="36714"/>
          <a:stretch/>
        </p:blipFill>
        <p:spPr>
          <a:xfrm>
            <a:off x="7323082" y="5953373"/>
            <a:ext cx="1370067" cy="578035"/>
          </a:xfrm>
          <a:prstGeom prst="rect">
            <a:avLst/>
          </a:prstGeom>
        </p:spPr>
      </p:pic>
      <p:grpSp>
        <p:nvGrpSpPr>
          <p:cNvPr id="3" name="Group 2"/>
          <p:cNvGrpSpPr/>
          <p:nvPr userDrawn="1"/>
        </p:nvGrpSpPr>
        <p:grpSpPr>
          <a:xfrm>
            <a:off x="5095044" y="240226"/>
            <a:ext cx="3598105" cy="199542"/>
            <a:chOff x="5136243" y="672026"/>
            <a:chExt cx="3598105" cy="19954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4"/>
            <a:srcRect l="44595" t="20491" r="6455" b="52068"/>
            <a:stretch/>
          </p:blipFill>
          <p:spPr>
            <a:xfrm>
              <a:off x="5136243" y="682088"/>
              <a:ext cx="1690006" cy="18948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 rotWithShape="1">
            <a:blip r:embed="rId4"/>
            <a:srcRect l="44687" t="54138" r="662" b="18421"/>
            <a:stretch/>
          </p:blipFill>
          <p:spPr>
            <a:xfrm>
              <a:off x="6847491" y="672026"/>
              <a:ext cx="1886857" cy="189480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C55562E-32CF-4F43-AE4A-6E73CDCC5D59}" type="datetime1">
              <a:rPr lang="en-GB" smtClean="0">
                <a:latin typeface="Helvetica"/>
                <a:cs typeface="Helvetica"/>
              </a:rPr>
              <a:t>07/11/2017</a:t>
            </a:fld>
            <a:endParaRPr lang="en-US">
              <a:latin typeface="Helvetica"/>
              <a:cs typeface="Helvetic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6357635"/>
            <a:ext cx="8229600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9"/>
          <a:srcRect b="36714"/>
          <a:stretch/>
        </p:blipFill>
        <p:spPr>
          <a:xfrm>
            <a:off x="8131175" y="6489520"/>
            <a:ext cx="561974" cy="237098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BC5F2B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 smtClean="0"/>
              <a:t>ND WS Summary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1" r:id="rId3"/>
    <p:sldLayoutId id="2147483682" r:id="rId4"/>
    <p:sldLayoutId id="2147483683" r:id="rId5"/>
    <p:sldLayoutId id="2147483685" r:id="rId6"/>
    <p:sldLayoutId id="2147483686" r:id="rId7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754" y="1230416"/>
            <a:ext cx="8218488" cy="732199"/>
          </a:xfrm>
        </p:spPr>
        <p:txBody>
          <a:bodyPr/>
          <a:lstStyle/>
          <a:p>
            <a:pPr algn="ctr"/>
            <a:r>
              <a:rPr lang="en-GB" sz="4400" dirty="0" smtClean="0"/>
              <a:t>Findings and Plans</a:t>
            </a:r>
            <a:endParaRPr lang="en-GB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4025" y="2765503"/>
            <a:ext cx="8221663" cy="2339898"/>
          </a:xfrm>
        </p:spPr>
        <p:txBody>
          <a:bodyPr/>
          <a:lstStyle/>
          <a:p>
            <a:endParaRPr lang="en-GB" dirty="0" smtClean="0"/>
          </a:p>
          <a:p>
            <a:pPr algn="ctr"/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DUNE ND Workshop</a:t>
            </a:r>
          </a:p>
          <a:p>
            <a:pPr algn="ctr"/>
            <a:r>
              <a:rPr lang="en-GB" dirty="0" smtClean="0"/>
              <a:t>CERN, 6-Nov-2017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Kam-</a:t>
            </a:r>
            <a:r>
              <a:rPr lang="en-GB" dirty="0" err="1" smtClean="0"/>
              <a:t>Biu</a:t>
            </a:r>
            <a:r>
              <a:rPr lang="en-GB" dirty="0" smtClean="0"/>
              <a:t> </a:t>
            </a:r>
            <a:r>
              <a:rPr lang="en-GB" dirty="0" err="1" smtClean="0"/>
              <a:t>Luk</a:t>
            </a:r>
            <a:r>
              <a:rPr lang="en-GB" dirty="0" smtClean="0"/>
              <a:t>, Alfons Weber</a:t>
            </a:r>
          </a:p>
          <a:p>
            <a:pPr algn="ctr"/>
            <a:r>
              <a:rPr lang="en-GB" dirty="0" smtClean="0"/>
              <a:t>Mike </a:t>
            </a:r>
            <a:r>
              <a:rPr lang="en-GB" dirty="0" err="1" smtClean="0"/>
              <a:t>Kordosky</a:t>
            </a:r>
            <a:r>
              <a:rPr lang="en-GB" dirty="0" smtClean="0"/>
              <a:t>, Steven Manly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33754" y="1862319"/>
            <a:ext cx="8218488" cy="732199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i="0" kern="1200" baseline="0">
                <a:solidFill>
                  <a:srgbClr val="E95125"/>
                </a:solidFill>
                <a:latin typeface="Helvetica"/>
                <a:ea typeface="Geneva" charset="0"/>
                <a:cs typeface="Helvetica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algn="ctr"/>
            <a:r>
              <a:rPr lang="en-GB" sz="4400" dirty="0" smtClean="0"/>
              <a:t>Charge and Actions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74176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get there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GB" dirty="0" smtClean="0"/>
              <a:t>Some answers already known from CDR and NDTF</a:t>
            </a:r>
          </a:p>
          <a:p>
            <a:r>
              <a:rPr lang="en-GB" dirty="0" smtClean="0"/>
              <a:t>Need like-2-like comparison as much as possible between different technologies.</a:t>
            </a:r>
          </a:p>
          <a:p>
            <a:pPr lvl="1"/>
            <a:r>
              <a:rPr lang="en-GB" dirty="0" smtClean="0"/>
              <a:t>Need to be fair, similar level of cheating</a:t>
            </a:r>
          </a:p>
          <a:p>
            <a:r>
              <a:rPr lang="en-GB" dirty="0" smtClean="0"/>
              <a:t>Use common framework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2E684093-F131-7D46-A15F-B371CCED998D}" type="datetime1">
              <a:rPr lang="en-GB" smtClean="0">
                <a:latin typeface="Helvetica"/>
                <a:cs typeface="Helvetica"/>
              </a:rPr>
              <a:t>07/11/2017</a:t>
            </a:fld>
            <a:endParaRPr lang="en-US">
              <a:latin typeface="Helvetica"/>
              <a:cs typeface="Helvetic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ND WS Summary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8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DUNE ND WS Charge: 3DST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ND Concept study is asked to define and document a program of studies to demonstrate the physics case for the 3-D </a:t>
            </a:r>
            <a:r>
              <a:rPr lang="en-US" dirty="0" smtClean="0"/>
              <a:t>Scintillator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EBDEFDA2-4FA2-8942-99D7-3FD32B2B2CFF}" type="datetime1">
              <a:rPr lang="en-GB" smtClean="0">
                <a:latin typeface="Helvetica"/>
                <a:cs typeface="Helvetica"/>
              </a:rPr>
              <a:t>07/11/2017</a:t>
            </a:fld>
            <a:endParaRPr lang="en-US">
              <a:latin typeface="Helvetica"/>
              <a:cs typeface="Helvetica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ND WS Summary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25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3DST 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/>
        <p:txBody>
          <a:bodyPr>
            <a:normAutofit/>
          </a:bodyPr>
          <a:lstStyle/>
          <a:p>
            <a:r>
              <a:rPr lang="en-GB" dirty="0"/>
              <a:t>What is the angular/energy resolution of the super-FGD?  </a:t>
            </a:r>
          </a:p>
          <a:p>
            <a:r>
              <a:rPr lang="en-GB" dirty="0" smtClean="0"/>
              <a:t>How well can it do electron-neutrino scattering? </a:t>
            </a:r>
            <a:endParaRPr lang="en-GB" dirty="0"/>
          </a:p>
          <a:p>
            <a:r>
              <a:rPr lang="en-GB" dirty="0"/>
              <a:t>How big does the </a:t>
            </a:r>
            <a:r>
              <a:rPr lang="en-GB" dirty="0" smtClean="0"/>
              <a:t>3DST </a:t>
            </a:r>
            <a:r>
              <a:rPr lang="en-GB" dirty="0"/>
              <a:t>target have to be to do reasonably well with </a:t>
            </a:r>
            <a:r>
              <a:rPr lang="en-GB" dirty="0" smtClean="0"/>
              <a:t>Pi0 </a:t>
            </a:r>
            <a:r>
              <a:rPr lang="en-GB" dirty="0"/>
              <a:t>topologies and neutrons?</a:t>
            </a:r>
          </a:p>
          <a:p>
            <a:pPr lvl="1"/>
            <a:r>
              <a:rPr lang="en-GB" dirty="0" smtClean="0"/>
              <a:t>Can </a:t>
            </a:r>
            <a:r>
              <a:rPr lang="en-GB" dirty="0"/>
              <a:t>it do something with neutron counting/angles</a:t>
            </a:r>
            <a:r>
              <a:rPr lang="en-GB" dirty="0" smtClean="0"/>
              <a:t>?</a:t>
            </a:r>
          </a:p>
          <a:p>
            <a:r>
              <a:rPr lang="en-GB" dirty="0" smtClean="0"/>
              <a:t>Does it have to be in the magnetic field?</a:t>
            </a:r>
            <a:r>
              <a:rPr lang="en-GB" dirty="0"/>
              <a:t> </a:t>
            </a:r>
            <a:endParaRPr lang="en-GB" dirty="0" smtClean="0"/>
          </a:p>
          <a:p>
            <a:r>
              <a:rPr lang="en-GB" b="1" dirty="0" smtClean="0"/>
              <a:t>What </a:t>
            </a:r>
            <a:r>
              <a:rPr lang="en-GB" b="1" dirty="0"/>
              <a:t>is the additional physics that can be addressed with the 3DST and how would it improve CP sensitivity?</a:t>
            </a:r>
            <a:endParaRPr lang="en-GB" b="1" dirty="0" smtClean="0"/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33D4B0EA-47DC-E745-9D8E-83EAAD10A676}" type="datetime1">
              <a:rPr lang="en-GB" smtClean="0">
                <a:latin typeface="Helvetica"/>
                <a:cs typeface="Helvetica"/>
              </a:rPr>
              <a:t>07/11/2017</a:t>
            </a:fld>
            <a:endParaRPr lang="en-US">
              <a:latin typeface="Helvetica"/>
              <a:cs typeface="Helvetica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ND WS Summary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97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get there?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GB" dirty="0" smtClean="0"/>
              <a:t>Stony </a:t>
            </a:r>
            <a:r>
              <a:rPr lang="en-GB" dirty="0" smtClean="0"/>
              <a:t>Brook and Rochester and others need to provide answers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1597BF1A-B616-CB48-AA9D-E8FFA74D400E}" type="datetime1">
              <a:rPr lang="en-GB" smtClean="0">
                <a:latin typeface="Helvetica"/>
                <a:cs typeface="Helvetica"/>
              </a:rPr>
              <a:t>07/11/2017</a:t>
            </a:fld>
            <a:endParaRPr lang="en-US">
              <a:latin typeface="Helvetica"/>
              <a:cs typeface="Helvetica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ND WS Summary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19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DUNE ND WS Charge: DUNEPRISM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ND Concept study is asked to define and document a program of studies to demonstrate quantitatively the physics case for the PRISM concept. </a:t>
            </a:r>
          </a:p>
          <a:p>
            <a:r>
              <a:rPr lang="en-US" dirty="0"/>
              <a:t>The ND Concept study should agree the layout and footprint of the PRISM concept for further study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409C7BB-B8CD-3745-A310-AAF3FBE16B02}" type="datetime1">
              <a:rPr lang="en-GB" smtClean="0">
                <a:latin typeface="Helvetica"/>
                <a:cs typeface="Helvetica"/>
              </a:rPr>
              <a:t>07/11/2017</a:t>
            </a:fld>
            <a:endParaRPr lang="en-US">
              <a:latin typeface="Helvetica"/>
              <a:cs typeface="Helvetic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ND WS Summary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2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DUNEPRISM 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GB" dirty="0" smtClean="0"/>
              <a:t>Layout to study</a:t>
            </a:r>
          </a:p>
          <a:p>
            <a:pPr lvl="1"/>
            <a:r>
              <a:rPr lang="en-GB" dirty="0" smtClean="0"/>
              <a:t>Standards </a:t>
            </a:r>
            <a:r>
              <a:rPr lang="en-GB" dirty="0" err="1" smtClean="0"/>
              <a:t>LAr</a:t>
            </a:r>
            <a:r>
              <a:rPr lang="en-GB" dirty="0" smtClean="0"/>
              <a:t> </a:t>
            </a:r>
            <a:r>
              <a:rPr lang="en-GB" dirty="0"/>
              <a:t>A</a:t>
            </a:r>
            <a:r>
              <a:rPr lang="en-GB" dirty="0" smtClean="0"/>
              <a:t>V 4x2???x5 </a:t>
            </a:r>
            <a:r>
              <a:rPr lang="en-GB" dirty="0" smtClean="0"/>
              <a:t>m</a:t>
            </a:r>
            <a:r>
              <a:rPr lang="en-GB" baseline="30000" dirty="0" smtClean="0"/>
              <a:t>3</a:t>
            </a:r>
            <a:r>
              <a:rPr lang="en-GB" dirty="0" smtClean="0"/>
              <a:t> </a:t>
            </a:r>
            <a:r>
              <a:rPr lang="en-GB" dirty="0" smtClean="0"/>
              <a:t>(w x h x l) to be </a:t>
            </a:r>
            <a:r>
              <a:rPr lang="en-GB" dirty="0" err="1" smtClean="0"/>
              <a:t>correc</a:t>
            </a:r>
            <a:endParaRPr lang="en-GB" dirty="0" smtClean="0"/>
          </a:p>
          <a:p>
            <a:pPr lvl="1"/>
            <a:r>
              <a:rPr lang="en-GB" dirty="0" smtClean="0"/>
              <a:t>Move </a:t>
            </a:r>
            <a:r>
              <a:rPr lang="en-GB" dirty="0" smtClean="0"/>
              <a:t>together with MPT</a:t>
            </a:r>
            <a:br>
              <a:rPr lang="en-GB" dirty="0" smtClean="0"/>
            </a:br>
            <a:r>
              <a:rPr lang="en-GB" dirty="0" smtClean="0"/>
              <a:t>just for study</a:t>
            </a:r>
          </a:p>
          <a:p>
            <a:pPr lvl="1"/>
            <a:r>
              <a:rPr lang="en-GB" dirty="0"/>
              <a:t>2</a:t>
            </a:r>
            <a:r>
              <a:rPr lang="en-GB" dirty="0" smtClean="0"/>
              <a:t> years</a:t>
            </a:r>
          </a:p>
          <a:p>
            <a:r>
              <a:rPr lang="en-GB" dirty="0" smtClean="0"/>
              <a:t>Can it help to constrain </a:t>
            </a:r>
            <a:r>
              <a:rPr lang="en-GB" dirty="0"/>
              <a:t>the focusing errors </a:t>
            </a:r>
            <a:r>
              <a:rPr lang="en-GB" dirty="0" smtClean="0"/>
              <a:t>at </a:t>
            </a:r>
            <a:r>
              <a:rPr lang="en-GB" dirty="0"/>
              <a:t>the FD?</a:t>
            </a:r>
          </a:p>
          <a:p>
            <a:r>
              <a:rPr lang="en-GB" dirty="0" smtClean="0"/>
              <a:t>To </a:t>
            </a:r>
            <a:r>
              <a:rPr lang="en-GB" dirty="0"/>
              <a:t>what extent can </a:t>
            </a:r>
            <a:r>
              <a:rPr lang="en-GB" dirty="0" smtClean="0"/>
              <a:t>it de-convolute </a:t>
            </a:r>
            <a:r>
              <a:rPr lang="en-GB" dirty="0" err="1"/>
              <a:t>xsec</a:t>
            </a:r>
            <a:r>
              <a:rPr lang="en-GB" dirty="0"/>
              <a:t> and flux </a:t>
            </a:r>
            <a:r>
              <a:rPr lang="en-GB" dirty="0" smtClean="0"/>
              <a:t>errors </a:t>
            </a:r>
            <a:r>
              <a:rPr lang="en-GB" dirty="0"/>
              <a:t>with realistic hall size</a:t>
            </a:r>
            <a:r>
              <a:rPr lang="en-GB" dirty="0" smtClean="0"/>
              <a:t>?  </a:t>
            </a:r>
            <a:endParaRPr lang="en-GB" dirty="0"/>
          </a:p>
          <a:p>
            <a:r>
              <a:rPr lang="en-GB" dirty="0"/>
              <a:t>What is the FOM/study for this</a:t>
            </a:r>
            <a:r>
              <a:rPr lang="en-GB" dirty="0" smtClean="0"/>
              <a:t>?</a:t>
            </a:r>
          </a:p>
          <a:p>
            <a:pPr lvl="1"/>
            <a:r>
              <a:rPr lang="en-GB" dirty="0" smtClean="0"/>
              <a:t>How does it improve CP sensitivity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BE5A2F7-4E1C-1A48-934A-00BDFFC6EF8F}" type="datetime1">
              <a:rPr lang="en-GB" smtClean="0">
                <a:latin typeface="Helvetica"/>
                <a:cs typeface="Helvetica"/>
              </a:rPr>
              <a:t>07/11/2017</a:t>
            </a:fld>
            <a:endParaRPr lang="en-US">
              <a:latin typeface="Helvetica"/>
              <a:cs typeface="Helvetic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ND WS Summary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43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get there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GB" dirty="0" smtClean="0"/>
              <a:t>DUNEPRISM team to provide answers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694FC8DC-35A4-354A-B23B-8EDF0AFFD4FF}" type="datetime1">
              <a:rPr lang="en-GB" smtClean="0">
                <a:latin typeface="Helvetica"/>
                <a:cs typeface="Helvetica"/>
              </a:rPr>
              <a:t>07/11/2017</a:t>
            </a:fld>
            <a:endParaRPr lang="en-US">
              <a:latin typeface="Helvetica"/>
              <a:cs typeface="Helvetic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ND WS Summary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45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LAr 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Before a decision in principle can be made the following questions/issues need to be addressed</a:t>
            </a:r>
          </a:p>
          <a:p>
            <a:pPr lvl="1"/>
            <a:r>
              <a:rPr lang="en-GB" dirty="0" smtClean="0"/>
              <a:t>What is the additional facility cost for a LAr detector?</a:t>
            </a:r>
          </a:p>
          <a:p>
            <a:pPr lvl="1"/>
            <a:r>
              <a:rPr lang="en-GB" dirty="0" smtClean="0"/>
              <a:t>Can the LAr detector handle the high rate?</a:t>
            </a:r>
          </a:p>
          <a:p>
            <a:pPr lvl="1"/>
            <a:r>
              <a:rPr lang="en-GB" dirty="0" smtClean="0"/>
              <a:t>The feasibility of the pixel readout needs to be demonstrated.</a:t>
            </a:r>
          </a:p>
          <a:p>
            <a:r>
              <a:rPr lang="en-GB" dirty="0" smtClean="0"/>
              <a:t>The answers to the following questions might influence the detailed design</a:t>
            </a:r>
          </a:p>
          <a:p>
            <a:pPr lvl="1"/>
            <a:r>
              <a:rPr lang="en-GB" dirty="0" smtClean="0"/>
              <a:t>Can the active volume height be increased? (Hall height)</a:t>
            </a:r>
          </a:p>
          <a:p>
            <a:pPr lvl="1"/>
            <a:r>
              <a:rPr lang="en-GB" dirty="0" smtClean="0"/>
              <a:t>Can neutrino electron scattering be measured?</a:t>
            </a:r>
          </a:p>
          <a:p>
            <a:pPr lvl="1"/>
            <a:r>
              <a:rPr lang="en-GB" dirty="0" smtClean="0"/>
              <a:t>What size is needed for hadron containment?</a:t>
            </a:r>
          </a:p>
          <a:p>
            <a:pPr lvl="1"/>
            <a:r>
              <a:rPr lang="en-GB" dirty="0" smtClean="0"/>
              <a:t>Is a side muon spectrometer needed?</a:t>
            </a:r>
          </a:p>
          <a:p>
            <a:pPr lvl="1"/>
            <a:r>
              <a:rPr lang="en-GB" dirty="0" smtClean="0"/>
              <a:t>What is the statistics in the fiducial volume?</a:t>
            </a:r>
          </a:p>
          <a:p>
            <a:pPr lvl="1"/>
            <a:r>
              <a:rPr lang="en-GB" dirty="0"/>
              <a:t>What is the muon acceptance </a:t>
            </a:r>
            <a:r>
              <a:rPr lang="en-GB" dirty="0" smtClean="0"/>
              <a:t>for LAr interactions for the different tracker options</a:t>
            </a:r>
            <a:r>
              <a:rPr lang="en-GB" dirty="0" smtClean="0"/>
              <a:t>?</a:t>
            </a:r>
          </a:p>
          <a:p>
            <a:r>
              <a:rPr lang="en-GB" dirty="0" smtClean="0"/>
              <a:t>Can you use a MINOS (or </a:t>
            </a:r>
            <a:r>
              <a:rPr lang="en-GB" dirty="0" err="1" smtClean="0"/>
              <a:t>BabyMIND</a:t>
            </a:r>
            <a:r>
              <a:rPr lang="en-GB" dirty="0" smtClean="0"/>
              <a:t>) like tail catcher instead of MPT</a:t>
            </a:r>
          </a:p>
          <a:p>
            <a:pPr lvl="1"/>
            <a:r>
              <a:rPr lang="en-GB" dirty="0" smtClean="0"/>
              <a:t>Muon momentum resolution and scale error</a:t>
            </a:r>
            <a:endParaRPr lang="en-GB" dirty="0" smtClean="0"/>
          </a:p>
          <a:p>
            <a:pPr lvl="1"/>
            <a:endParaRPr lang="en-GB" dirty="0" smtClean="0"/>
          </a:p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29F35FD3-E147-F542-84FF-D4FC103BF364}" type="datetime1">
              <a:rPr lang="en-GB" smtClean="0">
                <a:latin typeface="Helvetica"/>
                <a:cs typeface="Helvetica"/>
              </a:rPr>
              <a:t>07/11/2017</a:t>
            </a:fld>
            <a:endParaRPr lang="en-US">
              <a:latin typeface="Helvetica"/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ND WS Summary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3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way forward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GB" dirty="0" smtClean="0"/>
              <a:t>Groups to provide answers</a:t>
            </a:r>
          </a:p>
          <a:p>
            <a:r>
              <a:rPr lang="en-GB" dirty="0" smtClean="0"/>
              <a:t>Updates in regular ND meetings</a:t>
            </a:r>
          </a:p>
          <a:p>
            <a:r>
              <a:rPr lang="en-GB" dirty="0" smtClean="0"/>
              <a:t>Essential to have doc-</a:t>
            </a:r>
            <a:r>
              <a:rPr lang="en-GB" dirty="0" err="1" smtClean="0"/>
              <a:t>db</a:t>
            </a:r>
            <a:r>
              <a:rPr lang="en-GB" dirty="0" smtClean="0"/>
              <a:t> documents to detail/describe the work and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34E6D9E4-7059-A046-A821-76F6AC28614D}" type="datetime1">
              <a:rPr lang="en-GB" smtClean="0">
                <a:latin typeface="Helvetica"/>
                <a:cs typeface="Helvetica"/>
              </a:rPr>
              <a:t>07/11/2017</a:t>
            </a:fld>
            <a:endParaRPr lang="en-US">
              <a:latin typeface="Helvetica"/>
              <a:cs typeface="Helvetic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ND WS Summary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0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Milestones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578" y="1109620"/>
            <a:ext cx="8368496" cy="50904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23185" y="462518"/>
            <a:ext cx="3060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See Mark’s </a:t>
            </a:r>
            <a:r>
              <a:rPr lang="en-GB" dirty="0" smtClean="0"/>
              <a:t>talk 19-Oct2017 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A06DA6DD-E5A4-3E42-9922-94412BD86174}" type="datetime1">
              <a:rPr lang="en-GB" smtClean="0">
                <a:latin typeface="Helvetica"/>
                <a:cs typeface="Helvetica"/>
              </a:rPr>
              <a:t>07/11/2017</a:t>
            </a:fld>
            <a:endParaRPr lang="en-US">
              <a:latin typeface="Helvetica"/>
              <a:cs typeface="Helvetic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ND WS Summary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44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Findings (to follow)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HP </a:t>
            </a:r>
            <a:r>
              <a:rPr lang="en-GB" dirty="0" err="1"/>
              <a:t>G</a:t>
            </a:r>
            <a:r>
              <a:rPr lang="en-GB" dirty="0" err="1" smtClean="0"/>
              <a:t>Ar</a:t>
            </a:r>
            <a:r>
              <a:rPr lang="en-GB" dirty="0" smtClean="0"/>
              <a:t> </a:t>
            </a:r>
            <a:r>
              <a:rPr lang="en-GB" dirty="0" smtClean="0"/>
              <a:t>TPC</a:t>
            </a:r>
          </a:p>
          <a:p>
            <a:pPr lvl="1"/>
            <a:r>
              <a:rPr lang="en-GB" dirty="0" smtClean="0"/>
              <a:t>Magnet dimensions are not optimal</a:t>
            </a:r>
          </a:p>
          <a:p>
            <a:pPr lvl="1"/>
            <a:r>
              <a:rPr lang="en-GB" dirty="0" smtClean="0"/>
              <a:t>Fair comparison will need change of aspect ratio (constant volume)</a:t>
            </a:r>
          </a:p>
          <a:p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7A5BACEA-3BAF-EF43-AF06-2DF76E433073}" type="datetime1">
              <a:rPr lang="en-GB" smtClean="0">
                <a:latin typeface="Helvetica"/>
                <a:cs typeface="Helvetica"/>
              </a:rPr>
              <a:t>07/11/2017</a:t>
            </a:fld>
            <a:endParaRPr lang="en-US">
              <a:latin typeface="Helvetica"/>
              <a:cs typeface="Helvetica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ND WS Summary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57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421" y="540577"/>
            <a:ext cx="8229600" cy="942535"/>
          </a:xfrm>
        </p:spPr>
        <p:txBody>
          <a:bodyPr>
            <a:normAutofit fontScale="90000"/>
          </a:bodyPr>
          <a:lstStyle/>
          <a:p>
            <a:pPr algn="ctr"/>
            <a:r>
              <a:rPr lang="en-GB" sz="7300" dirty="0" smtClean="0"/>
              <a:t>Questions?</a:t>
            </a:r>
            <a:br>
              <a:rPr lang="en-GB" sz="7300" dirty="0" smtClean="0"/>
            </a:br>
            <a:r>
              <a:rPr lang="en-GB" sz="7300" dirty="0" smtClean="0"/>
              <a:t/>
            </a:r>
            <a:br>
              <a:rPr lang="en-GB" sz="7300" dirty="0" smtClean="0"/>
            </a:br>
            <a:r>
              <a:rPr lang="en-GB" sz="7300" dirty="0" smtClean="0"/>
              <a:t>Discussion</a:t>
            </a:r>
            <a:br>
              <a:rPr lang="en-GB" sz="7300" dirty="0" smtClean="0"/>
            </a:br>
            <a:r>
              <a:rPr lang="en-GB" sz="7300" smtClean="0"/>
              <a:t/>
            </a:r>
            <a:br>
              <a:rPr lang="en-GB" sz="7300" smtClean="0"/>
            </a:br>
            <a:r>
              <a:rPr lang="en-GB" sz="7300" smtClean="0"/>
              <a:t>Agree?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1647647E-F829-1D43-A8E4-19FBB8CE1F9F}" type="datetime1">
              <a:rPr lang="en-GB" smtClean="0">
                <a:latin typeface="Helvetica"/>
                <a:cs typeface="Helvetica"/>
              </a:rPr>
              <a:t>07/11/2017</a:t>
            </a:fld>
            <a:endParaRPr lang="en-US">
              <a:latin typeface="Helvetica"/>
              <a:cs typeface="Helvetica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ND WS Summary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71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Milestones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578" y="1109620"/>
            <a:ext cx="8368496" cy="50904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23185" y="462518"/>
            <a:ext cx="3060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See Mark’s </a:t>
            </a:r>
            <a:r>
              <a:rPr lang="en-GB" dirty="0" smtClean="0"/>
              <a:t>talk 19-Oct2017 </a:t>
            </a:r>
            <a:endParaRPr lang="en-GB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00B5AF88-9AF0-C64A-8177-68AB46C601B8}" type="datetime1">
              <a:rPr lang="en-GB" smtClean="0">
                <a:latin typeface="Helvetica"/>
                <a:cs typeface="Helvetica"/>
              </a:rPr>
              <a:t>07/11/2017</a:t>
            </a:fld>
            <a:endParaRPr lang="en-US">
              <a:latin typeface="Helvetica"/>
              <a:cs typeface="Helvetica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ND WS Summary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66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DUNE ND WS Charge: Magnet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GB" dirty="0" smtClean="0"/>
              <a:t>Agree </a:t>
            </a:r>
            <a:r>
              <a:rPr lang="en-GB" dirty="0"/>
              <a:t>the process for the making a comparison:</a:t>
            </a:r>
          </a:p>
          <a:p>
            <a:pPr lvl="1"/>
            <a:r>
              <a:rPr lang="en-GB" dirty="0"/>
              <a:t>How to document the main scientific advantages/disadvantages of the KLOE option;</a:t>
            </a:r>
          </a:p>
          <a:p>
            <a:pPr lvl="1"/>
            <a:r>
              <a:rPr lang="en-GB" dirty="0"/>
              <a:t>What specific questions need to be addressed before coming to a conclusion;</a:t>
            </a:r>
          </a:p>
          <a:p>
            <a:pPr lvl="1"/>
            <a:r>
              <a:rPr lang="en-GB" dirty="0"/>
              <a:t>What is the minimum set of simulation studies of solenoid based ND system</a:t>
            </a:r>
            <a:r>
              <a:rPr lang="en-GB" dirty="0" smtClean="0"/>
              <a:t>.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ADF230A2-36F8-A24F-8DAB-22ADAF69037C}" type="datetime1">
              <a:rPr lang="en-GB" smtClean="0">
                <a:latin typeface="Helvetica"/>
                <a:cs typeface="Helvetica"/>
              </a:rPr>
              <a:t>07/11/2017</a:t>
            </a:fld>
            <a:endParaRPr lang="en-US">
              <a:latin typeface="Helvetica"/>
              <a:cs typeface="Helvetic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ND WS Summary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44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Magnet Questions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GB" dirty="0" smtClean="0"/>
              <a:t>KLOE magnet needs to be simulated STT in DUNEGGD</a:t>
            </a:r>
          </a:p>
          <a:p>
            <a:r>
              <a:rPr lang="en-GB" dirty="0" smtClean="0"/>
              <a:t>Tabulate Statistics in different (key) channels and as function of fiducial volume </a:t>
            </a:r>
          </a:p>
          <a:p>
            <a:r>
              <a:rPr lang="en-GB" dirty="0" smtClean="0"/>
              <a:t>Performance</a:t>
            </a:r>
          </a:p>
          <a:p>
            <a:pPr lvl="1"/>
            <a:r>
              <a:rPr lang="en-GB" dirty="0" smtClean="0"/>
              <a:t>Muon momentum/angular resolution (E,FV)</a:t>
            </a:r>
          </a:p>
          <a:p>
            <a:pPr lvl="1"/>
            <a:r>
              <a:rPr lang="en-GB" dirty="0" smtClean="0"/>
              <a:t>Electron energy/angular resolution (E,FV)</a:t>
            </a:r>
          </a:p>
          <a:p>
            <a:pPr lvl="1"/>
            <a:r>
              <a:rPr lang="en-GB" dirty="0" smtClean="0"/>
              <a:t>Pi0 energy resolution and efficiency </a:t>
            </a:r>
          </a:p>
          <a:p>
            <a:pPr lvl="2"/>
            <a:r>
              <a:rPr lang="en-GB" dirty="0" smtClean="0"/>
              <a:t>In neutrino interactions</a:t>
            </a:r>
          </a:p>
          <a:p>
            <a:pPr lvl="1"/>
            <a:r>
              <a:rPr lang="en-GB" dirty="0" smtClean="0"/>
              <a:t>Muon acceptance angle/energy for </a:t>
            </a:r>
            <a:r>
              <a:rPr lang="en-GB" dirty="0" err="1" smtClean="0"/>
              <a:t>LAr</a:t>
            </a:r>
            <a:r>
              <a:rPr lang="en-GB" dirty="0" smtClean="0"/>
              <a:t> (and resulting uncertainties)</a:t>
            </a:r>
            <a:endParaRPr lang="en-GB" dirty="0" smtClean="0"/>
          </a:p>
          <a:p>
            <a:pPr lvl="1"/>
            <a:r>
              <a:rPr lang="en-GB" dirty="0" smtClean="0"/>
              <a:t>Out of fiducial BG rate in ECAL and FV</a:t>
            </a:r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942CD46F-4918-7444-BB1A-2CEDC364C3EA}" type="datetime1">
              <a:rPr lang="en-GB" smtClean="0">
                <a:latin typeface="Helvetica"/>
                <a:cs typeface="Helvetica"/>
              </a:rPr>
              <a:t>07/11/2017</a:t>
            </a:fld>
            <a:endParaRPr lang="en-US">
              <a:latin typeface="Helvetica"/>
              <a:cs typeface="Helvetica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ND WS Summary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18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get there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Most answers already known in CDR dipole</a:t>
            </a:r>
          </a:p>
          <a:p>
            <a:r>
              <a:rPr lang="en-GB" dirty="0" smtClean="0"/>
              <a:t>Need to be answered for KLOE magnet!</a:t>
            </a:r>
          </a:p>
          <a:p>
            <a:pPr lvl="1"/>
            <a:r>
              <a:rPr lang="en-GB" dirty="0" smtClean="0"/>
              <a:t>With </a:t>
            </a:r>
            <a:r>
              <a:rPr lang="en-GB" dirty="0" smtClean="0"/>
              <a:t>STT and </a:t>
            </a:r>
            <a:r>
              <a:rPr lang="en-GB" dirty="0" err="1" smtClean="0"/>
              <a:t>HPGAr</a:t>
            </a:r>
            <a:r>
              <a:rPr lang="en-GB" dirty="0" smtClean="0"/>
              <a:t> TPC</a:t>
            </a:r>
            <a:endParaRPr lang="en-GB" dirty="0" smtClean="0"/>
          </a:p>
          <a:p>
            <a:r>
              <a:rPr lang="en-GB" dirty="0" smtClean="0"/>
              <a:t>Encourage use existing tools as much as possible </a:t>
            </a:r>
          </a:p>
          <a:p>
            <a:pPr lvl="1"/>
            <a:r>
              <a:rPr lang="en-GB" dirty="0" smtClean="0"/>
              <a:t>Fast progress needed</a:t>
            </a:r>
          </a:p>
          <a:p>
            <a:pPr lvl="1"/>
            <a:r>
              <a:rPr lang="en-GB" dirty="0" smtClean="0"/>
              <a:t>all can help</a:t>
            </a:r>
          </a:p>
          <a:p>
            <a:r>
              <a:rPr lang="en-GB" dirty="0" smtClean="0"/>
              <a:t>Some can be answered without full reconstruction.</a:t>
            </a:r>
          </a:p>
          <a:p>
            <a:r>
              <a:rPr lang="en-GB" dirty="0" smtClean="0"/>
              <a:t>Pi0 questions need detailed studies</a:t>
            </a:r>
          </a:p>
          <a:p>
            <a:endParaRPr lang="en-GB" dirty="0"/>
          </a:p>
          <a:p>
            <a:r>
              <a:rPr lang="en-GB" dirty="0" smtClean="0"/>
              <a:t>Who is doing what?</a:t>
            </a:r>
          </a:p>
          <a:p>
            <a:pPr lvl="1"/>
            <a:r>
              <a:rPr lang="en-GB" dirty="0" smtClean="0"/>
              <a:t>Can’t be Mike!</a:t>
            </a:r>
          </a:p>
          <a:p>
            <a:pPr lvl="1"/>
            <a:r>
              <a:rPr lang="en-GB" dirty="0" smtClean="0"/>
              <a:t>KLOE and </a:t>
            </a:r>
            <a:r>
              <a:rPr lang="en-GB" dirty="0" err="1" smtClean="0"/>
              <a:t>HPGArTPC</a:t>
            </a:r>
            <a:r>
              <a:rPr lang="en-GB" dirty="0" smtClean="0"/>
              <a:t> </a:t>
            </a:r>
            <a:r>
              <a:rPr lang="en-GB" dirty="0" smtClean="0"/>
              <a:t>team to provide answers (who is this?) </a:t>
            </a:r>
          </a:p>
          <a:p>
            <a:pPr lvl="1"/>
            <a:r>
              <a:rPr lang="en-GB" dirty="0" smtClean="0"/>
              <a:t>Help available</a:t>
            </a:r>
          </a:p>
          <a:p>
            <a:pPr lvl="1"/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DC4AC16D-3666-864A-B3B4-31E70FDF1FA6}" type="datetime1">
              <a:rPr lang="en-GB" smtClean="0">
                <a:latin typeface="Helvetica"/>
                <a:cs typeface="Helvetica"/>
              </a:rPr>
              <a:t>07/11/2017</a:t>
            </a:fld>
            <a:endParaRPr lang="en-US">
              <a:latin typeface="Helvetica"/>
              <a:cs typeface="Helvetic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ND WS Summary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30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DUNE ND WS charge: Tracker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agree and document the list of the physics processes for detailed comparison of the two tracker technologies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A000A3EB-AD6E-A345-945A-43F8EDDAEDAA}" type="datetime1">
              <a:rPr lang="en-GB" smtClean="0">
                <a:latin typeface="Helvetica"/>
                <a:cs typeface="Helvetica"/>
              </a:rPr>
              <a:t>07/11/2017</a:t>
            </a:fld>
            <a:endParaRPr lang="en-US">
              <a:latin typeface="Helvetica"/>
              <a:cs typeface="Helvetic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ND WS Summary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Physics Processes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GB" dirty="0" smtClean="0"/>
              <a:t>Neutrino electron scattering</a:t>
            </a:r>
          </a:p>
          <a:p>
            <a:r>
              <a:rPr lang="en-GB" dirty="0" smtClean="0"/>
              <a:t>Coherent pi0 and pi+/- </a:t>
            </a:r>
          </a:p>
          <a:p>
            <a:r>
              <a:rPr lang="en-GB" dirty="0" smtClean="0"/>
              <a:t>Low nu (250 MeV cut)</a:t>
            </a:r>
          </a:p>
          <a:p>
            <a:r>
              <a:rPr lang="en-GB" dirty="0" smtClean="0"/>
              <a:t>CC Inclusive (electron/muon)</a:t>
            </a:r>
          </a:p>
          <a:p>
            <a:r>
              <a:rPr lang="en-GB" dirty="0" smtClean="0"/>
              <a:t>NC/CC pi0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C14558F6-2261-3F42-ACC1-882E57F61E6B}" type="datetime1">
              <a:rPr lang="en-GB" smtClean="0">
                <a:latin typeface="Helvetica"/>
                <a:cs typeface="Helvetica"/>
              </a:rPr>
              <a:t>07/11/2017</a:t>
            </a:fld>
            <a:endParaRPr lang="en-US">
              <a:latin typeface="Helvetica"/>
              <a:cs typeface="Helvetica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ND WS Summary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68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Tracker 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Efficiency as function of theta (90 </a:t>
            </a:r>
            <a:r>
              <a:rPr lang="en-GB" dirty="0" err="1" smtClean="0"/>
              <a:t>deg</a:t>
            </a:r>
            <a:r>
              <a:rPr lang="en-GB" dirty="0" smtClean="0"/>
              <a:t>)</a:t>
            </a:r>
          </a:p>
          <a:p>
            <a:r>
              <a:rPr lang="en-GB" dirty="0" smtClean="0"/>
              <a:t>Energy threshold for proton/pion</a:t>
            </a:r>
          </a:p>
          <a:p>
            <a:pPr lvl="1"/>
            <a:r>
              <a:rPr lang="en-GB" dirty="0" smtClean="0"/>
              <a:t>How important is this to reduce systematics?</a:t>
            </a:r>
          </a:p>
          <a:p>
            <a:r>
              <a:rPr lang="en-GB" dirty="0" smtClean="0"/>
              <a:t>Momentum/angular resolution all particles</a:t>
            </a:r>
          </a:p>
          <a:p>
            <a:r>
              <a:rPr lang="en-GB" dirty="0"/>
              <a:t>Pi0 energy resolution and efficiency </a:t>
            </a:r>
          </a:p>
          <a:p>
            <a:pPr lvl="1"/>
            <a:r>
              <a:rPr lang="en-GB" dirty="0"/>
              <a:t>In neutrino </a:t>
            </a:r>
            <a:r>
              <a:rPr lang="en-GB" dirty="0" smtClean="0"/>
              <a:t>interactions (overlays, multiple interactions &amp; rock)</a:t>
            </a:r>
          </a:p>
          <a:p>
            <a:r>
              <a:rPr lang="en-GB" dirty="0" smtClean="0"/>
              <a:t>Energy scale uncertainties (e/mu)</a:t>
            </a:r>
          </a:p>
          <a:p>
            <a:r>
              <a:rPr lang="en-GB" dirty="0" smtClean="0"/>
              <a:t>Angular resolution uncertainties </a:t>
            </a:r>
          </a:p>
          <a:p>
            <a:r>
              <a:rPr lang="en-GB" dirty="0" smtClean="0"/>
              <a:t>Efficiency as function of momentum and angle (90 </a:t>
            </a:r>
            <a:r>
              <a:rPr lang="en-GB" dirty="0" err="1" smtClean="0"/>
              <a:t>deg</a:t>
            </a:r>
            <a:r>
              <a:rPr lang="en-GB" dirty="0" smtClean="0"/>
              <a:t>)</a:t>
            </a:r>
          </a:p>
          <a:p>
            <a:r>
              <a:rPr lang="en-GB" dirty="0" smtClean="0"/>
              <a:t>ECAL requirements to measure NC pi0</a:t>
            </a:r>
          </a:p>
          <a:p>
            <a:r>
              <a:rPr lang="en-GB" dirty="0" smtClean="0"/>
              <a:t>Neutron tagging</a:t>
            </a:r>
          </a:p>
          <a:p>
            <a:r>
              <a:rPr lang="en-GB" b="1" dirty="0" smtClean="0"/>
              <a:t>Expected performance for key channels (achievable</a:t>
            </a:r>
            <a:r>
              <a:rPr lang="en-GB" b="1" dirty="0" smtClean="0"/>
              <a:t>?)</a:t>
            </a:r>
          </a:p>
          <a:p>
            <a:pPr lvl="1"/>
            <a:r>
              <a:rPr lang="en-GB" b="1" dirty="0" smtClean="0"/>
              <a:t>Including rates</a:t>
            </a:r>
            <a:endParaRPr lang="en-GB" b="1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3A31AAF-13E2-0B48-A59B-3C2A53384F90}" type="datetime1">
              <a:rPr lang="en-GB" smtClean="0">
                <a:latin typeface="Helvetica"/>
                <a:cs typeface="Helvetica"/>
              </a:rPr>
              <a:t>07/11/2017</a:t>
            </a:fld>
            <a:endParaRPr lang="en-US">
              <a:latin typeface="Helvetica"/>
              <a:cs typeface="Helvetic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ND WS Summary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55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une Template_051215">
  <a:themeElements>
    <a:clrScheme name="DUNE">
      <a:dk1>
        <a:srgbClr val="BC5F2B"/>
      </a:dk1>
      <a:lt1>
        <a:sysClr val="window" lastClr="FFFFFF"/>
      </a:lt1>
      <a:dk2>
        <a:srgbClr val="3C5A77"/>
      </a:dk2>
      <a:lt2>
        <a:srgbClr val="F37C23"/>
      </a:lt2>
      <a:accent1>
        <a:srgbClr val="4F81BD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DUNE_Template_AW</Template>
  <TotalTime>3954</TotalTime>
  <Words>860</Words>
  <Application>Microsoft Office PowerPoint</Application>
  <PresentationFormat>On-screen Show (4:3)</PresentationFormat>
  <Paragraphs>181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Geneva</vt:lpstr>
      <vt:lpstr>Helvetica</vt:lpstr>
      <vt:lpstr>Lucida Grande</vt:lpstr>
      <vt:lpstr>Dune Template_051215</vt:lpstr>
      <vt:lpstr>LBNF Content-Footer Theme</vt:lpstr>
      <vt:lpstr>Findings and Plans</vt:lpstr>
      <vt:lpstr>Findings (to follow)</vt:lpstr>
      <vt:lpstr>Milestones</vt:lpstr>
      <vt:lpstr>DUNE ND WS Charge: Magnet</vt:lpstr>
      <vt:lpstr>Magnet Questions</vt:lpstr>
      <vt:lpstr>How to get there</vt:lpstr>
      <vt:lpstr>DUNE ND WS charge: Tracker</vt:lpstr>
      <vt:lpstr>Physics Processes</vt:lpstr>
      <vt:lpstr>Tracker Questions</vt:lpstr>
      <vt:lpstr>How to get there</vt:lpstr>
      <vt:lpstr>DUNE ND WS Charge: 3DST</vt:lpstr>
      <vt:lpstr>3DST Questions</vt:lpstr>
      <vt:lpstr>How to get there?</vt:lpstr>
      <vt:lpstr>DUNE ND WS Charge: DUNEPRISM</vt:lpstr>
      <vt:lpstr>DUNEPRISM Questions</vt:lpstr>
      <vt:lpstr>How to get there</vt:lpstr>
      <vt:lpstr>LAr Questions</vt:lpstr>
      <vt:lpstr>The way forward</vt:lpstr>
      <vt:lpstr>Milestones</vt:lpstr>
      <vt:lpstr>Questions?  Discussion  Agree?</vt:lpstr>
    </vt:vector>
  </TitlesOfParts>
  <Company>Weber Family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Alfons Weber</dc:creator>
  <cp:lastModifiedBy>VC room</cp:lastModifiedBy>
  <cp:revision>207</cp:revision>
  <cp:lastPrinted>2017-01-23T08:26:06Z</cp:lastPrinted>
  <dcterms:created xsi:type="dcterms:W3CDTF">2016-01-09T13:16:22Z</dcterms:created>
  <dcterms:modified xsi:type="dcterms:W3CDTF">2017-11-07T15:02:14Z</dcterms:modified>
</cp:coreProperties>
</file>