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handoutMasterIdLst>
    <p:handoutMasterId r:id="rId31"/>
  </p:handoutMasterIdLst>
  <p:sldIdLst>
    <p:sldId id="268" r:id="rId3"/>
    <p:sldId id="284" r:id="rId4"/>
    <p:sldId id="285" r:id="rId5"/>
    <p:sldId id="297" r:id="rId6"/>
    <p:sldId id="298" r:id="rId7"/>
    <p:sldId id="299" r:id="rId8"/>
    <p:sldId id="300" r:id="rId9"/>
    <p:sldId id="301" r:id="rId10"/>
    <p:sldId id="302" r:id="rId11"/>
    <p:sldId id="303" r:id="rId12"/>
    <p:sldId id="286" r:id="rId13"/>
    <p:sldId id="288" r:id="rId14"/>
    <p:sldId id="289" r:id="rId15"/>
    <p:sldId id="304" r:id="rId16"/>
    <p:sldId id="287" r:id="rId17"/>
    <p:sldId id="305" r:id="rId18"/>
    <p:sldId id="306" r:id="rId19"/>
    <p:sldId id="309" r:id="rId20"/>
    <p:sldId id="290" r:id="rId21"/>
    <p:sldId id="292" r:id="rId22"/>
    <p:sldId id="291" r:id="rId23"/>
    <p:sldId id="293" r:id="rId24"/>
    <p:sldId id="294" r:id="rId25"/>
    <p:sldId id="295" r:id="rId26"/>
    <p:sldId id="296" r:id="rId27"/>
    <p:sldId id="307" r:id="rId28"/>
    <p:sldId id="308"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C23"/>
    <a:srgbClr val="3C5A77"/>
    <a:srgbClr val="BC5F2B"/>
    <a:srgbClr val="32547A"/>
    <a:srgbClr val="B8561A"/>
    <a:srgbClr val="B65A1F"/>
    <a:srgbClr val="5680AB"/>
    <a:srgbClr val="7A7A7A"/>
    <a:srgbClr val="6FA8E1"/>
    <a:srgbClr val="CB5A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02" autoAdjust="0"/>
    <p:restoredTop sz="98844" autoAdjust="0"/>
  </p:normalViewPr>
  <p:slideViewPr>
    <p:cSldViewPr snapToGrid="0" snapToObjects="1">
      <p:cViewPr>
        <p:scale>
          <a:sx n="100" d="100"/>
          <a:sy n="100" d="100"/>
        </p:scale>
        <p:origin x="-408" y="-320"/>
      </p:cViewPr>
      <p:guideLst>
        <p:guide orient="horz" pos="4204"/>
        <p:guide orient="horz" pos="4065"/>
        <p:guide orient="horz" pos="3616"/>
        <p:guide orient="horz" pos="476"/>
        <p:guide orient="horz" pos="1443"/>
        <p:guide orient="horz" pos="758"/>
        <p:guide orient="horz" pos="985"/>
        <p:guide orient="horz" pos="1876"/>
        <p:guide pos="5473"/>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5/29/15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5/29/15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38250"/>
            <a:ext cx="8232771" cy="4846638"/>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idx="11"/>
          </p:nvPr>
        </p:nvSpPr>
        <p:spPr>
          <a:xfrm>
            <a:off x="454029" y="1238250"/>
            <a:ext cx="4002017" cy="4846638"/>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666493" y="1238250"/>
            <a:ext cx="4002017" cy="4846638"/>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21" name="Content Placeholder 2"/>
          <p:cNvSpPr>
            <a:spLocks noGrp="1"/>
          </p:cNvSpPr>
          <p:nvPr>
            <p:ph idx="11"/>
          </p:nvPr>
        </p:nvSpPr>
        <p:spPr>
          <a:xfrm>
            <a:off x="454029" y="1238250"/>
            <a:ext cx="4002017" cy="3899105"/>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12"/>
          </p:nvPr>
        </p:nvSpPr>
        <p:spPr>
          <a:xfrm>
            <a:off x="4684783" y="1238250"/>
            <a:ext cx="4002017" cy="3899105"/>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4846639"/>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2"/>
          <p:cNvSpPr>
            <a:spLocks noGrp="1"/>
          </p:cNvSpPr>
          <p:nvPr>
            <p:ph idx="14"/>
          </p:nvPr>
        </p:nvSpPr>
        <p:spPr>
          <a:xfrm>
            <a:off x="457204" y="1237610"/>
            <a:ext cx="3014278" cy="3709207"/>
          </a:xfrm>
          <a:prstGeom prst="rect">
            <a:avLst/>
          </a:prstGeom>
        </p:spPr>
        <p:txBody>
          <a:bodyPr lIns="0" rIns="0"/>
          <a:lstStyle>
            <a:lvl1pPr marL="0" indent="0">
              <a:lnSpc>
                <a:spcPct val="100000"/>
              </a:lnSpc>
              <a:spcBef>
                <a:spcPts val="0"/>
              </a:spcBef>
              <a:spcAft>
                <a:spcPts val="0"/>
              </a:spcAft>
              <a:buFontTx/>
              <a:buNone/>
              <a:defRPr sz="2200" b="0" i="0">
                <a:solidFill>
                  <a:srgbClr val="3C5A77"/>
                </a:solidFill>
                <a:latin typeface="Helvetica"/>
              </a:defRPr>
            </a:lvl1pPr>
            <a:lvl2pPr marL="0" indent="274320">
              <a:lnSpc>
                <a:spcPct val="100000"/>
              </a:lnSpc>
              <a:spcBef>
                <a:spcPts val="1032"/>
              </a:spcBef>
              <a:spcAft>
                <a:spcPts val="0"/>
              </a:spcAft>
              <a:buSzPct val="90000"/>
              <a:buFont typeface="Arial"/>
              <a:buChar char="•"/>
              <a:defRPr sz="2000" b="0" i="0">
                <a:solidFill>
                  <a:srgbClr val="3C5A77"/>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3C5A77"/>
                </a:solidFill>
                <a:latin typeface="Helvetica"/>
              </a:defRPr>
            </a:lvl3pPr>
            <a:lvl4pPr marL="548640" indent="182880">
              <a:lnSpc>
                <a:spcPct val="100000"/>
              </a:lnSpc>
              <a:spcBef>
                <a:spcPts val="1032"/>
              </a:spcBef>
              <a:spcAft>
                <a:spcPts val="0"/>
              </a:spcAft>
              <a:buSzPct val="90000"/>
              <a:buFont typeface="Arial"/>
              <a:buChar char="•"/>
              <a:defRPr sz="1600" b="0" i="0">
                <a:solidFill>
                  <a:srgbClr val="3C5A77"/>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12"/>
          <p:cNvSpPr>
            <a:spLocks noGrp="1"/>
          </p:cNvSpPr>
          <p:nvPr>
            <p:ph type="pic" sz="quarter" idx="15"/>
          </p:nvPr>
        </p:nvSpPr>
        <p:spPr>
          <a:xfrm>
            <a:off x="3716338" y="1238250"/>
            <a:ext cx="4959767" cy="485298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241851"/>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686118"/>
            <a:ext cx="8229596" cy="439738"/>
          </a:xfrm>
          <a:prstGeom prst="rect">
            <a:avLst/>
          </a:prstGeom>
        </p:spPr>
        <p:txBody>
          <a:bodyPr lIns="0" tIns="0" rIns="0" bIns="0" anchor="t" anchorCtr="0"/>
          <a:lstStyle>
            <a:lvl1pPr marL="0" indent="0">
              <a:buNone/>
              <a:defRPr sz="1600" b="0" i="0" baseline="0">
                <a:solidFill>
                  <a:srgbClr val="BC5F2B"/>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603767"/>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4" name="Picture 3" descr="DUNElogoFINAL5.6.15_type-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243" y="212150"/>
            <a:ext cx="3598105" cy="214097"/>
          </a:xfrm>
          <a:prstGeom prst="rect">
            <a:avLst/>
          </a:prstGeom>
        </p:spPr>
      </p:pic>
      <p:pic>
        <p:nvPicPr>
          <p:cNvPr id="5" name="Picture 4" descr="DUNElogoFINAL5.6.15_noTyp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733" y="5974039"/>
            <a:ext cx="1370067" cy="557369"/>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dirty="0" smtClean="0">
                <a:latin typeface="Helvetica"/>
                <a:cs typeface="Helvetica"/>
              </a:rPr>
              <a:t>MM.DD.YY</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Presenter's Name | Presentation Title</a:t>
            </a:r>
            <a:endParaRPr lang="en-US"/>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DUNElogoFINAL5.6.15_noTyp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6008" y="6499785"/>
            <a:ext cx="541970" cy="220483"/>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DUNE Near Detector Systems</a:t>
            </a:r>
            <a:endParaRPr lang="en-US" dirty="0"/>
          </a:p>
        </p:txBody>
      </p:sp>
      <p:sp>
        <p:nvSpPr>
          <p:cNvPr id="3" name="Text Placeholder 2"/>
          <p:cNvSpPr>
            <a:spLocks noGrp="1"/>
          </p:cNvSpPr>
          <p:nvPr>
            <p:ph type="body" sz="quarter" idx="10"/>
          </p:nvPr>
        </p:nvSpPr>
        <p:spPr/>
        <p:txBody>
          <a:bodyPr/>
          <a:lstStyle/>
          <a:p>
            <a:r>
              <a:rPr lang="en-US" dirty="0" smtClean="0"/>
              <a:t>Near Neutrino Detector Team</a:t>
            </a:r>
          </a:p>
          <a:p>
            <a:r>
              <a:rPr lang="en-US" dirty="0" smtClean="0"/>
              <a:t>Near Neutrino Detector Technical Review</a:t>
            </a:r>
          </a:p>
          <a:p>
            <a:r>
              <a:rPr lang="en-US" dirty="0" smtClean="0"/>
              <a:t>May 29, 2015</a:t>
            </a:r>
            <a:endParaRPr lang="en-US" dirty="0"/>
          </a:p>
        </p:txBody>
      </p:sp>
    </p:spTree>
    <p:extLst>
      <p:ext uri="{BB962C8B-B14F-4D97-AF65-F5344CB8AC3E}">
        <p14:creationId xmlns:p14="http://schemas.microsoft.com/office/powerpoint/2010/main" val="299579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165100"/>
            <a:ext cx="9144000" cy="6511140"/>
          </a:xfrm>
          <a:prstGeom prst="rect">
            <a:avLst/>
          </a:prstGeom>
        </p:spPr>
      </p:pic>
    </p:spTree>
    <p:extLst>
      <p:ext uri="{BB962C8B-B14F-4D97-AF65-F5344CB8AC3E}">
        <p14:creationId xmlns:p14="http://schemas.microsoft.com/office/powerpoint/2010/main" val="381670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Calorimeter</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a:t>In Chapter 7 (Near Det. ref. Design) it is written that the lead and scintillator will be glued together.  Why to glue them? Could this process damage the scintillator? </a:t>
            </a:r>
            <a:endParaRPr lang="en-US" dirty="0" smtClean="0"/>
          </a:p>
          <a:p>
            <a:pPr lvl="1"/>
            <a:r>
              <a:rPr lang="en-US" dirty="0"/>
              <a:t>G</a:t>
            </a:r>
            <a:r>
              <a:rPr lang="en-US" sz="2000" dirty="0" smtClean="0"/>
              <a:t>luing </a:t>
            </a:r>
            <a:r>
              <a:rPr lang="en-US" sz="2000" dirty="0"/>
              <a:t>of scintillator with Lead should not damage the</a:t>
            </a:r>
          </a:p>
          <a:p>
            <a:r>
              <a:rPr lang="en-US" sz="2000" dirty="0"/>
              <a:t>Scintillator. </a:t>
            </a:r>
            <a:r>
              <a:rPr lang="en-US" sz="2000" dirty="0" smtClean="0"/>
              <a:t>This operation was carried out on T2K with no negative impact.  Similar operations were carried out in MINOS.  Testing these procedures is part of the R&amp;D plan.</a:t>
            </a:r>
          </a:p>
          <a:p>
            <a:endParaRPr lang="en-US" sz="2000" dirty="0" smtClean="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93521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Calorimeter</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a:t>Describe why such large number of separate readout samples (58 in the forward region) is required</a:t>
            </a:r>
            <a:r>
              <a:rPr lang="en-US" dirty="0" smtClean="0"/>
              <a:t>.</a:t>
            </a:r>
          </a:p>
          <a:p>
            <a:pPr lvl="1"/>
            <a:r>
              <a:rPr lang="en-US" dirty="0" smtClean="0"/>
              <a:t>The</a:t>
            </a:r>
            <a:r>
              <a:rPr lang="en-US" dirty="0"/>
              <a:t> </a:t>
            </a:r>
            <a:r>
              <a:rPr lang="en-US" sz="2000" dirty="0" smtClean="0"/>
              <a:t>reference</a:t>
            </a:r>
            <a:r>
              <a:rPr lang="en-US" dirty="0"/>
              <a:t> </a:t>
            </a:r>
            <a:r>
              <a:rPr lang="en-US" sz="2000" dirty="0" smtClean="0"/>
              <a:t>(</a:t>
            </a:r>
            <a:r>
              <a:rPr lang="en-US" sz="2000" dirty="0"/>
              <a:t>default</a:t>
            </a:r>
            <a:r>
              <a:rPr lang="en-US" sz="2000" dirty="0" smtClean="0"/>
              <a:t>) segmentation</a:t>
            </a:r>
            <a:r>
              <a:rPr lang="en-US" dirty="0"/>
              <a:t> </a:t>
            </a:r>
            <a:r>
              <a:rPr lang="en-US" sz="2000" dirty="0" smtClean="0"/>
              <a:t>is</a:t>
            </a:r>
            <a:r>
              <a:rPr lang="en-US" dirty="0"/>
              <a:t> </a:t>
            </a:r>
            <a:r>
              <a:rPr lang="en-US" sz="2000" dirty="0" smtClean="0"/>
              <a:t>conservative.  One</a:t>
            </a:r>
            <a:r>
              <a:rPr lang="en-US" dirty="0"/>
              <a:t> </a:t>
            </a:r>
            <a:r>
              <a:rPr lang="en-US" sz="2000" dirty="0" smtClean="0"/>
              <a:t>could</a:t>
            </a:r>
            <a:r>
              <a:rPr lang="en-US" dirty="0"/>
              <a:t> </a:t>
            </a:r>
            <a:r>
              <a:rPr lang="en-US" sz="2000" dirty="0" smtClean="0"/>
              <a:t>argue that</a:t>
            </a:r>
            <a:r>
              <a:rPr lang="en-US" dirty="0"/>
              <a:t> </a:t>
            </a:r>
            <a:r>
              <a:rPr lang="en-US" sz="2000" dirty="0" smtClean="0"/>
              <a:t>by</a:t>
            </a:r>
            <a:r>
              <a:rPr lang="en-US" dirty="0"/>
              <a:t> </a:t>
            </a:r>
            <a:r>
              <a:rPr lang="en-US" sz="2000" dirty="0" smtClean="0"/>
              <a:t>ganging</a:t>
            </a:r>
            <a:r>
              <a:rPr lang="en-US" dirty="0"/>
              <a:t> </a:t>
            </a:r>
            <a:r>
              <a:rPr lang="en-US" sz="2000" dirty="0" smtClean="0"/>
              <a:t>together the</a:t>
            </a:r>
            <a:r>
              <a:rPr lang="en-US" dirty="0"/>
              <a:t> </a:t>
            </a:r>
            <a:r>
              <a:rPr lang="en-US" sz="2000" dirty="0" smtClean="0"/>
              <a:t>downstream scintillator-planes, neither the energy resolution nor the e-</a:t>
            </a:r>
            <a:r>
              <a:rPr lang="en-US" sz="2000" dirty="0" err="1" smtClean="0"/>
              <a:t>vs</a:t>
            </a:r>
            <a:r>
              <a:rPr lang="en-US" sz="2000" dirty="0" smtClean="0"/>
              <a:t>-gamma-</a:t>
            </a:r>
            <a:r>
              <a:rPr lang="en-US" sz="2000" dirty="0" err="1" smtClean="0"/>
              <a:t>vs</a:t>
            </a:r>
            <a:r>
              <a:rPr lang="en-US" sz="2000" dirty="0" smtClean="0"/>
              <a:t>-pi separation would be adversely affected.  This will be one of the (important) optimization studies that we will undertake.  </a:t>
            </a:r>
          </a:p>
          <a:p>
            <a:pPr lvl="1"/>
            <a:r>
              <a:rPr lang="en-US" sz="2000" dirty="0" smtClean="0"/>
              <a:t>The benchmarks are:  (a) good energy resolution, (b) good EM-</a:t>
            </a:r>
            <a:r>
              <a:rPr lang="en-US" sz="2000" dirty="0" err="1" smtClean="0"/>
              <a:t>vs</a:t>
            </a:r>
            <a:r>
              <a:rPr lang="en-US" sz="2000" dirty="0" smtClean="0"/>
              <a:t>-Had shower separation, (c) energy and direction of neutral hadrons (n, K0).</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82788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Calorimeter</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How </a:t>
            </a:r>
            <a:r>
              <a:rPr lang="en-US" dirty="0"/>
              <a:t>well the position of a photon along the strips using time difference or charge ratio of the two ends could be determined</a:t>
            </a:r>
            <a:r>
              <a:rPr lang="en-US" dirty="0" smtClean="0"/>
              <a:t>?</a:t>
            </a:r>
          </a:p>
          <a:p>
            <a:pPr lvl="1"/>
            <a:r>
              <a:rPr lang="en-US" dirty="0" smtClean="0"/>
              <a:t>Answer</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82788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Calorimeter</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8" name="Picture 7"/>
          <p:cNvPicPr>
            <a:picLocks noChangeAspect="1"/>
          </p:cNvPicPr>
          <p:nvPr/>
        </p:nvPicPr>
        <p:blipFill>
          <a:blip r:embed="rId2"/>
          <a:stretch>
            <a:fillRect/>
          </a:stretch>
        </p:blipFill>
        <p:spPr>
          <a:xfrm>
            <a:off x="0" y="266700"/>
            <a:ext cx="9144000" cy="6303034"/>
          </a:xfrm>
          <a:prstGeom prst="rect">
            <a:avLst/>
          </a:prstGeom>
        </p:spPr>
      </p:pic>
    </p:spTree>
    <p:extLst>
      <p:ext uri="{BB962C8B-B14F-4D97-AF65-F5344CB8AC3E}">
        <p14:creationId xmlns:p14="http://schemas.microsoft.com/office/powerpoint/2010/main" val="336837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Requirements</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Could </a:t>
            </a:r>
            <a:r>
              <a:rPr lang="en-US" dirty="0"/>
              <a:t>you present how main DUNE physics requirement are propagated to the specifications for the near detector. This might be available in already existing documents not presented to the review committee today</a:t>
            </a:r>
            <a:r>
              <a:rPr lang="en-US" dirty="0" smtClean="0"/>
              <a:t>.</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93521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Requirements</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8" name="Picture 7"/>
          <p:cNvPicPr>
            <a:picLocks noChangeAspect="1"/>
          </p:cNvPicPr>
          <p:nvPr/>
        </p:nvPicPr>
        <p:blipFill>
          <a:blip r:embed="rId2"/>
          <a:stretch>
            <a:fillRect/>
          </a:stretch>
        </p:blipFill>
        <p:spPr>
          <a:xfrm>
            <a:off x="0" y="462518"/>
            <a:ext cx="9144000" cy="5686281"/>
          </a:xfrm>
          <a:prstGeom prst="rect">
            <a:avLst/>
          </a:prstGeom>
        </p:spPr>
      </p:pic>
    </p:spTree>
    <p:extLst>
      <p:ext uri="{BB962C8B-B14F-4D97-AF65-F5344CB8AC3E}">
        <p14:creationId xmlns:p14="http://schemas.microsoft.com/office/powerpoint/2010/main" val="359027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Requirements</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254000"/>
            <a:ext cx="9144000" cy="6340895"/>
          </a:xfrm>
          <a:prstGeom prst="rect">
            <a:avLst/>
          </a:prstGeom>
        </p:spPr>
      </p:pic>
    </p:spTree>
    <p:extLst>
      <p:ext uri="{BB962C8B-B14F-4D97-AF65-F5344CB8AC3E}">
        <p14:creationId xmlns:p14="http://schemas.microsoft.com/office/powerpoint/2010/main" val="255900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Requirements (continued)</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Could </a:t>
            </a:r>
            <a:r>
              <a:rPr lang="en-US" dirty="0"/>
              <a:t>you present how main DUNE physics requirement are propagated to the specifications for the near detector. This might be available in already existing documents not presented to the review committee today</a:t>
            </a:r>
            <a:r>
              <a:rPr lang="en-US" dirty="0" smtClean="0"/>
              <a:t>.</a:t>
            </a:r>
          </a:p>
          <a:p>
            <a:pPr lvl="1"/>
            <a:r>
              <a:rPr lang="en-US" sz="1600" dirty="0" smtClean="0"/>
              <a:t>The </a:t>
            </a:r>
            <a:r>
              <a:rPr lang="en-US" sz="1600" dirty="0"/>
              <a:t>requirement to measure the relative neutrino fluxes =&gt; use of low-nu dominated by the </a:t>
            </a:r>
            <a:r>
              <a:rPr lang="en-US" sz="1600" dirty="0" err="1"/>
              <a:t>muon</a:t>
            </a:r>
            <a:r>
              <a:rPr lang="en-US" sz="1600" dirty="0"/>
              <a:t> energy scale uncertainty (e.g. a scale uncertainty of 0.2% on the </a:t>
            </a:r>
            <a:r>
              <a:rPr lang="en-US" sz="1600" dirty="0" err="1"/>
              <a:t>muon</a:t>
            </a:r>
            <a:r>
              <a:rPr lang="en-US" sz="1600" dirty="0"/>
              <a:t> translates into more than 0.5% on the FD/ND) =&gt; low density and momentum resolution (multiple scattering ~5%</a:t>
            </a:r>
            <a:r>
              <a:rPr lang="en-US" sz="1600" dirty="0" smtClean="0"/>
              <a:t>)</a:t>
            </a:r>
          </a:p>
          <a:p>
            <a:pPr lvl="1"/>
            <a:r>
              <a:rPr lang="en-US" sz="1600" dirty="0" smtClean="0"/>
              <a:t>The </a:t>
            </a:r>
            <a:r>
              <a:rPr lang="en-US" sz="1600" dirty="0"/>
              <a:t>requirement to measure the absolute fluxes =&gt; use of nu-e NC elastic scattering requiring e+/e- separation (low density) and good angular resolution ~2 </a:t>
            </a:r>
            <a:r>
              <a:rPr lang="en-US" sz="1600" dirty="0" err="1" smtClean="0"/>
              <a:t>mrad</a:t>
            </a:r>
            <a:endParaRPr lang="en-US" sz="1600" dirty="0" smtClean="0"/>
          </a:p>
          <a:p>
            <a:pPr lvl="1"/>
            <a:r>
              <a:rPr lang="en-US" sz="1600" dirty="0" smtClean="0"/>
              <a:t>Measurement </a:t>
            </a:r>
            <a:r>
              <a:rPr lang="en-US" sz="1600" dirty="0"/>
              <a:t>of pi0 content down to ~300 MeV =&gt; e+/e- down to 80 MeV =&gt; B=0.4 </a:t>
            </a:r>
            <a:r>
              <a:rPr lang="en-US" sz="1600" dirty="0" smtClean="0"/>
              <a:t>T</a:t>
            </a:r>
          </a:p>
          <a:p>
            <a:pPr lvl="1"/>
            <a:r>
              <a:rPr lang="en-US" sz="1600" dirty="0" smtClean="0"/>
              <a:t>NOMAD </a:t>
            </a:r>
            <a:r>
              <a:rPr lang="en-US" sz="1600" dirty="0"/>
              <a:t>experiment =&gt; density 0.1 g/cm^3 combined with B=0.4 </a:t>
            </a:r>
            <a:r>
              <a:rPr lang="en-US" sz="1600" dirty="0" smtClean="0"/>
              <a:t>T</a:t>
            </a:r>
          </a:p>
          <a:p>
            <a:pPr lvl="1"/>
            <a:r>
              <a:rPr lang="en-US" sz="1600" dirty="0" smtClean="0"/>
              <a:t>Systematic </a:t>
            </a:r>
            <a:r>
              <a:rPr lang="en-US" sz="1600" dirty="0"/>
              <a:t>error in FD less than statistical error + absolute flux nu-e NC =&gt; mass of ND 5-10 tons =&gt; tracking </a:t>
            </a:r>
            <a:r>
              <a:rPr lang="en-US" sz="1600" dirty="0" smtClean="0"/>
              <a:t>volume</a:t>
            </a:r>
          </a:p>
          <a:p>
            <a:pPr lvl="1"/>
            <a:r>
              <a:rPr lang="en-US" sz="1600" dirty="0" smtClean="0"/>
              <a:t>Efficiency </a:t>
            </a:r>
            <a:r>
              <a:rPr lang="en-US" sz="1600" dirty="0"/>
              <a:t>for pi0 detection ~50% =&gt; </a:t>
            </a:r>
            <a:r>
              <a:rPr lang="en-US" sz="1600" dirty="0" err="1"/>
              <a:t>fiducial</a:t>
            </a:r>
            <a:r>
              <a:rPr lang="en-US" sz="1600" dirty="0"/>
              <a:t> transverse size of ND ~ 3 </a:t>
            </a:r>
            <a:r>
              <a:rPr lang="en-US" sz="1600" dirty="0" smtClean="0"/>
              <a:t>m</a:t>
            </a:r>
            <a:endParaRPr lang="en-US" sz="1600"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373772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Magnet</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Did </a:t>
            </a:r>
            <a:r>
              <a:rPr lang="en-US" dirty="0"/>
              <a:t>you consider option to have superconducting coils? What is electricity cost of the normal conducting magnet operation per year? This parameter could be an important part of the value engineering</a:t>
            </a:r>
            <a:r>
              <a:rPr lang="en-US" dirty="0" smtClean="0"/>
              <a:t>.</a:t>
            </a:r>
            <a:endParaRPr lang="en-US" sz="3200" dirty="0" smtClean="0"/>
          </a:p>
          <a:p>
            <a:pPr lvl="1"/>
            <a:r>
              <a:rPr lang="en-US" dirty="0" smtClean="0"/>
              <a:t> </a:t>
            </a:r>
            <a:r>
              <a:rPr lang="en-US" b="1" dirty="0" smtClean="0"/>
              <a:t>The </a:t>
            </a:r>
            <a:r>
              <a:rPr lang="en-US" b="1" dirty="0"/>
              <a:t>usage of superconducting magnets has number of issues as mentioned below.</a:t>
            </a:r>
            <a:r>
              <a:rPr lang="en-US" dirty="0"/>
              <a:t> </a:t>
            </a:r>
            <a:endParaRPr lang="en-US" dirty="0" smtClean="0"/>
          </a:p>
          <a:p>
            <a:pPr lvl="2"/>
            <a:r>
              <a:rPr lang="en-US" sz="1400" dirty="0"/>
              <a:t>Using a superconducting magnet entails building a very large-sized vacuum insulated cryostat for the S.C. Coils. Available detector volume will be compromised due to the large-sized vacuum vessel. Building a cryogen-free conduction-cooled superconducting magnet can be explored.</a:t>
            </a:r>
          </a:p>
          <a:p>
            <a:pPr lvl="2"/>
            <a:r>
              <a:rPr lang="en-US" sz="1400" dirty="0"/>
              <a:t>Although High temperature superconductors are now available for the small surface magnetic fields in question, they do have safety related issues due to N</a:t>
            </a:r>
            <a:r>
              <a:rPr lang="en-US" sz="1400" baseline="-25000" dirty="0"/>
              <a:t>2</a:t>
            </a:r>
            <a:r>
              <a:rPr lang="en-US" sz="1400" dirty="0"/>
              <a:t> gas accumulating in the cavern. </a:t>
            </a:r>
            <a:endParaRPr lang="en-US" sz="1400" dirty="0" smtClean="0"/>
          </a:p>
          <a:p>
            <a:pPr lvl="2"/>
            <a:r>
              <a:rPr lang="en-US" sz="1400" dirty="0"/>
              <a:t>The electricity bill for the joule losses in the electromagnetic coils runs into </a:t>
            </a:r>
            <a:r>
              <a:rPr lang="en-US" sz="1400" dirty="0" smtClean="0"/>
              <a:t>1.6 </a:t>
            </a:r>
            <a:r>
              <a:rPr lang="en-US" sz="1400" dirty="0"/>
              <a:t>Million USD/year</a:t>
            </a:r>
            <a:r>
              <a:rPr lang="en-US" sz="1400" dirty="0" smtClean="0"/>
              <a:t>.</a:t>
            </a:r>
          </a:p>
          <a:p>
            <a:pPr lvl="2"/>
            <a:r>
              <a:rPr lang="en-US" sz="1400" dirty="0"/>
              <a:t>Requirements of additional sub-systems like vacuum, helium return line </a:t>
            </a:r>
            <a:r>
              <a:rPr lang="en-US" sz="1400" dirty="0" err="1"/>
              <a:t>etc</a:t>
            </a:r>
            <a:r>
              <a:rPr lang="en-US" sz="1400" dirty="0"/>
              <a:t> will need space</a:t>
            </a:r>
            <a:r>
              <a:rPr lang="en-US" sz="1400" dirty="0" smtClean="0"/>
              <a:t>.</a:t>
            </a:r>
          </a:p>
          <a:p>
            <a:pPr lvl="2"/>
            <a:r>
              <a:rPr lang="en-US" sz="1400" dirty="0"/>
              <a:t>Permanent magnet based system was best to reduce running cost of the project, but the requirement to ‘open’ the magnet rules out this </a:t>
            </a:r>
            <a:r>
              <a:rPr lang="en-US" sz="1400" dirty="0" smtClean="0"/>
              <a:t>option</a:t>
            </a:r>
            <a:endParaRPr lang="en-US" sz="1400"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12720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dirty="0"/>
              <a:t>. </a:t>
            </a:r>
            <a:r>
              <a:rPr lang="en-US" dirty="0" smtClean="0"/>
              <a:t>Straws</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a:t>B</a:t>
            </a:r>
            <a:r>
              <a:rPr lang="en-US" dirty="0" smtClean="0"/>
              <a:t>ased </a:t>
            </a:r>
            <a:r>
              <a:rPr lang="en-US" dirty="0"/>
              <a:t>on the literature review summarize what longitudinal precision along the wire could be obtained by reading at both ends: using timing and/or charge division information. </a:t>
            </a:r>
            <a:endParaRPr lang="en-US" dirty="0" smtClean="0"/>
          </a:p>
          <a:p>
            <a:pPr lvl="1"/>
            <a:r>
              <a:rPr lang="en-US" dirty="0" smtClean="0"/>
              <a:t>The </a:t>
            </a:r>
            <a:r>
              <a:rPr lang="en-US" dirty="0"/>
              <a:t>longitudinal coordinate measurement from direct time measurement (DTM) was studied in [1] for straws with 9.5mm diameter and length of 2 m with </a:t>
            </a:r>
            <a:r>
              <a:rPr lang="en-US" dirty="0" err="1"/>
              <a:t>Ar</a:t>
            </a:r>
            <a:r>
              <a:rPr lang="en-US" dirty="0"/>
              <a:t>/CO2 80%/20% and 30 micron wires. The resolution achieved varied from 1.4 cm to 2.6 cm depending upon the hit position with Fe55 source. The ultimate resolution quoted due the intrinsic limitations of the method is between 1.3 cm and 1.5 cm. </a:t>
            </a:r>
          </a:p>
          <a:p>
            <a:r>
              <a:rPr lang="en-US" sz="2000" dirty="0"/>
              <a:t> </a:t>
            </a:r>
          </a:p>
          <a:p>
            <a:r>
              <a:rPr lang="en-US" sz="2000" dirty="0"/>
              <a:t>[1] V. </a:t>
            </a:r>
            <a:r>
              <a:rPr lang="en-US" sz="2000" dirty="0" err="1"/>
              <a:t>Peshekhonov</a:t>
            </a:r>
            <a:r>
              <a:rPr lang="en-US" sz="2000" dirty="0"/>
              <a:t>, Physics of Particles and Nuclei, 2015, Vol. 46, No. 1, pp. 94 – 122 </a:t>
            </a:r>
          </a:p>
          <a:p>
            <a:pPr lvl="1" indent="0">
              <a:buNone/>
            </a:pPr>
            <a:endParaRPr lang="en-US" dirty="0" smtClean="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230308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Straws</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How </a:t>
            </a:r>
            <a:r>
              <a:rPr lang="en-US" dirty="0"/>
              <a:t>operation of the tubes is affected by the magnetic field? </a:t>
            </a:r>
            <a:endParaRPr lang="en-US" dirty="0" smtClean="0"/>
          </a:p>
          <a:p>
            <a:pPr lvl="1"/>
            <a:r>
              <a:rPr lang="en-US" dirty="0" smtClean="0"/>
              <a:t>The </a:t>
            </a:r>
            <a:r>
              <a:rPr lang="en-US" dirty="0"/>
              <a:t>straws can operate without problem in the modest magnetic field B=0.4 T, once the Lorentz correction is applied. It must be noted that the straw tubes used in the ATLAS TRT (4 mm diameter with TR radiators) operate in a large </a:t>
            </a:r>
            <a:r>
              <a:rPr lang="en-US" dirty="0" err="1"/>
              <a:t>solenoidal</a:t>
            </a:r>
            <a:r>
              <a:rPr lang="en-US" dirty="0"/>
              <a:t> magnetic field of B=2 T.  </a:t>
            </a:r>
          </a:p>
          <a:p>
            <a:pPr lvl="1" indent="0">
              <a:buNone/>
            </a:pPr>
            <a:endParaRPr lang="en-US" dirty="0" smtClean="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103295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Magnet</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There </a:t>
            </a:r>
            <a:r>
              <a:rPr lang="en-US" dirty="0"/>
              <a:t>are high current power cables needed to provide power to the front-end electronics. How these sources of current affect magnetic field in the tracker volume? Do you plan to have Hall probes mounted inside operating detector to monitor value of the field</a:t>
            </a:r>
            <a:r>
              <a:rPr lang="en-US" dirty="0" smtClean="0"/>
              <a:t>?</a:t>
            </a:r>
          </a:p>
          <a:p>
            <a:pPr lvl="1" indent="0">
              <a:buNone/>
            </a:pPr>
            <a:endParaRPr lang="en-US" dirty="0" smtClean="0"/>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smtClean="0">
                <a:solidFill>
                  <a:schemeClr val="tx1"/>
                </a:solidFill>
                <a:latin typeface="Times New Roman"/>
                <a:ea typeface="Times New Roman"/>
                <a:cs typeface="Times New Roman"/>
              </a:rPr>
              <a:t>Current </a:t>
            </a:r>
            <a:r>
              <a:rPr lang="en-US" sz="2000" b="1" dirty="0">
                <a:solidFill>
                  <a:schemeClr val="tx1"/>
                </a:solidFill>
                <a:latin typeface="Times New Roman"/>
                <a:ea typeface="Times New Roman"/>
                <a:cs typeface="Times New Roman"/>
              </a:rPr>
              <a:t>of 1 A will produce 2 Gauss of magnetic field at radial distance of 1 mm from the current varying wire.</a:t>
            </a:r>
            <a:endParaRPr lang="en-US" sz="2000" dirty="0">
              <a:solidFill>
                <a:schemeClr val="tx1"/>
              </a:solidFill>
              <a:latin typeface="Times New Roman"/>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chemeClr val="tx1"/>
                </a:solidFill>
                <a:latin typeface="Times New Roman"/>
                <a:ea typeface="Times New Roman"/>
                <a:cs typeface="Times New Roman"/>
              </a:rPr>
              <a:t> </a:t>
            </a:r>
            <a:endParaRPr lang="en-US" sz="2000" dirty="0">
              <a:solidFill>
                <a:schemeClr val="tx1"/>
              </a:solidFill>
              <a:latin typeface="Times New Roman"/>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chemeClr val="tx1"/>
                </a:solidFill>
                <a:latin typeface="Times New Roman"/>
                <a:ea typeface="Times New Roman"/>
                <a:cs typeface="Times New Roman"/>
              </a:rPr>
              <a:t>40 gauss is 1% of the total field (This much perturbation may be allowed, this suggest that 20 A of current shall not be a problem)</a:t>
            </a:r>
            <a:endParaRPr lang="en-US" sz="2000" dirty="0">
              <a:solidFill>
                <a:schemeClr val="tx1"/>
              </a:solidFill>
              <a:latin typeface="Times New Roman"/>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dirty="0">
                <a:solidFill>
                  <a:schemeClr val="tx1"/>
                </a:solidFill>
                <a:latin typeface="Times New Roman"/>
                <a:ea typeface="Times New Roman"/>
                <a:cs typeface="Times New Roman"/>
              </a:rPr>
              <a:t> </a:t>
            </a:r>
            <a:endParaRPr lang="en-US" sz="2000" dirty="0">
              <a:solidFill>
                <a:schemeClr val="tx1"/>
              </a:solidFill>
              <a:latin typeface="Times New Roman"/>
              <a:ea typeface="Calibri"/>
              <a:cs typeface="Times New Roman"/>
            </a:endParaRPr>
          </a:p>
          <a:p>
            <a:r>
              <a:rPr lang="en-US" sz="2000" b="1" dirty="0">
                <a:solidFill>
                  <a:schemeClr val="tx1"/>
                </a:solidFill>
                <a:latin typeface="Times New Roman"/>
                <a:ea typeface="Times New Roman"/>
                <a:cs typeface="Times New Roman"/>
              </a:rPr>
              <a:t>This value of magnetic field is linearly proportional to value of current and inversely proportional to the radial distance.</a:t>
            </a:r>
            <a:r>
              <a:rPr lang="en-US" sz="2000" dirty="0">
                <a:solidFill>
                  <a:schemeClr val="tx1"/>
                </a:solidFill>
                <a:latin typeface="Times New Roman"/>
                <a:cs typeface="Times New Roman"/>
              </a:rPr>
              <a:t> </a:t>
            </a:r>
            <a:endParaRPr lang="en-US" dirty="0" smtClean="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159145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Straws</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Why </a:t>
            </a:r>
            <a:r>
              <a:rPr lang="en-US" dirty="0"/>
              <a:t>are you so concerned about water in the air affecting tubes walls? Did you consider other tubes materials, like </a:t>
            </a:r>
            <a:r>
              <a:rPr lang="en-US" dirty="0" err="1"/>
              <a:t>mylar</a:t>
            </a:r>
            <a:r>
              <a:rPr lang="en-US" dirty="0" smtClean="0"/>
              <a:t>?</a:t>
            </a:r>
          </a:p>
          <a:p>
            <a:pPr lvl="1"/>
            <a:r>
              <a:rPr lang="en-US" dirty="0"/>
              <a:t>The effect of water is not a major concern, but could potentially deform the thin plastic walls. The use of </a:t>
            </a:r>
            <a:r>
              <a:rPr lang="en-US" dirty="0" err="1"/>
              <a:t>mylar</a:t>
            </a:r>
            <a:r>
              <a:rPr lang="en-US" dirty="0"/>
              <a:t> was considered but we favored a full </a:t>
            </a:r>
            <a:r>
              <a:rPr lang="en-US" dirty="0" err="1"/>
              <a:t>kapton</a:t>
            </a:r>
            <a:r>
              <a:rPr lang="en-US" dirty="0"/>
              <a:t> fabrication for both the inner and the outer walls of the straws for the mechanical properties. We plan to flush CO</a:t>
            </a:r>
            <a:r>
              <a:rPr lang="en-US" baseline="-25000" dirty="0"/>
              <a:t>2</a:t>
            </a:r>
            <a:r>
              <a:rPr lang="en-US" dirty="0"/>
              <a:t> in the volume around the straws to reduce potential water content. This will also have the benefit of avoiding the presence of </a:t>
            </a:r>
            <a:r>
              <a:rPr lang="en-US" dirty="0" err="1"/>
              <a:t>Xe</a:t>
            </a:r>
            <a:r>
              <a:rPr lang="en-US" dirty="0"/>
              <a:t> gas (from leakage) in the volume around the straws, where the TR absorbed would not be detected. </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103295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Integration</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There </a:t>
            </a:r>
            <a:r>
              <a:rPr lang="en-US" dirty="0"/>
              <a:t>are multiple services required for the detectors from power lines to cooling and signal cables. How the process of the integration of different systems is planned to be organized</a:t>
            </a:r>
            <a:r>
              <a:rPr lang="en-US" dirty="0" smtClean="0"/>
              <a:t>?</a:t>
            </a:r>
          </a:p>
          <a:p>
            <a:pPr lvl="1"/>
            <a:r>
              <a:rPr lang="en-US" dirty="0" smtClean="0"/>
              <a:t>This is conducted under systems engineering.  We have significant systems engineering in the schedule as well as time for both electrical/electronics and mechanical engineering teams for each subsystem to interact on interface issues.  This has already begun where personnel are available and is understood as necessary when the groups in India are funded and staffed.</a:t>
            </a:r>
          </a:p>
          <a:p>
            <a:pPr lvl="1"/>
            <a:r>
              <a:rPr lang="en-US" dirty="0" smtClean="0"/>
              <a:t>Between CD-1 and CD-2, change-control will be implemented to further formalize the process.</a:t>
            </a:r>
          </a:p>
          <a:p>
            <a:pPr lvl="1"/>
            <a:endParaRPr lang="en-US" dirty="0" smtClean="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315032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Integration</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a:t>H</a:t>
            </a:r>
            <a:r>
              <a:rPr lang="en-US" dirty="0" smtClean="0"/>
              <a:t>ow </a:t>
            </a:r>
            <a:r>
              <a:rPr lang="en-US" dirty="0"/>
              <a:t>alignment and survey of the different elements of the detectors are planned to be performed</a:t>
            </a:r>
            <a:r>
              <a:rPr lang="en-US" dirty="0" smtClean="0"/>
              <a:t>?</a:t>
            </a:r>
          </a:p>
          <a:p>
            <a:pPr lvl="1"/>
            <a:r>
              <a:rPr lang="en-US" dirty="0" smtClean="0"/>
              <a:t>We </a:t>
            </a:r>
            <a:r>
              <a:rPr lang="en-US" dirty="0"/>
              <a:t>will have position markers and an initial survey of the longitudinal position of each STT module. The final alignment will be performed with the large number of passing through </a:t>
            </a:r>
            <a:r>
              <a:rPr lang="en-US" dirty="0" err="1"/>
              <a:t>muons</a:t>
            </a:r>
            <a:r>
              <a:rPr lang="en-US" dirty="0"/>
              <a:t> expected from interactions in the surrounding rocks and detector elements, which should cross a large number of STT modules. These </a:t>
            </a:r>
            <a:r>
              <a:rPr lang="en-US" dirty="0" err="1"/>
              <a:t>muons</a:t>
            </a:r>
            <a:r>
              <a:rPr lang="en-US" dirty="0"/>
              <a:t> will be also used to monitor the detector over </a:t>
            </a:r>
            <a:r>
              <a:rPr lang="en-US" dirty="0" smtClean="0"/>
              <a:t>time.</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38280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Integration</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Provide </a:t>
            </a:r>
            <a:r>
              <a:rPr lang="en-US" dirty="0"/>
              <a:t>time structure of the beam on the detector(proton beam). This question is (partly) related to the determination of the t0 time for each specific event.</a:t>
            </a:r>
          </a:p>
          <a:p>
            <a:pPr lvl="1"/>
            <a:r>
              <a:rPr lang="en-US" dirty="0" smtClean="0"/>
              <a:t>Answer</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5" name="Picture 4"/>
          <p:cNvPicPr>
            <a:picLocks noChangeAspect="1"/>
          </p:cNvPicPr>
          <p:nvPr/>
        </p:nvPicPr>
        <p:blipFill>
          <a:blip r:embed="rId2"/>
          <a:stretch>
            <a:fillRect/>
          </a:stretch>
        </p:blipFill>
        <p:spPr>
          <a:xfrm>
            <a:off x="63500" y="2286000"/>
            <a:ext cx="9004300" cy="2273300"/>
          </a:xfrm>
          <a:prstGeom prst="rect">
            <a:avLst/>
          </a:prstGeom>
        </p:spPr>
      </p:pic>
    </p:spTree>
    <p:extLst>
      <p:ext uri="{BB962C8B-B14F-4D97-AF65-F5344CB8AC3E}">
        <p14:creationId xmlns:p14="http://schemas.microsoft.com/office/powerpoint/2010/main" val="194864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Integration</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9" name="Picture 8"/>
          <p:cNvPicPr>
            <a:picLocks noChangeAspect="1"/>
          </p:cNvPicPr>
          <p:nvPr/>
        </p:nvPicPr>
        <p:blipFill>
          <a:blip r:embed="rId2"/>
          <a:stretch>
            <a:fillRect/>
          </a:stretch>
        </p:blipFill>
        <p:spPr>
          <a:xfrm>
            <a:off x="0" y="304800"/>
            <a:ext cx="9144000" cy="6235032"/>
          </a:xfrm>
          <a:prstGeom prst="rect">
            <a:avLst/>
          </a:prstGeom>
        </p:spPr>
      </p:pic>
    </p:spTree>
    <p:extLst>
      <p:ext uri="{BB962C8B-B14F-4D97-AF65-F5344CB8AC3E}">
        <p14:creationId xmlns:p14="http://schemas.microsoft.com/office/powerpoint/2010/main" val="248898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Integration</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190500"/>
            <a:ext cx="9144000" cy="6466813"/>
          </a:xfrm>
          <a:prstGeom prst="rect">
            <a:avLst/>
          </a:prstGeom>
        </p:spPr>
      </p:pic>
    </p:spTree>
    <p:extLst>
      <p:ext uri="{BB962C8B-B14F-4D97-AF65-F5344CB8AC3E}">
        <p14:creationId xmlns:p14="http://schemas.microsoft.com/office/powerpoint/2010/main" val="251410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3" name="Content Placeholder 2"/>
          <p:cNvSpPr>
            <a:spLocks noGrp="1"/>
          </p:cNvSpPr>
          <p:nvPr>
            <p:ph idx="11"/>
          </p:nvPr>
        </p:nvSpPr>
        <p:spPr>
          <a:xfrm>
            <a:off x="457200" y="1238250"/>
            <a:ext cx="8232771" cy="4846638"/>
          </a:xfrm>
        </p:spPr>
        <p:txBody>
          <a:bodyPr/>
          <a:lstStyle/>
          <a:p>
            <a:pPr lvl="1" indent="0">
              <a:buNone/>
            </a:pPr>
            <a:r>
              <a:rPr lang="en-US" dirty="0" smtClean="0"/>
              <a:t>Have </a:t>
            </a:r>
            <a:r>
              <a:rPr lang="en-US" dirty="0"/>
              <a:t>you (</a:t>
            </a:r>
            <a:r>
              <a:rPr lang="en-US" dirty="0" err="1"/>
              <a:t>Sanjib</a:t>
            </a:r>
            <a:r>
              <a:rPr lang="en-US" dirty="0"/>
              <a:t>) tried the low </a:t>
            </a:r>
            <a:r>
              <a:rPr lang="en-US" dirty="0" err="1"/>
              <a:t>Enu</a:t>
            </a:r>
            <a:r>
              <a:rPr lang="en-US" dirty="0"/>
              <a:t> in NOMAD and what is precision as a function of the energy?</a:t>
            </a:r>
          </a:p>
          <a:p>
            <a:pPr lvl="1"/>
            <a:r>
              <a:rPr lang="en-US" dirty="0" smtClean="0"/>
              <a:t>Answer</a:t>
            </a:r>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spTree>
    <p:extLst>
      <p:ext uri="{BB962C8B-B14F-4D97-AF65-F5344CB8AC3E}">
        <p14:creationId xmlns:p14="http://schemas.microsoft.com/office/powerpoint/2010/main" val="93521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5" name="Picture 4"/>
          <p:cNvPicPr>
            <a:picLocks noChangeAspect="1"/>
          </p:cNvPicPr>
          <p:nvPr/>
        </p:nvPicPr>
        <p:blipFill>
          <a:blip r:embed="rId2"/>
          <a:stretch>
            <a:fillRect/>
          </a:stretch>
        </p:blipFill>
        <p:spPr>
          <a:xfrm>
            <a:off x="63500" y="0"/>
            <a:ext cx="9005895" cy="6858000"/>
          </a:xfrm>
          <a:prstGeom prst="rect">
            <a:avLst/>
          </a:prstGeom>
        </p:spPr>
      </p:pic>
    </p:spTree>
    <p:extLst>
      <p:ext uri="{BB962C8B-B14F-4D97-AF65-F5344CB8AC3E}">
        <p14:creationId xmlns:p14="http://schemas.microsoft.com/office/powerpoint/2010/main" val="183967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25400"/>
            <a:ext cx="9144000" cy="6796071"/>
          </a:xfrm>
          <a:prstGeom prst="rect">
            <a:avLst/>
          </a:prstGeom>
        </p:spPr>
      </p:pic>
    </p:spTree>
    <p:extLst>
      <p:ext uri="{BB962C8B-B14F-4D97-AF65-F5344CB8AC3E}">
        <p14:creationId xmlns:p14="http://schemas.microsoft.com/office/powerpoint/2010/main" val="273548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165100"/>
            <a:ext cx="9144000" cy="6509837"/>
          </a:xfrm>
          <a:prstGeom prst="rect">
            <a:avLst/>
          </a:prstGeom>
        </p:spPr>
      </p:pic>
    </p:spTree>
    <p:extLst>
      <p:ext uri="{BB962C8B-B14F-4D97-AF65-F5344CB8AC3E}">
        <p14:creationId xmlns:p14="http://schemas.microsoft.com/office/powerpoint/2010/main" val="273548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254000"/>
            <a:ext cx="9144000" cy="6324689"/>
          </a:xfrm>
          <a:prstGeom prst="rect">
            <a:avLst/>
          </a:prstGeom>
        </p:spPr>
      </p:pic>
    </p:spTree>
    <p:extLst>
      <p:ext uri="{BB962C8B-B14F-4D97-AF65-F5344CB8AC3E}">
        <p14:creationId xmlns:p14="http://schemas.microsoft.com/office/powerpoint/2010/main" val="273548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3" name="Picture 2"/>
          <p:cNvPicPr>
            <a:picLocks noChangeAspect="1"/>
          </p:cNvPicPr>
          <p:nvPr/>
        </p:nvPicPr>
        <p:blipFill>
          <a:blip r:embed="rId2"/>
          <a:stretch>
            <a:fillRect/>
          </a:stretch>
        </p:blipFill>
        <p:spPr>
          <a:xfrm>
            <a:off x="0" y="254000"/>
            <a:ext cx="9144000" cy="6341452"/>
          </a:xfrm>
          <a:prstGeom prst="rect">
            <a:avLst/>
          </a:prstGeom>
        </p:spPr>
      </p:pic>
    </p:spTree>
    <p:extLst>
      <p:ext uri="{BB962C8B-B14F-4D97-AF65-F5344CB8AC3E}">
        <p14:creationId xmlns:p14="http://schemas.microsoft.com/office/powerpoint/2010/main" val="273548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Determination of the Neutrino Flux</a:t>
            </a:r>
            <a:endParaRPr lang="en-US" dirty="0"/>
          </a:p>
        </p:txBody>
      </p:sp>
      <p:sp>
        <p:nvSpPr>
          <p:cNvPr id="4" name="Date Placeholder 3"/>
          <p:cNvSpPr>
            <a:spLocks noGrp="1"/>
          </p:cNvSpPr>
          <p:nvPr>
            <p:ph type="dt" sz="half" idx="2"/>
          </p:nvPr>
        </p:nvSpPr>
        <p:spPr/>
        <p:txBody>
          <a:bodyPr/>
          <a:lstStyle/>
          <a:p>
            <a:pPr>
              <a:defRPr/>
            </a:pPr>
            <a:r>
              <a:rPr lang="en-US" dirty="0" smtClean="0">
                <a:latin typeface="Helvetica"/>
                <a:cs typeface="Helvetica"/>
              </a:rPr>
              <a:t>05.29.15</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7" name="Footer Placeholder 4"/>
          <p:cNvSpPr>
            <a:spLocks noGrp="1"/>
          </p:cNvSpPr>
          <p:nvPr>
            <p:ph type="ftr" sz="quarter" idx="3"/>
          </p:nvPr>
        </p:nvSpPr>
        <p:spPr>
          <a:xfrm>
            <a:off x="1877785" y="6549548"/>
            <a:ext cx="4349311" cy="158697"/>
          </a:xfrm>
        </p:spPr>
        <p:txBody>
          <a:bodyPr/>
          <a:lstStyle/>
          <a:p>
            <a:pPr>
              <a:defRPr/>
            </a:pPr>
            <a:r>
              <a:rPr lang="en-US" dirty="0" smtClean="0"/>
              <a:t>NND Team | Answers to Questions</a:t>
            </a:r>
            <a:endParaRPr lang="en-US" dirty="0"/>
          </a:p>
        </p:txBody>
      </p:sp>
      <p:pic>
        <p:nvPicPr>
          <p:cNvPr id="5" name="Picture 4"/>
          <p:cNvPicPr>
            <a:picLocks noChangeAspect="1"/>
          </p:cNvPicPr>
          <p:nvPr/>
        </p:nvPicPr>
        <p:blipFill>
          <a:blip r:embed="rId2"/>
          <a:stretch>
            <a:fillRect/>
          </a:stretch>
        </p:blipFill>
        <p:spPr>
          <a:xfrm>
            <a:off x="0" y="114300"/>
            <a:ext cx="9144000" cy="6607629"/>
          </a:xfrm>
          <a:prstGeom prst="rect">
            <a:avLst/>
          </a:prstGeom>
        </p:spPr>
      </p:pic>
    </p:spTree>
    <p:extLst>
      <p:ext uri="{BB962C8B-B14F-4D97-AF65-F5344CB8AC3E}">
        <p14:creationId xmlns:p14="http://schemas.microsoft.com/office/powerpoint/2010/main" val="2735484451"/>
      </p:ext>
    </p:extLst>
  </p:cSld>
  <p:clrMapOvr>
    <a:masterClrMapping/>
  </p:clrMapOvr>
</p:sld>
</file>

<file path=ppt/theme/theme1.xml><?xml version="1.0" encoding="utf-8"?>
<a:theme xmlns:a="http://schemas.openxmlformats.org/drawingml/2006/main" name="Dune Template_0506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1624</Words>
  <Application>Microsoft Macintosh PowerPoint</Application>
  <PresentationFormat>On-screen Show (4:3)</PresentationFormat>
  <Paragraphs>155</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Dune Template_050615</vt:lpstr>
      <vt:lpstr>LBNF Content-Footer Theme</vt:lpstr>
      <vt:lpstr>DUNE Near Detector Systems</vt:lpstr>
      <vt:lpstr>1. Straws</vt:lpstr>
      <vt:lpstr>2. Determination of the Neutrino Flux</vt:lpstr>
      <vt:lpstr>2. Determination of the Neutrino Flux</vt:lpstr>
      <vt:lpstr>2. Determination of the Neutrino Flux</vt:lpstr>
      <vt:lpstr>2. Determination of the Neutrino Flux</vt:lpstr>
      <vt:lpstr>2. Determination of the Neutrino Flux</vt:lpstr>
      <vt:lpstr>2. Determination of the Neutrino Flux</vt:lpstr>
      <vt:lpstr>2. Determination of the Neutrino Flux</vt:lpstr>
      <vt:lpstr>2. Determination of the Neutrino Flux</vt:lpstr>
      <vt:lpstr>3. Calorimeter</vt:lpstr>
      <vt:lpstr>4. Calorimeter</vt:lpstr>
      <vt:lpstr>5. Calorimeter</vt:lpstr>
      <vt:lpstr>5. Calorimeter</vt:lpstr>
      <vt:lpstr>6. Requirements</vt:lpstr>
      <vt:lpstr>6. Requirements</vt:lpstr>
      <vt:lpstr>6. Requirements</vt:lpstr>
      <vt:lpstr>6. Requirements (continued)</vt:lpstr>
      <vt:lpstr>7. Magnet</vt:lpstr>
      <vt:lpstr>8. Straws</vt:lpstr>
      <vt:lpstr>9. Magnet</vt:lpstr>
      <vt:lpstr>10. Straws</vt:lpstr>
      <vt:lpstr>11. Integration</vt:lpstr>
      <vt:lpstr>12. Integration</vt:lpstr>
      <vt:lpstr>13. Integration</vt:lpstr>
      <vt:lpstr>13. Integration</vt:lpstr>
      <vt:lpstr>13. Integration</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Sanjib R. Mishra</cp:lastModifiedBy>
  <cp:revision>130</cp:revision>
  <dcterms:created xsi:type="dcterms:W3CDTF">2015-04-30T14:29:22Z</dcterms:created>
  <dcterms:modified xsi:type="dcterms:W3CDTF">2015-05-29T16:09:33Z</dcterms:modified>
</cp:coreProperties>
</file>