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776" y="-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C8D502E-6A6D-417B-AB33-BBB43D2FC627}" type="datetimeFigureOut">
              <a:rPr lang="en-US" altLang="en-US"/>
              <a:pPr/>
              <a:t>5/28/15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C1E47EB1-15BE-4DB5-ADD8-2CB3DC8C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44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FC628DC-0EA9-4EDC-928B-5055AD0511F1}" type="datetimeFigureOut">
              <a:rPr lang="en-US" altLang="en-US"/>
              <a:pPr/>
              <a:t>5/28/15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01E19B93-9E1F-4A22-A880-D39DEB232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2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48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8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0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5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79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5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8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0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7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12978-5969-4CEA-B2B0-98855C4CB1C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8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8DA7-556E-40FA-98EC-4E14E5A519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17D5-9F26-444B-A659-E49358322E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1" y="472226"/>
            <a:ext cx="3738949" cy="6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4844" y="214770"/>
            <a:ext cx="1326034" cy="148943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458497" y="1738123"/>
            <a:ext cx="55822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Indian Institutions and Fermilab Collaboration</a:t>
            </a:r>
          </a:p>
          <a:p>
            <a:pPr algn="ctr"/>
            <a:r>
              <a:rPr lang="en-US" sz="1400" dirty="0" smtClean="0"/>
              <a:t>DAE-DOE Discovery Science Collaboration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8109" y="534309"/>
            <a:ext cx="1637001" cy="672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1089" y="1489587"/>
            <a:ext cx="2063574" cy="8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3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9246" y="6543675"/>
            <a:ext cx="754727" cy="1843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5/28-29/2015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0300" y="6543675"/>
            <a:ext cx="3816145" cy="193675"/>
          </a:xfrm>
        </p:spPr>
        <p:txBody>
          <a:bodyPr/>
          <a:lstStyle>
            <a:lvl1pPr algn="ctr">
              <a:defRPr sz="900">
                <a:solidFill>
                  <a:srgbClr val="004C97"/>
                </a:solidFill>
              </a:defRPr>
            </a:lvl1pPr>
          </a:lstStyle>
          <a:p>
            <a:pPr algn="l">
              <a:defRPr/>
            </a:pPr>
            <a:r>
              <a:rPr lang="en-US" dirty="0" smtClean="0"/>
              <a:t>DUNE-ND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3671" y="6673644"/>
            <a:ext cx="367942" cy="184355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35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4" y="920773"/>
            <a:ext cx="4308231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1931" y="920774"/>
            <a:ext cx="4260850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9365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701931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339246" y="6543675"/>
            <a:ext cx="754727" cy="1843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5/28-29/2015</a:t>
            </a:r>
            <a:endParaRPr lang="en-US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0300" y="6543675"/>
            <a:ext cx="3816145" cy="193675"/>
          </a:xfrm>
        </p:spPr>
        <p:txBody>
          <a:bodyPr/>
          <a:lstStyle>
            <a:lvl1pPr algn="ctr">
              <a:defRPr sz="900">
                <a:solidFill>
                  <a:srgbClr val="004C97"/>
                </a:solidFill>
              </a:defRPr>
            </a:lvl1pPr>
          </a:lstStyle>
          <a:p>
            <a:pPr algn="l">
              <a:defRPr/>
            </a:pPr>
            <a:r>
              <a:rPr lang="en-US" dirty="0" smtClean="0"/>
              <a:t>DUNE-ND Review</a:t>
            </a:r>
            <a:endParaRPr lang="en-US" b="1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786568" y="6645172"/>
            <a:ext cx="367942" cy="184355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91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54550" y="1037744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339246" y="6543675"/>
            <a:ext cx="754727" cy="1843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5/28-29/2015</a:t>
            </a:r>
            <a:endParaRPr lang="en-US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556" y="6545851"/>
            <a:ext cx="3816145" cy="193675"/>
          </a:xfrm>
        </p:spPr>
        <p:txBody>
          <a:bodyPr/>
          <a:lstStyle>
            <a:lvl1pPr algn="ctr">
              <a:defRPr sz="900">
                <a:solidFill>
                  <a:srgbClr val="004C97"/>
                </a:solidFill>
              </a:defRPr>
            </a:lvl1pPr>
          </a:lstStyle>
          <a:p>
            <a:pPr algn="l">
              <a:defRPr/>
            </a:pPr>
            <a:r>
              <a:rPr lang="en-US" dirty="0" smtClean="0"/>
              <a:t>DUNE-ND Review</a:t>
            </a:r>
            <a:endParaRPr lang="en-US" b="1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723671" y="6673644"/>
            <a:ext cx="367942" cy="184355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0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339246" y="6543675"/>
            <a:ext cx="754727" cy="1843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5/28-29/2015</a:t>
            </a:r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556" y="6545851"/>
            <a:ext cx="3816145" cy="193675"/>
          </a:xfrm>
        </p:spPr>
        <p:txBody>
          <a:bodyPr/>
          <a:lstStyle>
            <a:lvl1pPr algn="ctr">
              <a:defRPr sz="900">
                <a:solidFill>
                  <a:srgbClr val="004C97"/>
                </a:solidFill>
              </a:defRPr>
            </a:lvl1pPr>
          </a:lstStyle>
          <a:p>
            <a:pPr algn="l">
              <a:defRPr/>
            </a:pPr>
            <a:r>
              <a:rPr lang="en-US" dirty="0" smtClean="0"/>
              <a:t>DUNE-ND Review</a:t>
            </a:r>
            <a:endParaRPr lang="en-US" b="1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723671" y="6673644"/>
            <a:ext cx="367942" cy="184355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30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 b="1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39246" y="6543675"/>
            <a:ext cx="754727" cy="1843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5/28-29/2015</a:t>
            </a:r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556" y="6545851"/>
            <a:ext cx="3816145" cy="193675"/>
          </a:xfrm>
        </p:spPr>
        <p:txBody>
          <a:bodyPr/>
          <a:lstStyle>
            <a:lvl1pPr algn="ctr">
              <a:defRPr sz="900">
                <a:solidFill>
                  <a:srgbClr val="004C97"/>
                </a:solidFill>
              </a:defRPr>
            </a:lvl1pPr>
          </a:lstStyle>
          <a:p>
            <a:pPr algn="l">
              <a:defRPr/>
            </a:pPr>
            <a:r>
              <a:rPr lang="en-US" dirty="0" smtClean="0"/>
              <a:t>DUNE-ND Review</a:t>
            </a:r>
            <a:endParaRPr lang="en-US" b="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723671" y="6673644"/>
            <a:ext cx="367942" cy="184355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8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38312" y="6504788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dirty="0" smtClean="0"/>
              <a:t>5/28-29/2015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798" y="6515100"/>
            <a:ext cx="3680339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DUNE-ND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BBBAE5-33F5-4494-8F5C-B9D85820F1A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841" y="5868226"/>
            <a:ext cx="881191" cy="989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9791" y="6173014"/>
            <a:ext cx="1390008" cy="573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32557" y="6515100"/>
            <a:ext cx="774351" cy="313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9" r:id="rId4"/>
    <p:sldLayoutId id="2147484080" r:id="rId5"/>
    <p:sldLayoutId id="2147484081" r:id="rId6"/>
    <p:sldLayoutId id="2147484090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627232" y="3187983"/>
            <a:ext cx="8358070" cy="1384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latin typeface="Helvetica" pitchFamily="124" charset="0"/>
              </a:rPr>
              <a:t>DUNE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Helvetica" pitchFamily="124" charset="0"/>
              </a:rPr>
              <a:t>Sanjib Mishra, USC</a:t>
            </a:r>
          </a:p>
          <a:p>
            <a:r>
              <a:rPr lang="en-US" altLang="en-US" dirty="0" smtClean="0">
                <a:latin typeface="Helvetica" pitchFamily="124" charset="0"/>
              </a:rPr>
              <a:t>Independent </a:t>
            </a:r>
            <a:r>
              <a:rPr lang="en-US" altLang="en-US" dirty="0" smtClean="0">
                <a:latin typeface="Helvetica" pitchFamily="124" charset="0"/>
              </a:rPr>
              <a:t>Technical Design Review</a:t>
            </a:r>
          </a:p>
          <a:p>
            <a:r>
              <a:rPr lang="en-US" altLang="en-US" dirty="0" smtClean="0">
                <a:latin typeface="Helvetica" pitchFamily="124" charset="0"/>
              </a:rPr>
              <a:t>DUNE-ND</a:t>
            </a:r>
          </a:p>
          <a:p>
            <a:r>
              <a:rPr lang="en-US" altLang="en-US" dirty="0" smtClean="0">
                <a:latin typeface="Helvetica" pitchFamily="124" charset="0"/>
              </a:rPr>
              <a:t>May 28-29,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7391400" cy="769441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Magnetic  </a:t>
            </a:r>
            <a:r>
              <a:rPr lang="en-US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esign</a:t>
            </a:r>
            <a:endParaRPr lang="en-IN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65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Coil-Bobbin Design: salient features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rgbClr val="00B0F0"/>
                </a:solidFill>
              </a:rPr>
              <a:t>100 mm gap between the two bobbins</a:t>
            </a:r>
          </a:p>
          <a:p>
            <a:pPr algn="just"/>
            <a:r>
              <a:rPr lang="en-US" sz="3200" dirty="0" smtClean="0">
                <a:solidFill>
                  <a:srgbClr val="00B0F0"/>
                </a:solidFill>
              </a:rPr>
              <a:t>The half cores will move with the coils</a:t>
            </a:r>
          </a:p>
          <a:p>
            <a:pPr algn="just"/>
            <a:r>
              <a:rPr lang="en-US" sz="3200" dirty="0" smtClean="0">
                <a:solidFill>
                  <a:srgbClr val="00B0F0"/>
                </a:solidFill>
              </a:rPr>
              <a:t>The detectors will be accommodated in the space inside the two bobbins</a:t>
            </a:r>
          </a:p>
          <a:p>
            <a:pPr algn="just"/>
            <a:r>
              <a:rPr lang="en-US" sz="3200" dirty="0" smtClean="0">
                <a:solidFill>
                  <a:srgbClr val="00B0F0"/>
                </a:solidFill>
              </a:rPr>
              <a:t>Water-cooled hollow copper conductors have been used</a:t>
            </a:r>
          </a:p>
          <a:p>
            <a:pPr algn="just"/>
            <a:r>
              <a:rPr lang="en-US" sz="3200" dirty="0" smtClean="0">
                <a:solidFill>
                  <a:srgbClr val="00B0F0"/>
                </a:solidFill>
              </a:rPr>
              <a:t>Detachable type cooling </a:t>
            </a:r>
            <a:r>
              <a:rPr lang="en-US" sz="3200" dirty="0">
                <a:solidFill>
                  <a:srgbClr val="00B0F0"/>
                </a:solidFill>
              </a:rPr>
              <a:t>tube </a:t>
            </a:r>
            <a:r>
              <a:rPr lang="en-US" sz="3200" dirty="0" smtClean="0">
                <a:solidFill>
                  <a:srgbClr val="00B0F0"/>
                </a:solidFill>
              </a:rPr>
              <a:t>attachments to chiller</a:t>
            </a:r>
          </a:p>
          <a:p>
            <a:pPr algn="just"/>
            <a:r>
              <a:rPr lang="en-US" sz="3200" dirty="0">
                <a:solidFill>
                  <a:srgbClr val="00B0F0"/>
                </a:solidFill>
              </a:rPr>
              <a:t>The Design can support </a:t>
            </a:r>
            <a:r>
              <a:rPr lang="en-US" sz="3200" dirty="0" err="1" smtClean="0">
                <a:solidFill>
                  <a:srgbClr val="00B0F0"/>
                </a:solidFill>
              </a:rPr>
              <a:t>upto</a:t>
            </a:r>
            <a:r>
              <a:rPr lang="en-US" sz="3200" dirty="0" smtClean="0">
                <a:solidFill>
                  <a:srgbClr val="00B0F0"/>
                </a:solidFill>
              </a:rPr>
              <a:t> 10 </a:t>
            </a:r>
            <a:r>
              <a:rPr lang="en-US" sz="3200" dirty="0" err="1" smtClean="0">
                <a:solidFill>
                  <a:srgbClr val="00B0F0"/>
                </a:solidFill>
              </a:rPr>
              <a:t>Tonnes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of detector </a:t>
            </a:r>
            <a:r>
              <a:rPr lang="en-US" sz="3200" dirty="0" smtClean="0">
                <a:solidFill>
                  <a:srgbClr val="00B0F0"/>
                </a:solidFill>
              </a:rPr>
              <a:t>weight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sz="2800" dirty="0">
              <a:solidFill>
                <a:srgbClr val="00B0F0"/>
              </a:solidFill>
            </a:endParaRP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1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Magnetic simulation Results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3519" r="24239" b="3224"/>
          <a:stretch/>
        </p:blipFill>
        <p:spPr bwMode="auto">
          <a:xfrm>
            <a:off x="4305291" y="1065600"/>
            <a:ext cx="4205885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4" t="3184" r="17042" b="815"/>
          <a:stretch/>
        </p:blipFill>
        <p:spPr bwMode="auto">
          <a:xfrm>
            <a:off x="722743" y="1066800"/>
            <a:ext cx="30960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62487">
            <a:off x="1094452" y="2587828"/>
            <a:ext cx="421905" cy="3107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252" y="2969920"/>
            <a:ext cx="1469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Beam direction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t="-1" r="28222" b="5250"/>
          <a:stretch/>
        </p:blipFill>
        <p:spPr bwMode="auto">
          <a:xfrm>
            <a:off x="5568937" y="3962400"/>
            <a:ext cx="1974863" cy="19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7717632" y="4736480"/>
            <a:ext cx="435768" cy="29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991100" y="4800600"/>
            <a:ext cx="419100" cy="309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37295" y="3212480"/>
            <a:ext cx="8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plot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r="17128" b="-3687"/>
          <a:stretch/>
        </p:blipFill>
        <p:spPr bwMode="auto">
          <a:xfrm>
            <a:off x="1246852" y="4279849"/>
            <a:ext cx="1728232" cy="159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4856" y="1307982"/>
            <a:ext cx="621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1.6T</a:t>
            </a:r>
            <a:endParaRPr lang="en-US" sz="1100" b="1" dirty="0"/>
          </a:p>
        </p:txBody>
      </p:sp>
      <p:sp>
        <p:nvSpPr>
          <p:cNvPr id="12" name="Oval Callout 11"/>
          <p:cNvSpPr/>
          <p:nvPr/>
        </p:nvSpPr>
        <p:spPr>
          <a:xfrm>
            <a:off x="865852" y="2057400"/>
            <a:ext cx="1319933" cy="1114678"/>
          </a:xfrm>
          <a:prstGeom prst="wedgeEllipseCallout">
            <a:avLst>
              <a:gd name="adj1" fmla="val 22102"/>
              <a:gd name="adj2" fmla="val 1491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1886188" y="3680664"/>
            <a:ext cx="226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Volumetric Magnet field plot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1052" y="5870903"/>
            <a:ext cx="341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Volumetric Magnet field plot of Good field region (3.5 m X 3.5 m X 7.1 m)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3657600"/>
            <a:ext cx="379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Arrow plot of Magnetic field  (x direction)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29200" y="6056184"/>
            <a:ext cx="3225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Opening of core and coil bobbin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5864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Autofit/>
          </a:bodyPr>
          <a:lstStyle/>
          <a:p>
            <a:r>
              <a:rPr lang="en-US" sz="2800" kern="1200" dirty="0" err="1" smtClean="0">
                <a:solidFill>
                  <a:schemeClr val="accent2"/>
                </a:solidFill>
              </a:rPr>
              <a:t>Bx</a:t>
            </a:r>
            <a:r>
              <a:rPr lang="en-US" sz="2800" kern="1200" dirty="0" smtClean="0">
                <a:solidFill>
                  <a:schemeClr val="accent2"/>
                </a:solidFill>
              </a:rPr>
              <a:t> plot at Centre of 3.5m*3.5m*8.1 magnet volume taken along z axis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603" r="2428" b="5512"/>
          <a:stretch/>
        </p:blipFill>
        <p:spPr bwMode="auto">
          <a:xfrm>
            <a:off x="0" y="1447800"/>
            <a:ext cx="6192000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706701"/>
            <a:ext cx="3171825" cy="15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3523598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y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387326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x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047999"/>
            <a:ext cx="266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z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96100" y="2438400"/>
            <a:ext cx="1714500" cy="1650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0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Electrical and Thermal design parameters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90600"/>
          <a:ext cx="8305800" cy="546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981200"/>
                <a:gridCol w="2819400"/>
              </a:tblGrid>
              <a:tr h="382088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Particulars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23/13/2R (Hollow</a:t>
                      </a:r>
                      <a:r>
                        <a:rPr lang="en-US" sz="1600" b="0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conductor)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088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layer Double pan cake Coil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8+8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088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MMF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Ampere Turns 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1600000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2088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Electrical turns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1376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088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Current in</a:t>
                      </a:r>
                      <a:r>
                        <a:rPr lang="en-US" sz="1600" b="0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conductor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Ampere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1163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853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Current Density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A/mm</a:t>
                      </a:r>
                      <a:r>
                        <a:rPr lang="en-US" sz="1600" b="0" i="1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2.96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6853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Copper Cross-sectional Area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i="1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1" kern="1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393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654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flow area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i="1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853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Resistance 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Ω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1.80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853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Inductance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Henry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11.7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853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weight of Copper 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MT(Metric</a:t>
                      </a:r>
                      <a:r>
                        <a:rPr lang="en-US" sz="1600" b="0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Tonnes)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150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853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to settle of current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Seconds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962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length of Copper conductor in one hydraulic circuit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480 ( available 520 m)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Power Loss (MW)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2.43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7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Hydraulic design Parameters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990600"/>
          <a:ext cx="8915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  <a:gridCol w="990600"/>
                <a:gridCol w="990600"/>
              </a:tblGrid>
              <a:tr h="152400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Particulars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hydraulic circuit (Turns, length)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meter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16 ,480 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1060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hydraulic circuits in parallel</a:t>
                      </a:r>
                      <a:r>
                        <a:rPr lang="en-US" sz="1600" b="0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1060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Loss per hydraulic circuit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28.25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701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Flow rate 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8.968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5701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drop in single hydraulic circuit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8.58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5701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velocity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US" sz="16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8910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Temperature difference between inlet and outlet header for single hydraulic circuit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baseline="30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="0" i="1" kern="1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418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Cooling Surface area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b="0" i="1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1" kern="1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19.59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41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Reynolds </a:t>
                      </a:r>
                      <a:r>
                        <a:rPr lang="en-US" sz="1600" b="0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21900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41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Prandtl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4.536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41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Nusselt </a:t>
                      </a:r>
                      <a:r>
                        <a:rPr lang="en-US" sz="1600" b="0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112.93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41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Heat Flux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kW/m</a:t>
                      </a:r>
                      <a:r>
                        <a:rPr lang="en-US" sz="1600" b="0" i="1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1" kern="1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1.44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3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Temperature difference between Copper surface and Bulk water temperature  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baseline="30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="0" i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endParaRPr lang="en-US" sz="1600" b="0" i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0.26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Bulk water temperature (taken ref inlet water temperature as 20)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baseline="30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="0" i="1" kern="1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0" i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42.5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701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Transfer Coefficient</a:t>
                      </a:r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W/m</a:t>
                      </a:r>
                      <a:r>
                        <a:rPr lang="en-US" sz="1400" b="0" i="1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i="1" u="none" strike="noStrike" baseline="30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5458</a:t>
                      </a:r>
                      <a:endParaRPr lang="en-US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29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7391400" cy="769441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Magnetic Measurements</a:t>
            </a:r>
            <a:endParaRPr lang="en-IN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778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016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Magnetic Measurement methods</a:t>
            </a:r>
            <a:endParaRPr lang="en-IN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</a:rPr>
              <a:t>Hall probe and search coil based magnetic measurement system has been envisaged for magnetic qualification of LBNE Dipole Magnet.</a:t>
            </a:r>
          </a:p>
          <a:p>
            <a:pPr marL="457200" indent="-457200" algn="just"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</a:rPr>
              <a:t>The parameters to be measured are (a) Magnetic field density,    and  (b) Magnetic field uniformity in the GFR.</a:t>
            </a:r>
          </a:p>
          <a:p>
            <a:pPr marL="457200" indent="-457200" algn="just"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</a:rPr>
              <a:t>Modular Magnetometer PCBs housing  Hall probes and PCB based search coils/air core inductors shall be fabricated and magnetic field mapped using multichannel Data Acquisition system having Lab VIEW GUI for instant data interpretation. </a:t>
            </a:r>
          </a:p>
          <a:p>
            <a:pPr marL="457200" indent="-457200" algn="just"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</a:rPr>
              <a:t>The large Good Field Region poses challenges for Magnetic field measurement, for which moving SS frame movable on linear bearings shall be designed. 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Modular PCB Magnetometers shall be mounted on this frame and measurements shall be carried out at discrete longitudinal locations in one plane. </a:t>
            </a:r>
          </a:p>
          <a:p>
            <a:pPr marL="457200" indent="-457200" algn="just"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</a:rPr>
              <a:t>Possibility of using </a:t>
            </a:r>
            <a:r>
              <a:rPr lang="en-US" sz="1800" b="1" dirty="0">
                <a:solidFill>
                  <a:srgbClr val="0070C0"/>
                </a:solidFill>
              </a:rPr>
              <a:t>Magneto-Optical (MO) sensors </a:t>
            </a:r>
            <a:r>
              <a:rPr lang="en-US" sz="1800" b="1" dirty="0" smtClean="0">
                <a:solidFill>
                  <a:srgbClr val="0070C0"/>
                </a:solidFill>
              </a:rPr>
              <a:t>for Magnetic field measurement using shall be explored.</a:t>
            </a:r>
          </a:p>
          <a:p>
            <a:pPr marL="457200" indent="-457200" algn="just"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173" y="5057098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962400" y="5181600"/>
            <a:ext cx="3048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962400" y="5867400"/>
            <a:ext cx="3048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3657600" y="5105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3657600" y="6248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4800600" y="5105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4800600" y="6248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4419600" y="5867400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549538" y="5181600"/>
            <a:ext cx="190500" cy="5715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0400" y="5181600"/>
            <a:ext cx="914400" cy="228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6989" y="5715000"/>
            <a:ext cx="762000" cy="381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648200" y="5029200"/>
            <a:ext cx="936862" cy="4381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7"/>
          </p:cNvCxnSpPr>
          <p:nvPr/>
        </p:nvCxnSpPr>
        <p:spPr>
          <a:xfrm flipH="1">
            <a:off x="4744804" y="5638800"/>
            <a:ext cx="665396" cy="2843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5473" y="5026223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chemeClr val="bg2">
                    <a:lumMod val="50000"/>
                  </a:schemeClr>
                </a:solidFill>
              </a:rPr>
              <a:t>Hall Probe</a:t>
            </a:r>
            <a:endParaRPr lang="en-IN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47" y="5690949"/>
            <a:ext cx="13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chemeClr val="bg2">
                    <a:lumMod val="50000"/>
                  </a:schemeClr>
                </a:solidFill>
              </a:rPr>
              <a:t>Temperature </a:t>
            </a:r>
          </a:p>
          <a:p>
            <a:r>
              <a:rPr lang="en-IN" sz="1400" b="1" dirty="0" smtClean="0">
                <a:solidFill>
                  <a:schemeClr val="bg2">
                    <a:lumMod val="50000"/>
                  </a:schemeClr>
                </a:solidFill>
              </a:rPr>
              <a:t>sensor </a:t>
            </a:r>
            <a:endParaRPr lang="en-IN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8273" y="4797623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chemeClr val="bg2">
                    <a:lumMod val="50000"/>
                  </a:schemeClr>
                </a:solidFill>
              </a:rPr>
              <a:t>In-Out Connector</a:t>
            </a:r>
            <a:endParaRPr lang="en-IN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9673" y="548342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chemeClr val="bg2">
                    <a:lumMod val="50000"/>
                  </a:schemeClr>
                </a:solidFill>
              </a:rPr>
              <a:t>Air core inductor</a:t>
            </a:r>
            <a:endParaRPr lang="en-IN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58273" y="5867400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chemeClr val="bg2">
                    <a:lumMod val="50000"/>
                  </a:schemeClr>
                </a:solidFill>
              </a:rPr>
              <a:t>Mounting Hole</a:t>
            </a:r>
            <a:endParaRPr lang="en-IN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897204" y="6040204"/>
            <a:ext cx="665396" cy="2843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1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016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Magnetic Measurements System</a:t>
            </a:r>
            <a:endParaRPr lang="en-IN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159133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7" name="Rectangle 6"/>
          <p:cNvSpPr/>
          <p:nvPr/>
        </p:nvSpPr>
        <p:spPr>
          <a:xfrm>
            <a:off x="1524000" y="1311533"/>
            <a:ext cx="3048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8" name="Rectangle 7"/>
          <p:cNvSpPr/>
          <p:nvPr/>
        </p:nvSpPr>
        <p:spPr>
          <a:xfrm>
            <a:off x="1524000" y="1997333"/>
            <a:ext cx="3048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9" name="Oval 8"/>
          <p:cNvSpPr/>
          <p:nvPr/>
        </p:nvSpPr>
        <p:spPr>
          <a:xfrm>
            <a:off x="1219200" y="123533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0" name="Oval 9"/>
          <p:cNvSpPr/>
          <p:nvPr/>
        </p:nvSpPr>
        <p:spPr>
          <a:xfrm>
            <a:off x="1219200" y="237833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1" name="Oval 10"/>
          <p:cNvSpPr/>
          <p:nvPr/>
        </p:nvSpPr>
        <p:spPr>
          <a:xfrm>
            <a:off x="2362200" y="123533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2" name="Oval 11"/>
          <p:cNvSpPr/>
          <p:nvPr/>
        </p:nvSpPr>
        <p:spPr>
          <a:xfrm>
            <a:off x="2362200" y="237833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6" name="Oval 15"/>
          <p:cNvSpPr/>
          <p:nvPr/>
        </p:nvSpPr>
        <p:spPr>
          <a:xfrm>
            <a:off x="1981200" y="1997333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9" name="Rectangle 18"/>
          <p:cNvSpPr/>
          <p:nvPr/>
        </p:nvSpPr>
        <p:spPr>
          <a:xfrm>
            <a:off x="2111138" y="1311533"/>
            <a:ext cx="190500" cy="5715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2000" y="1311533"/>
            <a:ext cx="914400" cy="228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1"/>
          </p:cNvCxnSpPr>
          <p:nvPr/>
        </p:nvCxnSpPr>
        <p:spPr>
          <a:xfrm flipV="1">
            <a:off x="762000" y="2225933"/>
            <a:ext cx="762000" cy="381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209800" y="1159133"/>
            <a:ext cx="936862" cy="4381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7"/>
          </p:cNvCxnSpPr>
          <p:nvPr/>
        </p:nvCxnSpPr>
        <p:spPr>
          <a:xfrm flipH="1">
            <a:off x="2306404" y="1768733"/>
            <a:ext cx="665396" cy="2843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1006733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Hall Probe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540913"/>
            <a:ext cx="1077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Temperature </a:t>
            </a:r>
          </a:p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sensor 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9873" y="930533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In-Out Connector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1273" y="1613356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Air core inductor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9873" y="1997333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Mounting Hole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458804" y="2170137"/>
            <a:ext cx="665396" cy="2843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76800" y="998667"/>
            <a:ext cx="36576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876800" y="2131487"/>
            <a:ext cx="3657600" cy="12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4841543" y="3246567"/>
            <a:ext cx="36576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841544" y="998667"/>
            <a:ext cx="93828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8431758" y="998666"/>
            <a:ext cx="93828" cy="2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6611772" y="998665"/>
            <a:ext cx="93828" cy="2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4800600" y="976700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4800600" y="2084517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4800600" y="3208467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6553200" y="960567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6553200" y="3192334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8422943" y="960567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/>
          <p:cNvSpPr/>
          <p:nvPr/>
        </p:nvSpPr>
        <p:spPr>
          <a:xfrm>
            <a:off x="8422943" y="2068384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/>
          <p:cNvSpPr/>
          <p:nvPr/>
        </p:nvSpPr>
        <p:spPr>
          <a:xfrm>
            <a:off x="8422943" y="3192334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4705982" y="865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865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1200" y="85433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7000" y="865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86600" y="8382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65272" y="85433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38677" y="865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1050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0018" y="312122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09618" y="31103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95418" y="312122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05018" y="309416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83690" y="31103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57095" y="312122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7917" y="13986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68935" y="13986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0612" y="13986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97917" y="25416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68935" y="25416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30612" y="25416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24400" y="2008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00018" y="2008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09618" y="199733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95418" y="2008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05018" y="19812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3690" y="199733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57095" y="20082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6400" y="32574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IN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775125" y="3695700"/>
            <a:ext cx="187657" cy="190500"/>
          </a:xfrm>
          <a:prstGeom prst="ellipse">
            <a:avLst/>
          </a:prstGeom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TextBox 81"/>
          <p:cNvSpPr txBox="1"/>
          <p:nvPr/>
        </p:nvSpPr>
        <p:spPr>
          <a:xfrm>
            <a:off x="2115182" y="3276600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rgbClr val="0070C0"/>
                </a:solidFill>
              </a:rPr>
              <a:t>Location of Modular PCB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15182" y="3654623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rgbClr val="0070C0"/>
                </a:solidFill>
              </a:rPr>
              <a:t>Linear Bearings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04800" y="838200"/>
            <a:ext cx="3397123" cy="2103567"/>
          </a:xfrm>
          <a:prstGeom prst="wedgeEllipseCallout">
            <a:avLst>
              <a:gd name="adj1" fmla="val 82014"/>
              <a:gd name="adj2" fmla="val -1405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>
            <a:stCxn id="51" idx="2"/>
            <a:endCxn id="57" idx="2"/>
          </p:cNvCxnSpPr>
          <p:nvPr/>
        </p:nvCxnSpPr>
        <p:spPr>
          <a:xfrm>
            <a:off x="4902494" y="3505200"/>
            <a:ext cx="3632695" cy="161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763000" y="1038255"/>
            <a:ext cx="0" cy="2249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98630" y="3513267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7500 mm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78672" y="1806917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>
                <a:solidFill>
                  <a:schemeClr val="bg2">
                    <a:lumMod val="50000"/>
                  </a:schemeClr>
                </a:solidFill>
              </a:rPr>
              <a:t>3500 mm</a:t>
            </a:r>
            <a:endParaRPr lang="en-IN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590447" y="4020979"/>
            <a:ext cx="70831" cy="24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Rectangle 92"/>
          <p:cNvSpPr/>
          <p:nvPr/>
        </p:nvSpPr>
        <p:spPr>
          <a:xfrm>
            <a:off x="6590446" y="6383179"/>
            <a:ext cx="2096353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 93"/>
          <p:cNvSpPr/>
          <p:nvPr/>
        </p:nvSpPr>
        <p:spPr>
          <a:xfrm>
            <a:off x="11811000" y="5562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Rectangle 97"/>
          <p:cNvSpPr/>
          <p:nvPr/>
        </p:nvSpPr>
        <p:spPr>
          <a:xfrm>
            <a:off x="7968373" y="4020979"/>
            <a:ext cx="93828" cy="2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9" name="Rectangle 98"/>
          <p:cNvSpPr/>
          <p:nvPr/>
        </p:nvSpPr>
        <p:spPr>
          <a:xfrm>
            <a:off x="6618021" y="5240179"/>
            <a:ext cx="206877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Rectangle 99"/>
          <p:cNvSpPr/>
          <p:nvPr/>
        </p:nvSpPr>
        <p:spPr>
          <a:xfrm>
            <a:off x="8615969" y="4020979"/>
            <a:ext cx="70831" cy="24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Rectangle 100"/>
          <p:cNvSpPr/>
          <p:nvPr/>
        </p:nvSpPr>
        <p:spPr>
          <a:xfrm>
            <a:off x="6592326" y="4020979"/>
            <a:ext cx="206877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Rectangle 101"/>
          <p:cNvSpPr/>
          <p:nvPr/>
        </p:nvSpPr>
        <p:spPr>
          <a:xfrm>
            <a:off x="7861784" y="3944779"/>
            <a:ext cx="29161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71309" y="5163979"/>
            <a:ext cx="29161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Rectangle 104"/>
          <p:cNvSpPr/>
          <p:nvPr/>
        </p:nvSpPr>
        <p:spPr>
          <a:xfrm>
            <a:off x="7916393" y="6306979"/>
            <a:ext cx="29161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" name="Rectangle 105"/>
          <p:cNvSpPr/>
          <p:nvPr/>
        </p:nvSpPr>
        <p:spPr>
          <a:xfrm>
            <a:off x="6592327" y="6459379"/>
            <a:ext cx="8118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ectangle 107"/>
          <p:cNvSpPr/>
          <p:nvPr/>
        </p:nvSpPr>
        <p:spPr>
          <a:xfrm>
            <a:off x="8605614" y="6457891"/>
            <a:ext cx="8118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TextBox 108"/>
          <p:cNvSpPr txBox="1"/>
          <p:nvPr/>
        </p:nvSpPr>
        <p:spPr>
          <a:xfrm>
            <a:off x="8303611" y="3429000"/>
            <a:ext cx="129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solidFill>
                  <a:srgbClr val="0070C0"/>
                </a:solidFill>
              </a:rPr>
              <a:t>Linear Bearings</a:t>
            </a:r>
            <a:endParaRPr lang="en-IN" sz="1400" b="1" dirty="0">
              <a:solidFill>
                <a:srgbClr val="0070C0"/>
              </a:solidFill>
            </a:endParaRPr>
          </a:p>
        </p:txBody>
      </p:sp>
      <p:cxnSp>
        <p:nvCxnSpPr>
          <p:cNvPr id="111" name="Straight Arrow Connector 110"/>
          <p:cNvCxnSpPr>
            <a:endCxn id="102" idx="0"/>
          </p:cNvCxnSpPr>
          <p:nvPr/>
        </p:nvCxnSpPr>
        <p:spPr>
          <a:xfrm flipH="1">
            <a:off x="8007592" y="3774877"/>
            <a:ext cx="415351" cy="1699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Arrow 112"/>
          <p:cNvSpPr/>
          <p:nvPr/>
        </p:nvSpPr>
        <p:spPr>
          <a:xfrm>
            <a:off x="7119923" y="4800599"/>
            <a:ext cx="337770" cy="181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Right Arrow 113"/>
          <p:cNvSpPr/>
          <p:nvPr/>
        </p:nvSpPr>
        <p:spPr>
          <a:xfrm>
            <a:off x="8208009" y="4800599"/>
            <a:ext cx="223749" cy="181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5969294" y="6687979"/>
            <a:ext cx="3296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Callout 116"/>
          <p:cNvSpPr/>
          <p:nvPr/>
        </p:nvSpPr>
        <p:spPr>
          <a:xfrm>
            <a:off x="4283974" y="673386"/>
            <a:ext cx="4588395" cy="3041423"/>
          </a:xfrm>
          <a:prstGeom prst="wedgeEllipseCallout">
            <a:avLst>
              <a:gd name="adj1" fmla="val 30833"/>
              <a:gd name="adj2" fmla="val 76039"/>
            </a:avLst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TextBox 118"/>
          <p:cNvSpPr txBox="1"/>
          <p:nvPr/>
        </p:nvSpPr>
        <p:spPr>
          <a:xfrm>
            <a:off x="0" y="4217075"/>
            <a:ext cx="5970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IN" b="1" dirty="0" smtClean="0">
                <a:solidFill>
                  <a:srgbClr val="0070C0"/>
                </a:solidFill>
              </a:rPr>
              <a:t>The sensor configuration is tentative and more number of sensors can be accommodated; 80 channel DAS is planned for the system.</a:t>
            </a:r>
          </a:p>
          <a:p>
            <a:pPr marL="342900" indent="-342900" algn="just">
              <a:buAutoNum type="arabicPeriod" startAt="2"/>
            </a:pPr>
            <a:r>
              <a:rPr lang="en-IN" b="1" dirty="0" smtClean="0">
                <a:solidFill>
                  <a:srgbClr val="0070C0"/>
                </a:solidFill>
              </a:rPr>
              <a:t>Same system shall be used for Magneto-Optical based measurement systems. The MO sensor shall be placed on moving frame while optical Polarizer and optical analysers shall be placed on fixed supports at both ends.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988257" y="617036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rgbClr val="0070C0"/>
                </a:solidFill>
              </a:rPr>
              <a:t>Fixed supports</a:t>
            </a:r>
            <a:endParaRPr lang="en-IN" sz="1400" b="1" dirty="0">
              <a:solidFill>
                <a:srgbClr val="0070C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5987712" y="5715000"/>
            <a:ext cx="624060" cy="3048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969294" y="6019800"/>
            <a:ext cx="1473494" cy="36338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5969294" y="4057710"/>
            <a:ext cx="1295400" cy="196209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894428" y="3859828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rgbClr val="0070C0"/>
                </a:solidFill>
              </a:rPr>
              <a:t>Moving frame</a:t>
            </a:r>
            <a:endParaRPr lang="en-IN" sz="1400" b="1" dirty="0">
              <a:solidFill>
                <a:srgbClr val="0070C0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969294" y="4133910"/>
            <a:ext cx="2038298" cy="75753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5987712" y="5867400"/>
            <a:ext cx="2622888" cy="1524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91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7391400" cy="769441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Structural Design</a:t>
            </a:r>
            <a:endParaRPr lang="en-IN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923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373514"/>
            <a:ext cx="7772400" cy="58162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DUNE-ND Magnet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altLang="en-US" sz="1800" dirty="0">
                <a:latin typeface="Helvetica" pitchFamily="124" charset="0"/>
              </a:rPr>
              <a:t>Internal Technical Design Review</a:t>
            </a:r>
            <a:br>
              <a:rPr lang="en-US" altLang="en-US" sz="1800" dirty="0">
                <a:latin typeface="Helvetica" pitchFamily="124" charset="0"/>
              </a:rPr>
            </a:br>
            <a:r>
              <a:rPr lang="en-US" altLang="en-US" sz="1800" dirty="0">
                <a:latin typeface="Helvetica" pitchFamily="124" charset="0"/>
              </a:rPr>
              <a:t>DUNE-ND</a:t>
            </a:r>
            <a:br>
              <a:rPr lang="en-US" altLang="en-US" sz="1800" dirty="0">
                <a:latin typeface="Helvetica" pitchFamily="124" charset="0"/>
              </a:rPr>
            </a:br>
            <a:r>
              <a:rPr lang="en-US" altLang="en-US" sz="1800" dirty="0">
                <a:latin typeface="Helvetica" pitchFamily="124" charset="0"/>
              </a:rPr>
              <a:t>May 28-29, 2015</a:t>
            </a:r>
            <a:br>
              <a:rPr lang="en-US" altLang="en-US" sz="1800" dirty="0">
                <a:latin typeface="Helvetica" pitchFamily="124" charset="0"/>
              </a:rPr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801858"/>
            <a:ext cx="662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Electromagnetic Applications Section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Control Instrumentation </a:t>
            </a:r>
            <a:r>
              <a:rPr lang="en-US" sz="2000" b="1" dirty="0">
                <a:solidFill>
                  <a:srgbClr val="7030A0"/>
                </a:solidFill>
              </a:rPr>
              <a:t>Division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Bhabha Atomic Research </a:t>
            </a:r>
            <a:r>
              <a:rPr lang="en-US" sz="2000" b="1" dirty="0" smtClean="0">
                <a:solidFill>
                  <a:srgbClr val="7030A0"/>
                </a:solidFill>
              </a:rPr>
              <a:t>Centre, Trombay, Mumbai</a:t>
            </a:r>
            <a:endParaRPr lang="en-US" sz="2000" b="1" dirty="0">
              <a:solidFill>
                <a:srgbClr val="7030A0"/>
              </a:solidFill>
            </a:endParaRPr>
          </a:p>
          <a:p>
            <a:pPr algn="ctr"/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3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3541" r="10237" b="3147"/>
          <a:stretch/>
        </p:blipFill>
        <p:spPr>
          <a:xfrm>
            <a:off x="681450" y="914400"/>
            <a:ext cx="7548150" cy="59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‘C’ Core Type I</a:t>
            </a:r>
            <a:endParaRPr lang="en-IN" sz="28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551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3632" r="10237" b="3695"/>
          <a:stretch/>
        </p:blipFill>
        <p:spPr>
          <a:xfrm>
            <a:off x="533400" y="895350"/>
            <a:ext cx="7794819" cy="59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‘C’ Core Type II</a:t>
            </a:r>
            <a:endParaRPr lang="en-IN" sz="28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2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3588" r="13382" b="1923"/>
          <a:stretch/>
        </p:blipFill>
        <p:spPr>
          <a:xfrm>
            <a:off x="990600" y="954000"/>
            <a:ext cx="6950280" cy="5904000"/>
          </a:xfrm>
        </p:spPr>
      </p:pic>
      <p:sp>
        <p:nvSpPr>
          <p:cNvPr id="5" name="TextBox 4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Coil Bobbin</a:t>
            </a:r>
            <a:endParaRPr lang="en-IN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615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COIL</a:t>
            </a:r>
            <a:endParaRPr lang="en-IN" sz="28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299" r="11072"/>
          <a:stretch/>
        </p:blipFill>
        <p:spPr>
          <a:xfrm>
            <a:off x="533400" y="914400"/>
            <a:ext cx="7696200" cy="5943600"/>
          </a:xfrm>
        </p:spPr>
      </p:pic>
    </p:spTree>
    <p:extLst>
      <p:ext uri="{BB962C8B-B14F-4D97-AF65-F5344CB8AC3E}">
        <p14:creationId xmlns:p14="http://schemas.microsoft.com/office/powerpoint/2010/main" val="253397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609600"/>
          </a:xfrm>
        </p:spPr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Deformation of bobbin = 28.6 mm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2916" r="4499" b="2013"/>
          <a:stretch/>
        </p:blipFill>
        <p:spPr>
          <a:xfrm>
            <a:off x="307200" y="913800"/>
            <a:ext cx="8532000" cy="5868000"/>
          </a:xfrm>
        </p:spPr>
      </p:pic>
    </p:spTree>
    <p:extLst>
      <p:ext uri="{BB962C8B-B14F-4D97-AF65-F5344CB8AC3E}">
        <p14:creationId xmlns:p14="http://schemas.microsoft.com/office/powerpoint/2010/main" val="112288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Maximum Von </a:t>
            </a:r>
            <a:r>
              <a:rPr lang="en-US" sz="2800" kern="1200" dirty="0" err="1" smtClean="0">
                <a:solidFill>
                  <a:schemeClr val="accent2"/>
                </a:solidFill>
              </a:rPr>
              <a:t>Mises</a:t>
            </a:r>
            <a:r>
              <a:rPr lang="en-US" sz="2800" kern="1200" dirty="0" smtClean="0">
                <a:solidFill>
                  <a:schemeClr val="accent2"/>
                </a:solidFill>
              </a:rPr>
              <a:t> Stress = 190 </a:t>
            </a:r>
            <a:r>
              <a:rPr lang="en-US" sz="2800" kern="1200" dirty="0" err="1" smtClean="0">
                <a:solidFill>
                  <a:schemeClr val="accent2"/>
                </a:solidFill>
              </a:rPr>
              <a:t>MPa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520" r="7480" b="473"/>
          <a:stretch/>
        </p:blipFill>
        <p:spPr>
          <a:xfrm>
            <a:off x="242680" y="949800"/>
            <a:ext cx="8596520" cy="5832000"/>
          </a:xfrm>
        </p:spPr>
      </p:pic>
    </p:spTree>
    <p:extLst>
      <p:ext uri="{BB962C8B-B14F-4D97-AF65-F5344CB8AC3E}">
        <p14:creationId xmlns:p14="http://schemas.microsoft.com/office/powerpoint/2010/main" val="88523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43"/>
            <a:ext cx="7467600" cy="685800"/>
          </a:xfrm>
        </p:spPr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deformation (buckling)=1 mm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558" r="11809" b="1458"/>
          <a:stretch/>
        </p:blipFill>
        <p:spPr>
          <a:xfrm>
            <a:off x="353400" y="945600"/>
            <a:ext cx="8409600" cy="5760000"/>
          </a:xfrm>
        </p:spPr>
      </p:pic>
    </p:spTree>
    <p:extLst>
      <p:ext uri="{BB962C8B-B14F-4D97-AF65-F5344CB8AC3E}">
        <p14:creationId xmlns:p14="http://schemas.microsoft.com/office/powerpoint/2010/main" val="312458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Von </a:t>
            </a:r>
            <a:r>
              <a:rPr lang="en-US" sz="2800" kern="1200" dirty="0" err="1" smtClean="0">
                <a:solidFill>
                  <a:schemeClr val="accent2"/>
                </a:solidFill>
              </a:rPr>
              <a:t>Mises</a:t>
            </a:r>
            <a:r>
              <a:rPr lang="en-US" sz="2800" kern="1200" dirty="0" smtClean="0">
                <a:solidFill>
                  <a:schemeClr val="accent2"/>
                </a:solidFill>
              </a:rPr>
              <a:t> Stress (buckling) =5.20 </a:t>
            </a:r>
            <a:r>
              <a:rPr lang="en-US" sz="2800" kern="1200" dirty="0" err="1" smtClean="0">
                <a:solidFill>
                  <a:schemeClr val="accent2"/>
                </a:solidFill>
              </a:rPr>
              <a:t>MPa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2520" r="7869" b="1733"/>
          <a:stretch/>
        </p:blipFill>
        <p:spPr>
          <a:xfrm>
            <a:off x="228600" y="990600"/>
            <a:ext cx="8753688" cy="5760000"/>
          </a:xfrm>
        </p:spPr>
      </p:pic>
    </p:spTree>
    <p:extLst>
      <p:ext uri="{BB962C8B-B14F-4D97-AF65-F5344CB8AC3E}">
        <p14:creationId xmlns:p14="http://schemas.microsoft.com/office/powerpoint/2010/main" val="28797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991600" cy="1036638"/>
          </a:xfrm>
        </p:spPr>
        <p:txBody>
          <a:bodyPr>
            <a:norm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 Deformation of C-Segment = 1.16 mm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7" y="945600"/>
            <a:ext cx="8732053" cy="5760000"/>
          </a:xfrm>
        </p:spPr>
      </p:pic>
    </p:spTree>
    <p:extLst>
      <p:ext uri="{BB962C8B-B14F-4D97-AF65-F5344CB8AC3E}">
        <p14:creationId xmlns:p14="http://schemas.microsoft.com/office/powerpoint/2010/main" val="417922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Von Mises Stress =3.5 MPa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64384" cy="5796000"/>
          </a:xfrm>
        </p:spPr>
      </p:pic>
    </p:spTree>
    <p:extLst>
      <p:ext uri="{BB962C8B-B14F-4D97-AF65-F5344CB8AC3E}">
        <p14:creationId xmlns:p14="http://schemas.microsoft.com/office/powerpoint/2010/main" val="375689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21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Dipole Magnet- Requirements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  <a:solidFill>
            <a:schemeClr val="bg1">
              <a:alpha val="24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solidFill>
                  <a:srgbClr val="00B050"/>
                </a:solidFill>
              </a:rPr>
              <a:t>Tracking detectors and ECAL Modules will reside in 0.4T dipole magnetic field volume  with inner dimensions 4.5m*4.5m*8.1m.The magnet needs to support and anchor the detectors</a:t>
            </a:r>
          </a:p>
          <a:p>
            <a:pPr algn="just"/>
            <a:r>
              <a:rPr lang="en-US" sz="2600" dirty="0" smtClean="0">
                <a:solidFill>
                  <a:srgbClr val="00B050"/>
                </a:solidFill>
              </a:rPr>
              <a:t>Dipole magnet should be open–close C-type structure</a:t>
            </a:r>
          </a:p>
          <a:p>
            <a:pPr algn="just"/>
            <a:r>
              <a:rPr lang="en-US" sz="2600" dirty="0" smtClean="0">
                <a:solidFill>
                  <a:srgbClr val="00B050"/>
                </a:solidFill>
              </a:rPr>
              <a:t>Field uniformity in 3.5 m*3.5 m*7 m volume better than 2%</a:t>
            </a:r>
          </a:p>
          <a:p>
            <a:pPr lvl="0" algn="just">
              <a:buClr>
                <a:srgbClr val="6EA0B0"/>
              </a:buClr>
            </a:pPr>
            <a:r>
              <a:rPr lang="en-US" sz="2600" dirty="0">
                <a:solidFill>
                  <a:srgbClr val="00B050"/>
                </a:solidFill>
              </a:rPr>
              <a:t>Field uniformity in </a:t>
            </a:r>
            <a:r>
              <a:rPr lang="en-US" sz="2600" dirty="0" smtClean="0">
                <a:solidFill>
                  <a:srgbClr val="00B050"/>
                </a:solidFill>
              </a:rPr>
              <a:t>1m*1m*2m better than 1%</a:t>
            </a:r>
            <a:endParaRPr lang="en-US" sz="2600" dirty="0">
              <a:solidFill>
                <a:srgbClr val="00B050"/>
              </a:solidFill>
            </a:endParaRPr>
          </a:p>
          <a:p>
            <a:pPr algn="just"/>
            <a:r>
              <a:rPr lang="en-US" sz="2600" dirty="0" smtClean="0">
                <a:solidFill>
                  <a:srgbClr val="00B050"/>
                </a:solidFill>
              </a:rPr>
              <a:t>Detector Fiducial volume </a:t>
            </a:r>
            <a:r>
              <a:rPr lang="en-US" sz="2600" dirty="0" smtClean="0">
                <a:solidFill>
                  <a:srgbClr val="00B050"/>
                </a:solidFill>
              </a:rPr>
              <a:t>mass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~8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tonnes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6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Deformation (buckling)=1.00 mm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589" r="5933" b="333"/>
          <a:stretch/>
        </p:blipFill>
        <p:spPr>
          <a:xfrm>
            <a:off x="76200" y="914400"/>
            <a:ext cx="8911200" cy="5688000"/>
          </a:xfrm>
        </p:spPr>
      </p:pic>
    </p:spTree>
    <p:extLst>
      <p:ext uri="{BB962C8B-B14F-4D97-AF65-F5344CB8AC3E}">
        <p14:creationId xmlns:p14="http://schemas.microsoft.com/office/powerpoint/2010/main" val="293094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685800"/>
          </a:xfrm>
        </p:spPr>
        <p:txBody>
          <a:bodyPr/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 . Von </a:t>
            </a:r>
            <a:r>
              <a:rPr lang="en-US" sz="2800" kern="1200" dirty="0" err="1" smtClean="0">
                <a:solidFill>
                  <a:schemeClr val="accent2"/>
                </a:solidFill>
              </a:rPr>
              <a:t>Mises</a:t>
            </a:r>
            <a:r>
              <a:rPr lang="en-US" sz="2800" kern="1200" dirty="0" smtClean="0">
                <a:solidFill>
                  <a:schemeClr val="accent2"/>
                </a:solidFill>
              </a:rPr>
              <a:t> Stress(buckling) =0.664 </a:t>
            </a:r>
            <a:r>
              <a:rPr lang="en-US" sz="2800" kern="1200" dirty="0" err="1" smtClean="0">
                <a:solidFill>
                  <a:schemeClr val="accent2"/>
                </a:solidFill>
              </a:rPr>
              <a:t>MPa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2488" r="3814" b="537"/>
          <a:stretch/>
        </p:blipFill>
        <p:spPr>
          <a:xfrm>
            <a:off x="31800" y="873600"/>
            <a:ext cx="9036000" cy="5832000"/>
          </a:xfrm>
        </p:spPr>
      </p:pic>
    </p:spTree>
    <p:extLst>
      <p:ext uri="{BB962C8B-B14F-4D97-AF65-F5344CB8AC3E}">
        <p14:creationId xmlns:p14="http://schemas.microsoft.com/office/powerpoint/2010/main" val="12708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 . Deformation of single roller  = 0.013 mm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2501" r="4709" b="1249"/>
          <a:stretch/>
        </p:blipFill>
        <p:spPr>
          <a:xfrm>
            <a:off x="457200" y="914400"/>
            <a:ext cx="8142080" cy="5832000"/>
          </a:xfrm>
        </p:spPr>
      </p:pic>
    </p:spTree>
    <p:extLst>
      <p:ext uri="{BB962C8B-B14F-4D97-AF65-F5344CB8AC3E}">
        <p14:creationId xmlns:p14="http://schemas.microsoft.com/office/powerpoint/2010/main" val="81064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9067800" cy="563562"/>
          </a:xfrm>
        </p:spPr>
        <p:txBody>
          <a:bodyPr>
            <a:normAutofit/>
          </a:bodyPr>
          <a:lstStyle/>
          <a:p>
            <a:r>
              <a:rPr lang="en-US" sz="2800" kern="1200" dirty="0" smtClean="0">
                <a:solidFill>
                  <a:schemeClr val="accent2"/>
                </a:solidFill>
              </a:rPr>
              <a:t>Max. Von- Mises Stress of  roller   =11.9 MPa</a:t>
            </a:r>
            <a:endParaRPr lang="en-IN" sz="2800" kern="1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9689" b="1557"/>
          <a:stretch/>
        </p:blipFill>
        <p:spPr>
          <a:xfrm>
            <a:off x="304800" y="1135792"/>
            <a:ext cx="8677568" cy="5544000"/>
          </a:xfrm>
        </p:spPr>
      </p:pic>
    </p:spTree>
    <p:extLst>
      <p:ext uri="{BB962C8B-B14F-4D97-AF65-F5344CB8AC3E}">
        <p14:creationId xmlns:p14="http://schemas.microsoft.com/office/powerpoint/2010/main" val="58702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016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Bill of Material </a:t>
            </a:r>
            <a:endParaRPr lang="en-IN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914400"/>
          <a:ext cx="7924801" cy="475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105"/>
                <a:gridCol w="1226895"/>
                <a:gridCol w="1748205"/>
                <a:gridCol w="1604595"/>
                <a:gridCol w="1524001"/>
              </a:tblGrid>
              <a:tr h="573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Quantity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Material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Weight per unit (Tonnes)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weight (</a:t>
                      </a:r>
                      <a:r>
                        <a:rPr lang="en-US" sz="1600" dirty="0" err="1" smtClean="0"/>
                        <a:t>Tonnes</a:t>
                      </a:r>
                      <a:r>
                        <a:rPr lang="en-US" sz="1600" dirty="0" smtClean="0"/>
                        <a:t>)</a:t>
                      </a:r>
                      <a:endParaRPr lang="en-IN" sz="1600" dirty="0"/>
                    </a:p>
                  </a:txBody>
                  <a:tcPr/>
                </a:tc>
              </a:tr>
              <a:tr h="4827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Bobbin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Austenitic SS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25.7</a:t>
                      </a:r>
                      <a:r>
                        <a:rPr lang="en-US" sz="1800" baseline="0" dirty="0" smtClean="0"/>
                        <a:t> 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</a:t>
                      </a:r>
                      <a:endParaRPr lang="en-IN" sz="1800" dirty="0"/>
                    </a:p>
                  </a:txBody>
                  <a:tcPr/>
                </a:tc>
              </a:tr>
              <a:tr h="6788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C-Segment Type I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Soft Magnetic Steel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4.9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396</a:t>
                      </a:r>
                      <a:endParaRPr lang="en-IN" sz="1800" dirty="0"/>
                    </a:p>
                  </a:txBody>
                  <a:tcPr/>
                </a:tc>
              </a:tr>
              <a:tr h="678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C-Segment Type I</a:t>
                      </a:r>
                      <a:r>
                        <a:rPr lang="en-IN" sz="1800" dirty="0" smtClean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Soft Magnetic Steel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5.2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421</a:t>
                      </a:r>
                      <a:endParaRPr lang="en-IN" sz="1800" dirty="0"/>
                    </a:p>
                  </a:txBody>
                  <a:tcPr/>
                </a:tc>
              </a:tr>
              <a:tr h="3891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Coil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OFE Copper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IN" sz="1800" dirty="0"/>
                    </a:p>
                  </a:txBody>
                  <a:tcPr/>
                </a:tc>
              </a:tr>
              <a:tr h="6668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Anchor Plates (Top)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Austenitic SS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32.5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</a:t>
                      </a:r>
                      <a:endParaRPr lang="en-IN" sz="1800" dirty="0"/>
                    </a:p>
                  </a:txBody>
                  <a:tcPr/>
                </a:tc>
              </a:tr>
              <a:tr h="6336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Anchor Plates (Bottom)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Austenitic SS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108</a:t>
                      </a:r>
                      <a:endParaRPr lang="en-IN" sz="1800" dirty="0"/>
                    </a:p>
                  </a:txBody>
                  <a:tcPr/>
                </a:tc>
              </a:tr>
              <a:tr h="392251">
                <a:tc gridSpan="4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 Weight of the</a:t>
                      </a:r>
                      <a:r>
                        <a:rPr lang="en-US" sz="1800" b="1" baseline="0" dirty="0" smtClean="0"/>
                        <a:t> assembled magnet </a:t>
                      </a:r>
                    </a:p>
                    <a:p>
                      <a:pPr algn="r"/>
                      <a:r>
                        <a:rPr lang="en-US" sz="1800" b="1" baseline="0" dirty="0" smtClean="0"/>
                        <a:t>(except detectors and fasteners)</a:t>
                      </a:r>
                      <a:endParaRPr lang="en-IN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1192</a:t>
                      </a:r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831" y="5791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Conclusion</a:t>
            </a:r>
            <a:r>
              <a:rPr lang="en-US" sz="2400" dirty="0" smtClean="0"/>
              <a:t>: The Max. Von Mises Stress in the critical parts are within acceptable limits ( Yield Stress = 230 </a:t>
            </a:r>
            <a:r>
              <a:rPr lang="en-US" sz="2400" dirty="0" err="1" smtClean="0"/>
              <a:t>MPa</a:t>
            </a:r>
            <a:r>
              <a:rPr lang="en-US" sz="2400" dirty="0" smtClean="0"/>
              <a:t>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2123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2770" y="-76200"/>
            <a:ext cx="8436429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Alternate core design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Laminated Core structure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8637"/>
            <a:ext cx="41907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600mm six laminate  core made by each laminate core structure 100mm with 4 mm gap between each core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5867400"/>
            <a:ext cx="2057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200974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4 mm gap between core</a:t>
            </a:r>
            <a:endParaRPr lang="en-US" sz="1000" dirty="0">
              <a:solidFill>
                <a:srgbClr val="00B0F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3745230"/>
            <a:ext cx="4229100" cy="20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3318" r="1906" b="3318"/>
          <a:stretch>
            <a:fillRect/>
          </a:stretch>
        </p:blipFill>
        <p:spPr bwMode="auto">
          <a:xfrm>
            <a:off x="4419600" y="1084590"/>
            <a:ext cx="4687760" cy="25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00600" y="5867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Magnetic field distribution in the core and Good Field Region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2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066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200" dirty="0" smtClean="0">
                <a:solidFill>
                  <a:schemeClr val="accent2"/>
                </a:solidFill>
              </a:rPr>
              <a:t>Discussions  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638800"/>
          </a:xfrm>
          <a:solidFill>
            <a:schemeClr val="bg1">
              <a:alpha val="24000"/>
            </a:schemeClr>
          </a:solidFill>
        </p:spPr>
        <p:txBody>
          <a:bodyPr>
            <a:noAutofit/>
          </a:bodyPr>
          <a:lstStyle/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Field uniformity, magnitude of magnetic field and the desired good field region(GFR) :  </a:t>
            </a:r>
            <a:r>
              <a:rPr lang="en-US" sz="1600" i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Present design has </a:t>
            </a:r>
            <a:r>
              <a:rPr lang="en-US" sz="1600" i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magnetic field uniformity better </a:t>
            </a:r>
            <a:r>
              <a:rPr lang="en-US" sz="1600" i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than 2% in a GFR of 3.5m*3.5m*7.0 m. </a:t>
            </a:r>
          </a:p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What is the operational life of Magnet?</a:t>
            </a:r>
          </a:p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Detector lay-out : Weight/Volume, location and drawings of individual detectors</a:t>
            </a:r>
          </a:p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Permissible temperature in detector vicinity and dependence of detector performance on temperature </a:t>
            </a:r>
          </a:p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Permissible pressure of cooling water in magnet facilities (safety issues)</a:t>
            </a:r>
          </a:p>
          <a:p>
            <a:r>
              <a:rPr lang="en-US" sz="17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Limitation on </a:t>
            </a:r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LPM (if any)</a:t>
            </a:r>
            <a:endParaRPr lang="en-US" sz="1700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Dipole magnet inclination </a:t>
            </a:r>
          </a:p>
          <a:p>
            <a:r>
              <a:rPr lang="en-US" sz="17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Limitation on longitudinal and transverse size and how to retrofit the magnet on beam line </a:t>
            </a:r>
          </a:p>
          <a:p>
            <a:r>
              <a:rPr lang="en-US" sz="17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Drawings of accelerator Lay-out</a:t>
            </a:r>
          </a:p>
          <a:p>
            <a:r>
              <a:rPr lang="en-US" sz="17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Are magnetic field measurements required during experiments?</a:t>
            </a:r>
          </a:p>
          <a:p>
            <a:pPr lvl="0"/>
            <a:r>
              <a:rPr lang="en-US" sz="17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Limitation on power availability (V, I, MW)</a:t>
            </a:r>
          </a:p>
          <a:p>
            <a:r>
              <a:rPr lang="en-US" sz="17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Is there any possibility of charged heavy particle interaction with magnet/sub-systems (Concerns of Nuclear irradiations)</a:t>
            </a:r>
          </a:p>
          <a:p>
            <a:pPr lvl="0"/>
            <a:endParaRPr lang="en-US" sz="1800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en-US" sz="1700" dirty="0" smtClean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4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0"/>
            <a:ext cx="7467600" cy="2286000"/>
          </a:xfrm>
          <a:noFill/>
        </p:spPr>
        <p:txBody>
          <a:bodyPr/>
          <a:lstStyle/>
          <a:p>
            <a:r>
              <a:rPr lang="en-US" sz="9600" kern="1200" dirty="0" smtClean="0">
                <a:solidFill>
                  <a:schemeClr val="accent2"/>
                </a:solidFill>
              </a:rPr>
              <a:t>Thanks</a:t>
            </a:r>
            <a:endParaRPr lang="en-US" sz="9600" kern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0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XII Plan layout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800" y="1371600"/>
          <a:ext cx="8686800" cy="489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2133600"/>
              </a:tblGrid>
              <a:tr h="1068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Particulars of work plan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Cost in Millions of  INR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683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LBNE Dipole magnet Design Report</a:t>
                      </a:r>
                      <a:endParaRPr lang="en-US" sz="200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2000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hermal, Electrical, Hydraulic, Structural and</a:t>
                      </a:r>
                      <a:r>
                        <a:rPr lang="en-US" sz="2000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agnetic</a:t>
                      </a:r>
                      <a:endParaRPr lang="en-US" sz="2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515107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Prototype magnet and Power supply Development</a:t>
                      </a:r>
                      <a:endParaRPr lang="en-US" sz="2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25 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515107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Prototype movable assembly Development</a:t>
                      </a:r>
                      <a:endParaRPr lang="en-US" sz="2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12 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515107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Magnetic measurement</a:t>
                      </a:r>
                      <a:endParaRPr lang="en-US" sz="2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515107">
                <a:tc>
                  <a:txBody>
                    <a:bodyPr/>
                    <a:lstStyle/>
                    <a:p>
                      <a:r>
                        <a:rPr lang="en-US" sz="2000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Magnet Simulations</a:t>
                      </a:r>
                      <a:endParaRPr lang="en-US" sz="2000" strike="noStrike" kern="1200" baseline="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515107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Magnet Design, structural ,thermal design software </a:t>
                      </a:r>
                      <a:endParaRPr lang="en-US" sz="2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54969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development </a:t>
                      </a:r>
                      <a:endParaRPr lang="en-US" sz="2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34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762361"/>
            <a:ext cx="4191000" cy="769441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Magnet Layout</a:t>
            </a:r>
            <a:endParaRPr lang="en-IN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09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Magnet Assembly in closed condition</a:t>
            </a:r>
            <a:endParaRPr lang="en-IN" sz="28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5574" r="9510" b="540"/>
          <a:stretch/>
        </p:blipFill>
        <p:spPr>
          <a:xfrm>
            <a:off x="337352" y="745403"/>
            <a:ext cx="8664606" cy="5559789"/>
          </a:xfrm>
        </p:spPr>
      </p:pic>
    </p:spTree>
    <p:extLst>
      <p:ext uri="{BB962C8B-B14F-4D97-AF65-F5344CB8AC3E}">
        <p14:creationId xmlns:p14="http://schemas.microsoft.com/office/powerpoint/2010/main" val="289835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096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Magnet assembly in open condition</a:t>
            </a:r>
            <a:endParaRPr lang="en-IN" sz="28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3588" r="13011" b="3718"/>
          <a:stretch/>
        </p:blipFill>
        <p:spPr>
          <a:xfrm>
            <a:off x="0" y="914400"/>
            <a:ext cx="9067800" cy="6096000"/>
          </a:xfrm>
        </p:spPr>
      </p:pic>
    </p:spTree>
    <p:extLst>
      <p:ext uri="{BB962C8B-B14F-4D97-AF65-F5344CB8AC3E}">
        <p14:creationId xmlns:p14="http://schemas.microsoft.com/office/powerpoint/2010/main" val="128119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3961" r="24016" b="11538"/>
          <a:stretch/>
        </p:blipFill>
        <p:spPr>
          <a:xfrm>
            <a:off x="0" y="1067668"/>
            <a:ext cx="4671222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Perspective views of the Magnet</a:t>
            </a:r>
            <a:endParaRPr lang="en-IN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9920" r="26757" b="8427"/>
          <a:stretch/>
        </p:blipFill>
        <p:spPr>
          <a:xfrm>
            <a:off x="4724400" y="871644"/>
            <a:ext cx="4284000" cy="50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264" y="5750497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 with top and bottom plates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63486" y="5607235"/>
            <a:ext cx="3878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 with top and bottom </a:t>
            </a:r>
          </a:p>
          <a:p>
            <a:r>
              <a:rPr lang="en-US" dirty="0" smtClean="0"/>
              <a:t>plates hidden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392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-115907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Zoomed view of ‘C’ core assembly, coil and supporting plates</a:t>
            </a:r>
            <a:endParaRPr lang="en-IN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43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E-DOE Discovery Science Collaboration New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AE-DST DUNE Template.potx" id="{EF613F79-9ED4-4F37-85A8-D4EAE84ADE11}" vid="{1E4E3F90-1AEB-44F5-94E9-ECCD6F2395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DAE-DST DUNE Template</Template>
  <TotalTime>10</TotalTime>
  <Words>1302</Words>
  <Application>Microsoft Macintosh PowerPoint</Application>
  <PresentationFormat>On-screen Show (4:3)</PresentationFormat>
  <Paragraphs>319</Paragraphs>
  <Slides>37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DAE-DOE Discovery Science Collaboration New</vt:lpstr>
      <vt:lpstr>DUNE</vt:lpstr>
      <vt:lpstr>DUNE-ND Magnet  Internal Technical Design Review DUNE-ND May 28-29, 2015 </vt:lpstr>
      <vt:lpstr>Dipole Magnet- Requirements  </vt:lpstr>
      <vt:lpstr>XII Plan layout </vt:lpstr>
      <vt:lpstr>PowerPoint Presentation</vt:lpstr>
      <vt:lpstr>Magnet Assembly in closed condition</vt:lpstr>
      <vt:lpstr>Magnet assembly in open condition</vt:lpstr>
      <vt:lpstr>PowerPoint Presentation</vt:lpstr>
      <vt:lpstr>PowerPoint Presentation</vt:lpstr>
      <vt:lpstr>PowerPoint Presentation</vt:lpstr>
      <vt:lpstr>Coil-Bobbin Design: salient features</vt:lpstr>
      <vt:lpstr>Magnetic simulation Results</vt:lpstr>
      <vt:lpstr>Bx plot at Centre of 3.5m*3.5m*8.1 magnet volume taken along z axis</vt:lpstr>
      <vt:lpstr>Electrical and Thermal design parameters</vt:lpstr>
      <vt:lpstr>Hydraulic design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COIL</vt:lpstr>
      <vt:lpstr>Max. Deformation of bobbin = 28.6 mm</vt:lpstr>
      <vt:lpstr>Maximum Von Mises Stress = 190 MPa</vt:lpstr>
      <vt:lpstr>Max. deformation (buckling)=1 mm</vt:lpstr>
      <vt:lpstr>Max. Von Mises Stress (buckling) =5.20 MPa</vt:lpstr>
      <vt:lpstr>Max.  Deformation of C-Segment = 1.16 mm</vt:lpstr>
      <vt:lpstr>Max. Von Mises Stress =3.5 MPa</vt:lpstr>
      <vt:lpstr>Max. Deformation (buckling)=1.00 mm</vt:lpstr>
      <vt:lpstr>Max . Von Mises Stress(buckling) =0.664 MPa</vt:lpstr>
      <vt:lpstr>Max . Deformation of single roller  = 0.013 mm</vt:lpstr>
      <vt:lpstr>Max. Von- Mises Stress of  roller   =11.9 MPa</vt:lpstr>
      <vt:lpstr>PowerPoint Presentation</vt:lpstr>
      <vt:lpstr>PowerPoint Presentation</vt:lpstr>
      <vt:lpstr> Discussions  </vt:lpstr>
      <vt:lpstr>Thanks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</dc:title>
  <dc:creator>C. S. Mishra x4094 08870N</dc:creator>
  <cp:lastModifiedBy>Sanjib R. Mishra</cp:lastModifiedBy>
  <cp:revision>2</cp:revision>
  <cp:lastPrinted>2014-01-20T19:40:21Z</cp:lastPrinted>
  <dcterms:created xsi:type="dcterms:W3CDTF">2015-05-28T23:55:11Z</dcterms:created>
  <dcterms:modified xsi:type="dcterms:W3CDTF">2015-05-29T00:12:15Z</dcterms:modified>
</cp:coreProperties>
</file>