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01" r:id="rId1"/>
  </p:sldMasterIdLst>
  <p:notesMasterIdLst>
    <p:notesMasterId r:id="rId64"/>
  </p:notesMasterIdLst>
  <p:sldIdLst>
    <p:sldId id="256" r:id="rId2"/>
    <p:sldId id="440" r:id="rId3"/>
    <p:sldId id="442" r:id="rId4"/>
    <p:sldId id="462" r:id="rId5"/>
    <p:sldId id="473" r:id="rId6"/>
    <p:sldId id="396" r:id="rId7"/>
    <p:sldId id="491" r:id="rId8"/>
    <p:sldId id="399" r:id="rId9"/>
    <p:sldId id="499" r:id="rId10"/>
    <p:sldId id="489" r:id="rId11"/>
    <p:sldId id="490" r:id="rId12"/>
    <p:sldId id="492" r:id="rId13"/>
    <p:sldId id="494" r:id="rId14"/>
    <p:sldId id="495" r:id="rId15"/>
    <p:sldId id="496" r:id="rId16"/>
    <p:sldId id="497" r:id="rId17"/>
    <p:sldId id="493" r:id="rId18"/>
    <p:sldId id="500" r:id="rId19"/>
    <p:sldId id="501" r:id="rId20"/>
    <p:sldId id="498" r:id="rId21"/>
    <p:sldId id="395" r:id="rId22"/>
    <p:sldId id="461" r:id="rId23"/>
    <p:sldId id="436" r:id="rId24"/>
    <p:sldId id="445" r:id="rId25"/>
    <p:sldId id="446" r:id="rId26"/>
    <p:sldId id="447" r:id="rId27"/>
    <p:sldId id="448" r:id="rId28"/>
    <p:sldId id="449" r:id="rId29"/>
    <p:sldId id="450" r:id="rId30"/>
    <p:sldId id="451" r:id="rId31"/>
    <p:sldId id="476" r:id="rId32"/>
    <p:sldId id="453" r:id="rId33"/>
    <p:sldId id="454" r:id="rId34"/>
    <p:sldId id="479" r:id="rId35"/>
    <p:sldId id="455" r:id="rId36"/>
    <p:sldId id="456" r:id="rId37"/>
    <p:sldId id="457" r:id="rId38"/>
    <p:sldId id="465" r:id="rId39"/>
    <p:sldId id="467" r:id="rId40"/>
    <p:sldId id="468" r:id="rId41"/>
    <p:sldId id="419" r:id="rId42"/>
    <p:sldId id="431" r:id="rId43"/>
    <p:sldId id="430" r:id="rId44"/>
    <p:sldId id="415" r:id="rId45"/>
    <p:sldId id="443" r:id="rId46"/>
    <p:sldId id="388" r:id="rId47"/>
    <p:sldId id="437" r:id="rId48"/>
    <p:sldId id="392" r:id="rId49"/>
    <p:sldId id="391" r:id="rId50"/>
    <p:sldId id="411" r:id="rId51"/>
    <p:sldId id="433" r:id="rId52"/>
    <p:sldId id="404" r:id="rId53"/>
    <p:sldId id="409" r:id="rId54"/>
    <p:sldId id="471" r:id="rId55"/>
    <p:sldId id="472" r:id="rId56"/>
    <p:sldId id="474" r:id="rId57"/>
    <p:sldId id="477" r:id="rId58"/>
    <p:sldId id="478" r:id="rId59"/>
    <p:sldId id="481" r:id="rId60"/>
    <p:sldId id="482" r:id="rId61"/>
    <p:sldId id="483" r:id="rId62"/>
    <p:sldId id="486" r:id="rId6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16AD"/>
    <a:srgbClr val="6145ED"/>
    <a:srgbClr val="6666DA"/>
    <a:srgbClr val="8686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2" autoAdjust="0"/>
    <p:restoredTop sz="94660"/>
  </p:normalViewPr>
  <p:slideViewPr>
    <p:cSldViewPr>
      <p:cViewPr varScale="1">
        <p:scale>
          <a:sx n="85" d="100"/>
          <a:sy n="85" d="100"/>
        </p:scale>
        <p:origin x="509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-95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8ED68DE-8694-43D8-9B88-B4CB080F3A80}" type="datetimeFigureOut">
              <a:rPr lang="en-US"/>
              <a:pPr>
                <a:defRPr/>
              </a:pPr>
              <a:t>7/24/2017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36B487-3F69-4763-AAFD-7778E13E9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63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36B487-3F69-4763-AAFD-7778E13E912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09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C3DA2-6809-4768-AC93-CD3D92E8552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25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C3DA2-6809-4768-AC93-CD3D92E8552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95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C3DA2-6809-4768-AC93-CD3D92E8552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001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C3DA2-6809-4768-AC93-CD3D92E8552C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696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C3DA2-6809-4768-AC93-CD3D92E8552C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02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C3DA2-6809-4768-AC93-CD3D92E855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75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36B487-3F69-4763-AAFD-7778E13E912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09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C3DA2-6809-4768-AC93-CD3D92E8552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1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C3DA2-6809-4768-AC93-CD3D92E8552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99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C3DA2-6809-4768-AC93-CD3D92E8552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92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C3DA2-6809-4768-AC93-CD3D92E8552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27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C3DA2-6809-4768-AC93-CD3D92E8552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31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C3DA2-6809-4768-AC93-CD3D92E8552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186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sp3d extrusionH="74600" prstMaterial="legacyMatte">
            <a:bevelT w="13500" h="13500" prst="angle"/>
            <a:bevelB w="13500" h="13500" prst="angle"/>
            <a:extrusionClr>
              <a:srgbClr val="F6E4D2"/>
            </a:extrusionClr>
          </a:sp3d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3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>
            <a:lvl1pPr marL="0" indent="0" algn="ctr">
              <a:lnSpc>
                <a:spcPct val="140000"/>
              </a:lnSpc>
              <a:buFont typeface="Monotype Sorts" pitchFamily="1" charset="2"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5/11/2016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OSG Networking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46246-054D-48F7-8858-D98BB5916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152400"/>
            <a:ext cx="21526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3055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5/11/2016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OSG Networking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753C2-A76F-41F4-BB13-C23EC3FEA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9248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5/11/2016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OSG Networking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4BAC9-0521-4E21-87DF-DF5EE3B5B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152400"/>
            <a:ext cx="79248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2291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810000"/>
            <a:ext cx="42291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810000"/>
            <a:ext cx="42291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5/11/2016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OSG Networking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EA6AC-BA73-44B5-9424-4408B1D44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5/11/2016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OSG Networking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787FE-4119-4211-AE05-64DE0D007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5/11/2016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OSG Networking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6F868-DE0B-4F8C-BCC9-445B9B7E5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5/11/2016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OSG Networking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DEB13-F005-4C13-9AE6-A7B20E9966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467600" cy="7921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5/11/2016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OSG Networking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20D6C-92B5-4D59-86CB-DBD903D7E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5/11/2016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OSG Networking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5995E-F63D-4E05-90DE-7109B71C5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5/11/2016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OSG Networking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9F0C4-1AAC-4218-808B-07477C5B0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5/11/2016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OSG Networking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78C34-CE64-4776-AC33-0D4081F3B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5/11/2016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OSG Networking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2FCC3-65BB-4DCB-B08B-DB3ACE3F7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7507340" cy="838200"/>
          </a:xfrm>
          <a:prstGeom prst="rect">
            <a:avLst/>
          </a:prstGeom>
          <a:gradFill rotWithShape="0">
            <a:gsLst>
              <a:gs pos="0">
                <a:srgbClr val="D3C4B4"/>
              </a:gs>
              <a:gs pos="100000">
                <a:srgbClr val="F6E4D2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CF5EE"/>
            </a:extrusion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flatTx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21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215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338513" y="6477000"/>
            <a:ext cx="49672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defRPr sz="1200" i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5/11/2016</a:t>
            </a:r>
            <a:endParaRPr lang="en-US"/>
          </a:p>
        </p:txBody>
      </p:sp>
      <p:sp>
        <p:nvSpPr>
          <p:cNvPr id="26215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477000"/>
            <a:ext cx="30194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defRPr sz="1200" i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OSG Networking</a:t>
            </a:r>
            <a:endParaRPr lang="en-US" dirty="0"/>
          </a:p>
        </p:txBody>
      </p:sp>
      <p:sp>
        <p:nvSpPr>
          <p:cNvPr id="26215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4770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defRPr sz="1200">
                <a:solidFill>
                  <a:srgbClr val="FFCC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C240F606-AE00-4664-BAE4-BD8BFB3F1F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2153" name="Line 9"/>
          <p:cNvSpPr>
            <a:spLocks noChangeShapeType="1"/>
          </p:cNvSpPr>
          <p:nvPr/>
        </p:nvSpPr>
        <p:spPr bwMode="auto">
          <a:xfrm>
            <a:off x="304800" y="6477000"/>
            <a:ext cx="8610600" cy="0"/>
          </a:xfrm>
          <a:prstGeom prst="line">
            <a:avLst/>
          </a:prstGeom>
          <a:noFill/>
          <a:ln w="12700">
            <a:solidFill>
              <a:srgbClr val="6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940" y="76200"/>
            <a:ext cx="1408060" cy="93261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</p:sldLayoutIdLst>
  <p:transition/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pitchFamily="34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pitchFamily="34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pitchFamily="34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pitchFamily="34" charset="0"/>
        </a:defRPr>
      </a:lvl5pPr>
      <a:lvl6pPr marL="45720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pitchFamily="34" charset="0"/>
        </a:defRPr>
      </a:lvl6pPr>
      <a:lvl7pPr marL="91440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pitchFamily="34" charset="0"/>
        </a:defRPr>
      </a:lvl7pPr>
      <a:lvl8pPr marL="137160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pitchFamily="34" charset="0"/>
        </a:defRPr>
      </a:lvl8pPr>
      <a:lvl9pPr marL="182880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800000"/>
        </a:buClr>
        <a:buFont typeface="Monotype Sorts" pitchFamily="2" charset="2"/>
        <a:buChar char="T"/>
        <a:defRPr sz="2400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Monotype Sorts" pitchFamily="2" charset="2"/>
        <a:buChar char="q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75000"/>
        <a:buFont typeface="Monotype Sorts" pitchFamily="2" charset="2"/>
        <a:buChar char="z"/>
        <a:defRPr>
          <a:solidFill>
            <a:srgbClr val="993300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600000"/>
        </a:buClr>
        <a:buSzPct val="60000"/>
        <a:buFont typeface="Monotype Sorts" pitchFamily="2" charset="2"/>
        <a:buChar char="s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600000"/>
        </a:buClr>
        <a:buChar char="–"/>
        <a:defRPr sz="1600" b="1">
          <a:solidFill>
            <a:schemeClr val="bg2"/>
          </a:solidFill>
          <a:latin typeface="+mn-lt"/>
        </a:defRPr>
      </a:lvl5pPr>
      <a:lvl6pPr marL="251460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600000"/>
        </a:buClr>
        <a:buChar char="–"/>
        <a:defRPr sz="1600" b="1"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600000"/>
        </a:buClr>
        <a:buChar char="–"/>
        <a:defRPr sz="1600" b="1"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600000"/>
        </a:buClr>
        <a:buChar char="–"/>
        <a:defRPr sz="1600" b="1"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600000"/>
        </a:buClr>
        <a:buChar char="–"/>
        <a:defRPr sz="1600" b="1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smad.grid.iu.edu/maddash-webui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addash.aglt2.org/madalert.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psomd.grid.iu.edu/WLCGperfSONAR/check_mk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perfsonar.net/mca" TargetMode="External"/><Relationship Id="rId7" Type="http://schemas.openxmlformats.org/officeDocument/2006/relationships/hyperlink" Target="https://meshconfig-itb.grid.iu.edu/apidoc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shconfig-itb.grid.iu.edu/" TargetMode="External"/><Relationship Id="rId5" Type="http://schemas.openxmlformats.org/officeDocument/2006/relationships/hyperlink" Target="https://github.com/soichih/meshconfig-admin/issues" TargetMode="External"/><Relationship Id="rId4" Type="http://schemas.openxmlformats.org/officeDocument/2006/relationships/hyperlink" Target="https://github.com/soichih/meshconfig-admin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meshconfig-itb.grid.iu.edu/apidoc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perfsonar.net/mca" TargetMode="External"/><Relationship Id="rId7" Type="http://schemas.openxmlformats.org/officeDocument/2006/relationships/hyperlink" Target="https://meshconfig.grid.iu.ed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shconfig-itb.grid.iu.edu/" TargetMode="External"/><Relationship Id="rId5" Type="http://schemas.openxmlformats.org/officeDocument/2006/relationships/hyperlink" Target="https://github.com/soichih/meshconfig-admin/issues" TargetMode="External"/><Relationship Id="rId4" Type="http://schemas.openxmlformats.org/officeDocument/2006/relationships/hyperlink" Target="https://github.com/soichih/meshconfig-admin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tiny.cc/PktLossNoUnknow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tiny.cc/pSLink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tiny.cc/pSDash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ggus.eu/index.php?mode=ticket_info&amp;ticket_id=120081" TargetMode="External"/><Relationship Id="rId3" Type="http://schemas.openxmlformats.org/officeDocument/2006/relationships/hyperlink" Target="https://twiki.cern.ch/twiki/bin/view/LCG/NetworkTransferMetrics?sortcol=1;table=1;up=0#sorted_table" TargetMode="External"/><Relationship Id="rId7" Type="http://schemas.openxmlformats.org/officeDocument/2006/relationships/hyperlink" Target="https://ggus.eu/index.php?mode=ticket_info&amp;ticket_id=119820" TargetMode="External"/><Relationship Id="rId12" Type="http://schemas.openxmlformats.org/officeDocument/2006/relationships/hyperlink" Target="https://ggus.eu/index.php?mode=ticket_info&amp;ticket_id=118730" TargetMode="External"/><Relationship Id="rId2" Type="http://schemas.openxmlformats.org/officeDocument/2006/relationships/hyperlink" Target="https://twiki.cern.ch/twiki/bin/view/LCG/NetworkTransferMetrics?sortcol=0;table=1;up=0#sorted_tabl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gus.eu/index.php?mode=ticket_info&amp;ticket_id=120957" TargetMode="External"/><Relationship Id="rId11" Type="http://schemas.openxmlformats.org/officeDocument/2006/relationships/hyperlink" Target="https://ggus.eu/index.php?mode=ticket_info&amp;ticket_id=118748" TargetMode="External"/><Relationship Id="rId5" Type="http://schemas.openxmlformats.org/officeDocument/2006/relationships/hyperlink" Target="https://twiki.cern.ch/twiki/bin/view/LCG/RAL" TargetMode="External"/><Relationship Id="rId10" Type="http://schemas.openxmlformats.org/officeDocument/2006/relationships/hyperlink" Target="https://twiki.cern.ch/twiki/bin/view/LCG/NetworkTransferMetrics#Network_Throughput_Support_Unit" TargetMode="External"/><Relationship Id="rId4" Type="http://schemas.openxmlformats.org/officeDocument/2006/relationships/hyperlink" Target="https://twiki.cern.ch/twiki/bin/view/LCG/NetworkTransferMetrics?sortcol=2;table=1;up=0#sorted_table" TargetMode="External"/><Relationship Id="rId9" Type="http://schemas.openxmlformats.org/officeDocument/2006/relationships/hyperlink" Target="https://ggus.eu/ws/ticket_info.php?ticket=119551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514078/" TargetMode="External"/><Relationship Id="rId2" Type="http://schemas.openxmlformats.org/officeDocument/2006/relationships/hyperlink" Target="https://twiki.cern.ch/twiki/bin/view/LCG/NetworkTransferMetrics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grid-monitoring.cern.ch/perfsonar_report.txt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proximity.cern.ch/api/0.1/trace/tracepath?src=atlas-npt2.bu.edu&amp;dst=heplnx130.pp.rl.ac.uk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sciencegrid.org/open-science-grid-networkin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wiki.opensciencegrid.org/bin/view/Documentation/NetworkingInOSG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gt92zwb" TargetMode="External"/><Relationship Id="rId2" Type="http://schemas.openxmlformats.org/officeDocument/2006/relationships/hyperlink" Target="http://cl-analytics.mwt2.org:5601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ticket.opensciencegrid.org/34087" TargetMode="External"/><Relationship Id="rId2" Type="http://schemas.openxmlformats.org/officeDocument/2006/relationships/hyperlink" Target="https://psomd.grid.iu.edu/etf/check_mk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lab.cern.ch/etf/docker/blob/master/README.md" TargetMode="External"/><Relationship Id="rId4" Type="http://schemas.openxmlformats.org/officeDocument/2006/relationships/hyperlink" Target="https://psomd.grid.iu.edu/WLCGperfSONAR/check_mk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tiny.cc/RegATLASAlar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hyperlink" Target="http://grid-monitoring.cern.ch/perfsonar_coverage.txt" TargetMode="External"/><Relationship Id="rId13" Type="http://schemas.openxmlformats.org/officeDocument/2006/relationships/hyperlink" Target="https://meshconfig.grid.iu.edu/" TargetMode="External"/><Relationship Id="rId3" Type="http://schemas.openxmlformats.org/officeDocument/2006/relationships/hyperlink" Target="https://docs.google.com/document/d/1l144BSo-88M0cLMMjKcKMIE-Q5s21X-w3lYl-0Pn_08/edit" TargetMode="External"/><Relationship Id="rId7" Type="http://schemas.openxmlformats.org/officeDocument/2006/relationships/hyperlink" Target="https://docs.google.com/document/d/1FzmXZinO4Pb8NAfd5SWUzaAFYOL23dt66hQsDmaP-WI/edit" TargetMode="External"/><Relationship Id="rId12" Type="http://schemas.openxmlformats.org/officeDocument/2006/relationships/hyperlink" Target="http://tiny.cc/pSLink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pensciencegrid.org/bin/view/Documentation/NetworkingInOSG" TargetMode="External"/><Relationship Id="rId11" Type="http://schemas.openxmlformats.org/officeDocument/2006/relationships/hyperlink" Target="http://tiny.cc/pSDash" TargetMode="External"/><Relationship Id="rId5" Type="http://schemas.openxmlformats.org/officeDocument/2006/relationships/hyperlink" Target="https://docs.google.com/document/d/1mJ1kf43nZf6gvKoNtiTOc0g0MYDv_wSfSm7YdiMs3Lo/edit" TargetMode="External"/><Relationship Id="rId15" Type="http://schemas.openxmlformats.org/officeDocument/2006/relationships/hyperlink" Target="http://www.perfsonar.net/" TargetMode="External"/><Relationship Id="rId10" Type="http://schemas.openxmlformats.org/officeDocument/2006/relationships/hyperlink" Target="http://tiny.cc/PktLossNoUnknown" TargetMode="External"/><Relationship Id="rId4" Type="http://schemas.openxmlformats.org/officeDocument/2006/relationships/hyperlink" Target="https://twiki.grid.iu.edu/bin/view/Operations/PSServiceLevelAgreement" TargetMode="External"/><Relationship Id="rId9" Type="http://schemas.openxmlformats.org/officeDocument/2006/relationships/hyperlink" Target="https://twiki.opensciencegrid.org/bin/view/Documentation/DeployperfSONAR" TargetMode="External"/><Relationship Id="rId14" Type="http://schemas.openxmlformats.org/officeDocument/2006/relationships/hyperlink" Target="https://meshconfig-itb.grid.iu.edu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295400"/>
          </a:xfrm>
          <a:sp3d extrusionH="74600" prstMaterial="legacyMatte">
            <a:bevelT w="13500" h="13500" prst="angle"/>
            <a:bevelB w="13500" h="13500" prst="angle"/>
            <a:extrusionClr>
              <a:srgbClr val="FCF5EE"/>
            </a:extrusionClr>
          </a:sp3d>
        </p:spPr>
        <p:txBody>
          <a:bodyPr/>
          <a:lstStyle/>
          <a:p>
            <a:pPr eaLnBrk="1" hangingPunct="1">
              <a:lnSpc>
                <a:spcPts val="3400"/>
              </a:lnSpc>
            </a:pPr>
            <a:r>
              <a:rPr lang="en-US" dirty="0" smtClean="0"/>
              <a:t>OSG Networking Area</a:t>
            </a:r>
            <a:br>
              <a:rPr lang="en-US" dirty="0" smtClean="0"/>
            </a:br>
            <a:r>
              <a:rPr lang="en-US" dirty="0" smtClean="0"/>
              <a:t>Planning and Discussion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Shawn McKee/University of Michigan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</a:rPr>
              <a:t>OSG Retreat / </a:t>
            </a:r>
            <a:r>
              <a:rPr lang="en-US" dirty="0" smtClean="0">
                <a:solidFill>
                  <a:srgbClr val="002060"/>
                </a:solidFill>
              </a:rPr>
              <a:t>Madison</a:t>
            </a:r>
            <a:endParaRPr lang="en-US" dirty="0">
              <a:solidFill>
                <a:srgbClr val="002060"/>
              </a:solidFill>
            </a:endParaRPr>
          </a:p>
          <a:p>
            <a:pPr eaLnBrk="1" hangingPunct="1">
              <a:defRPr/>
            </a:pPr>
            <a:r>
              <a:rPr lang="en-US" dirty="0" smtClean="0"/>
              <a:t>Jul</a:t>
            </a:r>
            <a:r>
              <a:rPr lang="en-US" dirty="0" smtClean="0"/>
              <a:t>y </a:t>
            </a:r>
            <a:r>
              <a:rPr lang="en-US" dirty="0" smtClean="0"/>
              <a:t>26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2016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940" y="5925389"/>
            <a:ext cx="1408060" cy="932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ESmond</a:t>
            </a:r>
            <a:r>
              <a:rPr lang="en-US" dirty="0" smtClean="0"/>
              <a:t>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ESmond</a:t>
            </a:r>
            <a:r>
              <a:rPr lang="en-US" dirty="0" smtClean="0"/>
              <a:t> (</a:t>
            </a:r>
            <a:r>
              <a:rPr lang="en-US" dirty="0" err="1" smtClean="0"/>
              <a:t>ESnet</a:t>
            </a:r>
            <a:r>
              <a:rPr lang="en-US" dirty="0" smtClean="0"/>
              <a:t> Monitoring Daemon) is the system perfSONAR uses to collect and store network metrics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It is a combination of </a:t>
            </a:r>
            <a:r>
              <a:rPr lang="en-US" dirty="0" err="1" smtClean="0">
                <a:solidFill>
                  <a:srgbClr val="7030A0"/>
                </a:solidFill>
              </a:rPr>
              <a:t>Postgresql</a:t>
            </a:r>
            <a:r>
              <a:rPr lang="en-US" dirty="0" smtClean="0">
                <a:solidFill>
                  <a:srgbClr val="7030A0"/>
                </a:solidFill>
              </a:rPr>
              <a:t> and Cassandra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Part of every perfSONAR toolkit deployment </a:t>
            </a:r>
          </a:p>
          <a:p>
            <a:r>
              <a:rPr lang="en-US" dirty="0" smtClean="0"/>
              <a:t>It has a number of issues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No easy way to analyze data stored in </a:t>
            </a:r>
            <a:r>
              <a:rPr lang="en-US" dirty="0" err="1" smtClean="0">
                <a:solidFill>
                  <a:srgbClr val="FF0000"/>
                </a:solidFill>
              </a:rPr>
              <a:t>ESmond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It lacks data lifecycle management tools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At larger scales it has been fragile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It is now orphaned in that the original developers are no longer supporting 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3A4BE-5CAE-4712-9FCA-09F5804A5E0A}" type="datetime1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OSG Net Planning Discussion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10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81382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OSG Network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choose to leverage </a:t>
            </a:r>
            <a:r>
              <a:rPr lang="en-US" dirty="0" err="1" smtClean="0"/>
              <a:t>ESmond</a:t>
            </a:r>
            <a:r>
              <a:rPr lang="en-US" dirty="0" smtClean="0"/>
              <a:t> when we created the OSG network service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Primary advantage was that it was part of perfSONAR and fully supported all the data types we would collect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Using </a:t>
            </a:r>
            <a:r>
              <a:rPr lang="en-US" dirty="0" err="1" smtClean="0">
                <a:solidFill>
                  <a:srgbClr val="00B050"/>
                </a:solidFill>
              </a:rPr>
              <a:t>ESmond</a:t>
            </a:r>
            <a:r>
              <a:rPr lang="en-US" dirty="0" smtClean="0">
                <a:solidFill>
                  <a:srgbClr val="00B050"/>
                </a:solidFill>
              </a:rPr>
              <a:t> allows us to directly “see” the data via </a:t>
            </a:r>
            <a:r>
              <a:rPr lang="en-US" dirty="0" err="1" smtClean="0">
                <a:solidFill>
                  <a:srgbClr val="00B050"/>
                </a:solidFill>
              </a:rPr>
              <a:t>MaDDash</a:t>
            </a:r>
            <a:r>
              <a:rPr lang="en-US" dirty="0" smtClean="0">
                <a:solidFill>
                  <a:srgbClr val="00B050"/>
                </a:solidFill>
              </a:rPr>
              <a:t> (Monitoring and Debugging Dashboard) and other perfSONAR tools.</a:t>
            </a:r>
          </a:p>
          <a:p>
            <a:r>
              <a:rPr lang="en-US" dirty="0" smtClean="0"/>
              <a:t>We bought dedicated hardware to run </a:t>
            </a:r>
            <a:r>
              <a:rPr lang="en-US" dirty="0" err="1" smtClean="0"/>
              <a:t>ESmond</a:t>
            </a:r>
            <a:r>
              <a:rPr lang="en-US" dirty="0" smtClean="0"/>
              <a:t> and our associated OSG network services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ESmond</a:t>
            </a:r>
            <a:r>
              <a:rPr lang="en-US" dirty="0" smtClean="0">
                <a:solidFill>
                  <a:srgbClr val="FF0000"/>
                </a:solidFill>
              </a:rPr>
              <a:t> has been a bit complex for operations and we have lost data stored in </a:t>
            </a:r>
            <a:r>
              <a:rPr lang="en-US" dirty="0" smtClean="0">
                <a:solidFill>
                  <a:srgbClr val="FF0000"/>
                </a:solidFill>
              </a:rPr>
              <a:t>it already.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F5AF4-1225-482D-9695-E3DBA491C006}" type="datetime1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OSG Net Planning Discussion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54347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Schematic of Net Metrics Flow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97271-1C36-4878-ABC0-3FAA92120966}" type="datetime1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OSG Net Planning Discussion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12</a:t>
            </a:fld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3282695" y="3661568"/>
            <a:ext cx="2209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perfSONAR RSV</a:t>
            </a:r>
          </a:p>
          <a:p>
            <a:pPr algn="ctr"/>
            <a:r>
              <a:rPr lang="en-US" sz="1200" dirty="0" smtClean="0"/>
              <a:t>(gathers net metrics)</a:t>
            </a:r>
            <a:endParaRPr lang="en-US" sz="1200" dirty="0"/>
          </a:p>
        </p:txBody>
      </p:sp>
      <p:sp>
        <p:nvSpPr>
          <p:cNvPr id="8" name="Rounded Rectangle 7"/>
          <p:cNvSpPr/>
          <p:nvPr/>
        </p:nvSpPr>
        <p:spPr>
          <a:xfrm>
            <a:off x="990600" y="4433888"/>
            <a:ext cx="2133600" cy="8382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ESmond</a:t>
            </a:r>
            <a:r>
              <a:rPr lang="en-US" dirty="0" smtClean="0"/>
              <a:t> Measurement Archive</a:t>
            </a:r>
            <a:endParaRPr lang="en-US" dirty="0"/>
          </a:p>
        </p:txBody>
      </p:sp>
      <p:sp>
        <p:nvSpPr>
          <p:cNvPr id="11" name="Cloud 10"/>
          <p:cNvSpPr/>
          <p:nvPr/>
        </p:nvSpPr>
        <p:spPr>
          <a:xfrm>
            <a:off x="2295707" y="1350616"/>
            <a:ext cx="4143491" cy="1503708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perfSONAR</a:t>
            </a:r>
          </a:p>
          <a:p>
            <a:pPr algn="ctr"/>
            <a:r>
              <a:rPr lang="en-US" dirty="0" smtClean="0"/>
              <a:t>Toolkits</a:t>
            </a:r>
            <a:endParaRPr lang="en-US" dirty="0"/>
          </a:p>
        </p:txBody>
      </p:sp>
      <p:sp>
        <p:nvSpPr>
          <p:cNvPr id="12" name="Snip Diagonal Corner Rectangle 11"/>
          <p:cNvSpPr/>
          <p:nvPr/>
        </p:nvSpPr>
        <p:spPr>
          <a:xfrm>
            <a:off x="3200400" y="4510088"/>
            <a:ext cx="2374392" cy="685800"/>
          </a:xfrm>
          <a:prstGeom prst="snip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CERN Message Bus</a:t>
            </a:r>
          </a:p>
          <a:p>
            <a:pPr algn="ctr"/>
            <a:r>
              <a:rPr lang="en-US" sz="1600" dirty="0" smtClean="0"/>
              <a:t>(stomp protocol)</a:t>
            </a:r>
            <a:endParaRPr lang="en-US" sz="16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650661" y="4540509"/>
            <a:ext cx="2374392" cy="659054"/>
          </a:xfrm>
          <a:prstGeom prst="snip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82296" indent="0" algn="ctr">
              <a:buNone/>
            </a:pPr>
            <a:r>
              <a:rPr lang="en-US" sz="1400" dirty="0" smtClean="0"/>
              <a:t>GOC Message Bus</a:t>
            </a:r>
          </a:p>
          <a:p>
            <a:pPr marL="82296" indent="0" algn="ctr">
              <a:buNone/>
            </a:pPr>
            <a:r>
              <a:rPr lang="en-US" sz="1400" dirty="0" smtClean="0"/>
              <a:t>(</a:t>
            </a:r>
            <a:r>
              <a:rPr lang="en-US" sz="1400" dirty="0" err="1" smtClean="0"/>
              <a:t>RabbitMQ</a:t>
            </a:r>
            <a:r>
              <a:rPr lang="en-US" sz="1400" dirty="0" smtClean="0"/>
              <a:t> protocol)</a:t>
            </a:r>
            <a:endParaRPr lang="en-US" sz="1400" dirty="0"/>
          </a:p>
        </p:txBody>
      </p:sp>
      <p:sp>
        <p:nvSpPr>
          <p:cNvPr id="15" name="Down Arrow 14"/>
          <p:cNvSpPr/>
          <p:nvPr/>
        </p:nvSpPr>
        <p:spPr>
          <a:xfrm>
            <a:off x="4261269" y="2899568"/>
            <a:ext cx="252653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691053" y="4114800"/>
            <a:ext cx="509347" cy="242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387596" y="4176712"/>
            <a:ext cx="0" cy="242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574792" y="4114800"/>
            <a:ext cx="773861" cy="319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367453" y="5243512"/>
            <a:ext cx="0" cy="242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882053" y="5243512"/>
            <a:ext cx="0" cy="242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005253" y="5334000"/>
            <a:ext cx="0" cy="242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990600" y="5638800"/>
            <a:ext cx="21336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MaDDash</a:t>
            </a:r>
            <a:endParaRPr lang="en-US" sz="1600" dirty="0" smtClean="0"/>
          </a:p>
          <a:p>
            <a:pPr algn="ctr"/>
            <a:r>
              <a:rPr lang="en-US" sz="1600" dirty="0" smtClean="0"/>
              <a:t>(+data access)</a:t>
            </a:r>
            <a:endParaRPr lang="en-US" sz="1600" dirty="0"/>
          </a:p>
        </p:txBody>
      </p:sp>
      <p:sp>
        <p:nvSpPr>
          <p:cNvPr id="26" name="Rectangle 25"/>
          <p:cNvSpPr/>
          <p:nvPr/>
        </p:nvSpPr>
        <p:spPr>
          <a:xfrm>
            <a:off x="3300653" y="5638800"/>
            <a:ext cx="2133600" cy="457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UC </a:t>
            </a:r>
            <a:r>
              <a:rPr lang="en-US" sz="1600" dirty="0" err="1" smtClean="0"/>
              <a:t>ElasticSearch</a:t>
            </a:r>
            <a:endParaRPr lang="en-US" sz="1600" dirty="0" smtClean="0"/>
          </a:p>
          <a:p>
            <a:pPr algn="ctr"/>
            <a:r>
              <a:rPr lang="en-US" sz="1600" dirty="0" smtClean="0"/>
              <a:t>(for analytics)</a:t>
            </a:r>
            <a:endParaRPr lang="en-US" sz="1600" dirty="0"/>
          </a:p>
        </p:txBody>
      </p:sp>
      <p:sp>
        <p:nvSpPr>
          <p:cNvPr id="27" name="Rectangle 26"/>
          <p:cNvSpPr/>
          <p:nvPr/>
        </p:nvSpPr>
        <p:spPr>
          <a:xfrm>
            <a:off x="5771057" y="5638800"/>
            <a:ext cx="2133600" cy="457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FNAL</a:t>
            </a:r>
          </a:p>
          <a:p>
            <a:pPr algn="ctr"/>
            <a:r>
              <a:rPr lang="en-US" sz="1600" dirty="0" smtClean="0"/>
              <a:t>(data to tape)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68138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need?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A data repository for historical data access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A way to see results in </a:t>
            </a:r>
            <a:r>
              <a:rPr lang="en-US" dirty="0" err="1" smtClean="0">
                <a:solidFill>
                  <a:srgbClr val="00B050"/>
                </a:solidFill>
              </a:rPr>
              <a:t>MaDDash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A way to analyze the data easily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Customized dashboards for “insight”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NOTE: We shouldn’t expect one technology to be the best choice for ALL our needs!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5B1F1-098F-4614-81C5-FA8922B2E3C3}" type="datetime1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OSG Net Planning Discussion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50449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Esmond 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perfSONAR developers are looking for a replacement. 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Prototype will likely be deployed with v4.1 in early 2018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Transition to new tech in v4.2 in late 2018?</a:t>
            </a:r>
          </a:p>
          <a:p>
            <a:r>
              <a:rPr lang="en-US" dirty="0" err="1" smtClean="0">
                <a:solidFill>
                  <a:srgbClr val="00B050"/>
                </a:solidFill>
              </a:rPr>
              <a:t>ESmond</a:t>
            </a:r>
            <a:r>
              <a:rPr lang="en-US" dirty="0" smtClean="0">
                <a:solidFill>
                  <a:srgbClr val="00B050"/>
                </a:solidFill>
              </a:rPr>
              <a:t> works fine for a Toolkit measurement archive, e.g., couldn’t use ES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Built in to perfSONAR; interfaces with </a:t>
            </a:r>
            <a:r>
              <a:rPr lang="en-US" dirty="0" err="1" smtClean="0">
                <a:solidFill>
                  <a:srgbClr val="00B050"/>
                </a:solidFill>
              </a:rPr>
              <a:t>MaDDash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ElasticSearch</a:t>
            </a:r>
            <a:r>
              <a:rPr lang="en-US" dirty="0" smtClean="0">
                <a:solidFill>
                  <a:srgbClr val="C00000"/>
                </a:solidFill>
              </a:rPr>
              <a:t> is great for on-demand analytics and custom dashboards (</a:t>
            </a:r>
            <a:r>
              <a:rPr lang="en-US" dirty="0" err="1" smtClean="0">
                <a:solidFill>
                  <a:srgbClr val="C00000"/>
                </a:solidFill>
              </a:rPr>
              <a:t>Kibana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What is the long-term </a:t>
            </a:r>
            <a:r>
              <a:rPr lang="en-US" dirty="0" smtClean="0">
                <a:solidFill>
                  <a:srgbClr val="FF0000"/>
                </a:solidFill>
              </a:rPr>
              <a:t>archive solution?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999C-2079-4F69-830E-AB59D4212A21}" type="datetime1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OSG Net Planning Discussion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71549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wait for perfSONAR developers</a:t>
            </a:r>
          </a:p>
          <a:p>
            <a:r>
              <a:rPr lang="en-US" dirty="0" smtClean="0"/>
              <a:t>Leverage the hardware we have</a:t>
            </a:r>
          </a:p>
          <a:p>
            <a:r>
              <a:rPr lang="en-US" dirty="0" smtClean="0"/>
              <a:t>Reconfigure/optimize/simplify our data flow</a:t>
            </a:r>
          </a:p>
          <a:p>
            <a:r>
              <a:rPr lang="en-US" dirty="0" smtClean="0"/>
              <a:t>Data </a:t>
            </a:r>
            <a:r>
              <a:rPr lang="en-US" dirty="0" smtClean="0"/>
              <a:t>usability should be paramount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08F6-D503-468D-A1FA-2528076EE070}" type="datetime1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OSG Net Planning Discussion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02984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 for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Use of message queueing technologies insulates us from details of data storage choices</a:t>
            </a:r>
          </a:p>
          <a:p>
            <a:pPr lvl="1"/>
            <a:r>
              <a:rPr lang="en-US" dirty="0" smtClean="0"/>
              <a:t>Once data is on the bus, clients can grab it and stuff it into whatever we want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Provide “short” (~1-2 months) data storage into </a:t>
            </a:r>
            <a:r>
              <a:rPr lang="en-US" dirty="0" err="1" smtClean="0">
                <a:solidFill>
                  <a:srgbClr val="00B0F0"/>
                </a:solidFill>
              </a:rPr>
              <a:t>ESmond</a:t>
            </a:r>
            <a:r>
              <a:rPr lang="en-US" dirty="0" smtClean="0">
                <a:solidFill>
                  <a:srgbClr val="00B0F0"/>
                </a:solidFill>
              </a:rPr>
              <a:t> fronted by </a:t>
            </a:r>
            <a:r>
              <a:rPr lang="en-US" dirty="0" err="1" smtClean="0">
                <a:solidFill>
                  <a:srgbClr val="00B0F0"/>
                </a:solidFill>
              </a:rPr>
              <a:t>MaDDash</a:t>
            </a:r>
            <a:r>
              <a:rPr lang="en-US" dirty="0" smtClean="0">
                <a:solidFill>
                  <a:srgbClr val="00B0F0"/>
                </a:solidFill>
              </a:rPr>
              <a:t> in OSG or reconfigure to use toolkits as data source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Reconfigure OSG hardware; enforce data cleaning</a:t>
            </a:r>
          </a:p>
          <a:p>
            <a:r>
              <a:rPr lang="en-US" strike="sngStrike" dirty="0" smtClean="0">
                <a:solidFill>
                  <a:srgbClr val="C00000"/>
                </a:solidFill>
              </a:rPr>
              <a:t>Add </a:t>
            </a:r>
            <a:r>
              <a:rPr lang="en-US" strike="sngStrike" dirty="0" err="1" smtClean="0">
                <a:solidFill>
                  <a:srgbClr val="C00000"/>
                </a:solidFill>
              </a:rPr>
              <a:t>ElasticSearch</a:t>
            </a:r>
            <a:r>
              <a:rPr lang="en-US" strike="sngStrike" dirty="0" smtClean="0">
                <a:solidFill>
                  <a:srgbClr val="C00000"/>
                </a:solidFill>
              </a:rPr>
              <a:t> to OSG hardware for long-term access to data (not fast, not diagnosis/analysis system)</a:t>
            </a:r>
          </a:p>
          <a:p>
            <a:pPr lvl="1"/>
            <a:r>
              <a:rPr lang="en-US" strike="sngStrike" dirty="0" smtClean="0">
                <a:solidFill>
                  <a:srgbClr val="C00000"/>
                </a:solidFill>
              </a:rPr>
              <a:t>Should allow us to keep ~2-4 years of data for researchers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Send data for analysis and custom dashboards to UC instance.  Set medium (6-12 months) data lifetime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Send data to FNAL for long-term tape storage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What storage format?  How to retrieve? How to use?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80E2-D025-4A6E-9C4C-C79561D240F3}" type="datetime1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OSG Net Planning Discussion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39048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Schematic of Net Metrics Flow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97271-1C36-4878-ABC0-3FAA92120966}" type="datetime1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OSG Net Planning Discussion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17</a:t>
            </a:fld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3130295" y="3661568"/>
            <a:ext cx="2209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perfSONAR RSV</a:t>
            </a:r>
          </a:p>
          <a:p>
            <a:pPr algn="ctr"/>
            <a:r>
              <a:rPr lang="en-US" sz="1200" dirty="0" smtClean="0"/>
              <a:t>(gathers net metrics)</a:t>
            </a:r>
            <a:endParaRPr lang="en-US" sz="1200" dirty="0"/>
          </a:p>
        </p:txBody>
      </p:sp>
      <p:sp>
        <p:nvSpPr>
          <p:cNvPr id="8" name="Rounded Rectangle 7"/>
          <p:cNvSpPr/>
          <p:nvPr/>
        </p:nvSpPr>
        <p:spPr>
          <a:xfrm>
            <a:off x="838200" y="4433888"/>
            <a:ext cx="2133600" cy="8382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ESmond</a:t>
            </a:r>
            <a:r>
              <a:rPr lang="en-US" dirty="0" smtClean="0"/>
              <a:t> Measurement </a:t>
            </a:r>
            <a:r>
              <a:rPr lang="en-US" dirty="0" smtClean="0"/>
              <a:t>Archive (1 month)</a:t>
            </a:r>
            <a:endParaRPr lang="en-US" dirty="0"/>
          </a:p>
        </p:txBody>
      </p:sp>
      <p:sp>
        <p:nvSpPr>
          <p:cNvPr id="11" name="Cloud 10"/>
          <p:cNvSpPr/>
          <p:nvPr/>
        </p:nvSpPr>
        <p:spPr>
          <a:xfrm>
            <a:off x="2143307" y="1350616"/>
            <a:ext cx="4143491" cy="1503708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perfSONAR</a:t>
            </a:r>
          </a:p>
          <a:p>
            <a:pPr algn="ctr"/>
            <a:r>
              <a:rPr lang="en-US" dirty="0" smtClean="0"/>
              <a:t>Toolkits</a:t>
            </a:r>
            <a:endParaRPr lang="en-US" dirty="0"/>
          </a:p>
        </p:txBody>
      </p:sp>
      <p:sp>
        <p:nvSpPr>
          <p:cNvPr id="12" name="Snip Diagonal Corner Rectangle 11"/>
          <p:cNvSpPr/>
          <p:nvPr/>
        </p:nvSpPr>
        <p:spPr>
          <a:xfrm>
            <a:off x="3048000" y="4510088"/>
            <a:ext cx="2374392" cy="685800"/>
          </a:xfrm>
          <a:prstGeom prst="snip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CERN Message Bus</a:t>
            </a:r>
          </a:p>
          <a:p>
            <a:pPr algn="ctr"/>
            <a:r>
              <a:rPr lang="en-US" sz="1600" dirty="0" smtClean="0"/>
              <a:t>(stomp protocol)</a:t>
            </a:r>
            <a:endParaRPr lang="en-US" sz="16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498261" y="4540509"/>
            <a:ext cx="2374392" cy="659054"/>
          </a:xfrm>
          <a:prstGeom prst="snip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82296" indent="0" algn="ctr">
              <a:buNone/>
            </a:pPr>
            <a:r>
              <a:rPr lang="en-US" sz="1400" dirty="0" smtClean="0"/>
              <a:t>GOC Message Bus</a:t>
            </a:r>
          </a:p>
          <a:p>
            <a:pPr marL="82296" indent="0" algn="ctr">
              <a:buNone/>
            </a:pPr>
            <a:r>
              <a:rPr lang="en-US" sz="1400" dirty="0" smtClean="0"/>
              <a:t>(</a:t>
            </a:r>
            <a:r>
              <a:rPr lang="en-US" sz="1400" dirty="0" err="1" smtClean="0"/>
              <a:t>RabbitMQ</a:t>
            </a:r>
            <a:r>
              <a:rPr lang="en-US" sz="1400" dirty="0" smtClean="0"/>
              <a:t> protocol)</a:t>
            </a:r>
            <a:endParaRPr lang="en-US" sz="1400" dirty="0"/>
          </a:p>
        </p:txBody>
      </p:sp>
      <p:sp>
        <p:nvSpPr>
          <p:cNvPr id="15" name="Down Arrow 14"/>
          <p:cNvSpPr/>
          <p:nvPr/>
        </p:nvSpPr>
        <p:spPr>
          <a:xfrm>
            <a:off x="4108869" y="2899568"/>
            <a:ext cx="252653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538653" y="4114800"/>
            <a:ext cx="509347" cy="242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235196" y="4176712"/>
            <a:ext cx="0" cy="242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422392" y="4114800"/>
            <a:ext cx="773861" cy="319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215053" y="5243512"/>
            <a:ext cx="0" cy="242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729653" y="5243512"/>
            <a:ext cx="0" cy="242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852853" y="5334000"/>
            <a:ext cx="0" cy="242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838200" y="5638800"/>
            <a:ext cx="21336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MaDDash</a:t>
            </a:r>
            <a:endParaRPr lang="en-US" sz="1600" dirty="0" smtClean="0"/>
          </a:p>
          <a:p>
            <a:pPr algn="ctr"/>
            <a:r>
              <a:rPr lang="en-US" sz="1600" dirty="0" smtClean="0"/>
              <a:t>(+data access)</a:t>
            </a:r>
            <a:endParaRPr lang="en-US" sz="1600" dirty="0"/>
          </a:p>
        </p:txBody>
      </p:sp>
      <p:sp>
        <p:nvSpPr>
          <p:cNvPr id="26" name="Rectangle 25"/>
          <p:cNvSpPr/>
          <p:nvPr/>
        </p:nvSpPr>
        <p:spPr>
          <a:xfrm>
            <a:off x="4977053" y="5639836"/>
            <a:ext cx="1143000" cy="457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UC </a:t>
            </a:r>
            <a:r>
              <a:rPr lang="en-US" sz="1600" dirty="0"/>
              <a:t> </a:t>
            </a:r>
            <a:r>
              <a:rPr lang="en-US" sz="1600" dirty="0" smtClean="0"/>
              <a:t>ES</a:t>
            </a:r>
            <a:endParaRPr lang="en-US" sz="1600" dirty="0" smtClean="0"/>
          </a:p>
          <a:p>
            <a:pPr algn="ctr"/>
            <a:r>
              <a:rPr lang="en-US" sz="1600" dirty="0" smtClean="0"/>
              <a:t>(</a:t>
            </a:r>
            <a:r>
              <a:rPr lang="en-US" sz="1600" dirty="0" smtClean="0"/>
              <a:t>ana</a:t>
            </a:r>
            <a:r>
              <a:rPr lang="en-US" sz="1600" dirty="0" smtClean="0"/>
              <a:t>lytics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27" name="Rectangle 26"/>
          <p:cNvSpPr/>
          <p:nvPr/>
        </p:nvSpPr>
        <p:spPr>
          <a:xfrm>
            <a:off x="6203873" y="5638800"/>
            <a:ext cx="1022604" cy="457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NL </a:t>
            </a:r>
            <a:r>
              <a:rPr lang="en-US" sz="1400" dirty="0" smtClean="0"/>
              <a:t>ES</a:t>
            </a:r>
            <a:endParaRPr lang="en-US" sz="1400" dirty="0" smtClean="0"/>
          </a:p>
          <a:p>
            <a:pPr algn="ctr"/>
            <a:r>
              <a:rPr lang="en-US" sz="1400" dirty="0" smtClean="0"/>
              <a:t>(diagram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28" name="Rectangle 27"/>
          <p:cNvSpPr/>
          <p:nvPr/>
        </p:nvSpPr>
        <p:spPr>
          <a:xfrm>
            <a:off x="7310297" y="5638800"/>
            <a:ext cx="1022604" cy="457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FNAL</a:t>
            </a:r>
          </a:p>
          <a:p>
            <a:pPr algn="ctr"/>
            <a:r>
              <a:rPr lang="en-US" sz="1600" dirty="0" smtClean="0"/>
              <a:t>(tape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5662853" y="5257800"/>
            <a:ext cx="15240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567853" y="5257800"/>
            <a:ext cx="15240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643552" y="5647998"/>
            <a:ext cx="1143000" cy="457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CERN clients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5755437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Pipeline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data pipeline will be modified to have use the GOC </a:t>
            </a:r>
            <a:r>
              <a:rPr lang="en-US" dirty="0" err="1" smtClean="0"/>
              <a:t>RabbitMQ</a:t>
            </a:r>
            <a:r>
              <a:rPr lang="en-US" dirty="0" smtClean="0"/>
              <a:t> message bus.</a:t>
            </a:r>
          </a:p>
          <a:p>
            <a:pPr lvl="1"/>
            <a:r>
              <a:rPr lang="en-US" dirty="0" smtClean="0"/>
              <a:t>Raw JSON data will go to tape at FNAL for long term storage</a:t>
            </a:r>
          </a:p>
          <a:p>
            <a:pPr lvl="1"/>
            <a:r>
              <a:rPr lang="en-US" dirty="0" smtClean="0"/>
              <a:t>Network metrics will be sent to </a:t>
            </a:r>
            <a:r>
              <a:rPr lang="en-US" dirty="0" err="1" smtClean="0"/>
              <a:t>ElasticSearch</a:t>
            </a:r>
            <a:r>
              <a:rPr lang="en-US" dirty="0" smtClean="0"/>
              <a:t> at Nebraska for use in non-interactive exploration and display of data, </a:t>
            </a:r>
            <a:r>
              <a:rPr lang="en-US" dirty="0" smtClean="0"/>
              <a:t>e.g., 1 year graphs of quantities of interested updated daily</a:t>
            </a:r>
          </a:p>
          <a:p>
            <a:pPr lvl="1"/>
            <a:r>
              <a:rPr lang="en-US" dirty="0" smtClean="0"/>
              <a:t>Network metrics currently be read from CERN’s bus and sent to UC will be reconfigured to use the OSG message bus as a source</a:t>
            </a:r>
          </a:p>
          <a:p>
            <a:pPr lvl="2"/>
            <a:r>
              <a:rPr lang="en-US" dirty="0" smtClean="0"/>
              <a:t>Data cleaning and transformation is currently done by </a:t>
            </a:r>
            <a:r>
              <a:rPr lang="en-US" dirty="0" err="1" smtClean="0"/>
              <a:t>Ilija</a:t>
            </a:r>
            <a:r>
              <a:rPr lang="en-US" dirty="0"/>
              <a:t> </a:t>
            </a:r>
            <a:r>
              <a:rPr lang="en-US" dirty="0" smtClean="0"/>
              <a:t>using a VM at CERN.  This will be migrated to the US and will use the GOC bus</a:t>
            </a:r>
          </a:p>
          <a:p>
            <a:pPr lvl="2"/>
            <a:r>
              <a:rPr lang="en-US" dirty="0" smtClean="0"/>
              <a:t>The STOMP protocol will be enabled on the GOC bus</a:t>
            </a:r>
          </a:p>
          <a:p>
            <a:pPr lvl="1"/>
            <a:r>
              <a:rPr lang="en-US" dirty="0" smtClean="0"/>
              <a:t>We will continue to send data to CERN for their use</a:t>
            </a:r>
          </a:p>
          <a:p>
            <a:pPr lvl="1"/>
            <a:r>
              <a:rPr lang="en-US" dirty="0" smtClean="0"/>
              <a:t>We will reconfigure </a:t>
            </a:r>
            <a:r>
              <a:rPr lang="en-US" dirty="0" err="1" smtClean="0"/>
              <a:t>ESmond</a:t>
            </a:r>
            <a:r>
              <a:rPr lang="en-US" dirty="0" smtClean="0"/>
              <a:t> on OSG to only host a few weeks of data to support our </a:t>
            </a:r>
            <a:r>
              <a:rPr lang="en-US" dirty="0" err="1" smtClean="0"/>
              <a:t>MaDDash</a:t>
            </a:r>
            <a:r>
              <a:rPr lang="en-US" dirty="0" smtClean="0"/>
              <a:t> instance (to quickly view net status)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FD9F-F23A-4DD9-9A19-50C61E32F300}" type="datetime1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OSG Net Planning Discussion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78518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While it may some more complex, the pipeline changes result in simplifications in use and operations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All critical data stays within OSG controlled resources allowing easier debugging and management</a:t>
            </a:r>
          </a:p>
          <a:p>
            <a:pPr lvl="1"/>
            <a:r>
              <a:rPr lang="en-US" dirty="0" smtClean="0"/>
              <a:t>One primary bus setup at GOC that we need to worry about</a:t>
            </a:r>
          </a:p>
          <a:p>
            <a:pPr lvl="1"/>
            <a:r>
              <a:rPr lang="en-US" dirty="0" smtClean="0"/>
              <a:t>Data endpoints have very specific tasks allowing simpler configuration and better resource use</a:t>
            </a:r>
          </a:p>
          <a:p>
            <a:pPr lvl="1"/>
            <a:r>
              <a:rPr lang="en-US" dirty="0" smtClean="0"/>
              <a:t>The Esmond instance can be very much scaled down.  </a:t>
            </a:r>
            <a:r>
              <a:rPr lang="en-US" b="1" dirty="0" smtClean="0">
                <a:solidFill>
                  <a:srgbClr val="FF0000"/>
                </a:solidFill>
              </a:rPr>
              <a:t>No need to address data lifecycle management via Esmond!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0070C0"/>
                </a:solidFill>
                <a:effectLst/>
              </a:rPr>
              <a:t>Enables a future improvement:  perfSONAR 4.1 should support central configuration to send data from our toolkit instances directly to a </a:t>
            </a:r>
            <a:r>
              <a:rPr lang="en-US" dirty="0" err="1" smtClean="0">
                <a:solidFill>
                  <a:srgbClr val="0070C0"/>
                </a:solidFill>
                <a:effectLst/>
              </a:rPr>
              <a:t>RabbitMQ</a:t>
            </a:r>
            <a:r>
              <a:rPr lang="en-US" dirty="0" smtClean="0">
                <a:solidFill>
                  <a:srgbClr val="0070C0"/>
                </a:solidFill>
                <a:effectLst/>
              </a:rPr>
              <a:t> bus like the one at GOC</a:t>
            </a:r>
            <a:endParaRPr lang="en-US" dirty="0">
              <a:solidFill>
                <a:srgbClr val="0070C0"/>
              </a:solidFill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5/11/2016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OSG Networking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F787FE-4119-4211-AE05-64DE0D0071A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40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Goal: Networks </a:t>
            </a:r>
            <a:r>
              <a:rPr lang="en-US" dirty="0" smtClean="0"/>
              <a:t>Supporting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While some of us are interested in (or worried about!) networks it is fair to say most scientists would rather not have to think about them.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Ideally networks are “transparent” and always do the right thing, allowing data to move as fast as possible, from anywhere to anywhere at anytime 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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The challenge is twofold: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Networks underlie all our distributed infrastructures and </a:t>
            </a:r>
            <a:r>
              <a:rPr lang="en-US" u="sng" dirty="0" smtClean="0">
                <a:solidFill>
                  <a:srgbClr val="C00000"/>
                </a:solidFill>
              </a:rPr>
              <a:t>must work well </a:t>
            </a:r>
            <a:r>
              <a:rPr lang="en-US" dirty="0" smtClean="0">
                <a:solidFill>
                  <a:srgbClr val="C00000"/>
                </a:solidFill>
              </a:rPr>
              <a:t>for us to use our grids, clouds and HPC resources.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Problems in the network can be very hard to identify, isolate and fix</a:t>
            </a:r>
          </a:p>
          <a:p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OSG</a:t>
            </a:r>
            <a:r>
              <a:rPr lang="en-US" dirty="0" smtClean="0">
                <a:solidFill>
                  <a:srgbClr val="00B050"/>
                </a:solidFill>
              </a:rPr>
              <a:t> is working to better monitor, manage and diagnose our networks for all our benefit.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3/8/2017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OSG AHM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49026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incorporate existing other network data sources?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</a:t>
            </a:r>
            <a:r>
              <a:rPr lang="en-US" dirty="0" smtClean="0"/>
              <a:t>discussed </a:t>
            </a:r>
            <a:r>
              <a:rPr lang="en-US" dirty="0" smtClean="0"/>
              <a:t>how we gather and enable the use of other network </a:t>
            </a:r>
            <a:r>
              <a:rPr lang="en-US" dirty="0" err="1" smtClean="0"/>
              <a:t>datasources</a:t>
            </a:r>
            <a:r>
              <a:rPr lang="en-US" dirty="0" smtClean="0"/>
              <a:t> like:</a:t>
            </a:r>
          </a:p>
          <a:p>
            <a:pPr lvl="1"/>
            <a:r>
              <a:rPr lang="en-US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HTCondor</a:t>
            </a:r>
            <a:endParaRPr lang="en-US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StashCache</a:t>
            </a:r>
            <a:endParaRPr lang="en-US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Brian already mentioned centrally using the Condor history access to gather information centrally.   We can do this for </a:t>
            </a:r>
            <a:r>
              <a:rPr lang="en-US" dirty="0" err="1" smtClean="0">
                <a:solidFill>
                  <a:schemeClr val="accent1"/>
                </a:solidFill>
              </a:rPr>
              <a:t>XferStats</a:t>
            </a:r>
            <a:r>
              <a:rPr lang="en-US" dirty="0" smtClean="0">
                <a:solidFill>
                  <a:schemeClr val="accent1"/>
                </a:solidFill>
              </a:rPr>
              <a:t> as well</a:t>
            </a:r>
            <a:endParaRPr lang="en-US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UC will explore enable the appropriate transfer logs on the </a:t>
            </a:r>
            <a:r>
              <a:rPr lang="en-US" dirty="0" err="1" smtClean="0">
                <a:solidFill>
                  <a:srgbClr val="C00000"/>
                </a:solidFill>
              </a:rPr>
              <a:t>Schedd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In conjunction with Technology, a pipeline to get that data into </a:t>
            </a:r>
            <a:r>
              <a:rPr lang="en-US" dirty="0" err="1" smtClean="0">
                <a:solidFill>
                  <a:srgbClr val="C00000"/>
                </a:solidFill>
              </a:rPr>
              <a:t>ElasticSearch</a:t>
            </a:r>
            <a:r>
              <a:rPr lang="en-US" dirty="0" smtClean="0">
                <a:solidFill>
                  <a:srgbClr val="C00000"/>
                </a:solidFill>
              </a:rPr>
              <a:t> will be setup and tested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Longer term we want to send all such metrics to the GOC bus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FD9F-F23A-4DD9-9A19-50C61E32F300}" type="datetime1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OSG Net Planning Discussion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20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6805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Continuing to Do What We Do…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things still need to happen </a:t>
            </a:r>
            <a:r>
              <a:rPr lang="en-US" dirty="0" smtClean="0"/>
              <a:t>year 6: </a:t>
            </a:r>
            <a:endParaRPr lang="en-US" dirty="0" smtClean="0"/>
          </a:p>
          <a:p>
            <a:pPr lvl="1"/>
            <a:r>
              <a:rPr lang="en-US" dirty="0" smtClean="0"/>
              <a:t>Supporting users, VOs for net problem identification and repair</a:t>
            </a:r>
          </a:p>
          <a:p>
            <a:pPr lvl="1"/>
            <a:r>
              <a:rPr lang="en-US" dirty="0" smtClean="0"/>
              <a:t>Upgrades </a:t>
            </a:r>
            <a:r>
              <a:rPr lang="en-US" dirty="0"/>
              <a:t>and bug-fixes to tools </a:t>
            </a:r>
            <a:r>
              <a:rPr lang="en-US" dirty="0" smtClean="0"/>
              <a:t>that gather</a:t>
            </a:r>
            <a:r>
              <a:rPr lang="en-US" dirty="0"/>
              <a:t>, display and </a:t>
            </a:r>
            <a:r>
              <a:rPr lang="en-US" dirty="0" smtClean="0"/>
              <a:t>provide network metrics</a:t>
            </a:r>
          </a:p>
          <a:p>
            <a:pPr lvl="1"/>
            <a:r>
              <a:rPr lang="en-US" dirty="0" smtClean="0"/>
              <a:t>Tuning and optimizing existing testing 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aintenance </a:t>
            </a:r>
            <a:r>
              <a:rPr lang="en-US" dirty="0"/>
              <a:t>and </a:t>
            </a:r>
            <a:r>
              <a:rPr lang="en-US" dirty="0" smtClean="0"/>
              <a:t>creation of documentation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upport </a:t>
            </a:r>
            <a:r>
              <a:rPr lang="en-US" dirty="0"/>
              <a:t>for new ideas and feature requests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Exploring needs for new metrics to better meet researcher needs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Also on the To-Do list:  restoring the OSG network “production” services to production status.  Simplifications in our architecture should make this straightforward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5/11/2016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OSG Networking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F787FE-4119-4211-AE05-64DE0D0071A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50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 </a:t>
            </a:r>
            <a:r>
              <a:rPr lang="en-US" dirty="0"/>
              <a:t>/</a:t>
            </a:r>
            <a:r>
              <a:rPr lang="en-US" dirty="0" smtClean="0"/>
              <a:t> Discussion?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endParaRPr lang="en-US" dirty="0"/>
          </a:p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3/8/2017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OSG AHM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22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28251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 SLIDES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5/11/2016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OSG Networking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F6F868-DE0B-4F8C-BCC9-445B9B7E583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26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38100"/>
            <a:ext cx="7498080" cy="838200"/>
          </a:xfrm>
        </p:spPr>
        <p:txBody>
          <a:bodyPr/>
          <a:lstStyle/>
          <a:p>
            <a:r>
              <a:rPr lang="en-US" dirty="0" smtClean="0"/>
              <a:t>Monitoring Metrics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28700"/>
            <a:ext cx="9372600" cy="186690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800" dirty="0" smtClean="0"/>
              <a:t>Use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MaDDash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/>
              <a:t>to view metric summaries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Provide quick view about how networks are working</a:t>
            </a:r>
          </a:p>
          <a:p>
            <a:pPr>
              <a:lnSpc>
                <a:spcPct val="100000"/>
              </a:lnSpc>
            </a:pPr>
            <a:r>
              <a:rPr lang="en-US" sz="2800" dirty="0" smtClean="0"/>
              <a:t>OSG hosts a production </a:t>
            </a:r>
            <a:r>
              <a:rPr lang="en-US" sz="2800" dirty="0"/>
              <a:t>instance </a:t>
            </a:r>
            <a:r>
              <a:rPr lang="en-US" sz="2800" dirty="0" smtClean="0"/>
              <a:t>at: </a:t>
            </a:r>
            <a:r>
              <a:rPr lang="en-US" sz="2800" dirty="0" smtClean="0">
                <a:hlinkClick r:id="rId2"/>
              </a:rPr>
              <a:t>http</a:t>
            </a:r>
            <a:r>
              <a:rPr lang="en-US" sz="2800" dirty="0">
                <a:hlinkClick r:id="rId2"/>
              </a:rPr>
              <a:t>://psmad.grid.iu.edu/maddash-webui</a:t>
            </a:r>
            <a:r>
              <a:rPr lang="en-US" sz="2800" dirty="0" smtClean="0">
                <a:hlinkClick r:id="rId2"/>
              </a:rPr>
              <a:t>/</a:t>
            </a:r>
            <a:r>
              <a:rPr lang="en-US" sz="2800" dirty="0" smtClean="0"/>
              <a:t> </a:t>
            </a:r>
          </a:p>
          <a:p>
            <a:pPr>
              <a:lnSpc>
                <a:spcPct val="100000"/>
              </a:lnSpc>
            </a:pPr>
            <a:endParaRPr lang="en-US" sz="2800" dirty="0" smtClean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OSG AHM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BE394B-2483-6840-8B72-FFD57304324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517" y="2744133"/>
            <a:ext cx="3854967" cy="3240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0179" y="2744133"/>
            <a:ext cx="4572000" cy="3580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70C0"/>
                </a:solidFill>
              </a:rPr>
              <a:t>Metrics are displayed via source-destination matrix</a:t>
            </a:r>
          </a:p>
          <a:p>
            <a:pPr marL="285750" indent="-28575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C00000"/>
                </a:solidFill>
              </a:rPr>
              <a:t>Multiple dashboards (meshes) can be selected</a:t>
            </a:r>
            <a:endParaRPr lang="en-US" sz="3200" dirty="0">
              <a:solidFill>
                <a:srgbClr val="C00000"/>
              </a:solidFill>
            </a:endParaRPr>
          </a:p>
          <a:p>
            <a:pPr marL="285750" indent="-28575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B050"/>
                </a:solidFill>
              </a:rPr>
              <a:t>Custom menus link to relevant resources</a:t>
            </a:r>
          </a:p>
          <a:p>
            <a:pPr marL="285750" indent="-28575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7030A0"/>
                </a:solidFill>
              </a:rPr>
              <a:t>New release (2.0) incorporates </a:t>
            </a:r>
            <a:r>
              <a:rPr lang="en-US" sz="2800" dirty="0" err="1" smtClean="0">
                <a:solidFill>
                  <a:srgbClr val="7030A0"/>
                </a:solidFill>
              </a:rPr>
              <a:t>MadAlert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1" y="5924490"/>
            <a:ext cx="4540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hlinkClick r:id="rId4"/>
              </a:rPr>
              <a:t>http://</a:t>
            </a:r>
            <a:r>
              <a:rPr lang="en-US" sz="2000" dirty="0" smtClean="0">
                <a:solidFill>
                  <a:srgbClr val="7030A0"/>
                </a:solidFill>
                <a:hlinkClick r:id="rId4"/>
              </a:rPr>
              <a:t>maddash.aglt2.org/madalert.html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3/8/2017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32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76962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OMD/Check_MK Service Monitoring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OSG AHM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F787FE-4119-4211-AE05-64DE0D0071A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" y="9144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are using OMD &amp; Check_MK to monitor our perfSONAR hosts and services.  Provides useful overview of status/problems</a:t>
            </a:r>
          </a:p>
          <a:p>
            <a:r>
              <a:rPr lang="en-US" dirty="0">
                <a:hlinkClick r:id="rId2"/>
              </a:rPr>
              <a:t>https://psomd.grid.iu.edu/WLCGperfSONAR/check_mk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smtClean="0"/>
              <a:t>[</a:t>
            </a:r>
            <a:r>
              <a:rPr lang="en-US" dirty="0">
                <a:solidFill>
                  <a:srgbClr val="C00000"/>
                </a:solidFill>
              </a:rPr>
              <a:t>R</a:t>
            </a:r>
            <a:r>
              <a:rPr lang="en-US" dirty="0" smtClean="0">
                <a:solidFill>
                  <a:srgbClr val="C00000"/>
                </a:solidFill>
              </a:rPr>
              <a:t>equires x509 in your browser; update for </a:t>
            </a:r>
            <a:r>
              <a:rPr lang="en-US" dirty="0" err="1" smtClean="0">
                <a:solidFill>
                  <a:srgbClr val="C00000"/>
                </a:solidFill>
              </a:rPr>
              <a:t>InCommon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authentication planned</a:t>
            </a:r>
            <a:r>
              <a:rPr lang="en-US" dirty="0" smtClean="0"/>
              <a:t>]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42" y="2239809"/>
            <a:ext cx="7982116" cy="40386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3/8/2017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3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0266"/>
            <a:ext cx="7498080" cy="762000"/>
          </a:xfrm>
        </p:spPr>
        <p:txBody>
          <a:bodyPr/>
          <a:lstStyle/>
          <a:p>
            <a:r>
              <a:rPr lang="en-US" dirty="0" smtClean="0"/>
              <a:t>Detailed Service Checks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24666"/>
            <a:ext cx="7499350" cy="321775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3/8/2017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OSG AHM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26</a:t>
            </a:fld>
            <a:endParaRPr kumimoji="0"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675394"/>
            <a:ext cx="8077200" cy="26492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"/>
          <a:stretch/>
        </p:blipFill>
        <p:spPr>
          <a:xfrm>
            <a:off x="3154680" y="1879039"/>
            <a:ext cx="5760720" cy="359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39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498080" cy="1036638"/>
          </a:xfrm>
        </p:spPr>
        <p:txBody>
          <a:bodyPr>
            <a:normAutofit/>
          </a:bodyPr>
          <a:lstStyle/>
          <a:p>
            <a:r>
              <a:rPr lang="en-US" dirty="0" smtClean="0"/>
              <a:t>Managing </a:t>
            </a:r>
            <a:r>
              <a:rPr lang="en-US" dirty="0" err="1" smtClean="0"/>
              <a:t>perfSONAR</a:t>
            </a:r>
            <a:r>
              <a:rPr lang="en-US" dirty="0" smtClean="0"/>
              <a:t> Deployments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28888" cy="50292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OSG</a:t>
            </a:r>
            <a:r>
              <a:rPr lang="en-US" dirty="0" smtClean="0"/>
              <a:t> originally developed a “mesh-</a:t>
            </a:r>
            <a:r>
              <a:rPr lang="en-US" dirty="0" err="1" smtClean="0"/>
              <a:t>config</a:t>
            </a:r>
            <a:r>
              <a:rPr lang="en-US" dirty="0" smtClean="0"/>
              <a:t>” GUI built within the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OIM/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MyOSG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framework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2060"/>
                </a:solidFill>
              </a:rPr>
              <a:t>We provided a GUI to define and organize the regularly scheduled tests between specific sets of </a:t>
            </a:r>
            <a:r>
              <a:rPr lang="en-US" dirty="0" err="1" smtClean="0">
                <a:solidFill>
                  <a:srgbClr val="002060"/>
                </a:solidFill>
              </a:rPr>
              <a:t>perfSONAR</a:t>
            </a:r>
            <a:r>
              <a:rPr lang="en-US" dirty="0" smtClean="0">
                <a:solidFill>
                  <a:srgbClr val="002060"/>
                </a:solidFill>
              </a:rPr>
              <a:t> instances. 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2060"/>
                </a:solidFill>
              </a:rPr>
              <a:t>The mesh-</a:t>
            </a:r>
            <a:r>
              <a:rPr lang="en-US" dirty="0" err="1" smtClean="0">
                <a:solidFill>
                  <a:srgbClr val="002060"/>
                </a:solidFill>
              </a:rPr>
              <a:t>config</a:t>
            </a:r>
            <a:r>
              <a:rPr lang="en-US" dirty="0" smtClean="0">
                <a:solidFill>
                  <a:srgbClr val="002060"/>
                </a:solidFill>
              </a:rPr>
              <a:t> was a </a:t>
            </a:r>
            <a:r>
              <a:rPr lang="en-US" b="1" dirty="0" smtClean="0">
                <a:solidFill>
                  <a:srgbClr val="002060"/>
                </a:solidFill>
              </a:rPr>
              <a:t>huge</a:t>
            </a:r>
            <a:r>
              <a:rPr lang="en-US" dirty="0" smtClean="0">
                <a:solidFill>
                  <a:srgbClr val="002060"/>
                </a:solidFill>
              </a:rPr>
              <a:t> benefit; no longer need to use email to hundreds of system admins to make changes to network tests and their organization.  The GUI made changes easy and consistent. </a:t>
            </a:r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Problem</a:t>
            </a:r>
            <a:r>
              <a:rPr lang="en-US" dirty="0" smtClean="0">
                <a:solidFill>
                  <a:srgbClr val="C00000"/>
                </a:solidFill>
              </a:rPr>
              <a:t>: not able to be made easily available to </a:t>
            </a:r>
            <a:r>
              <a:rPr lang="en-US" dirty="0" smtClean="0">
                <a:solidFill>
                  <a:srgbClr val="0070C0"/>
                </a:solidFill>
              </a:rPr>
              <a:t>others</a:t>
            </a:r>
            <a:r>
              <a:rPr lang="en-US" dirty="0" smtClean="0">
                <a:solidFill>
                  <a:srgbClr val="C00000"/>
                </a:solidFill>
              </a:rPr>
              <a:t> within or outside OSG. 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Campuses</a:t>
            </a:r>
            <a:r>
              <a:rPr lang="en-US" dirty="0" smtClean="0"/>
              <a:t> deploying many </a:t>
            </a:r>
            <a:r>
              <a:rPr lang="en-US" dirty="0" err="1" smtClean="0"/>
              <a:t>perfSONARS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Science VOs </a:t>
            </a:r>
            <a:r>
              <a:rPr lang="en-US" dirty="0" smtClean="0"/>
              <a:t>wanting to organize/customize their </a:t>
            </a:r>
            <a:r>
              <a:rPr lang="en-US" dirty="0" err="1" smtClean="0"/>
              <a:t>perfSONARs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00B050"/>
                </a:solidFill>
              </a:rPr>
              <a:t>Solution: </a:t>
            </a:r>
            <a:r>
              <a:rPr lang="en-US" dirty="0" err="1" smtClean="0">
                <a:solidFill>
                  <a:srgbClr val="00B050"/>
                </a:solidFill>
              </a:rPr>
              <a:t>Soichi</a:t>
            </a:r>
            <a:r>
              <a:rPr lang="en-US" dirty="0" smtClean="0">
                <a:solidFill>
                  <a:srgbClr val="00B050"/>
                </a:solidFill>
              </a:rPr>
              <a:t> Hayashi produced a draft of a standalone package which provides an even more feature-rich mesh-configuration GUI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However </a:t>
            </a:r>
            <a:r>
              <a:rPr lang="en-US" dirty="0" err="1" smtClean="0">
                <a:solidFill>
                  <a:srgbClr val="0070C0"/>
                </a:solidFill>
              </a:rPr>
              <a:t>Soichi</a:t>
            </a:r>
            <a:r>
              <a:rPr lang="en-US" dirty="0" smtClean="0">
                <a:solidFill>
                  <a:srgbClr val="0070C0"/>
                </a:solidFill>
              </a:rPr>
              <a:t> left OSG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Draft (beta) version had need of a number of fixes and enhancements to meet our needs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3/8/2017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OSG AHM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27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30197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Standalone Mesh-</a:t>
            </a:r>
            <a:r>
              <a:rPr lang="en-US" dirty="0" err="1" smtClean="0"/>
              <a:t>config</a:t>
            </a:r>
            <a:r>
              <a:rPr lang="en-US" dirty="0" smtClean="0"/>
              <a:t>  (MCA)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Soichi</a:t>
            </a:r>
            <a:r>
              <a:rPr lang="en-US" dirty="0" smtClean="0"/>
              <a:t> was pulled back into efforts to finish up the MCA (Mesh-Configuration Admin) GUI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20% effort from December-March, 10% April-May funded by perfSONAR/IU</a:t>
            </a:r>
          </a:p>
          <a:p>
            <a:r>
              <a:rPr lang="en-US" dirty="0" smtClean="0"/>
              <a:t>Documentation at </a:t>
            </a:r>
            <a:r>
              <a:rPr lang="en-US" dirty="0" smtClean="0">
                <a:hlinkClick r:id="rId3"/>
              </a:rPr>
              <a:t>http://docs.perfsonar.net/mca</a:t>
            </a:r>
            <a:r>
              <a:rPr lang="en-US" dirty="0"/>
              <a:t> and at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github.com/soichih/meshconfig-admin</a:t>
            </a:r>
            <a:r>
              <a:rPr lang="en-US" dirty="0" smtClean="0"/>
              <a:t> </a:t>
            </a:r>
          </a:p>
          <a:p>
            <a:r>
              <a:rPr lang="en-US" dirty="0" smtClean="0"/>
              <a:t>Issues tracked at </a:t>
            </a:r>
            <a:r>
              <a:rPr lang="en-US" dirty="0" smtClean="0">
                <a:hlinkClick r:id="rId5"/>
              </a:rPr>
              <a:t>https://github.com/soichih/meshconfig-admin/issues</a:t>
            </a:r>
            <a:r>
              <a:rPr lang="en-US" dirty="0" smtClean="0"/>
              <a:t>  (14 open,  8 closed)</a:t>
            </a:r>
          </a:p>
          <a:p>
            <a:r>
              <a:rPr lang="en-US" dirty="0" smtClean="0"/>
              <a:t>OSG instance running at </a:t>
            </a:r>
            <a:r>
              <a:rPr lang="en-US" dirty="0" smtClean="0">
                <a:hlinkClick r:id="rId6"/>
              </a:rPr>
              <a:t>https://meshconfig-itb.grid.iu.edu/</a:t>
            </a:r>
            <a:r>
              <a:rPr lang="en-US" dirty="0" smtClean="0"/>
              <a:t> (create an account to play with this)</a:t>
            </a:r>
          </a:p>
          <a:p>
            <a:pPr lvl="1"/>
            <a:r>
              <a:rPr lang="en-US" dirty="0" smtClean="0"/>
              <a:t>Now 258 hosts imported from OIM/GOCDB</a:t>
            </a:r>
          </a:p>
          <a:p>
            <a:pPr lvl="1"/>
            <a:r>
              <a:rPr lang="en-US" dirty="0" smtClean="0"/>
              <a:t>New </a:t>
            </a:r>
            <a:r>
              <a:rPr lang="en-US" dirty="0"/>
              <a:t>API available </a:t>
            </a:r>
            <a:r>
              <a:rPr lang="en-US" dirty="0">
                <a:hlinkClick r:id="rId7"/>
              </a:rPr>
              <a:t>https://meshconfig-itb.grid.iu.edu/apidoc</a:t>
            </a:r>
            <a:r>
              <a:rPr lang="en-US" dirty="0" smtClean="0">
                <a:hlinkClick r:id="rId7"/>
              </a:rPr>
              <a:t>/</a:t>
            </a:r>
            <a:endParaRPr lang="en-US" dirty="0" smtClean="0"/>
          </a:p>
          <a:p>
            <a:pPr lvl="1"/>
            <a:r>
              <a:rPr lang="en-US" b="1" dirty="0" smtClean="0"/>
              <a:t>Close to being ready to use for production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AB5E-54CA-4197-B0C0-60CFDF79F1F6}" type="datetime1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Shawn McKee - OSG Networking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28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8310316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21" y="184582"/>
            <a:ext cx="7320579" cy="494534"/>
          </a:xfrm>
        </p:spPr>
        <p:txBody>
          <a:bodyPr>
            <a:normAutofit/>
          </a:bodyPr>
          <a:lstStyle/>
          <a:p>
            <a:r>
              <a:rPr lang="en-US" dirty="0" smtClean="0"/>
              <a:t>MCA Screenshot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21" y="970669"/>
            <a:ext cx="7777779" cy="550633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AB5E-54CA-4197-B0C0-60CFDF79F1F6}" type="datetime1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Shawn McKee - OSG Networking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29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4494854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500" y="1143000"/>
            <a:ext cx="8892876" cy="5334000"/>
          </a:xfrm>
        </p:spPr>
        <p:txBody>
          <a:bodyPr>
            <a:noAutofit/>
          </a:bodyPr>
          <a:lstStyle/>
          <a:p>
            <a:pPr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000066"/>
                </a:solidFill>
              </a:rPr>
              <a:t>Network Monitoring via perfSONAR </a:t>
            </a:r>
          </a:p>
          <a:p>
            <a:pPr lvl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 smtClean="0">
                <a:solidFill>
                  <a:srgbClr val="0070C0"/>
                </a:solidFill>
              </a:rPr>
              <a:t>Having perfSONAR fully deployed with a global dashboard </a:t>
            </a:r>
            <a:br>
              <a:rPr lang="en-US" sz="1400" b="1" dirty="0" smtClean="0">
                <a:solidFill>
                  <a:srgbClr val="0070C0"/>
                </a:solidFill>
              </a:rPr>
            </a:br>
            <a:r>
              <a:rPr lang="en-US" sz="1400" b="1" dirty="0" smtClean="0">
                <a:solidFill>
                  <a:srgbClr val="0070C0"/>
                </a:solidFill>
              </a:rPr>
              <a:t>is giving us powerful options for better management and use of our network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000066"/>
                </a:solidFill>
              </a:rPr>
              <a:t>A network </a:t>
            </a:r>
            <a:r>
              <a:rPr lang="en-US" sz="2400" b="1" dirty="0" err="1" smtClean="0">
                <a:solidFill>
                  <a:srgbClr val="000066"/>
                </a:solidFill>
              </a:rPr>
              <a:t>datastore</a:t>
            </a:r>
            <a:r>
              <a:rPr lang="en-US" sz="2400" b="1" dirty="0" smtClean="0">
                <a:solidFill>
                  <a:srgbClr val="000066"/>
                </a:solidFill>
              </a:rPr>
              <a:t> host all network metrics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000066"/>
                </a:solidFill>
              </a:rPr>
              <a:t>Tools to manage and maintain our infrastructure</a:t>
            </a:r>
          </a:p>
          <a:p>
            <a:pPr lvl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dirty="0" smtClean="0">
                <a:solidFill>
                  <a:srgbClr val="00B050"/>
                </a:solidFill>
              </a:rPr>
              <a:t>A Modular dashboard  (MaDDash); critical for “visibility” into networks.  We can’t manage/fix/respond-to problems if we can’t “see” them.</a:t>
            </a:r>
          </a:p>
          <a:p>
            <a:pPr lvl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dirty="0" smtClean="0"/>
              <a:t>OMD/</a:t>
            </a:r>
            <a:r>
              <a:rPr lang="en-US" sz="1800" b="1" dirty="0" err="1" smtClean="0"/>
              <a:t>Check_mk</a:t>
            </a:r>
            <a:r>
              <a:rPr lang="en-US" sz="1800" b="1" dirty="0" smtClean="0"/>
              <a:t>  (used to monitor and verify the state of many globally distributed perfSONAR services); required to maintain the overall proper functioning of the monitoring infrastructure.</a:t>
            </a:r>
          </a:p>
          <a:p>
            <a:pPr lvl="1">
              <a:lnSpc>
                <a:spcPct val="95000"/>
              </a:lnSpc>
              <a:spcBef>
                <a:spcPts val="0"/>
              </a:spcBef>
            </a:pPr>
            <a:r>
              <a:rPr lang="en-US" sz="1800" b="1" dirty="0" smtClean="0">
                <a:solidFill>
                  <a:srgbClr val="FF0000"/>
                </a:solidFill>
              </a:rPr>
              <a:t>The development of the “mesh-configuration” and corresponding GUI interface; critical to creating a scalable, manageable deployment for WLCG/OSG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000066"/>
                </a:solidFill>
              </a:rPr>
              <a:t>Documentation --- Installation, debugging, How-</a:t>
            </a:r>
            <a:r>
              <a:rPr lang="en-US" sz="2400" b="1" dirty="0" err="1" smtClean="0">
                <a:solidFill>
                  <a:srgbClr val="000066"/>
                </a:solidFill>
              </a:rPr>
              <a:t>tos</a:t>
            </a:r>
            <a:endParaRPr lang="en-US" sz="2400" b="1" dirty="0" smtClean="0">
              <a:solidFill>
                <a:srgbClr val="000066"/>
              </a:solidFill>
            </a:endParaRP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000066"/>
                </a:solidFill>
              </a:rPr>
              <a:t>Outreach and Support</a:t>
            </a:r>
          </a:p>
          <a:p>
            <a:pPr lvl="1">
              <a:lnSpc>
                <a:spcPct val="95000"/>
              </a:lnSpc>
              <a:spcBef>
                <a:spcPts val="0"/>
              </a:spcBef>
            </a:pPr>
            <a:r>
              <a:rPr lang="en-US" sz="1800" b="1" dirty="0" smtClean="0">
                <a:solidFill>
                  <a:srgbClr val="C00000"/>
                </a:solidFill>
              </a:rPr>
              <a:t>With the network R&amp;E community, VOs, software developers</a:t>
            </a:r>
          </a:p>
          <a:p>
            <a:pPr lvl="1">
              <a:lnSpc>
                <a:spcPct val="95000"/>
              </a:lnSpc>
              <a:spcBef>
                <a:spcPts val="0"/>
              </a:spcBef>
            </a:pPr>
            <a:r>
              <a:rPr lang="en-US" sz="1800" b="1" dirty="0" smtClean="0">
                <a:solidFill>
                  <a:srgbClr val="C00000"/>
                </a:solidFill>
              </a:rPr>
              <a:t>OSG Support  provides network ticket triage and routing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OSG AHM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F787FE-4119-4211-AE05-64DE0D0071A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3/8/2017</a:t>
            </a:r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03499" y="133350"/>
            <a:ext cx="7507340" cy="838200"/>
          </a:xfrm>
          <a:prstGeom prst="rect">
            <a:avLst/>
          </a:prstGeom>
          <a:gradFill rotWithShape="0">
            <a:gsLst>
              <a:gs pos="0">
                <a:srgbClr val="D3C4B4"/>
              </a:gs>
              <a:gs pos="100000">
                <a:srgbClr val="F6E4D2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CF5EE"/>
            </a:extrusion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flatTx/>
          </a:bodyPr>
          <a:lstStyle>
            <a:lvl1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Helvetica" pitchFamily="34" charset="0"/>
              </a:defRPr>
            </a:lvl2pPr>
            <a:lvl3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Helvetica" pitchFamily="34" charset="0"/>
              </a:defRPr>
            </a:lvl3pPr>
            <a:lvl4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Helvetica" pitchFamily="34" charset="0"/>
              </a:defRPr>
            </a:lvl4pPr>
            <a:lvl5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Helvetica" pitchFamily="34" charset="0"/>
              </a:defRPr>
            </a:lvl5pPr>
            <a:lvl6pPr marL="457200"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Helvetica" pitchFamily="34" charset="0"/>
              </a:defRPr>
            </a:lvl6pPr>
            <a:lvl7pPr marL="914400"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Helvetica" pitchFamily="34" charset="0"/>
              </a:defRPr>
            </a:lvl7pPr>
            <a:lvl8pPr marL="1371600"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Helvetica" pitchFamily="34" charset="0"/>
              </a:defRPr>
            </a:lvl8pPr>
            <a:lvl9pPr marL="1828800"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Helvetica" pitchFamily="34" charset="0"/>
              </a:defRPr>
            </a:lvl9pPr>
          </a:lstStyle>
          <a:p>
            <a:r>
              <a:rPr lang="en-US" kern="0" dirty="0" smtClean="0"/>
              <a:t>OSG Networking Components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76291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Features of MCA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Gathers and organizes information on hosts from a combination of sources</a:t>
            </a:r>
          </a:p>
          <a:p>
            <a:pPr lvl="1"/>
            <a:r>
              <a:rPr lang="en-US" dirty="0" smtClean="0"/>
              <a:t>Can import perfSONAR global lookup service entries</a:t>
            </a:r>
          </a:p>
          <a:p>
            <a:pPr lvl="1"/>
            <a:r>
              <a:rPr lang="en-US" dirty="0" smtClean="0"/>
              <a:t>Able to gather information from registration databases like GOCDB and OIM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Auto-completion / entry of values 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Context dependent user interface (see </a:t>
            </a:r>
            <a:r>
              <a:rPr lang="en-US" dirty="0" err="1" smtClean="0">
                <a:solidFill>
                  <a:srgbClr val="00B0F0"/>
                </a:solidFill>
              </a:rPr>
              <a:t>Testspecs</a:t>
            </a:r>
            <a:r>
              <a:rPr lang="en-US" dirty="0" smtClean="0">
                <a:solidFill>
                  <a:srgbClr val="00B0F0"/>
                </a:solidFill>
              </a:rPr>
              <a:t>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Can be easily installed outside of OSG</a:t>
            </a:r>
          </a:p>
          <a:p>
            <a:r>
              <a:rPr lang="en-US" dirty="0" smtClean="0"/>
              <a:t>Provides a RESTful interface to allow easy monitoring and software-controlled </a:t>
            </a:r>
            <a:r>
              <a:rPr lang="en-US" dirty="0" err="1" smtClean="0"/>
              <a:t>config</a:t>
            </a:r>
            <a:endParaRPr lang="en-US" dirty="0" smtClean="0"/>
          </a:p>
          <a:p>
            <a:pPr lvl="1"/>
            <a:r>
              <a:rPr lang="en-US" dirty="0">
                <a:hlinkClick r:id="rId2"/>
              </a:rPr>
              <a:t>https://meshconfig-itb.grid.iu.edu/apidoc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Supports filtering and dynamic host groups</a:t>
            </a:r>
          </a:p>
          <a:p>
            <a:pPr lvl="1"/>
            <a:r>
              <a:rPr lang="en-US" dirty="0" smtClean="0"/>
              <a:t>Can now build dynamic meshes, e.g., </a:t>
            </a:r>
            <a:r>
              <a:rPr lang="en-US" dirty="0" smtClean="0">
                <a:solidFill>
                  <a:srgbClr val="FF0000"/>
                </a:solidFill>
              </a:rPr>
              <a:t>all CentOS6 hosts who are members of  the ATLAS community</a:t>
            </a:r>
          </a:p>
          <a:p>
            <a:r>
              <a:rPr lang="en-US" dirty="0" smtClean="0"/>
              <a:t>Able to support both perfSONAR 3.x and 4.x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3/8/2017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OSG AHM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30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5577460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Standalone Mesh-</a:t>
            </a:r>
            <a:r>
              <a:rPr lang="en-US" dirty="0" err="1" smtClean="0"/>
              <a:t>config</a:t>
            </a:r>
            <a:r>
              <a:rPr lang="en-US" dirty="0" smtClean="0"/>
              <a:t>  (MCA)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(OSG networking/</a:t>
            </a:r>
            <a:r>
              <a:rPr lang="en-US" dirty="0" err="1" smtClean="0">
                <a:solidFill>
                  <a:srgbClr val="C00000"/>
                </a:solidFill>
              </a:rPr>
              <a:t>Soichi</a:t>
            </a:r>
            <a:r>
              <a:rPr lang="en-US" dirty="0" smtClean="0">
                <a:solidFill>
                  <a:srgbClr val="C00000"/>
                </a:solidFill>
              </a:rPr>
              <a:t>) </a:t>
            </a:r>
            <a:r>
              <a:rPr lang="en-US" dirty="0" smtClean="0">
                <a:solidFill>
                  <a:srgbClr val="002060"/>
                </a:solidFill>
              </a:rPr>
              <a:t>have finally finished the standalone mesh </a:t>
            </a:r>
            <a:r>
              <a:rPr lang="en-US" dirty="0" err="1" smtClean="0">
                <a:solidFill>
                  <a:srgbClr val="002060"/>
                </a:solidFill>
              </a:rPr>
              <a:t>config</a:t>
            </a:r>
            <a:r>
              <a:rPr lang="en-US" dirty="0" smtClean="0">
                <a:solidFill>
                  <a:srgbClr val="002060"/>
                </a:solidFill>
              </a:rPr>
              <a:t> administrator (GUI)!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As of May 31, 2017 the code and responsibility for maintenance and future upgrades was give to the perfSONAR developers team.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Documentation at </a:t>
            </a:r>
            <a:r>
              <a:rPr lang="en-US" dirty="0" smtClean="0">
                <a:hlinkClick r:id="rId3"/>
              </a:rPr>
              <a:t>http://docs.perfsonar.net/mca</a:t>
            </a:r>
            <a:r>
              <a:rPr lang="en-US" dirty="0"/>
              <a:t> and at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github.com/soichih/meshconfig-admin</a:t>
            </a:r>
            <a:r>
              <a:rPr lang="en-US" dirty="0" smtClean="0"/>
              <a:t> </a:t>
            </a:r>
          </a:p>
          <a:p>
            <a:r>
              <a:rPr lang="en-US" dirty="0" smtClean="0"/>
              <a:t>Issues tracked at </a:t>
            </a:r>
            <a:r>
              <a:rPr lang="en-US" dirty="0" smtClean="0">
                <a:hlinkClick r:id="rId5"/>
              </a:rPr>
              <a:t>https://github.com/soichih/meshconfig-admin/issues</a:t>
            </a:r>
            <a:r>
              <a:rPr lang="en-US" dirty="0" smtClean="0"/>
              <a:t>  (14 open,  17 closed)</a:t>
            </a:r>
          </a:p>
          <a:p>
            <a:r>
              <a:rPr lang="en-US" dirty="0" smtClean="0"/>
              <a:t>OSG ITB instance running at </a:t>
            </a:r>
            <a:r>
              <a:rPr lang="en-US" dirty="0" smtClean="0">
                <a:hlinkClick r:id="rId6"/>
              </a:rPr>
              <a:t>https://meshconfig-itb.grid.iu.edu/</a:t>
            </a:r>
            <a:r>
              <a:rPr lang="en-US" dirty="0" smtClean="0"/>
              <a:t> (create an account to play with this)</a:t>
            </a:r>
          </a:p>
          <a:p>
            <a:r>
              <a:rPr lang="en-US" b="1" dirty="0" smtClean="0"/>
              <a:t>Production instance is operational </a:t>
            </a:r>
            <a:r>
              <a:rPr lang="en-US" b="1" dirty="0" smtClean="0">
                <a:hlinkClick r:id="rId7"/>
              </a:rPr>
              <a:t>https://meshconfig.grid.iu.edu/</a:t>
            </a:r>
            <a:r>
              <a:rPr lang="en-US" b="1" dirty="0" smtClean="0"/>
              <a:t> </a:t>
            </a:r>
          </a:p>
          <a:p>
            <a:pPr lvl="1"/>
            <a:r>
              <a:rPr lang="en-US" b="1" dirty="0" smtClean="0"/>
              <a:t>Old URLs </a:t>
            </a:r>
            <a:r>
              <a:rPr lang="en-US" b="1" dirty="0" smtClean="0"/>
              <a:t>are remapped to use the new one.</a:t>
            </a:r>
            <a:endParaRPr lang="en-US" b="1" dirty="0" smtClean="0"/>
          </a:p>
          <a:p>
            <a:r>
              <a:rPr lang="en-US" b="1" dirty="0" smtClean="0"/>
              <a:t>Some small issues (see issue tracker) but it is working well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Shawn McKee - OSG Networking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31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13950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Enabling Alarming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95400"/>
            <a:ext cx="76962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We have a longer term goal of alerting and alarming on network issues. 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Milestone completed: technical design of a suitable analysis system based upon existing time-series technologies</a:t>
            </a:r>
          </a:p>
          <a:p>
            <a:r>
              <a:rPr lang="en-US" dirty="0" smtClean="0"/>
              <a:t>Current operating implementation gathers all </a:t>
            </a:r>
            <a:r>
              <a:rPr lang="en-US" dirty="0" err="1" smtClean="0"/>
              <a:t>perfSONAR</a:t>
            </a:r>
            <a:r>
              <a:rPr lang="en-US" dirty="0" smtClean="0"/>
              <a:t> data OSG sends to CERN and puts it in </a:t>
            </a:r>
            <a:r>
              <a:rPr lang="en-US" dirty="0" err="1" smtClean="0"/>
              <a:t>ElasticSearch</a:t>
            </a:r>
            <a:r>
              <a:rPr lang="en-US" dirty="0" smtClean="0"/>
              <a:t>.   </a:t>
            </a:r>
          </a:p>
          <a:p>
            <a:r>
              <a:rPr lang="en-US" dirty="0" err="1" smtClean="0"/>
              <a:t>Jupyter</a:t>
            </a:r>
            <a:r>
              <a:rPr lang="en-US" dirty="0" smtClean="0"/>
              <a:t> instance regularly runs </a:t>
            </a:r>
            <a:r>
              <a:rPr lang="en-US" dirty="0" err="1" smtClean="0"/>
              <a:t>cron</a:t>
            </a:r>
            <a:r>
              <a:rPr lang="en-US" dirty="0" smtClean="0"/>
              <a:t> tasks to analyze data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Near-term goal: anyone can subscribe to simple alert-emails.  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Not “production” yet; needs further interface tweaking to make it easy for users to use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AB5E-54CA-4197-B0C0-60CFDF79F1F6}" type="datetime1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Shawn McKee - OSG Networking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32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73152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Prototype Alarm/Alert System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81614"/>
            <a:ext cx="8077200" cy="460362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81400" y="6381750"/>
            <a:ext cx="2133600" cy="476250"/>
          </a:xfrm>
        </p:spPr>
        <p:txBody>
          <a:bodyPr/>
          <a:lstStyle/>
          <a:p>
            <a:fld id="{42DEAB5E-54CA-4197-B0C0-60CFDF79F1F6}" type="datetime1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Shawn McKee - OSG Networking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33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84678642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391400" cy="914400"/>
          </a:xfrm>
        </p:spPr>
        <p:txBody>
          <a:bodyPr/>
          <a:lstStyle/>
          <a:p>
            <a:r>
              <a:rPr lang="en-US" dirty="0" smtClean="0"/>
              <a:t>Current Example Alerting Email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43000"/>
            <a:ext cx="7498080" cy="556260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Last time I showed an text example email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We updated the format: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Working to customize by alert type</a:t>
            </a:r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Shawn McKee - OSG Networking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34</a:t>
            </a:fld>
            <a:endParaRPr kumimoji="0"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969165"/>
            <a:ext cx="5069532" cy="391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90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498080" cy="685800"/>
          </a:xfrm>
        </p:spPr>
        <p:txBody>
          <a:bodyPr/>
          <a:lstStyle/>
          <a:p>
            <a:r>
              <a:rPr lang="en-US" dirty="0" smtClean="0"/>
              <a:t>Examples of Network Analytics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27432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Using the ELK setup from </a:t>
            </a:r>
            <a:r>
              <a:rPr lang="en-US" dirty="0" err="1" smtClean="0"/>
              <a:t>Ilija</a:t>
            </a:r>
            <a:r>
              <a:rPr lang="en-US" dirty="0" smtClean="0"/>
              <a:t> </a:t>
            </a:r>
            <a:r>
              <a:rPr lang="en-US" dirty="0" err="1" smtClean="0"/>
              <a:t>Vukotic</a:t>
            </a:r>
            <a:r>
              <a:rPr lang="en-US" dirty="0" smtClean="0"/>
              <a:t>/UC we can look at some of the network data results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This link shows the last 6 months of significant packet loss results by source/destination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tiny.cc/PktLossNoUnknown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AB5E-54CA-4197-B0C0-60CFDF79F1F6}" type="datetime1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Shawn McKee - OSG Networking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35</a:t>
            </a:fld>
            <a:endParaRPr kumimoji="0"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56" y="3276600"/>
            <a:ext cx="8454888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198140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35" y="107373"/>
            <a:ext cx="7790688" cy="1264227"/>
          </a:xfrm>
        </p:spPr>
        <p:txBody>
          <a:bodyPr/>
          <a:lstStyle/>
          <a:p>
            <a:r>
              <a:rPr lang="en-US" dirty="0" smtClean="0"/>
              <a:t>We can analyze in the context of a specific site or link.  Example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tiny.cc/pSLink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AB5E-54CA-4197-B0C0-60CFDF79F1F6}" type="datetime1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Shawn McKee - OSG Networking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36</a:t>
            </a:fld>
            <a:endParaRPr kumimoji="0"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4" y="1295400"/>
            <a:ext cx="8633621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63412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1173"/>
            <a:ext cx="8382000" cy="111182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This example shows measurements being made and captured by OSG </a:t>
            </a:r>
            <a:r>
              <a:rPr lang="en-US" sz="2800" dirty="0" smtClean="0">
                <a:hlinkClick r:id="rId3"/>
              </a:rPr>
              <a:t>http</a:t>
            </a:r>
            <a:r>
              <a:rPr lang="en-US" sz="2800" dirty="0">
                <a:hlinkClick r:id="rId3"/>
              </a:rPr>
              <a:t>://</a:t>
            </a:r>
            <a:r>
              <a:rPr lang="en-US" sz="2800" dirty="0" smtClean="0">
                <a:hlinkClick r:id="rId3"/>
              </a:rPr>
              <a:t>tiny.cc/pSDash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AB5E-54CA-4197-B0C0-60CFDF79F1F6}" type="datetime1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Shawn McKee - OSG Networking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37</a:t>
            </a:fld>
            <a:endParaRPr kumimoji="0"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21" y="1219200"/>
            <a:ext cx="8791766" cy="499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283342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498080" cy="884238"/>
          </a:xfrm>
        </p:spPr>
        <p:txBody>
          <a:bodyPr/>
          <a:lstStyle/>
          <a:p>
            <a:r>
              <a:rPr lang="en-US" dirty="0" smtClean="0"/>
              <a:t>Status of OSG Net Services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AB5E-54CA-4197-B0C0-60CFDF79F1F6}" type="datetime1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7/24/2017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Shawn McKee - OSG Networking</a:t>
            </a: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817418"/>
            <a:ext cx="7543800" cy="39069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572000"/>
            <a:ext cx="8001000" cy="2676414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5067300" y="5257800"/>
            <a:ext cx="1143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248150" y="4950023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C00000"/>
                </a:solidFill>
              </a:rPr>
              <a:t>Config</a:t>
            </a:r>
            <a:r>
              <a:rPr lang="en-US" sz="1400" dirty="0" smtClean="0">
                <a:solidFill>
                  <a:srgbClr val="C00000"/>
                </a:solidFill>
              </a:rPr>
              <a:t> Changes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794033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333488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Understanding Network Topology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05088" cy="49530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0070C0"/>
                </a:solidFill>
              </a:rPr>
              <a:t>One thing that may not be obvious is that all the network measurements are only really useful if we know the path being measured…topology is very important to find/fix problems.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OSG measures topology via traceroute and </a:t>
            </a:r>
            <a:r>
              <a:rPr lang="en-US" dirty="0" err="1" smtClean="0">
                <a:solidFill>
                  <a:srgbClr val="0070C0"/>
                </a:solidFill>
              </a:rPr>
              <a:t>tracepath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 smtClean="0"/>
              <a:t>Can </a:t>
            </a:r>
            <a:r>
              <a:rPr lang="en-US" dirty="0"/>
              <a:t>we create tools to </a:t>
            </a:r>
            <a:r>
              <a:rPr lang="en-US" b="1" dirty="0" smtClean="0"/>
              <a:t>manipulate</a:t>
            </a:r>
            <a:r>
              <a:rPr lang="en-US" dirty="0" smtClean="0"/>
              <a:t>, </a:t>
            </a:r>
            <a:r>
              <a:rPr lang="en-US" b="1" dirty="0" smtClean="0"/>
              <a:t>visualize</a:t>
            </a:r>
            <a:r>
              <a:rPr lang="en-US" dirty="0"/>
              <a:t>, </a:t>
            </a:r>
            <a:r>
              <a:rPr lang="en-US" b="1" dirty="0" smtClean="0"/>
              <a:t>compare</a:t>
            </a:r>
            <a:r>
              <a:rPr lang="en-US" dirty="0" smtClean="0"/>
              <a:t> and </a:t>
            </a:r>
            <a:r>
              <a:rPr lang="en-US" b="1" dirty="0" smtClean="0"/>
              <a:t>analyze</a:t>
            </a:r>
            <a:r>
              <a:rPr lang="en-US" dirty="0" smtClean="0"/>
              <a:t> </a:t>
            </a:r>
            <a:r>
              <a:rPr lang="en-US" u="sng" dirty="0" smtClean="0"/>
              <a:t>network </a:t>
            </a:r>
            <a:r>
              <a:rPr lang="en-US" u="sng" dirty="0"/>
              <a:t>topologies</a:t>
            </a:r>
            <a:r>
              <a:rPr lang="en-US" dirty="0"/>
              <a:t> </a:t>
            </a:r>
            <a:r>
              <a:rPr lang="en-US" dirty="0" smtClean="0"/>
              <a:t>from the OSG network </a:t>
            </a:r>
            <a:r>
              <a:rPr lang="en-US" dirty="0" err="1" smtClean="0"/>
              <a:t>datastore</a:t>
            </a:r>
            <a:r>
              <a:rPr lang="en-US" dirty="0" smtClean="0"/>
              <a:t> contents? 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00B050"/>
                </a:solidFill>
              </a:rPr>
              <a:t>Can we </a:t>
            </a:r>
            <a:r>
              <a:rPr lang="en-US" dirty="0">
                <a:solidFill>
                  <a:srgbClr val="00B050"/>
                </a:solidFill>
              </a:rPr>
              <a:t>build </a:t>
            </a:r>
            <a:r>
              <a:rPr lang="en-US" dirty="0" smtClean="0">
                <a:solidFill>
                  <a:srgbClr val="00B050"/>
                </a:solidFill>
              </a:rPr>
              <a:t>upon these tools to create a </a:t>
            </a:r>
            <a:r>
              <a:rPr lang="en-US" dirty="0">
                <a:solidFill>
                  <a:srgbClr val="00B050"/>
                </a:solidFill>
              </a:rPr>
              <a:t>set of next-generation network </a:t>
            </a:r>
            <a:r>
              <a:rPr lang="en-US" dirty="0" smtClean="0">
                <a:solidFill>
                  <a:srgbClr val="00B050"/>
                </a:solidFill>
              </a:rPr>
              <a:t>diagnostic </a:t>
            </a:r>
            <a:r>
              <a:rPr lang="en-US" dirty="0">
                <a:solidFill>
                  <a:srgbClr val="00B050"/>
                </a:solidFill>
              </a:rPr>
              <a:t>tools to make </a:t>
            </a:r>
            <a:r>
              <a:rPr lang="en-US" dirty="0" smtClean="0">
                <a:solidFill>
                  <a:srgbClr val="00B050"/>
                </a:solidFill>
              </a:rPr>
              <a:t>debugging network </a:t>
            </a:r>
            <a:r>
              <a:rPr lang="en-US" dirty="0">
                <a:solidFill>
                  <a:srgbClr val="00B050"/>
                </a:solidFill>
              </a:rPr>
              <a:t>problems </a:t>
            </a:r>
            <a:r>
              <a:rPr lang="en-US" dirty="0" smtClean="0">
                <a:solidFill>
                  <a:srgbClr val="00B050"/>
                </a:solidFill>
              </a:rPr>
              <a:t>easier, quicker and more </a:t>
            </a:r>
            <a:r>
              <a:rPr lang="en-US" dirty="0">
                <a:solidFill>
                  <a:srgbClr val="00B050"/>
                </a:solidFill>
              </a:rPr>
              <a:t>accurate</a:t>
            </a:r>
            <a:r>
              <a:rPr lang="en-US" dirty="0" smtClean="0">
                <a:solidFill>
                  <a:srgbClr val="00B050"/>
                </a:solidFill>
              </a:rPr>
              <a:t>? 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Even without requiring the ability to perform </a:t>
            </a:r>
            <a:r>
              <a:rPr lang="en-US" dirty="0"/>
              <a:t>complicated data analysis </a:t>
            </a:r>
            <a:r>
              <a:rPr lang="en-US" dirty="0" smtClean="0"/>
              <a:t>and correlation</a:t>
            </a:r>
            <a:r>
              <a:rPr lang="en-US" dirty="0"/>
              <a:t>, </a:t>
            </a:r>
            <a:r>
              <a:rPr lang="en-US" dirty="0" smtClean="0"/>
              <a:t>basic tools </a:t>
            </a:r>
            <a:r>
              <a:rPr lang="en-US" dirty="0"/>
              <a:t>developed </a:t>
            </a:r>
            <a:r>
              <a:rPr lang="en-US" dirty="0" smtClean="0"/>
              <a:t>in </a:t>
            </a:r>
            <a:r>
              <a:rPr lang="en-US" dirty="0"/>
              <a:t>the area of </a:t>
            </a:r>
            <a:r>
              <a:rPr lang="en-US" dirty="0" smtClean="0"/>
              <a:t>network topology-based </a:t>
            </a:r>
            <a:r>
              <a:rPr lang="en-US" dirty="0"/>
              <a:t>metric visualization w</a:t>
            </a:r>
            <a:r>
              <a:rPr lang="en-US" dirty="0" smtClean="0"/>
              <a:t>ould be very </a:t>
            </a:r>
            <a:r>
              <a:rPr lang="en-US" dirty="0"/>
              <a:t>helpful </a:t>
            </a:r>
            <a:r>
              <a:rPr lang="en-US" dirty="0" smtClean="0"/>
              <a:t>in </a:t>
            </a:r>
            <a:r>
              <a:rPr lang="en-US" dirty="0"/>
              <a:t>letting </a:t>
            </a:r>
            <a:r>
              <a:rPr lang="en-US" dirty="0" smtClean="0"/>
              <a:t>users </a:t>
            </a:r>
            <a:r>
              <a:rPr lang="en-US" dirty="0"/>
              <a:t>and </a:t>
            </a:r>
            <a:r>
              <a:rPr lang="en-US" dirty="0" smtClean="0"/>
              <a:t>network </a:t>
            </a:r>
            <a:r>
              <a:rPr lang="en-US" dirty="0"/>
              <a:t>engineers </a:t>
            </a:r>
            <a:r>
              <a:rPr lang="en-US" dirty="0" smtClean="0"/>
              <a:t>better understand </a:t>
            </a:r>
            <a:r>
              <a:rPr lang="en-US" dirty="0"/>
              <a:t>what </a:t>
            </a:r>
            <a:r>
              <a:rPr lang="en-US" dirty="0" smtClean="0"/>
              <a:t>is happening </a:t>
            </a:r>
            <a:r>
              <a:rPr lang="en-US" dirty="0"/>
              <a:t>in </a:t>
            </a:r>
            <a:r>
              <a:rPr lang="en-US" dirty="0" smtClean="0"/>
              <a:t>our </a:t>
            </a:r>
            <a:r>
              <a:rPr lang="en-US" dirty="0"/>
              <a:t>networks</a:t>
            </a:r>
            <a:r>
              <a:rPr lang="en-US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C00000"/>
                </a:solidFill>
              </a:rPr>
              <a:t>This area is under active investigation in various projects.  Lots of work to do here.  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3/8/2017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OSG AHM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F787FE-4119-4211-AE05-64DE0D0071A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1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Year-5 Work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5334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New perfSONAR v4.0 released and deployed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New MCA (OSG product) into production; given to </a:t>
            </a:r>
            <a:r>
              <a:rPr lang="en-US" dirty="0" err="1" smtClean="0"/>
              <a:t>pS</a:t>
            </a:r>
            <a:r>
              <a:rPr lang="en-US" dirty="0" smtClean="0"/>
              <a:t> Team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Deployed site count steady; site/service monitoring deployed and maintained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Network support: triage and problem resolution (~15 incidents)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FF0000"/>
                </a:solidFill>
              </a:rPr>
              <a:t>Network analytics pipeline deployed (beta)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FF0000"/>
                </a:solidFill>
              </a:rPr>
              <a:t>Opt-in network problem alerting enabled (beta)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Documentation and web page updates ongoing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Outreach and community building ongoing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Community White Paper inputs provided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Close cooperation with WLCG (GGUS, monitoring </a:t>
            </a:r>
            <a:r>
              <a:rPr lang="en-US" dirty="0" err="1" smtClean="0"/>
              <a:t>config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dirty="0" smtClean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LHCONE/LHCOPN network testbed on SDN and point-to-point 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3/8/2017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OSG AHM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86206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Exploring Path Analysis</a:t>
            </a:r>
            <a:endParaRPr lang="en-GB" dirty="0"/>
          </a:p>
        </p:txBody>
      </p:sp>
      <p:sp>
        <p:nvSpPr>
          <p:cNvPr id="2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OSG AHM</a:t>
            </a:r>
            <a:endParaRPr lang="en-US" dirty="0" smtClean="0"/>
          </a:p>
        </p:txBody>
      </p:sp>
      <p:sp>
        <p:nvSpPr>
          <p:cNvPr id="2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BE394B-2483-6840-8B72-FFD573043244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84046" y="5867400"/>
            <a:ext cx="2312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latency, packet-loss,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throughput all available</a:t>
            </a:r>
            <a:endParaRPr lang="en-GB" dirty="0">
              <a:solidFill>
                <a:srgbClr val="00B05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08488" y="1447800"/>
            <a:ext cx="8329299" cy="4430012"/>
            <a:chOff x="394163" y="1583496"/>
            <a:chExt cx="8329299" cy="4430012"/>
          </a:xfrm>
        </p:grpSpPr>
        <p:pic>
          <p:nvPicPr>
            <p:cNvPr id="6" name="Picture 5" descr="Screen Shot 2015-06-10 at 13.20.47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163" y="1583496"/>
              <a:ext cx="8329299" cy="4430012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3303973" y="3207858"/>
              <a:ext cx="1094440" cy="770988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37440" y="2851497"/>
              <a:ext cx="733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DFN</a:t>
              </a:r>
              <a:endParaRPr lang="en-GB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80995" y="3486403"/>
              <a:ext cx="10314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JANET</a:t>
              </a:r>
              <a:endParaRPr lang="en-GB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09803" y="2531149"/>
              <a:ext cx="1081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GEANT</a:t>
              </a:r>
              <a:endParaRPr lang="en-GB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5686554" y="3097719"/>
              <a:ext cx="1094440" cy="1418064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4501663" y="2777371"/>
              <a:ext cx="1223719" cy="1986229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402963" y="2788327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RAL</a:t>
              </a:r>
              <a:endParaRPr lang="en-GB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06120" y="2760791"/>
              <a:ext cx="8838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Aachen</a:t>
              </a:r>
              <a:endParaRPr lang="en-GB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06119" y="4971709"/>
              <a:ext cx="5872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ITEP</a:t>
              </a:r>
              <a:endParaRPr lang="en-GB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812478" y="4865520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QMUL</a:t>
              </a:r>
              <a:endParaRPr lang="en-GB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>
              <a:off x="1651987" y="5557212"/>
              <a:ext cx="6160491" cy="10618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6222857" y="1134070"/>
            <a:ext cx="2778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We can correlate paths with packet-loss/latency information (</a:t>
            </a:r>
            <a:r>
              <a:rPr lang="en-GB" dirty="0" err="1" smtClean="0">
                <a:solidFill>
                  <a:srgbClr val="C00000"/>
                </a:solidFill>
              </a:rPr>
              <a:t>PuNDIT</a:t>
            </a:r>
            <a:r>
              <a:rPr lang="en-GB" dirty="0" smtClean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4800" y="1143000"/>
            <a:ext cx="27785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We can simplify the graph by aggregating nodes that belong to same NREN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(visual debugging)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3/8/2017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45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Performance Issues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3922949"/>
              </p:ext>
            </p:extLst>
          </p:nvPr>
        </p:nvGraphicFramePr>
        <p:xfrm>
          <a:off x="4629012" y="1131853"/>
          <a:ext cx="4286388" cy="5341054"/>
        </p:xfrm>
        <a:graphic>
          <a:graphicData uri="http://schemas.openxmlformats.org/drawingml/2006/table">
            <a:tbl>
              <a:tblPr/>
              <a:tblGrid>
                <a:gridCol w="1428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7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1731">
                <a:tc>
                  <a:txBody>
                    <a:bodyPr/>
                    <a:lstStyle/>
                    <a:p>
                      <a:r>
                        <a:rPr lang="en-US" sz="900" u="none" strike="noStrike" dirty="0">
                          <a:solidFill>
                            <a:srgbClr val="58438B"/>
                          </a:solidFill>
                          <a:effectLst/>
                          <a:hlinkClick r:id="rId2" tooltip="Sort by this column"/>
                        </a:rPr>
                        <a:t>Incident</a:t>
                      </a:r>
                      <a:endParaRPr lang="en-US" sz="900" dirty="0">
                        <a:effectLst/>
                      </a:endParaRPr>
                    </a:p>
                  </a:txBody>
                  <a:tcPr marL="11380" marR="11380" marT="7587" marB="7587">
                    <a:lnL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6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u="none" strike="noStrike">
                          <a:solidFill>
                            <a:srgbClr val="58438B"/>
                          </a:solidFill>
                          <a:effectLst/>
                          <a:hlinkClick r:id="rId3" tooltip="Sort by this column"/>
                        </a:rPr>
                        <a:t>Ticket</a:t>
                      </a:r>
                      <a:endParaRPr lang="en-US" sz="900">
                        <a:effectLst/>
                      </a:endParaRPr>
                    </a:p>
                  </a:txBody>
                  <a:tcPr marL="11380" marR="11380" marT="7587" marB="7587">
                    <a:lnL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6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u="none" strike="noStrike">
                          <a:solidFill>
                            <a:srgbClr val="58438B"/>
                          </a:solidFill>
                          <a:effectLst/>
                          <a:hlinkClick r:id="rId4" tooltip="Sort by this column"/>
                        </a:rPr>
                        <a:t>Comments</a:t>
                      </a:r>
                      <a:endParaRPr lang="en-US" sz="900">
                        <a:effectLst/>
                      </a:endParaRPr>
                    </a:p>
                  </a:txBody>
                  <a:tcPr marL="11380" marR="11380" marT="7587" marB="7587">
                    <a:lnL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6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937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BNL</a:t>
                      </a:r>
                      <a:r>
                        <a:rPr lang="en-US" sz="900" u="none" strike="noStrike">
                          <a:solidFill>
                            <a:srgbClr val="58438B"/>
                          </a:solidFill>
                          <a:effectLst/>
                          <a:hlinkClick r:id="rId5"/>
                        </a:rPr>
                        <a:t>RAL</a:t>
                      </a:r>
                      <a:r>
                        <a:rPr lang="en-US" sz="900">
                          <a:effectLst/>
                        </a:rPr>
                        <a:t>CERN</a:t>
                      </a:r>
                    </a:p>
                  </a:txBody>
                  <a:tcPr marL="11380" marR="11380" marT="5690" marB="5690">
                    <a:lnL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</a:t>
                      </a:r>
                    </a:p>
                  </a:txBody>
                  <a:tcPr marL="11380" marR="11380" marT="5690" marB="5690">
                    <a:lnL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Still open</a:t>
                      </a:r>
                    </a:p>
                  </a:txBody>
                  <a:tcPr marL="11380" marR="11380" marT="5690" marB="5690">
                    <a:lnL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052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BNL SARA CERN</a:t>
                      </a:r>
                    </a:p>
                  </a:txBody>
                  <a:tcPr marL="11380" marR="11380" marT="5690" marB="5690">
                    <a:lnL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u="none" strike="noStrike">
                          <a:solidFill>
                            <a:srgbClr val="58438B"/>
                          </a:solidFill>
                          <a:effectLst/>
                          <a:hlinkClick r:id="rId6"/>
                        </a:rPr>
                        <a:t>https://ggus.eu/index.php?mode=ticket_info&amp;ticket_id=120957</a:t>
                      </a:r>
                      <a:endParaRPr lang="en-US" sz="900">
                        <a:effectLst/>
                      </a:endParaRPr>
                    </a:p>
                  </a:txBody>
                  <a:tcPr marL="11380" marR="11380" marT="5690" marB="5690">
                    <a:lnL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Resolved, issue with ESNet router at CERN</a:t>
                      </a:r>
                    </a:p>
                  </a:txBody>
                  <a:tcPr marL="11380" marR="11380" marT="5690" marB="5690">
                    <a:lnL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052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ASGC CERN IJS</a:t>
                      </a:r>
                    </a:p>
                  </a:txBody>
                  <a:tcPr marL="11380" marR="11380" marT="5690" marB="5690">
                    <a:lnL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u="none" strike="noStrike">
                          <a:solidFill>
                            <a:srgbClr val="58438B"/>
                          </a:solidFill>
                          <a:effectLst/>
                          <a:hlinkClick r:id="rId7"/>
                        </a:rPr>
                        <a:t>https://ggus.eu/index.php?mode=ticket_info&amp;ticket_id=119820</a:t>
                      </a:r>
                      <a:endParaRPr lang="en-US" sz="900">
                        <a:effectLst/>
                      </a:endParaRPr>
                    </a:p>
                  </a:txBody>
                  <a:tcPr marL="11380" marR="11380" marT="5690" marB="5690">
                    <a:lnL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Still open</a:t>
                      </a:r>
                    </a:p>
                  </a:txBody>
                  <a:tcPr marL="11380" marR="11380" marT="5690" marB="5690">
                    <a:lnL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052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CBPF</a:t>
                      </a:r>
                    </a:p>
                  </a:txBody>
                  <a:tcPr marL="11380" marR="11380" marT="5690" marB="5690">
                    <a:lnL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u="none" strike="noStrike">
                          <a:solidFill>
                            <a:srgbClr val="58438B"/>
                          </a:solidFill>
                          <a:effectLst/>
                          <a:hlinkClick r:id="rId8"/>
                        </a:rPr>
                        <a:t>https://ggus.eu/index.php?mode=ticket_info&amp;ticket_id=120081</a:t>
                      </a:r>
                      <a:endParaRPr lang="en-US" sz="900">
                        <a:effectLst/>
                      </a:endParaRPr>
                    </a:p>
                  </a:txBody>
                  <a:tcPr marL="11380" marR="11380" marT="5690" marB="5690">
                    <a:lnL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Resolved by RNP stopped publishing to ESNet CBPF IPs</a:t>
                      </a:r>
                    </a:p>
                  </a:txBody>
                  <a:tcPr marL="11380" marR="11380" marT="5690" marB="5690">
                    <a:lnL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0725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FNAL CERN</a:t>
                      </a:r>
                    </a:p>
                  </a:txBody>
                  <a:tcPr marL="11380" marR="11380" marT="5690" marB="5690">
                    <a:lnL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u="none" strike="noStrike">
                          <a:solidFill>
                            <a:srgbClr val="58438B"/>
                          </a:solidFill>
                          <a:effectLst/>
                          <a:hlinkClick r:id="rId9"/>
                        </a:rPr>
                        <a:t>https://ggus.eu/ws/ticket_info.php?ticket=119551</a:t>
                      </a:r>
                      <a:endParaRPr lang="en-US" sz="900">
                        <a:effectLst/>
                      </a:endParaRPr>
                    </a:p>
                  </a:txBody>
                  <a:tcPr marL="11380" marR="11380" marT="5690" marB="5690">
                    <a:lnL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Didn't reach WLCG throughput SU, was assigned directly to CERN LHCOPN, was fixed by Esnet - faulty router interface in New York</a:t>
                      </a:r>
                    </a:p>
                  </a:txBody>
                  <a:tcPr marL="11380" marR="11380" marT="5690" marB="5690">
                    <a:lnL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7610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PIC inbound</a:t>
                      </a:r>
                    </a:p>
                  </a:txBody>
                  <a:tcPr marL="11380" marR="11380" marT="5690" marB="5690">
                    <a:lnL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via mailing </a:t>
                      </a:r>
                      <a:r>
                        <a:rPr lang="en-US" sz="900" dirty="0" smtClean="0">
                          <a:effectLst/>
                        </a:rPr>
                        <a:t>list</a:t>
                      </a:r>
                      <a:r>
                        <a:rPr lang="en-US" sz="900" dirty="0" smtClean="0">
                          <a:effectLst/>
                          <a:hlinkClick r:id="rId10"/>
                        </a:rPr>
                        <a:t>https://twiki.cern.ch/twiki/bin/view/LCG/NetworkTransferMetrics#Network_Throughput_Support_Unit</a:t>
                      </a:r>
                      <a:endParaRPr lang="en-US" sz="900" dirty="0">
                        <a:effectLst/>
                      </a:endParaRPr>
                    </a:p>
                  </a:txBody>
                  <a:tcPr marL="11380" marR="11380" marT="5690" marB="5690">
                    <a:lnL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10 Gbps link WAN at PIC sharing LHCOPN,LHCONE was completely saturated causing input discards</a:t>
                      </a:r>
                    </a:p>
                  </a:txBody>
                  <a:tcPr marL="11380" marR="11380" marT="5690" marB="5690">
                    <a:lnL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7610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BNL to PIC</a:t>
                      </a:r>
                    </a:p>
                  </a:txBody>
                  <a:tcPr marL="11380" marR="11380" marT="5690" marB="5690">
                    <a:lnL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via mailing list</a:t>
                      </a:r>
                    </a:p>
                  </a:txBody>
                  <a:tcPr marL="11380" marR="11380" marT="5690" marB="5690">
                    <a:lnL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LHCOPN link CERN-PIC was flapping a lot due to an issue with the Geant fibre to Spain</a:t>
                      </a:r>
                    </a:p>
                  </a:txBody>
                  <a:tcPr marL="11380" marR="11380" marT="5690" marB="5690">
                    <a:lnL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94167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MAINZ CA</a:t>
                      </a:r>
                    </a:p>
                  </a:txBody>
                  <a:tcPr marL="11380" marR="11380" marT="5690" marB="5690">
                    <a:lnL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via mailing list</a:t>
                      </a:r>
                    </a:p>
                  </a:txBody>
                  <a:tcPr marL="11380" marR="11380" marT="5690" marB="5690">
                    <a:lnL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MAINZ uses a "commercial" network provider and Canadian sites only peer with R&amp;E networks</a:t>
                      </a:r>
                    </a:p>
                  </a:txBody>
                  <a:tcPr marL="11380" marR="11380" marT="5690" marB="5690">
                    <a:lnL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495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OU inbound</a:t>
                      </a:r>
                    </a:p>
                  </a:txBody>
                  <a:tcPr marL="11380" marR="11380" marT="5690" marB="5690">
                    <a:lnL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via mailing list</a:t>
                      </a:r>
                    </a:p>
                  </a:txBody>
                  <a:tcPr marL="11380" marR="11380" marT="5690" marB="5690">
                    <a:lnL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Narrowed down to a faulty switch on site</a:t>
                      </a:r>
                    </a:p>
                  </a:txBody>
                  <a:tcPr marL="11380" marR="11380" marT="5690" marB="5690">
                    <a:lnL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94167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CA EU</a:t>
                      </a:r>
                    </a:p>
                  </a:txBody>
                  <a:tcPr marL="11380" marR="11380" marT="5690" marB="5690">
                    <a:lnL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u="none" strike="noStrike">
                          <a:solidFill>
                            <a:srgbClr val="58438B"/>
                          </a:solidFill>
                          <a:effectLst/>
                          <a:hlinkClick r:id="rId11"/>
                        </a:rPr>
                        <a:t>https://ggus.eu/index.php?mode=ticket_info&amp;ticket_id=118748</a:t>
                      </a:r>
                      <a:r>
                        <a:rPr lang="en-US" sz="900">
                          <a:effectLst/>
                        </a:rPr>
                        <a:t>,</a:t>
                      </a:r>
                      <a:r>
                        <a:rPr lang="en-US" sz="900" u="none" strike="noStrike">
                          <a:solidFill>
                            <a:srgbClr val="58438B"/>
                          </a:solidFill>
                          <a:effectLst/>
                          <a:hlinkClick r:id="rId12"/>
                        </a:rPr>
                        <a:t>https://ggus.eu/index.php?mode=ticket_info&amp;ticket_id=118730</a:t>
                      </a:r>
                      <a:endParaRPr lang="en-US" sz="900">
                        <a:effectLst/>
                      </a:endParaRPr>
                    </a:p>
                  </a:txBody>
                  <a:tcPr marL="11380" marR="11380" marT="5690" marB="5690">
                    <a:lnL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Trans-</a:t>
                      </a:r>
                      <a:r>
                        <a:rPr lang="en-US" sz="900" dirty="0" err="1">
                          <a:effectLst/>
                        </a:rPr>
                        <a:t>atlantic</a:t>
                      </a:r>
                      <a:r>
                        <a:rPr lang="en-US" sz="900" dirty="0">
                          <a:effectLst/>
                        </a:rPr>
                        <a:t> channel instability, resolved by </a:t>
                      </a:r>
                      <a:r>
                        <a:rPr lang="en-US" sz="900" dirty="0" err="1">
                          <a:effectLst/>
                        </a:rPr>
                        <a:t>Canarie</a:t>
                      </a:r>
                      <a:r>
                        <a:rPr lang="en-US" sz="900" dirty="0">
                          <a:effectLst/>
                        </a:rPr>
                        <a:t> by re-routing</a:t>
                      </a:r>
                    </a:p>
                  </a:txBody>
                  <a:tcPr marL="11380" marR="11380" marT="5690" marB="5690">
                    <a:lnL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5/11/2016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OSG Networking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F787FE-4119-4211-AE05-64DE0D0071A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997089"/>
            <a:ext cx="4343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We have been using our OSG infrastructure and data to identify and fix numerous network issues.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B050"/>
                </a:solidFill>
              </a:rPr>
              <a:t>The table on the right shows the recent (since Feb 2016) WLCG support unit issues.  Using OSG </a:t>
            </a:r>
            <a:r>
              <a:rPr lang="en-US" dirty="0" err="1" smtClean="0">
                <a:solidFill>
                  <a:srgbClr val="00B050"/>
                </a:solidFill>
              </a:rPr>
              <a:t>perfSONAR</a:t>
            </a:r>
            <a:r>
              <a:rPr lang="en-US" dirty="0" smtClean="0">
                <a:solidFill>
                  <a:srgbClr val="00B050"/>
                </a:solidFill>
              </a:rPr>
              <a:t> data we even know the root cause of the current open issues.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2060"/>
                </a:solidFill>
              </a:rPr>
              <a:t>Within OSG we have additionally found and fixed issues involving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Caltech, Boston University, BNL, FNAL, OU, Michigan, Michigan  State, Langston, Indiana, University of Chicago,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Unversity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Illinois, Nebraska and Georgia Tech 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The bad news is that most of these cases were not initiated proactively but rather in response to data transfer issues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4343400" y="1295400"/>
            <a:ext cx="4724400" cy="6096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600000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744387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</a:t>
            </a:r>
            <a:r>
              <a:rPr lang="en-US" dirty="0" err="1" smtClean="0"/>
              <a:t>perfSONAR</a:t>
            </a:r>
            <a:r>
              <a:rPr lang="en-US" dirty="0" smtClean="0"/>
              <a:t> Pipeline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5/11/2016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OSG Networking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F787FE-4119-4211-AE05-64DE0D0071A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7" name="Content Placeholder 6" descr="wlcg_perfsonar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067310"/>
            <a:ext cx="5421791" cy="54096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1371600"/>
            <a:ext cx="31527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The diagram on the right provides a high-level view of how OSG is managing </a:t>
            </a:r>
            <a:r>
              <a:rPr lang="en-US" sz="2000" dirty="0" err="1" smtClean="0">
                <a:solidFill>
                  <a:srgbClr val="C00000"/>
                </a:solidFill>
              </a:rPr>
              <a:t>perfSONAR</a:t>
            </a:r>
            <a:r>
              <a:rPr lang="en-US" sz="2000" dirty="0" smtClean="0">
                <a:solidFill>
                  <a:srgbClr val="C00000"/>
                </a:solidFill>
              </a:rPr>
              <a:t> deployments, gathering metrics and making them available for use.</a:t>
            </a:r>
          </a:p>
          <a:p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10700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Analytics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en-US" kern="1200" dirty="0">
                <a:solidFill>
                  <a:srgbClr val="7030A0"/>
                </a:solidFill>
              </a:rPr>
              <a:t>Ilija </a:t>
            </a:r>
            <a:r>
              <a:rPr lang="en-US" kern="1200" dirty="0" err="1">
                <a:solidFill>
                  <a:srgbClr val="7030A0"/>
                </a:solidFill>
              </a:rPr>
              <a:t>Vukotic</a:t>
            </a:r>
            <a:r>
              <a:rPr lang="en-US" kern="1200" dirty="0">
                <a:solidFill>
                  <a:srgbClr val="7030A0"/>
                </a:solidFill>
              </a:rPr>
              <a:t>/U Chicago has been leading an effort to get network metrics into an analytics platform</a:t>
            </a:r>
            <a:endParaRPr lang="en-GB" kern="1200" dirty="0">
              <a:solidFill>
                <a:srgbClr val="7030A0"/>
              </a:solidFill>
            </a:endParaRPr>
          </a:p>
          <a:p>
            <a:pPr lvl="0">
              <a:lnSpc>
                <a:spcPct val="100000"/>
              </a:lnSpc>
            </a:pPr>
            <a:r>
              <a:rPr lang="en-GB" kern="1200" dirty="0">
                <a:solidFill>
                  <a:srgbClr val="003399"/>
                </a:solidFill>
              </a:rPr>
              <a:t>This analytics service indexes historical network related data while providing predictive capabilities for near term network throughput performance</a:t>
            </a:r>
            <a:r>
              <a:rPr lang="en-GB" kern="1200" dirty="0" smtClean="0">
                <a:solidFill>
                  <a:srgbClr val="003399"/>
                </a:solidFill>
              </a:rPr>
              <a:t>.</a:t>
            </a:r>
            <a:endParaRPr lang="en-GB" kern="1200" dirty="0">
              <a:solidFill>
                <a:srgbClr val="003399"/>
              </a:solidFill>
            </a:endParaRPr>
          </a:p>
          <a:p>
            <a:pPr lvl="0">
              <a:lnSpc>
                <a:spcPct val="100000"/>
              </a:lnSpc>
            </a:pPr>
            <a:r>
              <a:rPr lang="en-GB" kern="1200" dirty="0">
                <a:solidFill>
                  <a:srgbClr val="003399"/>
                </a:solidFill>
              </a:rPr>
              <a:t>Primary functions:</a:t>
            </a:r>
          </a:p>
          <a:p>
            <a:pPr lvl="1">
              <a:lnSpc>
                <a:spcPct val="100000"/>
              </a:lnSpc>
              <a:buClr>
                <a:srgbClr val="3333CC"/>
              </a:buClr>
            </a:pPr>
            <a:r>
              <a:rPr lang="en-GB" sz="1800" kern="1200" dirty="0">
                <a:solidFill>
                  <a:srgbClr val="AAE2CA">
                    <a:lumMod val="75000"/>
                  </a:srgbClr>
                </a:solidFill>
                <a:ea typeface="+mn-ea"/>
                <a:cs typeface="+mn-cs"/>
              </a:rPr>
              <a:t>Aggregate, and index, network related data associated with WLCG “links”</a:t>
            </a:r>
          </a:p>
          <a:p>
            <a:pPr lvl="1">
              <a:lnSpc>
                <a:spcPct val="100000"/>
              </a:lnSpc>
              <a:buClr>
                <a:srgbClr val="3333CC"/>
              </a:buClr>
            </a:pPr>
            <a:r>
              <a:rPr lang="en-GB" sz="1800" kern="1200" dirty="0">
                <a:solidFill>
                  <a:srgbClr val="AAE2CA">
                    <a:lumMod val="75000"/>
                  </a:srgbClr>
                </a:solidFill>
                <a:ea typeface="+mn-ea"/>
                <a:cs typeface="+mn-cs"/>
              </a:rPr>
              <a:t>Serve derived network analytics to ATLAS production, DDM &amp; analysis clients</a:t>
            </a:r>
          </a:p>
          <a:p>
            <a:pPr lvl="1">
              <a:lnSpc>
                <a:spcPct val="100000"/>
              </a:lnSpc>
              <a:buClr>
                <a:srgbClr val="3333CC"/>
              </a:buClr>
            </a:pPr>
            <a:r>
              <a:rPr lang="en-GB" sz="1800" kern="1200" dirty="0">
                <a:solidFill>
                  <a:srgbClr val="AAE2CA">
                    <a:lumMod val="75000"/>
                  </a:srgbClr>
                </a:solidFill>
                <a:ea typeface="+mn-ea"/>
                <a:cs typeface="+mn-cs"/>
              </a:rPr>
              <a:t>Provide a generalized network analytics platform for other communities in the </a:t>
            </a:r>
            <a:r>
              <a:rPr lang="en-GB" sz="1800" kern="1200" dirty="0" smtClean="0">
                <a:solidFill>
                  <a:srgbClr val="AAE2CA">
                    <a:lumMod val="75000"/>
                  </a:srgbClr>
                </a:solidFill>
                <a:ea typeface="+mn-ea"/>
                <a:cs typeface="+mn-cs"/>
              </a:rPr>
              <a:t>OSG</a:t>
            </a:r>
            <a:endParaRPr lang="en-GB" sz="1800" kern="1200" dirty="0">
              <a:solidFill>
                <a:srgbClr val="AAE2CA">
                  <a:lumMod val="75000"/>
                </a:srgbClr>
              </a:solidFill>
              <a:ea typeface="+mn-ea"/>
              <a:cs typeface="+mn-cs"/>
            </a:endParaRPr>
          </a:p>
          <a:p>
            <a:pPr lvl="0">
              <a:lnSpc>
                <a:spcPct val="100000"/>
              </a:lnSpc>
            </a:pPr>
            <a:r>
              <a:rPr lang="en-GB" kern="1200" dirty="0">
                <a:solidFill>
                  <a:srgbClr val="003399"/>
                </a:solidFill>
              </a:rPr>
              <a:t>Part of ATLAS Analytics platform</a:t>
            </a:r>
          </a:p>
          <a:p>
            <a:pPr lvl="1">
              <a:lnSpc>
                <a:spcPct val="100000"/>
              </a:lnSpc>
              <a:buClr>
                <a:srgbClr val="3333CC"/>
              </a:buClr>
            </a:pPr>
            <a:r>
              <a:rPr lang="en-GB" sz="1800" kern="1200" dirty="0">
                <a:solidFill>
                  <a:srgbClr val="AAE2CA">
                    <a:lumMod val="75000"/>
                  </a:srgbClr>
                </a:solidFill>
                <a:ea typeface="+mn-ea"/>
                <a:cs typeface="+mn-cs"/>
              </a:rPr>
              <a:t>https://</a:t>
            </a:r>
            <a:r>
              <a:rPr lang="en-GB" sz="1800" kern="1200" dirty="0" smtClean="0">
                <a:solidFill>
                  <a:srgbClr val="AAE2CA">
                    <a:lumMod val="75000"/>
                  </a:srgbClr>
                </a:solidFill>
                <a:ea typeface="+mn-ea"/>
                <a:cs typeface="+mn-cs"/>
              </a:rPr>
              <a:t>cds.cern.ch/record/2056257/files/ATL-SOFT-SLIDE-2015-752.pdf</a:t>
            </a:r>
            <a:endParaRPr lang="en-GB" sz="1800" kern="1200" dirty="0">
              <a:solidFill>
                <a:srgbClr val="AAE2CA">
                  <a:lumMod val="75000"/>
                </a:srgbClr>
              </a:solidFill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5/11/2016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OSG Networking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F787FE-4119-4211-AE05-64DE0D0071A9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12263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WLCG Network and Transfer Metrics Working 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181600"/>
          </a:xfrm>
        </p:spPr>
        <p:txBody>
          <a:bodyPr/>
          <a:lstStyle/>
          <a:p>
            <a:pPr marL="0" lvl="0" indent="0" algn="ctr" eaLnBrk="1" fontAlgn="auto" hangingPunct="1">
              <a:lnSpc>
                <a:spcPct val="100000"/>
              </a:lnSpc>
              <a:spcAft>
                <a:spcPts val="0"/>
              </a:spcAft>
              <a:buClrTx/>
              <a:buNone/>
            </a:pPr>
            <a:r>
              <a:rPr lang="en-US" kern="1200" dirty="0">
                <a:solidFill>
                  <a:srgbClr val="003399"/>
                </a:solidFill>
                <a:effectLst/>
                <a:latin typeface="Calibri"/>
                <a:hlinkClick r:id="rId2"/>
              </a:rPr>
              <a:t>https://twiki.cern.ch/twiki/bin/view/LCG/NetworkTransferMetrics</a:t>
            </a:r>
            <a:r>
              <a:rPr lang="en-US" kern="1200" dirty="0">
                <a:solidFill>
                  <a:srgbClr val="003399"/>
                </a:solidFill>
                <a:effectLst/>
                <a:latin typeface="Calibri"/>
              </a:rPr>
              <a:t>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The </a:t>
            </a:r>
            <a:r>
              <a:rPr lang="en-US" dirty="0"/>
              <a:t>WLCG efforts at CERN are being </a:t>
            </a:r>
            <a:r>
              <a:rPr lang="en-US" dirty="0" smtClean="0"/>
              <a:t>reorganized; </a:t>
            </a:r>
            <a:r>
              <a:rPr lang="en-US" dirty="0"/>
              <a:t>this </a:t>
            </a:r>
            <a:r>
              <a:rPr lang="en-US" dirty="0" smtClean="0"/>
              <a:t>is </a:t>
            </a:r>
            <a:r>
              <a:rPr lang="en-US" dirty="0"/>
              <a:t>an opportunity to chart future directions for the working group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>
                <a:solidFill>
                  <a:srgbClr val="C00000"/>
                </a:solidFill>
              </a:rPr>
              <a:t>There was a review of the working group April 28</a:t>
            </a:r>
            <a:r>
              <a:rPr lang="en-US" baseline="30000" dirty="0">
                <a:solidFill>
                  <a:srgbClr val="C00000"/>
                </a:solidFill>
              </a:rPr>
              <a:t>th</a:t>
            </a:r>
            <a:r>
              <a:rPr lang="en-US" dirty="0">
                <a:solidFill>
                  <a:srgbClr val="C00000"/>
                </a:solidFill>
              </a:rPr>
              <a:t> during  the WLCG Operations Coordination meeting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>
                <a:solidFill>
                  <a:srgbClr val="C00000"/>
                </a:solidFill>
                <a:hlinkClick r:id="rId3"/>
              </a:rPr>
              <a:t>https://indico.cern.ch/event/514078</a:t>
            </a:r>
            <a:r>
              <a:rPr lang="en-US" dirty="0" smtClean="0">
                <a:solidFill>
                  <a:srgbClr val="C00000"/>
                </a:solidFill>
                <a:hlinkClick r:id="rId3"/>
              </a:rPr>
              <a:t>/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>
                <a:solidFill>
                  <a:srgbClr val="00B050"/>
                </a:solidFill>
              </a:rPr>
              <a:t>We have a number of areas (projects; see next slide) we are considering and we need to understand where these efforts should be housed (Stay in WG, move to  GDB, to LHCONE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 smtClean="0">
                <a:solidFill>
                  <a:srgbClr val="0070C0"/>
                </a:solidFill>
              </a:rPr>
              <a:t>OSG will continue to rely upon the WG to help organize global </a:t>
            </a:r>
            <a:r>
              <a:rPr lang="en-US" dirty="0" err="1" smtClean="0">
                <a:solidFill>
                  <a:srgbClr val="0070C0"/>
                </a:solidFill>
              </a:rPr>
              <a:t>perfSONAR</a:t>
            </a:r>
            <a:r>
              <a:rPr lang="en-US" dirty="0" smtClean="0">
                <a:solidFill>
                  <a:srgbClr val="0070C0"/>
                </a:solidFill>
              </a:rPr>
              <a:t> maintenance and support 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5/11/2016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OSG Networking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F787FE-4119-4211-AE05-64DE0D0071A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51421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029"/>
            <a:ext cx="7498080" cy="960438"/>
          </a:xfrm>
        </p:spPr>
        <p:txBody>
          <a:bodyPr>
            <a:normAutofit/>
          </a:bodyPr>
          <a:lstStyle/>
          <a:p>
            <a:r>
              <a:rPr lang="en-US" dirty="0" smtClean="0"/>
              <a:t>A Global Monitoring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438"/>
            <a:ext cx="8610600" cy="117316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 smtClean="0"/>
              <a:t>We enabled a global deployment of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perfSONAR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/>
              <a:t>to instrument our networks (both IPv4 &amp; IPv6)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3/8/2017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OSG AHM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45</a:t>
            </a:fld>
            <a:endParaRPr kumimoji="0" lang="en-US"/>
          </a:p>
        </p:txBody>
      </p:sp>
      <p:pic>
        <p:nvPicPr>
          <p:cNvPr id="7" name="Content Placeholder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8610600" cy="39679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19057" y="4570274"/>
            <a:ext cx="3261153" cy="1754326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alpha val="59000"/>
                  </a:schemeClr>
                </a:solidFill>
              </a:rPr>
              <a:t>278 </a:t>
            </a:r>
            <a:r>
              <a:rPr lang="en-US" dirty="0" err="1" smtClean="0">
                <a:solidFill>
                  <a:schemeClr val="tx1">
                    <a:alpha val="59000"/>
                  </a:schemeClr>
                </a:solidFill>
              </a:rPr>
              <a:t>perfSONAR</a:t>
            </a:r>
            <a:r>
              <a:rPr lang="en-US" dirty="0" smtClean="0">
                <a:solidFill>
                  <a:schemeClr val="tx1">
                    <a:alpha val="59000"/>
                  </a:schemeClr>
                </a:solidFill>
              </a:rPr>
              <a:t> instances registered in GOCDB/OIM</a:t>
            </a:r>
          </a:p>
          <a:p>
            <a:r>
              <a:rPr lang="en-US" dirty="0" smtClean="0">
                <a:solidFill>
                  <a:schemeClr val="tx1">
                    <a:alpha val="59000"/>
                  </a:schemeClr>
                </a:solidFill>
              </a:rPr>
              <a:t>248 Active </a:t>
            </a:r>
            <a:r>
              <a:rPr lang="en-US" dirty="0" err="1" smtClean="0">
                <a:solidFill>
                  <a:schemeClr val="tx1">
                    <a:alpha val="59000"/>
                  </a:schemeClr>
                </a:solidFill>
              </a:rPr>
              <a:t>perfSONAR</a:t>
            </a:r>
            <a:r>
              <a:rPr lang="en-US" dirty="0" smtClean="0">
                <a:solidFill>
                  <a:schemeClr val="tx1">
                    <a:alpha val="59000"/>
                  </a:schemeClr>
                </a:solidFill>
              </a:rPr>
              <a:t> instances</a:t>
            </a:r>
          </a:p>
          <a:p>
            <a:r>
              <a:rPr lang="en-US" dirty="0" smtClean="0">
                <a:solidFill>
                  <a:schemeClr val="tx1">
                    <a:alpha val="59000"/>
                  </a:schemeClr>
                </a:solidFill>
              </a:rPr>
              <a:t>208 Running latest version (3.5+)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9200" y="59436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grid-monitoring.cern.ch/perfsonar_report.txt</a:t>
            </a:r>
            <a:r>
              <a:rPr lang="en-US" dirty="0" smtClean="0"/>
              <a:t> for stats (updated daily)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893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Alarming and Alerting on the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Being able </a:t>
            </a:r>
            <a:r>
              <a:rPr lang="en-US" dirty="0" smtClean="0"/>
              <a:t>to "</a:t>
            </a:r>
            <a:r>
              <a:rPr lang="en-US" dirty="0"/>
              <a:t>alarm" on real </a:t>
            </a:r>
            <a:r>
              <a:rPr lang="en-US" dirty="0" smtClean="0"/>
              <a:t>network </a:t>
            </a:r>
            <a:r>
              <a:rPr lang="en-US" dirty="0"/>
              <a:t>problems </a:t>
            </a:r>
            <a:r>
              <a:rPr lang="en-US" dirty="0" smtClean="0"/>
              <a:t>is </a:t>
            </a:r>
            <a:r>
              <a:rPr lang="en-US" dirty="0"/>
              <a:t>a </a:t>
            </a:r>
            <a:r>
              <a:rPr lang="en-US" dirty="0" smtClean="0"/>
              <a:t>good target: indicate (via monitoring) there is a network problem</a:t>
            </a:r>
          </a:p>
          <a:p>
            <a:r>
              <a:rPr lang="en-US" dirty="0" smtClean="0"/>
              <a:t>The next step is </a:t>
            </a:r>
            <a:r>
              <a:rPr lang="en-US" dirty="0"/>
              <a:t>to </a:t>
            </a:r>
            <a:r>
              <a:rPr lang="en-US" dirty="0" smtClean="0"/>
              <a:t>actually "</a:t>
            </a:r>
            <a:r>
              <a:rPr lang="en-US" dirty="0"/>
              <a:t>alert" </a:t>
            </a:r>
            <a:r>
              <a:rPr lang="en-US" dirty="0" smtClean="0"/>
              <a:t>on network problems. </a:t>
            </a:r>
          </a:p>
          <a:p>
            <a:pPr lvl="1"/>
            <a:r>
              <a:rPr lang="en-US" dirty="0" smtClean="0"/>
              <a:t>The difference between </a:t>
            </a:r>
            <a:r>
              <a:rPr lang="en-US" dirty="0"/>
              <a:t>an </a:t>
            </a:r>
            <a:r>
              <a:rPr lang="en-US" dirty="0" smtClean="0"/>
              <a:t>alarm and an </a:t>
            </a:r>
            <a:r>
              <a:rPr lang="en-US" dirty="0"/>
              <a:t>alert </a:t>
            </a:r>
            <a:r>
              <a:rPr lang="en-US" dirty="0" smtClean="0"/>
              <a:t>is the target. An alarm can appear in some monitoring system for an operator to respond </a:t>
            </a:r>
            <a:r>
              <a:rPr lang="en-US" dirty="0"/>
              <a:t>to while </a:t>
            </a:r>
            <a:r>
              <a:rPr lang="en-US" dirty="0" smtClean="0"/>
              <a:t>an alert </a:t>
            </a:r>
            <a:r>
              <a:rPr lang="en-US" dirty="0"/>
              <a:t>is targeted at </a:t>
            </a:r>
            <a:r>
              <a:rPr lang="en-US" dirty="0" smtClean="0"/>
              <a:t>a person or list of persons </a:t>
            </a:r>
            <a:r>
              <a:rPr lang="en-US" dirty="0"/>
              <a:t>(email</a:t>
            </a:r>
            <a:r>
              <a:rPr lang="en-US" dirty="0" smtClean="0"/>
              <a:t>, page, etc.). </a:t>
            </a:r>
          </a:p>
          <a:p>
            <a:pPr lvl="1"/>
            <a:r>
              <a:rPr lang="en-US" dirty="0" smtClean="0"/>
              <a:t>To </a:t>
            </a:r>
            <a:r>
              <a:rPr lang="en-US" b="1" i="1" dirty="0" smtClean="0"/>
              <a:t>effectively</a:t>
            </a:r>
            <a:r>
              <a:rPr lang="en-US" dirty="0" smtClean="0"/>
              <a:t> alert requires that we first have a valid 'network' alarm AND that we be able to localize the problem more specifically than "along the end-to-end path". </a:t>
            </a:r>
            <a:r>
              <a:rPr lang="en-US" b="1" dirty="0" smtClean="0"/>
              <a:t>Alerts should be only sent to those able to fix the problem</a:t>
            </a:r>
            <a:r>
              <a:rPr lang="en-US" b="1" dirty="0"/>
              <a:t>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5/11/2016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OSG Networking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F787FE-4119-4211-AE05-64DE0D0071A9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2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BNL-SARA Issues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43" y="1219200"/>
            <a:ext cx="8745957" cy="492357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5/11/2016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OSG Networking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F787FE-4119-4211-AE05-64DE0D0071A9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3962400" y="2609165"/>
            <a:ext cx="381000" cy="2864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4343400" y="22860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happened?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0800" y="2870499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 one noticed…for ~2 weeks!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661904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Level Service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486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00B050"/>
                </a:solidFill>
              </a:rPr>
              <a:t>OSG </a:t>
            </a:r>
            <a:r>
              <a:rPr lang="en-US" dirty="0" smtClean="0">
                <a:solidFill>
                  <a:srgbClr val="00B050"/>
                </a:solidFill>
              </a:rPr>
              <a:t>needs to </a:t>
            </a:r>
            <a:r>
              <a:rPr lang="en-US" dirty="0">
                <a:solidFill>
                  <a:srgbClr val="00B050"/>
                </a:solidFill>
              </a:rPr>
              <a:t>be </a:t>
            </a:r>
            <a:r>
              <a:rPr lang="en-US" dirty="0" smtClean="0">
                <a:solidFill>
                  <a:srgbClr val="00B050"/>
                </a:solidFill>
              </a:rPr>
              <a:t>able to </a:t>
            </a:r>
            <a:r>
              <a:rPr lang="en-US" dirty="0">
                <a:solidFill>
                  <a:srgbClr val="00B050"/>
                </a:solidFill>
              </a:rPr>
              <a:t>support "</a:t>
            </a:r>
            <a:r>
              <a:rPr lang="en-US" dirty="0" smtClean="0">
                <a:solidFill>
                  <a:srgbClr val="00B050"/>
                </a:solidFill>
              </a:rPr>
              <a:t>higher-level services" that require network metrics to </a:t>
            </a:r>
            <a:r>
              <a:rPr lang="en-US" dirty="0">
                <a:solidFill>
                  <a:srgbClr val="00B050"/>
                </a:solidFill>
              </a:rPr>
              <a:t>make decisions regarding data transfers and </a:t>
            </a:r>
            <a:r>
              <a:rPr lang="en-US" dirty="0" smtClean="0">
                <a:solidFill>
                  <a:srgbClr val="00B050"/>
                </a:solidFill>
              </a:rPr>
              <a:t>higher-level workflow optimizations involving the network. </a:t>
            </a:r>
          </a:p>
          <a:p>
            <a:pPr lvl="1">
              <a:lnSpc>
                <a:spcPct val="100000"/>
              </a:lnSpc>
            </a:pPr>
            <a:r>
              <a:rPr lang="en-US" dirty="0" smtClean="0">
                <a:solidFill>
                  <a:srgbClr val="00B050"/>
                </a:solidFill>
              </a:rPr>
              <a:t>Proximity </a:t>
            </a:r>
            <a:r>
              <a:rPr lang="en-US" dirty="0">
                <a:solidFill>
                  <a:srgbClr val="00B050"/>
                </a:solidFill>
              </a:rPr>
              <a:t>service </a:t>
            </a:r>
            <a:r>
              <a:rPr lang="en-US" dirty="0" smtClean="0">
                <a:solidFill>
                  <a:srgbClr val="00B050"/>
                </a:solidFill>
              </a:rPr>
              <a:t>prototyped identify “close” SEs and </a:t>
            </a:r>
            <a:r>
              <a:rPr lang="en-US" dirty="0" err="1" smtClean="0">
                <a:solidFill>
                  <a:srgbClr val="00B050"/>
                </a:solidFill>
              </a:rPr>
              <a:t>perfSONARs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e.g</a:t>
            </a:r>
            <a:r>
              <a:rPr lang="en-US" dirty="0" smtClean="0">
                <a:solidFill>
                  <a:srgbClr val="00B050"/>
                </a:solidFill>
              </a:rPr>
              <a:t>: </a:t>
            </a:r>
            <a:r>
              <a:rPr lang="en-US" dirty="0" smtClean="0">
                <a:solidFill>
                  <a:srgbClr val="00B050"/>
                </a:solidFill>
                <a:hlinkClick r:id="rId2"/>
              </a:rPr>
              <a:t> http</a:t>
            </a:r>
            <a:r>
              <a:rPr lang="en-US" dirty="0">
                <a:solidFill>
                  <a:srgbClr val="00B050"/>
                </a:solidFill>
                <a:hlinkClick r:id="rId2"/>
              </a:rPr>
              <a:t>://</a:t>
            </a:r>
            <a:r>
              <a:rPr lang="en-US" dirty="0" smtClean="0">
                <a:solidFill>
                  <a:srgbClr val="00B050"/>
                </a:solidFill>
                <a:hlinkClick r:id="rId2"/>
              </a:rPr>
              <a:t>proximity.cern.ch/api/0.1/trace/tracepath?src=atlas-npt2.bu.edu&amp;dst=heplnx130.pp.rl.ac.uk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What metrics </a:t>
            </a:r>
            <a:r>
              <a:rPr lang="en-US" dirty="0"/>
              <a:t>and </a:t>
            </a:r>
            <a:r>
              <a:rPr lang="en-US" dirty="0" smtClean="0"/>
              <a:t>with what timeliness </a:t>
            </a:r>
            <a:r>
              <a:rPr lang="en-US" dirty="0"/>
              <a:t>are </a:t>
            </a:r>
            <a:r>
              <a:rPr lang="en-US" dirty="0" smtClean="0"/>
              <a:t>best for meeting </a:t>
            </a:r>
            <a:r>
              <a:rPr lang="en-US" dirty="0"/>
              <a:t>this need</a:t>
            </a:r>
            <a:r>
              <a:rPr lang="en-US" dirty="0" smtClean="0"/>
              <a:t>? 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This can </a:t>
            </a:r>
            <a:r>
              <a:rPr lang="en-US" dirty="0"/>
              <a:t>be </a:t>
            </a:r>
            <a:r>
              <a:rPr lang="en-US" dirty="0" smtClean="0"/>
              <a:t>very complicated to answer </a:t>
            </a:r>
            <a:r>
              <a:rPr lang="en-US" dirty="0"/>
              <a:t>in practice</a:t>
            </a:r>
            <a:r>
              <a:rPr lang="en-US" dirty="0" smtClean="0"/>
              <a:t>. 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We will need to work closely with the developers of such services and iteratively adapt what is provided to </a:t>
            </a:r>
            <a:r>
              <a:rPr lang="en-US" dirty="0"/>
              <a:t>make this </a:t>
            </a:r>
            <a:r>
              <a:rPr lang="en-US" dirty="0" smtClean="0"/>
              <a:t>as effective as possible.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First need is a network “cost-matrix” of source-destination pairs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Interaction with users will point the way to missing components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5/11/2016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OSG Networking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F787FE-4119-4211-AE05-64DE0D0071A9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43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Network Topology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Can we create tools to </a:t>
            </a:r>
            <a:r>
              <a:rPr lang="en-US" b="1" dirty="0" smtClean="0"/>
              <a:t>manipulate</a:t>
            </a:r>
            <a:r>
              <a:rPr lang="en-US" dirty="0" smtClean="0"/>
              <a:t>, </a:t>
            </a:r>
            <a:r>
              <a:rPr lang="en-US" b="1" dirty="0" smtClean="0"/>
              <a:t>visualize</a:t>
            </a:r>
            <a:r>
              <a:rPr lang="en-US" dirty="0"/>
              <a:t>, </a:t>
            </a:r>
            <a:r>
              <a:rPr lang="en-US" b="1" dirty="0" smtClean="0"/>
              <a:t>compare</a:t>
            </a:r>
            <a:r>
              <a:rPr lang="en-US" dirty="0" smtClean="0"/>
              <a:t> and </a:t>
            </a:r>
            <a:r>
              <a:rPr lang="en-US" b="1" dirty="0" smtClean="0"/>
              <a:t>analyze</a:t>
            </a:r>
            <a:r>
              <a:rPr lang="en-US" dirty="0" smtClean="0"/>
              <a:t> </a:t>
            </a:r>
            <a:r>
              <a:rPr lang="en-US" u="sng" dirty="0" smtClean="0"/>
              <a:t>network </a:t>
            </a:r>
            <a:r>
              <a:rPr lang="en-US" u="sng" dirty="0"/>
              <a:t>topologies</a:t>
            </a:r>
            <a:r>
              <a:rPr lang="en-US" dirty="0"/>
              <a:t> </a:t>
            </a:r>
            <a:r>
              <a:rPr lang="en-US" dirty="0" smtClean="0"/>
              <a:t>from the OSG network </a:t>
            </a:r>
            <a:r>
              <a:rPr lang="en-US" dirty="0" err="1" smtClean="0"/>
              <a:t>datastore</a:t>
            </a:r>
            <a:r>
              <a:rPr lang="en-US" dirty="0" smtClean="0"/>
              <a:t> contents? 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00B050"/>
                </a:solidFill>
              </a:rPr>
              <a:t>Can we </a:t>
            </a:r>
            <a:r>
              <a:rPr lang="en-US" dirty="0">
                <a:solidFill>
                  <a:srgbClr val="00B050"/>
                </a:solidFill>
              </a:rPr>
              <a:t>build </a:t>
            </a:r>
            <a:r>
              <a:rPr lang="en-US" dirty="0" smtClean="0">
                <a:solidFill>
                  <a:srgbClr val="00B050"/>
                </a:solidFill>
              </a:rPr>
              <a:t>upon these tools to create a </a:t>
            </a:r>
            <a:r>
              <a:rPr lang="en-US" dirty="0">
                <a:solidFill>
                  <a:srgbClr val="00B050"/>
                </a:solidFill>
              </a:rPr>
              <a:t>set of next-generation network </a:t>
            </a:r>
            <a:r>
              <a:rPr lang="en-US" dirty="0" smtClean="0">
                <a:solidFill>
                  <a:srgbClr val="00B050"/>
                </a:solidFill>
              </a:rPr>
              <a:t>diagnostic </a:t>
            </a:r>
            <a:r>
              <a:rPr lang="en-US" dirty="0">
                <a:solidFill>
                  <a:srgbClr val="00B050"/>
                </a:solidFill>
              </a:rPr>
              <a:t>tools to make </a:t>
            </a:r>
            <a:r>
              <a:rPr lang="en-US" dirty="0" smtClean="0">
                <a:solidFill>
                  <a:srgbClr val="00B050"/>
                </a:solidFill>
              </a:rPr>
              <a:t>debugging network </a:t>
            </a:r>
            <a:r>
              <a:rPr lang="en-US" dirty="0">
                <a:solidFill>
                  <a:srgbClr val="00B050"/>
                </a:solidFill>
              </a:rPr>
              <a:t>problems </a:t>
            </a:r>
            <a:r>
              <a:rPr lang="en-US" dirty="0" smtClean="0">
                <a:solidFill>
                  <a:srgbClr val="00B050"/>
                </a:solidFill>
              </a:rPr>
              <a:t>easier, quicker and more </a:t>
            </a:r>
            <a:r>
              <a:rPr lang="en-US" dirty="0">
                <a:solidFill>
                  <a:srgbClr val="00B050"/>
                </a:solidFill>
              </a:rPr>
              <a:t>accurate</a:t>
            </a:r>
            <a:r>
              <a:rPr lang="en-US" dirty="0" smtClean="0">
                <a:solidFill>
                  <a:srgbClr val="00B050"/>
                </a:solidFill>
              </a:rPr>
              <a:t>? 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Even without requiring the ability to perform </a:t>
            </a:r>
            <a:r>
              <a:rPr lang="en-US" dirty="0"/>
              <a:t>complicated data analysis </a:t>
            </a:r>
            <a:r>
              <a:rPr lang="en-US" dirty="0" smtClean="0"/>
              <a:t>and correlation</a:t>
            </a:r>
            <a:r>
              <a:rPr lang="en-US" dirty="0"/>
              <a:t>, </a:t>
            </a:r>
            <a:r>
              <a:rPr lang="en-US" dirty="0" smtClean="0"/>
              <a:t>basic tools </a:t>
            </a:r>
            <a:r>
              <a:rPr lang="en-US" dirty="0"/>
              <a:t>developed </a:t>
            </a:r>
            <a:r>
              <a:rPr lang="en-US" dirty="0" smtClean="0"/>
              <a:t>in </a:t>
            </a:r>
            <a:r>
              <a:rPr lang="en-US" dirty="0"/>
              <a:t>the area of </a:t>
            </a:r>
            <a:r>
              <a:rPr lang="en-US" dirty="0" smtClean="0"/>
              <a:t>network topology-based </a:t>
            </a:r>
            <a:r>
              <a:rPr lang="en-US" dirty="0"/>
              <a:t>metric visualization w</a:t>
            </a:r>
            <a:r>
              <a:rPr lang="en-US" dirty="0" smtClean="0"/>
              <a:t>ould be very </a:t>
            </a:r>
            <a:r>
              <a:rPr lang="en-US" dirty="0"/>
              <a:t>helpful </a:t>
            </a:r>
            <a:r>
              <a:rPr lang="en-US" dirty="0" smtClean="0"/>
              <a:t>in </a:t>
            </a:r>
            <a:r>
              <a:rPr lang="en-US" dirty="0"/>
              <a:t>letting </a:t>
            </a:r>
            <a:r>
              <a:rPr lang="en-US" dirty="0" smtClean="0"/>
              <a:t>users </a:t>
            </a:r>
            <a:r>
              <a:rPr lang="en-US" dirty="0"/>
              <a:t>and </a:t>
            </a:r>
            <a:r>
              <a:rPr lang="en-US" dirty="0" smtClean="0"/>
              <a:t>network </a:t>
            </a:r>
            <a:r>
              <a:rPr lang="en-US" dirty="0"/>
              <a:t>engineers </a:t>
            </a:r>
            <a:r>
              <a:rPr lang="en-US" dirty="0" smtClean="0"/>
              <a:t>better understand </a:t>
            </a:r>
            <a:r>
              <a:rPr lang="en-US" dirty="0"/>
              <a:t>what </a:t>
            </a:r>
            <a:r>
              <a:rPr lang="en-US" dirty="0" smtClean="0"/>
              <a:t>is happening </a:t>
            </a:r>
            <a:r>
              <a:rPr lang="en-US" dirty="0"/>
              <a:t>in </a:t>
            </a:r>
            <a:r>
              <a:rPr lang="en-US" dirty="0" smtClean="0"/>
              <a:t>our </a:t>
            </a:r>
            <a:r>
              <a:rPr lang="en-US" dirty="0"/>
              <a:t>networks.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5/11/2016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OSG Networking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F787FE-4119-4211-AE05-64DE0D0071A9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93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498080" cy="1143000"/>
          </a:xfrm>
        </p:spPr>
        <p:txBody>
          <a:bodyPr/>
          <a:lstStyle/>
          <a:p>
            <a:r>
              <a:rPr lang="en-US" dirty="0" smtClean="0"/>
              <a:t>Networking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28888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Quick view of networking is available from the main web page: </a:t>
            </a:r>
            <a:r>
              <a:rPr lang="en-US" dirty="0" smtClean="0">
                <a:hlinkClick r:id="rId3"/>
              </a:rPr>
              <a:t>https://www.opensciencegrid.org/open-science-grid-networking/</a:t>
            </a:r>
            <a:r>
              <a:rPr lang="en-US" dirty="0" smtClean="0"/>
              <a:t> </a:t>
            </a:r>
          </a:p>
          <a:p>
            <a:r>
              <a:rPr lang="en-US" dirty="0" smtClean="0"/>
              <a:t>Our </a:t>
            </a:r>
            <a:r>
              <a:rPr lang="en-US" dirty="0"/>
              <a:t>existing </a:t>
            </a:r>
            <a:r>
              <a:rPr lang="en-US" dirty="0" smtClean="0"/>
              <a:t>detailed documentation </a:t>
            </a:r>
            <a:r>
              <a:rPr lang="en-US" dirty="0"/>
              <a:t>at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twiki.opensciencegrid.org/bin/view/Documentation/NetworkingInOSG</a:t>
            </a:r>
            <a:r>
              <a:rPr lang="en-US" dirty="0" smtClean="0"/>
              <a:t> needs: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Streamlining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Migration </a:t>
            </a:r>
            <a:r>
              <a:rPr lang="en-US" dirty="0" smtClean="0">
                <a:solidFill>
                  <a:srgbClr val="0070C0"/>
                </a:solidFill>
              </a:rPr>
              <a:t>to GitHub? (What is the new location?)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perfSONAR</a:t>
            </a:r>
            <a:r>
              <a:rPr lang="en-US" dirty="0" smtClean="0"/>
              <a:t> developers provide excellent documentation on installation and configuration of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perfSONAR</a:t>
            </a:r>
          </a:p>
          <a:p>
            <a:pPr lvl="1"/>
            <a:r>
              <a:rPr lang="en-US" dirty="0" smtClean="0"/>
              <a:t>We </a:t>
            </a:r>
            <a:r>
              <a:rPr lang="en-US" dirty="0" smtClean="0"/>
              <a:t>point </a:t>
            </a:r>
            <a:r>
              <a:rPr lang="en-US" dirty="0" smtClean="0"/>
              <a:t>to that and provide details on the few specific things we need to worry about for OSG/WLCG installations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Firewalls configured allowing our access to the data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Configuration for  auto-mesh and information about MCA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Information about OSG network services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Information about OSG and  WLCG </a:t>
            </a:r>
            <a:r>
              <a:rPr lang="en-US" dirty="0" smtClean="0">
                <a:solidFill>
                  <a:srgbClr val="C00000"/>
                </a:solidFill>
              </a:rPr>
              <a:t>support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Shawn McKee - OSG Networking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83647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Databases: Neo4j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0"/>
            <a:ext cx="8266720" cy="51816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5/11/2016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OSG Networking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F787FE-4119-4211-AE05-64DE0D0071A9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54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ATLAS Network Analytics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200" kern="1200" dirty="0">
                <a:solidFill>
                  <a:srgbClr val="000000"/>
                </a:solidFill>
              </a:rPr>
              <a:t>Diagram shows the </a:t>
            </a:r>
            <a:r>
              <a:rPr lang="en-US" sz="2200" kern="1200" dirty="0" smtClean="0">
                <a:solidFill>
                  <a:srgbClr val="000000"/>
                </a:solidFill>
              </a:rPr>
              <a:t>flow</a:t>
            </a:r>
            <a:r>
              <a:rPr lang="en-US" sz="2200" kern="1200" dirty="0" smtClean="0">
                <a:solidFill>
                  <a:srgbClr val="00B050"/>
                </a:solidFill>
              </a:rPr>
              <a:t>               </a:t>
            </a:r>
            <a:endParaRPr lang="en-US" sz="2200" kern="1200" dirty="0">
              <a:solidFill>
                <a:srgbClr val="00B050"/>
              </a:solidFill>
            </a:endParaRPr>
          </a:p>
          <a:p>
            <a:pPr lvl="0"/>
            <a:r>
              <a:rPr lang="en-US" sz="2200" kern="1200" dirty="0" err="1">
                <a:solidFill>
                  <a:srgbClr val="00B050"/>
                </a:solidFill>
              </a:rPr>
              <a:t>End-to-end+perfSONAR</a:t>
            </a:r>
            <a:r>
              <a:rPr lang="en-US" sz="2200" kern="1200" dirty="0">
                <a:solidFill>
                  <a:srgbClr val="00B050"/>
                </a:solidFill>
              </a:rPr>
              <a:t> </a:t>
            </a:r>
          </a:p>
          <a:p>
            <a:pPr marL="0" lvl="0" indent="0">
              <a:buNone/>
            </a:pPr>
            <a:r>
              <a:rPr lang="en-US" sz="2200" kern="1200" dirty="0">
                <a:solidFill>
                  <a:srgbClr val="00B050"/>
                </a:solidFill>
              </a:rPr>
              <a:t>     data both available to </a:t>
            </a:r>
          </a:p>
          <a:p>
            <a:pPr marL="0" lvl="0" indent="0">
              <a:buNone/>
            </a:pPr>
            <a:r>
              <a:rPr lang="en-US" sz="2200" kern="1200" dirty="0">
                <a:solidFill>
                  <a:srgbClr val="00B050"/>
                </a:solidFill>
              </a:rPr>
              <a:t>     jointly analyze</a:t>
            </a:r>
          </a:p>
          <a:p>
            <a:pPr lvl="0"/>
            <a:r>
              <a:rPr lang="en-US" sz="2200" kern="1200" dirty="0" err="1" smtClean="0">
                <a:solidFill>
                  <a:srgbClr val="C00000"/>
                </a:solidFill>
              </a:rPr>
              <a:t>Kibana</a:t>
            </a:r>
            <a:r>
              <a:rPr lang="en-US" sz="2200" kern="1200" dirty="0" smtClean="0">
                <a:solidFill>
                  <a:srgbClr val="C00000"/>
                </a:solidFill>
              </a:rPr>
              <a:t> </a:t>
            </a:r>
            <a:r>
              <a:rPr lang="en-US" sz="2200" kern="1200" dirty="0">
                <a:solidFill>
                  <a:srgbClr val="C00000"/>
                </a:solidFill>
              </a:rPr>
              <a:t>can be used to get</a:t>
            </a:r>
          </a:p>
          <a:p>
            <a:pPr marL="0" lvl="0" indent="0">
              <a:buNone/>
            </a:pPr>
            <a:r>
              <a:rPr lang="en-US" sz="2200" kern="1200" dirty="0">
                <a:solidFill>
                  <a:srgbClr val="C00000"/>
                </a:solidFill>
              </a:rPr>
              <a:t>     customized views</a:t>
            </a:r>
          </a:p>
          <a:p>
            <a:pPr marL="0" lvl="0" indent="0">
              <a:buNone/>
            </a:pPr>
            <a:r>
              <a:rPr lang="en-US" sz="2200" kern="1200" dirty="0">
                <a:solidFill>
                  <a:srgbClr val="003399"/>
                </a:solidFill>
              </a:rPr>
              <a:t>     </a:t>
            </a:r>
            <a:r>
              <a:rPr lang="en-US" sz="1600" kern="1200" dirty="0">
                <a:solidFill>
                  <a:srgbClr val="003399"/>
                </a:solidFill>
                <a:hlinkClick r:id="rId2"/>
              </a:rPr>
              <a:t>http://cl-analytics.mwt2.org:5601</a:t>
            </a:r>
            <a:r>
              <a:rPr lang="en-US" sz="1600" kern="1200" dirty="0">
                <a:solidFill>
                  <a:srgbClr val="003399"/>
                </a:solidFill>
              </a:rPr>
              <a:t> </a:t>
            </a:r>
            <a:endParaRPr lang="en-US" sz="2200" kern="1200" dirty="0">
              <a:solidFill>
                <a:srgbClr val="003399"/>
              </a:solidFill>
            </a:endParaRPr>
          </a:p>
          <a:p>
            <a:pPr marL="0" lvl="0" indent="0">
              <a:buNone/>
            </a:pPr>
            <a:endParaRPr lang="en-US" sz="2200" kern="1200" dirty="0">
              <a:solidFill>
                <a:srgbClr val="003399"/>
              </a:solidFill>
            </a:endParaRPr>
          </a:p>
          <a:p>
            <a:pPr lvl="0"/>
            <a:r>
              <a:rPr lang="en-US" sz="2200" kern="1200" dirty="0">
                <a:solidFill>
                  <a:srgbClr val="003399"/>
                </a:solidFill>
              </a:rPr>
              <a:t>More details at: </a:t>
            </a:r>
            <a:r>
              <a:rPr lang="en-US" sz="2200" kern="1200" dirty="0">
                <a:solidFill>
                  <a:srgbClr val="003399"/>
                </a:solidFill>
                <a:hlinkClick r:id="rId3"/>
              </a:rPr>
              <a:t>http://tinyurl.com/gt92zwb</a:t>
            </a:r>
            <a:r>
              <a:rPr lang="en-US" sz="2200" kern="1200" dirty="0">
                <a:solidFill>
                  <a:srgbClr val="003399"/>
                </a:solidFill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5/11/2016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OSG Networking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F787FE-4119-4211-AE05-64DE0D0071A9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793" y="1266825"/>
            <a:ext cx="5335207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172264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Our Data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5/11/2016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OSG Networking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F787FE-4119-4211-AE05-64DE0D0071A9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712" y="2076452"/>
            <a:ext cx="548688" cy="390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66927"/>
            <a:ext cx="5492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5" y="2066926"/>
            <a:ext cx="5492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057400"/>
            <a:ext cx="5492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525" y="2066927"/>
            <a:ext cx="549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61072"/>
            <a:ext cx="548688" cy="390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60725"/>
            <a:ext cx="5492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25" y="3260724"/>
            <a:ext cx="5492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725" y="3260725"/>
            <a:ext cx="5492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3251200"/>
            <a:ext cx="5492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525" y="3260725"/>
            <a:ext cx="549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632672"/>
            <a:ext cx="548688" cy="390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632325"/>
            <a:ext cx="5492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638675"/>
            <a:ext cx="5492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632325"/>
            <a:ext cx="5492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11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632325"/>
            <a:ext cx="549275" cy="3968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25" y="2066927"/>
            <a:ext cx="549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8371" y="1295400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Host A </a:t>
            </a:r>
            <a:r>
              <a:rPr lang="en-US" dirty="0" smtClean="0"/>
              <a:t>is getting poor performance to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Host B </a:t>
            </a:r>
            <a:r>
              <a:rPr lang="en-US" dirty="0" smtClean="0"/>
              <a:t>and seeing </a:t>
            </a:r>
            <a:r>
              <a:rPr lang="en-US" dirty="0" smtClean="0">
                <a:solidFill>
                  <a:srgbClr val="FF0000"/>
                </a:solidFill>
              </a:rPr>
              <a:t>3% packet loss</a:t>
            </a:r>
          </a:p>
          <a:p>
            <a:r>
              <a:rPr lang="en-US" dirty="0" smtClean="0"/>
              <a:t>Normally we would start to investigate partial paths to isolate the problem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However we also see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Host D</a:t>
            </a:r>
            <a:r>
              <a:rPr lang="en-US" dirty="0" smtClean="0"/>
              <a:t> to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Host C</a:t>
            </a:r>
            <a:r>
              <a:rPr lang="en-US" dirty="0" smtClean="0"/>
              <a:t> is having problems and </a:t>
            </a:r>
            <a:r>
              <a:rPr lang="en-US" dirty="0" smtClean="0">
                <a:solidFill>
                  <a:srgbClr val="FF0000"/>
                </a:solidFill>
              </a:rPr>
              <a:t>2% packet loss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And there is a third pair (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Hosts E and F</a:t>
            </a:r>
            <a:r>
              <a:rPr lang="en-US" dirty="0" smtClean="0"/>
              <a:t>) having </a:t>
            </a:r>
            <a:r>
              <a:rPr lang="en-US" dirty="0" smtClean="0">
                <a:solidFill>
                  <a:srgbClr val="FF0000"/>
                </a:solidFill>
              </a:rPr>
              <a:t>1% packet loss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Let’s correlate these paths 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457200" y="2143127"/>
            <a:ext cx="990599" cy="28714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600000"/>
              </a:buClr>
              <a:buSzTx/>
              <a:buFontTx/>
              <a:buNone/>
              <a:tabLst/>
            </a:pP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Host A</a:t>
            </a:r>
            <a:endParaRPr kumimoji="0" lang="en-US" sz="14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6858001" y="2066927"/>
            <a:ext cx="990599" cy="28714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600000"/>
              </a:buClr>
              <a:buSzTx/>
              <a:buFontTx/>
              <a:buNone/>
              <a:tabLst/>
            </a:pP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Host B</a:t>
            </a:r>
            <a:endParaRPr kumimoji="0" lang="en-US" sz="14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676400" y="2143127"/>
            <a:ext cx="5270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128</a:t>
            </a:r>
            <a:endParaRPr lang="en-US" sz="1100" dirty="0"/>
          </a:p>
        </p:txBody>
      </p:sp>
      <p:sp>
        <p:nvSpPr>
          <p:cNvPr id="49" name="TextBox 48"/>
          <p:cNvSpPr txBox="1"/>
          <p:nvPr/>
        </p:nvSpPr>
        <p:spPr>
          <a:xfrm>
            <a:off x="2590800" y="2121857"/>
            <a:ext cx="5270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613</a:t>
            </a:r>
            <a:endParaRPr lang="en-US" sz="1100" dirty="0"/>
          </a:p>
        </p:txBody>
      </p:sp>
      <p:sp>
        <p:nvSpPr>
          <p:cNvPr id="50" name="TextBox 49"/>
          <p:cNvSpPr txBox="1"/>
          <p:nvPr/>
        </p:nvSpPr>
        <p:spPr>
          <a:xfrm>
            <a:off x="3451225" y="2131383"/>
            <a:ext cx="5270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481</a:t>
            </a:r>
            <a:endParaRPr lang="en-US" sz="1100" dirty="0"/>
          </a:p>
        </p:txBody>
      </p:sp>
      <p:sp>
        <p:nvSpPr>
          <p:cNvPr id="51" name="TextBox 50"/>
          <p:cNvSpPr txBox="1"/>
          <p:nvPr/>
        </p:nvSpPr>
        <p:spPr>
          <a:xfrm>
            <a:off x="4303171" y="2121857"/>
            <a:ext cx="5270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772</a:t>
            </a:r>
            <a:endParaRPr lang="en-US" sz="1100" dirty="0"/>
          </a:p>
        </p:txBody>
      </p:sp>
      <p:sp>
        <p:nvSpPr>
          <p:cNvPr id="52" name="TextBox 51"/>
          <p:cNvSpPr txBox="1"/>
          <p:nvPr/>
        </p:nvSpPr>
        <p:spPr>
          <a:xfrm>
            <a:off x="5157787" y="2134559"/>
            <a:ext cx="5270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016</a:t>
            </a:r>
            <a:endParaRPr lang="en-US" sz="1100" dirty="0"/>
          </a:p>
        </p:txBody>
      </p:sp>
      <p:sp>
        <p:nvSpPr>
          <p:cNvPr id="53" name="TextBox 52"/>
          <p:cNvSpPr txBox="1"/>
          <p:nvPr/>
        </p:nvSpPr>
        <p:spPr>
          <a:xfrm>
            <a:off x="6009733" y="2119082"/>
            <a:ext cx="5270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835</a:t>
            </a:r>
            <a:endParaRPr lang="en-US" sz="1100" dirty="0"/>
          </a:p>
        </p:txBody>
      </p:sp>
      <p:sp>
        <p:nvSpPr>
          <p:cNvPr id="54" name="TextBox 53"/>
          <p:cNvSpPr txBox="1"/>
          <p:nvPr/>
        </p:nvSpPr>
        <p:spPr>
          <a:xfrm>
            <a:off x="4273550" y="3327399"/>
            <a:ext cx="5270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481</a:t>
            </a:r>
            <a:endParaRPr lang="en-US" sz="1100" dirty="0"/>
          </a:p>
        </p:txBody>
      </p:sp>
      <p:sp>
        <p:nvSpPr>
          <p:cNvPr id="55" name="TextBox 54"/>
          <p:cNvSpPr txBox="1"/>
          <p:nvPr/>
        </p:nvSpPr>
        <p:spPr>
          <a:xfrm>
            <a:off x="3435350" y="3327399"/>
            <a:ext cx="5270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613</a:t>
            </a:r>
            <a:endParaRPr lang="en-US" sz="1100" dirty="0"/>
          </a:p>
        </p:txBody>
      </p:sp>
      <p:sp>
        <p:nvSpPr>
          <p:cNvPr id="56" name="TextBox 55"/>
          <p:cNvSpPr txBox="1"/>
          <p:nvPr/>
        </p:nvSpPr>
        <p:spPr>
          <a:xfrm>
            <a:off x="3130550" y="4698999"/>
            <a:ext cx="5270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481</a:t>
            </a:r>
            <a:endParaRPr lang="en-US" sz="1100" dirty="0"/>
          </a:p>
        </p:txBody>
      </p:sp>
      <p:sp>
        <p:nvSpPr>
          <p:cNvPr id="57" name="TextBox 56"/>
          <p:cNvSpPr txBox="1"/>
          <p:nvPr/>
        </p:nvSpPr>
        <p:spPr>
          <a:xfrm>
            <a:off x="4114800" y="4698999"/>
            <a:ext cx="5270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772</a:t>
            </a:r>
            <a:endParaRPr lang="en-US" sz="1100" dirty="0"/>
          </a:p>
        </p:txBody>
      </p:sp>
      <p:sp>
        <p:nvSpPr>
          <p:cNvPr id="58" name="Rectangle 57"/>
          <p:cNvSpPr/>
          <p:nvPr/>
        </p:nvSpPr>
        <p:spPr bwMode="auto">
          <a:xfrm>
            <a:off x="7010401" y="3294255"/>
            <a:ext cx="838199" cy="28714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600000"/>
              </a:buClr>
              <a:buSzTx/>
              <a:buFontTx/>
              <a:buNone/>
              <a:tabLst/>
            </a:pP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Host C</a:t>
            </a:r>
            <a:endParaRPr kumimoji="0" lang="en-US" sz="14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33400" y="3294255"/>
            <a:ext cx="762000" cy="28714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600000"/>
              </a:buClr>
              <a:buSzTx/>
              <a:buFontTx/>
              <a:buNone/>
              <a:tabLst/>
            </a:pP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Host D</a:t>
            </a:r>
            <a:endParaRPr kumimoji="0" lang="en-US" sz="14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685801" y="4724400"/>
            <a:ext cx="990599" cy="28714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600000"/>
              </a:buClr>
              <a:buSzTx/>
              <a:buFontTx/>
              <a:buNone/>
              <a:tabLst/>
            </a:pP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Host E</a:t>
            </a:r>
            <a:endParaRPr kumimoji="0" lang="en-US" sz="14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6858000" y="4648200"/>
            <a:ext cx="990599" cy="28714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600000"/>
              </a:buClr>
              <a:buSzTx/>
              <a:buFontTx/>
              <a:buNone/>
              <a:tabLst/>
            </a:pP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Host F</a:t>
            </a:r>
            <a:endParaRPr kumimoji="0" lang="en-US" sz="14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597150" y="3325181"/>
            <a:ext cx="5270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907</a:t>
            </a:r>
            <a:endParaRPr lang="en-US" sz="1100" dirty="0"/>
          </a:p>
        </p:txBody>
      </p:sp>
      <p:sp>
        <p:nvSpPr>
          <p:cNvPr id="63" name="TextBox 62"/>
          <p:cNvSpPr txBox="1"/>
          <p:nvPr/>
        </p:nvSpPr>
        <p:spPr>
          <a:xfrm>
            <a:off x="5264150" y="3319790"/>
            <a:ext cx="5270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746</a:t>
            </a:r>
            <a:endParaRPr lang="en-US" sz="1100" dirty="0"/>
          </a:p>
        </p:txBody>
      </p:sp>
      <p:sp>
        <p:nvSpPr>
          <p:cNvPr id="64" name="TextBox 63"/>
          <p:cNvSpPr txBox="1"/>
          <p:nvPr/>
        </p:nvSpPr>
        <p:spPr>
          <a:xfrm>
            <a:off x="6178550" y="3319790"/>
            <a:ext cx="5270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592</a:t>
            </a:r>
            <a:endParaRPr lang="en-US" sz="1100" dirty="0"/>
          </a:p>
        </p:txBody>
      </p:sp>
      <p:sp>
        <p:nvSpPr>
          <p:cNvPr id="65" name="TextBox 64"/>
          <p:cNvSpPr txBox="1"/>
          <p:nvPr/>
        </p:nvSpPr>
        <p:spPr>
          <a:xfrm>
            <a:off x="1676400" y="3319790"/>
            <a:ext cx="5270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340</a:t>
            </a:r>
            <a:endParaRPr lang="en-US" sz="1100" dirty="0"/>
          </a:p>
        </p:txBody>
      </p:sp>
      <p:sp>
        <p:nvSpPr>
          <p:cNvPr id="66" name="TextBox 65"/>
          <p:cNvSpPr txBox="1"/>
          <p:nvPr/>
        </p:nvSpPr>
        <p:spPr>
          <a:xfrm>
            <a:off x="2133600" y="4691390"/>
            <a:ext cx="5270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419</a:t>
            </a:r>
            <a:endParaRPr lang="en-US" sz="1100" dirty="0"/>
          </a:p>
        </p:txBody>
      </p:sp>
      <p:sp>
        <p:nvSpPr>
          <p:cNvPr id="67" name="TextBox 66"/>
          <p:cNvSpPr txBox="1"/>
          <p:nvPr/>
        </p:nvSpPr>
        <p:spPr>
          <a:xfrm>
            <a:off x="5035550" y="4691390"/>
            <a:ext cx="5270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109</a:t>
            </a:r>
            <a:endParaRPr lang="en-US" sz="1100" dirty="0"/>
          </a:p>
        </p:txBody>
      </p:sp>
      <p:sp>
        <p:nvSpPr>
          <p:cNvPr id="68" name="TextBox 67"/>
          <p:cNvSpPr txBox="1"/>
          <p:nvPr/>
        </p:nvSpPr>
        <p:spPr>
          <a:xfrm>
            <a:off x="6026150" y="4691390"/>
            <a:ext cx="5270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079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71135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Topology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4724400"/>
            <a:ext cx="2880313" cy="129540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dirty="0" smtClean="0"/>
              <a:t>Solution: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2% loss </a:t>
            </a:r>
            <a:r>
              <a:rPr lang="en-US" sz="1800" dirty="0" smtClean="0"/>
              <a:t>from 613-481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1% loss </a:t>
            </a:r>
            <a:r>
              <a:rPr lang="en-US" sz="1800" dirty="0" smtClean="0"/>
              <a:t>from 481-772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 smtClean="0">
                <a:solidFill>
                  <a:srgbClr val="3816AD"/>
                </a:solidFill>
              </a:rPr>
              <a:t>Contact these link owners!</a:t>
            </a:r>
            <a:endParaRPr lang="en-US" sz="1800" dirty="0">
              <a:solidFill>
                <a:srgbClr val="3816AD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5/11/2016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OSG Networking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F787FE-4119-4211-AE05-64DE0D0071A9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712" y="3219452"/>
            <a:ext cx="548688" cy="390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09927"/>
            <a:ext cx="5492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5" y="3209926"/>
            <a:ext cx="5492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25" y="3200400"/>
            <a:ext cx="5492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525" y="3209927"/>
            <a:ext cx="549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05622"/>
            <a:ext cx="548688" cy="390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725" y="2352675"/>
            <a:ext cx="5492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8800"/>
            <a:ext cx="5492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5" y="4876800"/>
            <a:ext cx="549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05275"/>
            <a:ext cx="5492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943475"/>
            <a:ext cx="5492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1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2346325"/>
            <a:ext cx="549275" cy="3968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25" y="3209927"/>
            <a:ext cx="549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 bwMode="auto">
          <a:xfrm>
            <a:off x="304800" y="3294255"/>
            <a:ext cx="990599" cy="28714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600000"/>
              </a:buClr>
              <a:buSzTx/>
              <a:buFontTx/>
              <a:buNone/>
              <a:tabLst/>
            </a:pP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Host A</a:t>
            </a:r>
            <a:endParaRPr kumimoji="0" lang="en-US" sz="14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7010401" y="3276600"/>
            <a:ext cx="990599" cy="28714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600000"/>
              </a:buClr>
              <a:buSzTx/>
              <a:buFontTx/>
              <a:buNone/>
              <a:tabLst/>
            </a:pP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Host B</a:t>
            </a:r>
            <a:endParaRPr kumimoji="0" lang="en-US" sz="14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76400" y="3286127"/>
            <a:ext cx="5270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128</a:t>
            </a:r>
            <a:endParaRPr lang="en-US" sz="1100" dirty="0"/>
          </a:p>
        </p:txBody>
      </p:sp>
      <p:sp>
        <p:nvSpPr>
          <p:cNvPr id="27" name="TextBox 26"/>
          <p:cNvSpPr txBox="1"/>
          <p:nvPr/>
        </p:nvSpPr>
        <p:spPr>
          <a:xfrm>
            <a:off x="2590800" y="3264857"/>
            <a:ext cx="5270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613</a:t>
            </a:r>
            <a:endParaRPr lang="en-US" sz="1100" dirty="0"/>
          </a:p>
        </p:txBody>
      </p:sp>
      <p:sp>
        <p:nvSpPr>
          <p:cNvPr id="28" name="TextBox 27"/>
          <p:cNvSpPr txBox="1"/>
          <p:nvPr/>
        </p:nvSpPr>
        <p:spPr>
          <a:xfrm>
            <a:off x="3451225" y="3274383"/>
            <a:ext cx="5270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481</a:t>
            </a:r>
            <a:endParaRPr lang="en-US" sz="1100" dirty="0"/>
          </a:p>
        </p:txBody>
      </p:sp>
      <p:sp>
        <p:nvSpPr>
          <p:cNvPr id="29" name="TextBox 28"/>
          <p:cNvSpPr txBox="1"/>
          <p:nvPr/>
        </p:nvSpPr>
        <p:spPr>
          <a:xfrm>
            <a:off x="4303171" y="3264857"/>
            <a:ext cx="5270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772</a:t>
            </a:r>
            <a:endParaRPr lang="en-US" sz="1100" dirty="0"/>
          </a:p>
        </p:txBody>
      </p:sp>
      <p:sp>
        <p:nvSpPr>
          <p:cNvPr id="30" name="TextBox 29"/>
          <p:cNvSpPr txBox="1"/>
          <p:nvPr/>
        </p:nvSpPr>
        <p:spPr>
          <a:xfrm>
            <a:off x="5157787" y="3277559"/>
            <a:ext cx="5270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016</a:t>
            </a:r>
            <a:endParaRPr lang="en-US" sz="1100" dirty="0"/>
          </a:p>
        </p:txBody>
      </p:sp>
      <p:sp>
        <p:nvSpPr>
          <p:cNvPr id="31" name="TextBox 30"/>
          <p:cNvSpPr txBox="1"/>
          <p:nvPr/>
        </p:nvSpPr>
        <p:spPr>
          <a:xfrm>
            <a:off x="6003925" y="3262082"/>
            <a:ext cx="5270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835</a:t>
            </a:r>
            <a:endParaRPr lang="en-US" sz="1100" dirty="0"/>
          </a:p>
        </p:txBody>
      </p:sp>
      <p:sp>
        <p:nvSpPr>
          <p:cNvPr id="36" name="Rectangle 35"/>
          <p:cNvSpPr/>
          <p:nvPr/>
        </p:nvSpPr>
        <p:spPr bwMode="auto">
          <a:xfrm>
            <a:off x="5715001" y="1389255"/>
            <a:ext cx="838199" cy="28714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600000"/>
              </a:buClr>
              <a:buSzTx/>
              <a:buFontTx/>
              <a:buNone/>
              <a:tabLst/>
            </a:pP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Host C</a:t>
            </a:r>
            <a:endParaRPr kumimoji="0" lang="en-US" sz="14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990600" y="5808855"/>
            <a:ext cx="762000" cy="28714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600000"/>
              </a:buClr>
              <a:buSzTx/>
              <a:buFontTx/>
              <a:buNone/>
              <a:tabLst/>
            </a:pP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Host D</a:t>
            </a:r>
            <a:endParaRPr kumimoji="0" lang="en-US" sz="14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1828801" y="1600200"/>
            <a:ext cx="990599" cy="28714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600000"/>
              </a:buClr>
              <a:buSzTx/>
              <a:buFontTx/>
              <a:buNone/>
              <a:tabLst/>
            </a:pP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Host E</a:t>
            </a:r>
            <a:endParaRPr kumimoji="0" lang="en-US" sz="14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6248400" y="5885055"/>
            <a:ext cx="990599" cy="28714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600000"/>
              </a:buClr>
              <a:buSzTx/>
              <a:buFontTx/>
              <a:buNone/>
              <a:tabLst/>
            </a:pP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Host F</a:t>
            </a:r>
            <a:endParaRPr kumimoji="0" lang="en-US" sz="14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68550" y="4169731"/>
            <a:ext cx="5270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907</a:t>
            </a:r>
            <a:endParaRPr lang="en-US" sz="1100" dirty="0"/>
          </a:p>
        </p:txBody>
      </p:sp>
      <p:sp>
        <p:nvSpPr>
          <p:cNvPr id="41" name="TextBox 40"/>
          <p:cNvSpPr txBox="1"/>
          <p:nvPr/>
        </p:nvSpPr>
        <p:spPr>
          <a:xfrm>
            <a:off x="4121150" y="2411740"/>
            <a:ext cx="5270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746</a:t>
            </a:r>
            <a:endParaRPr lang="en-US" sz="1100" dirty="0"/>
          </a:p>
        </p:txBody>
      </p:sp>
      <p:sp>
        <p:nvSpPr>
          <p:cNvPr id="42" name="TextBox 41"/>
          <p:cNvSpPr txBox="1"/>
          <p:nvPr/>
        </p:nvSpPr>
        <p:spPr>
          <a:xfrm>
            <a:off x="4975225" y="1897390"/>
            <a:ext cx="5270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592</a:t>
            </a:r>
            <a:endParaRPr lang="en-US" sz="1100" dirty="0"/>
          </a:p>
        </p:txBody>
      </p:sp>
      <p:sp>
        <p:nvSpPr>
          <p:cNvPr id="43" name="TextBox 42"/>
          <p:cNvSpPr txBox="1"/>
          <p:nvPr/>
        </p:nvSpPr>
        <p:spPr>
          <a:xfrm>
            <a:off x="1752600" y="4935865"/>
            <a:ext cx="5270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340</a:t>
            </a:r>
            <a:endParaRPr lang="en-US" sz="1100" dirty="0"/>
          </a:p>
        </p:txBody>
      </p:sp>
      <p:sp>
        <p:nvSpPr>
          <p:cNvPr id="44" name="TextBox 43"/>
          <p:cNvSpPr txBox="1"/>
          <p:nvPr/>
        </p:nvSpPr>
        <p:spPr>
          <a:xfrm>
            <a:off x="3047999" y="2405390"/>
            <a:ext cx="5270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419</a:t>
            </a:r>
            <a:endParaRPr lang="en-US" sz="1100" dirty="0"/>
          </a:p>
        </p:txBody>
      </p:sp>
      <p:sp>
        <p:nvSpPr>
          <p:cNvPr id="45" name="TextBox 44"/>
          <p:cNvSpPr txBox="1"/>
          <p:nvPr/>
        </p:nvSpPr>
        <p:spPr>
          <a:xfrm>
            <a:off x="4883150" y="4157990"/>
            <a:ext cx="5270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109</a:t>
            </a:r>
            <a:endParaRPr lang="en-US" sz="1100" dirty="0"/>
          </a:p>
        </p:txBody>
      </p:sp>
      <p:sp>
        <p:nvSpPr>
          <p:cNvPr id="46" name="TextBox 45"/>
          <p:cNvSpPr txBox="1"/>
          <p:nvPr/>
        </p:nvSpPr>
        <p:spPr>
          <a:xfrm>
            <a:off x="5645150" y="5002540"/>
            <a:ext cx="5270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079</a:t>
            </a:r>
            <a:endParaRPr lang="en-US" sz="1100" dirty="0"/>
          </a:p>
        </p:txBody>
      </p:sp>
      <p:cxnSp>
        <p:nvCxnSpPr>
          <p:cNvPr id="60" name="Straight Connector 59"/>
          <p:cNvCxnSpPr/>
          <p:nvPr/>
        </p:nvCxnSpPr>
        <p:spPr bwMode="auto">
          <a:xfrm flipV="1">
            <a:off x="2203450" y="4572000"/>
            <a:ext cx="176193" cy="25063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 flipV="1">
            <a:off x="1600200" y="5410200"/>
            <a:ext cx="165100" cy="3048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 flipV="1">
            <a:off x="2654300" y="3733800"/>
            <a:ext cx="82550" cy="3048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 flipV="1">
            <a:off x="3886200" y="2819400"/>
            <a:ext cx="234950" cy="3048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 flipV="1">
            <a:off x="4559300" y="2159000"/>
            <a:ext cx="241300" cy="18732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/>
          <p:nvPr/>
        </p:nvCxnSpPr>
        <p:spPr bwMode="auto">
          <a:xfrm flipV="1">
            <a:off x="5486400" y="1743772"/>
            <a:ext cx="198437" cy="9385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 flipH="1" flipV="1">
            <a:off x="6037263" y="5334001"/>
            <a:ext cx="499520" cy="47485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 flipH="1" flipV="1">
            <a:off x="5334000" y="4572000"/>
            <a:ext cx="251618" cy="36386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/>
          <p:nvPr/>
        </p:nvCxnSpPr>
        <p:spPr bwMode="auto">
          <a:xfrm flipH="1" flipV="1">
            <a:off x="4701382" y="3657600"/>
            <a:ext cx="251618" cy="36386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/>
          <p:nvPr/>
        </p:nvCxnSpPr>
        <p:spPr bwMode="auto">
          <a:xfrm flipH="1" flipV="1">
            <a:off x="3413712" y="2760334"/>
            <a:ext cx="163322" cy="36386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 flipH="1" flipV="1">
            <a:off x="2560344" y="1981200"/>
            <a:ext cx="487656" cy="36386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/>
          <p:nvPr/>
        </p:nvCxnSpPr>
        <p:spPr bwMode="auto">
          <a:xfrm flipH="1">
            <a:off x="6583363" y="3399314"/>
            <a:ext cx="350837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/>
          <p:cNvCxnSpPr/>
          <p:nvPr/>
        </p:nvCxnSpPr>
        <p:spPr bwMode="auto">
          <a:xfrm flipH="1" flipV="1">
            <a:off x="5715001" y="3428302"/>
            <a:ext cx="193674" cy="69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Straight Connector 90"/>
          <p:cNvCxnSpPr/>
          <p:nvPr/>
        </p:nvCxnSpPr>
        <p:spPr bwMode="auto">
          <a:xfrm flipH="1" flipV="1">
            <a:off x="4835526" y="3429000"/>
            <a:ext cx="193674" cy="69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/>
          <p:cNvCxnSpPr/>
          <p:nvPr/>
        </p:nvCxnSpPr>
        <p:spPr bwMode="auto">
          <a:xfrm flipH="1" flipV="1">
            <a:off x="3997326" y="3428302"/>
            <a:ext cx="193674" cy="69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/>
          <p:nvPr/>
        </p:nvCxnSpPr>
        <p:spPr bwMode="auto">
          <a:xfrm flipH="1" flipV="1">
            <a:off x="3159126" y="3428302"/>
            <a:ext cx="193674" cy="69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/>
          <p:nvPr/>
        </p:nvCxnSpPr>
        <p:spPr bwMode="auto">
          <a:xfrm flipH="1" flipV="1">
            <a:off x="2286000" y="3429000"/>
            <a:ext cx="193674" cy="69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Straight Connector 94"/>
          <p:cNvCxnSpPr/>
          <p:nvPr/>
        </p:nvCxnSpPr>
        <p:spPr bwMode="auto">
          <a:xfrm flipH="1" flipV="1">
            <a:off x="1371600" y="3429000"/>
            <a:ext cx="193674" cy="69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Arrow Connector 96"/>
          <p:cNvCxnSpPr/>
          <p:nvPr/>
        </p:nvCxnSpPr>
        <p:spPr bwMode="auto">
          <a:xfrm flipH="1" flipV="1">
            <a:off x="3311524" y="3523692"/>
            <a:ext cx="265510" cy="123024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/>
          <p:nvPr/>
        </p:nvCxnSpPr>
        <p:spPr bwMode="auto">
          <a:xfrm flipV="1">
            <a:off x="3886200" y="3539169"/>
            <a:ext cx="207963" cy="12147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801571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OSG Network Services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Since the last meeting ALL VMs running OSG network services have been updated to use the most recent perfSONAR v4 RPMs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The </a:t>
            </a:r>
            <a:r>
              <a:rPr lang="en-US" dirty="0" err="1" smtClean="0">
                <a:solidFill>
                  <a:srgbClr val="00B050"/>
                </a:solidFill>
              </a:rPr>
              <a:t>postgresql</a:t>
            </a:r>
            <a:r>
              <a:rPr lang="en-US" dirty="0" smtClean="0">
                <a:solidFill>
                  <a:srgbClr val="00B050"/>
                </a:solidFill>
              </a:rPr>
              <a:t> DB (part of </a:t>
            </a:r>
            <a:r>
              <a:rPr lang="en-US" dirty="0" err="1" smtClean="0">
                <a:solidFill>
                  <a:srgbClr val="00B050"/>
                </a:solidFill>
              </a:rPr>
              <a:t>ESmond</a:t>
            </a:r>
            <a:r>
              <a:rPr lang="en-US" dirty="0" smtClean="0">
                <a:solidFill>
                  <a:srgbClr val="00B050"/>
                </a:solidFill>
              </a:rPr>
              <a:t>) was also updated to use 9.6 instead of 9.4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No significant issues discovered and all services are running well after the update.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Shawn McKee - OSG Networking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54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07220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Virtualization Resource Balancing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Once all VMs were update in terms of software we let them run for a few days to get a baseline of resource use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We had a number of cases where we had mismatches in CPU or RAM for VMs.</a:t>
            </a:r>
          </a:p>
          <a:p>
            <a:pPr lvl="1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Fortunately it was roughly balanced so that systems need more CPUs could use the ones released from others and similarly for memory.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The </a:t>
            </a:r>
            <a:r>
              <a:rPr lang="en-US" dirty="0" err="1" smtClean="0">
                <a:solidFill>
                  <a:srgbClr val="0070C0"/>
                </a:solidFill>
              </a:rPr>
              <a:t>check_mk</a:t>
            </a:r>
            <a:r>
              <a:rPr lang="en-US" dirty="0" smtClean="0">
                <a:solidFill>
                  <a:srgbClr val="0070C0"/>
                </a:solidFill>
              </a:rPr>
              <a:t> monitoring was really important for identifying the right resource requirements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One small tweak (adding back some “stolen” memory) was needed on a couple VMs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System now seems balanced for the current workload</a:t>
            </a:r>
          </a:p>
          <a:p>
            <a:pPr lvl="2"/>
            <a:r>
              <a:rPr lang="en-US" dirty="0" smtClean="0">
                <a:solidFill>
                  <a:srgbClr val="7030A0"/>
                </a:solidFill>
              </a:rPr>
              <a:t>Have to watch over time and adjust as required.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Shawn McKee - OSG Networking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55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5245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Update / Data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371600"/>
            <a:ext cx="7714488" cy="48768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Since the beginning of the year we have been waiting to update the storage  (disks) in use for the network </a:t>
            </a:r>
            <a:r>
              <a:rPr lang="en-US" b="1" dirty="0" err="1" smtClean="0"/>
              <a:t>datastore</a:t>
            </a:r>
            <a:endParaRPr lang="en-US" b="1" dirty="0" smtClean="0"/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8TB replacements for 4TB disks have been on-hand for months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At the end of April we attempted to do incremental updates to RAID-10 (4-disk) sections of the hardware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PROBLEM: VMs running </a:t>
            </a:r>
            <a:r>
              <a:rPr lang="en-US" b="1" dirty="0" err="1" smtClean="0">
                <a:solidFill>
                  <a:srgbClr val="C00000"/>
                </a:solidFill>
              </a:rPr>
              <a:t>Postgresql</a:t>
            </a:r>
            <a:r>
              <a:rPr lang="en-US" b="1" dirty="0" smtClean="0">
                <a:solidFill>
                  <a:srgbClr val="C00000"/>
                </a:solidFill>
              </a:rPr>
              <a:t> and Cassandra were not shutdown while the storage was changed and we lost/corrupted the </a:t>
            </a:r>
            <a:r>
              <a:rPr lang="en-US" b="1" dirty="0" err="1" smtClean="0">
                <a:solidFill>
                  <a:srgbClr val="C00000"/>
                </a:solidFill>
              </a:rPr>
              <a:t>postgres</a:t>
            </a:r>
            <a:r>
              <a:rPr lang="en-US" b="1" dirty="0" smtClean="0">
                <a:solidFill>
                  <a:srgbClr val="C00000"/>
                </a:solidFill>
              </a:rPr>
              <a:t> DB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Attempted recovery </a:t>
            </a:r>
            <a:r>
              <a:rPr lang="en-US" dirty="0" smtClean="0">
                <a:solidFill>
                  <a:srgbClr val="0070C0"/>
                </a:solidFill>
              </a:rPr>
              <a:t>(3 days of work) only recovered 5-7% of the Postgres metadata. </a:t>
            </a:r>
          </a:p>
          <a:p>
            <a:pPr lvl="2"/>
            <a:r>
              <a:rPr lang="en-US" dirty="0" smtClean="0">
                <a:solidFill>
                  <a:srgbClr val="7030A0"/>
                </a:solidFill>
              </a:rPr>
              <a:t>Consulted experts but nothing to be done</a:t>
            </a:r>
          </a:p>
          <a:p>
            <a:pPr lvl="2"/>
            <a:r>
              <a:rPr lang="en-US" dirty="0" smtClean="0">
                <a:solidFill>
                  <a:srgbClr val="7030A0"/>
                </a:solidFill>
              </a:rPr>
              <a:t>Cassandra retained all the data but “index” for it missing in </a:t>
            </a:r>
            <a:r>
              <a:rPr lang="en-US" dirty="0" err="1" smtClean="0">
                <a:solidFill>
                  <a:srgbClr val="7030A0"/>
                </a:solidFill>
              </a:rPr>
              <a:t>postgres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Two changes:  </a:t>
            </a:r>
            <a:r>
              <a:rPr lang="en-US" dirty="0" err="1" smtClean="0">
                <a:solidFill>
                  <a:srgbClr val="0070C0"/>
                </a:solidFill>
              </a:rPr>
              <a:t>Postgresql</a:t>
            </a:r>
            <a:r>
              <a:rPr lang="en-US" dirty="0" smtClean="0">
                <a:solidFill>
                  <a:srgbClr val="0070C0"/>
                </a:solidFill>
              </a:rPr>
              <a:t> DB should now have daily backups (need to confirm this is in place with Scott) and future procedures will shutdown VMs if their storage is modified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Shawn McKee - OSG Networking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56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97237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0500"/>
            <a:ext cx="7485888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Updated Net Service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763000" cy="5181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solidFill>
                  <a:srgbClr val="0070C0"/>
                </a:solidFill>
              </a:rPr>
              <a:t>We have been using </a:t>
            </a:r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OMD/</a:t>
            </a:r>
            <a:r>
              <a:rPr lang="en-US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Check_mk</a:t>
            </a:r>
            <a:r>
              <a:rPr lang="en-US" sz="2000" dirty="0" smtClean="0">
                <a:solidFill>
                  <a:srgbClr val="0070C0"/>
                </a:solidFill>
              </a:rPr>
              <a:t> to monitor both </a:t>
            </a:r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perfSONAR</a:t>
            </a:r>
            <a:r>
              <a:rPr lang="en-US" sz="2000" dirty="0" smtClean="0">
                <a:solidFill>
                  <a:srgbClr val="0070C0"/>
                </a:solidFill>
              </a:rPr>
              <a:t> services and host status.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solidFill>
                  <a:srgbClr val="002060"/>
                </a:solidFill>
              </a:rPr>
              <a:t>WLCG has built an improved system (</a:t>
            </a:r>
            <a:r>
              <a:rPr lang="en-US" sz="2000" b="1" dirty="0" smtClean="0">
                <a:solidFill>
                  <a:srgbClr val="002060"/>
                </a:solidFill>
              </a:rPr>
              <a:t>ETF</a:t>
            </a:r>
            <a:r>
              <a:rPr lang="en-US" sz="2000" dirty="0" smtClean="0">
                <a:solidFill>
                  <a:srgbClr val="002060"/>
                </a:solidFill>
              </a:rPr>
              <a:t>=Experiments Testing Framework) which we have leveraged to create a perfSONAR specific implementation of.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It is distributed as a Docker image and requires a CentOS 7.x base OS with Docker to use.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We requested a new VM (psetf.grid.iu.edu) and ‘root’ access for Marian and I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solidFill>
                  <a:srgbClr val="C00000"/>
                </a:solidFill>
              </a:rPr>
              <a:t>We deployed Marian’s </a:t>
            </a:r>
            <a:r>
              <a:rPr lang="en-US" sz="1600" dirty="0" err="1" smtClean="0">
                <a:solidFill>
                  <a:srgbClr val="C00000"/>
                </a:solidFill>
              </a:rPr>
              <a:t>etf_ps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docker</a:t>
            </a:r>
            <a:r>
              <a:rPr lang="en-US" sz="1600" dirty="0" smtClean="0">
                <a:solidFill>
                  <a:srgbClr val="C00000"/>
                </a:solidFill>
              </a:rPr>
              <a:t> instance and tested and tweaked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solidFill>
                  <a:srgbClr val="C00000"/>
                </a:solidFill>
              </a:rPr>
              <a:t>Once working we requested the psomd.grid.iu.edu DNS alias be switched to psetf.grid.iu.edu from perfsonar1.grid.iu.edu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solidFill>
                  <a:srgbClr val="C00000"/>
                </a:solidFill>
              </a:rPr>
              <a:t>We then had Tom shutdown perfsonar1.grid.iu.edu (we want to keep the VM image for 6 months in case we need any data off from it)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7030A0"/>
                </a:solidFill>
              </a:rPr>
              <a:t>Have a look </a:t>
            </a:r>
            <a:r>
              <a:rPr lang="en-US" sz="2000" dirty="0">
                <a:solidFill>
                  <a:srgbClr val="7030A0"/>
                </a:solidFill>
                <a:hlinkClick r:id="rId2"/>
              </a:rPr>
              <a:t>https://psomd.grid.iu.edu/etf/check_mk</a:t>
            </a:r>
            <a:r>
              <a:rPr lang="en-US" sz="2000" dirty="0" smtClean="0">
                <a:solidFill>
                  <a:srgbClr val="7030A0"/>
                </a:solidFill>
                <a:hlinkClick r:id="rId2"/>
              </a:rPr>
              <a:t>/</a:t>
            </a:r>
            <a:endParaRPr lang="en-US" sz="2000" dirty="0" smtClean="0">
              <a:solidFill>
                <a:srgbClr val="7030A0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solidFill>
                  <a:srgbClr val="7030A0"/>
                </a:solidFill>
              </a:rPr>
              <a:t>NOTE:  Apache redirect requested for (ticket #</a:t>
            </a:r>
            <a:r>
              <a:rPr lang="en-US" sz="1600" dirty="0" smtClean="0">
                <a:solidFill>
                  <a:srgbClr val="7030A0"/>
                </a:solidFill>
                <a:hlinkClick r:id="rId3"/>
              </a:rPr>
              <a:t>34087</a:t>
            </a:r>
            <a:r>
              <a:rPr lang="en-US" sz="1600" dirty="0" smtClean="0">
                <a:solidFill>
                  <a:srgbClr val="7030A0"/>
                </a:solidFill>
              </a:rPr>
              <a:t>) </a:t>
            </a:r>
            <a:r>
              <a:rPr lang="en-US" sz="1600" dirty="0" smtClean="0">
                <a:solidFill>
                  <a:srgbClr val="7030A0"/>
                </a:solidFill>
                <a:hlinkClick r:id="rId4"/>
              </a:rPr>
              <a:t>https://psomd.grid.iu.edu/WLCGperfSONAR/check_mk</a:t>
            </a:r>
            <a:r>
              <a:rPr lang="en-US" sz="1600" dirty="0" smtClean="0">
                <a:solidFill>
                  <a:srgbClr val="7030A0"/>
                </a:solidFill>
              </a:rPr>
              <a:t> but not yet in place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Docs and details at</a:t>
            </a:r>
            <a:r>
              <a:rPr lang="en-US" sz="2000" dirty="0"/>
              <a:t>: </a:t>
            </a:r>
            <a:r>
              <a:rPr lang="en-US" sz="2000" dirty="0">
                <a:hlinkClick r:id="rId5"/>
              </a:rPr>
              <a:t>https://</a:t>
            </a:r>
            <a:r>
              <a:rPr lang="en-US" sz="2000" dirty="0" smtClean="0">
                <a:hlinkClick r:id="rId5"/>
              </a:rPr>
              <a:t>gitlab.cern.ch/etf/docker/blob/master/README.md</a:t>
            </a:r>
            <a:r>
              <a:rPr lang="en-US" sz="2000" dirty="0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Shawn McKee - OSG Networking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57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50624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Alerting Reminder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95400"/>
            <a:ext cx="76962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We have a longer term goal of alerting and alarming on network issues. 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Milestone completed: technical design of a suitable analysis system based upon existing time-series technologies</a:t>
            </a:r>
          </a:p>
          <a:p>
            <a:r>
              <a:rPr lang="en-US" dirty="0" smtClean="0"/>
              <a:t>Current operating implementation gathers all </a:t>
            </a:r>
            <a:r>
              <a:rPr lang="en-US" dirty="0" err="1" smtClean="0"/>
              <a:t>perfSONAR</a:t>
            </a:r>
            <a:r>
              <a:rPr lang="en-US" dirty="0" smtClean="0"/>
              <a:t> data OSG sends to CERN and puts it in </a:t>
            </a:r>
            <a:r>
              <a:rPr lang="en-US" dirty="0" err="1" smtClean="0"/>
              <a:t>ElasticSearch</a:t>
            </a:r>
            <a:r>
              <a:rPr lang="en-US" dirty="0" smtClean="0"/>
              <a:t>.   </a:t>
            </a:r>
          </a:p>
          <a:p>
            <a:r>
              <a:rPr lang="en-US" dirty="0" err="1" smtClean="0"/>
              <a:t>Jupyter</a:t>
            </a:r>
            <a:r>
              <a:rPr lang="en-US" dirty="0" smtClean="0"/>
              <a:t> instance regularly runs </a:t>
            </a:r>
            <a:r>
              <a:rPr lang="en-US" dirty="0" err="1" smtClean="0"/>
              <a:t>cron</a:t>
            </a:r>
            <a:r>
              <a:rPr lang="en-US" dirty="0" smtClean="0"/>
              <a:t> tasks to analyze data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Anyone can subscribe to simple alert-emails.  </a:t>
            </a:r>
          </a:p>
          <a:p>
            <a:pPr lvl="1"/>
            <a:r>
              <a:rPr lang="en-US" dirty="0">
                <a:solidFill>
                  <a:srgbClr val="7030A0"/>
                </a:solidFill>
                <a:hlinkClick r:id="rId3"/>
              </a:rPr>
              <a:t>http://</a:t>
            </a:r>
            <a:r>
              <a:rPr lang="en-US" dirty="0" smtClean="0">
                <a:solidFill>
                  <a:srgbClr val="7030A0"/>
                </a:solidFill>
                <a:hlinkClick r:id="rId3"/>
              </a:rPr>
              <a:t>tiny.cc/RegATLASAlarm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</a:p>
          <a:p>
            <a:pPr lvl="1"/>
            <a:r>
              <a:rPr lang="en-US" dirty="0" smtClean="0"/>
              <a:t>Needs “tuning” of text and user-interface for end-user use.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Shawn McKee - OSG Networking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58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19077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49808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Kibana</a:t>
            </a:r>
            <a:r>
              <a:rPr lang="en-US" dirty="0" smtClean="0"/>
              <a:t> perfSONAR Infrastructure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38" y="1354814"/>
            <a:ext cx="8830162" cy="489358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Shawn McKee - OSG Networking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59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28263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OSG Networking Year </a:t>
            </a:r>
            <a:r>
              <a:rPr lang="en-US" dirty="0"/>
              <a:t>6</a:t>
            </a:r>
            <a:r>
              <a:rPr lang="en-US" dirty="0" smtClean="0"/>
              <a:t> </a:t>
            </a:r>
            <a:r>
              <a:rPr lang="en-US" dirty="0" smtClean="0"/>
              <a:t>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Continue to do what we do now, and:</a:t>
            </a:r>
          </a:p>
          <a:p>
            <a:r>
              <a:rPr lang="en-US" dirty="0" smtClean="0"/>
              <a:t>Simplify number and complexity of components</a:t>
            </a:r>
          </a:p>
          <a:p>
            <a:r>
              <a:rPr lang="en-US" dirty="0" smtClean="0"/>
              <a:t>Develop more usable and effective </a:t>
            </a:r>
            <a:r>
              <a:rPr lang="en-US" b="1" dirty="0" smtClean="0"/>
              <a:t>Alarming </a:t>
            </a:r>
            <a:r>
              <a:rPr lang="en-US" b="1" dirty="0" smtClean="0"/>
              <a:t>and </a:t>
            </a:r>
            <a:r>
              <a:rPr lang="en-US" b="1" dirty="0" smtClean="0"/>
              <a:t>Alerting</a:t>
            </a:r>
            <a:endParaRPr lang="en-US" dirty="0" smtClean="0"/>
          </a:p>
          <a:p>
            <a:r>
              <a:rPr lang="en-US" dirty="0" smtClean="0"/>
              <a:t>Improve </a:t>
            </a:r>
            <a:r>
              <a:rPr lang="en-US" dirty="0" smtClean="0"/>
              <a:t>the ability to manage and use network topology and network </a:t>
            </a:r>
            <a:r>
              <a:rPr lang="en-US" dirty="0" smtClean="0"/>
              <a:t>metrics via an </a:t>
            </a:r>
            <a:r>
              <a:rPr lang="en-US" dirty="0" smtClean="0"/>
              <a:t>Analytics </a:t>
            </a:r>
            <a:r>
              <a:rPr lang="en-US" dirty="0" smtClean="0"/>
              <a:t>Platform</a:t>
            </a:r>
          </a:p>
          <a:p>
            <a:pPr lvl="1"/>
            <a:r>
              <a:rPr lang="en-US" dirty="0" smtClean="0"/>
              <a:t>Goal is to gain insight from the set of network and transfer related information we have</a:t>
            </a:r>
          </a:p>
          <a:p>
            <a:pPr lvl="1"/>
            <a:r>
              <a:rPr lang="en-US" dirty="0" smtClean="0"/>
              <a:t>Standardize on dashboards for problem identification and historical views of the network metrics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5/11/2016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OSG Networking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F787FE-4119-4211-AE05-64DE0D0071A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16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Grafana</a:t>
            </a:r>
            <a:r>
              <a:rPr lang="en-US" dirty="0" smtClean="0"/>
              <a:t> Dashboard (</a:t>
            </a:r>
            <a:r>
              <a:rPr lang="en-US" dirty="0" err="1" smtClean="0"/>
              <a:t>ESnet</a:t>
            </a:r>
            <a:r>
              <a:rPr lang="en-US" dirty="0" smtClean="0"/>
              <a:t> sites)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1542365"/>
            <a:ext cx="8991600" cy="478223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Shawn McKee - OSG Networking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60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02014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Grafana</a:t>
            </a:r>
            <a:r>
              <a:rPr lang="en-US" dirty="0" smtClean="0"/>
              <a:t> (Site to 2 Destinations)</a:t>
            </a:r>
            <a:br>
              <a:rPr lang="en-US" dirty="0" smtClean="0"/>
            </a:br>
            <a:r>
              <a:rPr lang="en-US" dirty="0" smtClean="0"/>
              <a:t>(CERN to BNL and TRIUMF)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676400"/>
            <a:ext cx="8903495" cy="446908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Shawn McKee - OSG Networking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61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89274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498080" cy="838200"/>
          </a:xfrm>
        </p:spPr>
        <p:txBody>
          <a:bodyPr/>
          <a:lstStyle/>
          <a:p>
            <a:r>
              <a:rPr lang="en-US" dirty="0" smtClean="0"/>
              <a:t>URLs for 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534400" cy="53340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OSG Network </a:t>
            </a:r>
            <a:r>
              <a:rPr lang="en-US" dirty="0" err="1" smtClean="0"/>
              <a:t>Datastore</a:t>
            </a:r>
            <a:r>
              <a:rPr lang="en-US" dirty="0" smtClean="0"/>
              <a:t> Documents</a:t>
            </a:r>
          </a:p>
          <a:p>
            <a:pPr lvl="1"/>
            <a:r>
              <a:rPr lang="en-US" dirty="0" smtClean="0"/>
              <a:t>Operations </a:t>
            </a:r>
            <a:r>
              <a:rPr lang="en-US" dirty="0">
                <a:hlinkClick r:id="rId3"/>
              </a:rPr>
              <a:t>https://docs.google.com/document/d/1l144BSo-88M0cLMMjKcKMIE-Q5s21X-w3lYl-0Pn_08/edit</a:t>
            </a:r>
            <a:r>
              <a:rPr lang="en-US" dirty="0" smtClean="0">
                <a:hlinkClick r:id="rId3"/>
              </a:rPr>
              <a:t>#</a:t>
            </a:r>
            <a:endParaRPr lang="en-US" dirty="0" smtClean="0"/>
          </a:p>
          <a:p>
            <a:pPr lvl="1"/>
            <a:r>
              <a:rPr lang="en-US" dirty="0" smtClean="0"/>
              <a:t>SLA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twiki.grid.iu.edu/bin/view/Operations/PSServiceLevelAgreement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Data lifecycle </a:t>
            </a:r>
            <a:r>
              <a:rPr lang="en-US" dirty="0">
                <a:hlinkClick r:id="rId5"/>
              </a:rPr>
              <a:t>https://docs.google.com/document/d/1mJ1kf43nZf6gvKoNtiTOc0g0MYDv_wSfSm7YdiMs3Lo/edit</a:t>
            </a:r>
            <a:r>
              <a:rPr lang="en-US" dirty="0" smtClean="0">
                <a:hlinkClick r:id="rId5"/>
              </a:rPr>
              <a:t>#</a:t>
            </a:r>
            <a:r>
              <a:rPr lang="en-US" dirty="0" smtClean="0"/>
              <a:t>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Current OSG network </a:t>
            </a:r>
            <a:r>
              <a:rPr lang="en-US" dirty="0"/>
              <a:t>d</a:t>
            </a:r>
            <a:r>
              <a:rPr lang="en-US" dirty="0" smtClean="0"/>
              <a:t>ocumentation </a:t>
            </a:r>
            <a:r>
              <a:rPr lang="en-US" dirty="0" smtClean="0">
                <a:hlinkClick r:id="rId6"/>
              </a:rPr>
              <a:t>https</a:t>
            </a:r>
            <a:r>
              <a:rPr lang="en-US" dirty="0">
                <a:hlinkClick r:id="rId6"/>
              </a:rPr>
              <a:t>://</a:t>
            </a:r>
            <a:r>
              <a:rPr lang="en-US" dirty="0" smtClean="0">
                <a:hlinkClick r:id="rId6"/>
              </a:rPr>
              <a:t>www.opensciencegrid.org/bin/view/Documentation/NetworkingInOSG</a:t>
            </a:r>
            <a:r>
              <a:rPr lang="en-US" dirty="0" smtClean="0"/>
              <a:t>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OSG networking year-5 goals </a:t>
            </a:r>
            <a:r>
              <a:rPr lang="en-US" dirty="0"/>
              <a:t>and milestones: </a:t>
            </a:r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docs.google.com/document/d/1FzmXZinO4Pb8NAfd5SWUzaAFYOL23dt66hQsDmaP-WI/edit</a:t>
            </a:r>
            <a:r>
              <a:rPr lang="en-US" dirty="0" smtClean="0"/>
              <a:t> </a:t>
            </a:r>
          </a:p>
          <a:p>
            <a:pPr>
              <a:lnSpc>
                <a:spcPct val="120000"/>
              </a:lnSpc>
            </a:pPr>
            <a:r>
              <a:rPr lang="en-US" dirty="0" err="1" smtClean="0"/>
              <a:t>perfSONAR</a:t>
            </a:r>
            <a:r>
              <a:rPr lang="en-US" dirty="0"/>
              <a:t> </a:t>
            </a:r>
            <a:r>
              <a:rPr lang="en-US" dirty="0" smtClean="0"/>
              <a:t>adoption tracking:  </a:t>
            </a:r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grid-monitoring.cern.ch/perfsonar_coverage.txt</a:t>
            </a:r>
            <a:r>
              <a:rPr lang="en-US" dirty="0" smtClean="0"/>
              <a:t>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Deployment documentation for both OSG and WLCG hosted in OSG (migrated from CERN)</a:t>
            </a:r>
          </a:p>
          <a:p>
            <a:pPr marL="402336" lvl="1" indent="0">
              <a:buNone/>
            </a:pPr>
            <a:r>
              <a:rPr lang="en-US" dirty="0">
                <a:hlinkClick r:id="rId9"/>
              </a:rPr>
              <a:t>https://</a:t>
            </a:r>
            <a:r>
              <a:rPr lang="en-US" dirty="0" smtClean="0">
                <a:hlinkClick r:id="rId9"/>
              </a:rPr>
              <a:t>twiki.opensciencegrid.org/bin/view/Documentation/DeployperfSONAR</a:t>
            </a:r>
            <a:r>
              <a:rPr lang="en-US" dirty="0" smtClean="0"/>
              <a:t> 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ATLAS Analytics:  </a:t>
            </a:r>
            <a:endParaRPr lang="en-US" dirty="0" smtClean="0"/>
          </a:p>
          <a:p>
            <a:pPr lvl="1"/>
            <a:r>
              <a:rPr lang="en-US" dirty="0"/>
              <a:t>Packet-loss: </a:t>
            </a:r>
            <a:r>
              <a:rPr lang="en-US" dirty="0">
                <a:hlinkClick r:id="rId10"/>
              </a:rPr>
              <a:t>http://</a:t>
            </a:r>
            <a:r>
              <a:rPr lang="en-US" dirty="0" smtClean="0">
                <a:hlinkClick r:id="rId10"/>
              </a:rPr>
              <a:t>tiny.cc/PktLossNoUnknown</a:t>
            </a:r>
            <a:r>
              <a:rPr lang="en-US" dirty="0" smtClean="0"/>
              <a:t>  (6 month view)</a:t>
            </a:r>
          </a:p>
          <a:p>
            <a:pPr lvl="1"/>
            <a:r>
              <a:rPr lang="en-US" dirty="0" smtClean="0"/>
              <a:t>perfSONAR</a:t>
            </a:r>
            <a:r>
              <a:rPr lang="en-US" dirty="0"/>
              <a:t> dashboard: </a:t>
            </a:r>
            <a:r>
              <a:rPr lang="en-US" dirty="0">
                <a:hlinkClick r:id="rId11"/>
              </a:rPr>
              <a:t>http://</a:t>
            </a:r>
            <a:r>
              <a:rPr lang="en-US" dirty="0" smtClean="0">
                <a:hlinkClick r:id="rId11"/>
              </a:rPr>
              <a:t>tiny.cc/pSDash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perfSONAR</a:t>
            </a:r>
            <a:r>
              <a:rPr lang="en-US" dirty="0" smtClean="0"/>
              <a:t> </a:t>
            </a:r>
            <a:r>
              <a:rPr lang="en-US" dirty="0"/>
              <a:t>link details:  </a:t>
            </a:r>
            <a:r>
              <a:rPr lang="en-US" dirty="0">
                <a:hlinkClick r:id="rId12"/>
              </a:rPr>
              <a:t>http://</a:t>
            </a:r>
            <a:r>
              <a:rPr lang="en-US" dirty="0" smtClean="0">
                <a:hlinkClick r:id="rId12"/>
              </a:rPr>
              <a:t>tiny.cc/pSLink</a:t>
            </a:r>
            <a:r>
              <a:rPr lang="en-US" dirty="0" smtClean="0"/>
              <a:t>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Mesh-</a:t>
            </a:r>
            <a:r>
              <a:rPr lang="en-US" dirty="0" err="1" smtClean="0"/>
              <a:t>config</a:t>
            </a:r>
            <a:r>
              <a:rPr lang="en-US" dirty="0" smtClean="0"/>
              <a:t> in OSG </a:t>
            </a:r>
            <a:r>
              <a:rPr lang="en-US" dirty="0" smtClean="0">
                <a:hlinkClick r:id="rId13"/>
              </a:rPr>
              <a:t>https://meshconfig.grid.iu.edu/</a:t>
            </a:r>
            <a:r>
              <a:rPr lang="en-US" dirty="0" smtClean="0"/>
              <a:t> </a:t>
            </a:r>
          </a:p>
          <a:p>
            <a:pPr>
              <a:lnSpc>
                <a:spcPct val="120000"/>
              </a:lnSpc>
            </a:pPr>
            <a:r>
              <a:rPr lang="en-US" sz="2700" dirty="0" smtClean="0"/>
              <a:t>Pre-Production </a:t>
            </a:r>
            <a:r>
              <a:rPr lang="en-US" sz="2700" dirty="0" err="1" smtClean="0"/>
              <a:t>Meshconfig</a:t>
            </a:r>
            <a:r>
              <a:rPr lang="en-US" sz="2700" dirty="0" smtClean="0"/>
              <a:t> </a:t>
            </a:r>
            <a:r>
              <a:rPr lang="en-US" sz="2700" dirty="0" smtClean="0">
                <a:hlinkClick r:id="rId14"/>
              </a:rPr>
              <a:t>https://meshconfig-itb.grid.iu.edu/</a:t>
            </a:r>
            <a:r>
              <a:rPr lang="en-US" sz="2700" dirty="0" smtClean="0"/>
              <a:t> </a:t>
            </a:r>
            <a:endParaRPr lang="en-US" sz="2700" dirty="0"/>
          </a:p>
          <a:p>
            <a:pPr>
              <a:lnSpc>
                <a:spcPct val="120000"/>
              </a:lnSpc>
            </a:pPr>
            <a:r>
              <a:rPr lang="en-US" dirty="0" smtClean="0"/>
              <a:t>perfSONAR </a:t>
            </a:r>
            <a:r>
              <a:rPr lang="en-US" dirty="0"/>
              <a:t>homepage:  </a:t>
            </a:r>
            <a:r>
              <a:rPr lang="en-US" dirty="0">
                <a:hlinkClick r:id="rId15"/>
              </a:rPr>
              <a:t>http://www.perfsonar.net</a:t>
            </a:r>
            <a:r>
              <a:rPr lang="en-US" dirty="0" smtClean="0">
                <a:hlinkClick r:id="rId15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Shawn McKee - OSG Networking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62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851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Schematic of OSG Net Services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CC08-23DC-4EA1-9CD3-A71AA42E2D67}" type="datetime1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OSG Net Planning Discussion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7</a:t>
            </a:fld>
            <a:endParaRPr kumimoji="0" 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40" y="1219200"/>
            <a:ext cx="6705600" cy="503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00225" y="1524000"/>
            <a:ext cx="15240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perfSONAR Toolkits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21084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OSG Network Work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Effort </a:t>
            </a:r>
            <a:r>
              <a:rPr lang="en-US" dirty="0" smtClean="0"/>
              <a:t>to-date in OSG networking a combination of me, Operations </a:t>
            </a:r>
            <a:r>
              <a:rPr lang="en-US" dirty="0"/>
              <a:t>,</a:t>
            </a:r>
            <a:r>
              <a:rPr lang="en-US" dirty="0" smtClean="0"/>
              <a:t>Technology and Software/Release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As we add </a:t>
            </a:r>
            <a:r>
              <a:rPr lang="en-US" dirty="0" smtClean="0"/>
              <a:t>sites or update technologies </a:t>
            </a:r>
            <a:r>
              <a:rPr lang="en-US" dirty="0" smtClean="0"/>
              <a:t>there will be a support load (</a:t>
            </a:r>
            <a:r>
              <a:rPr lang="en-US" dirty="0" err="1"/>
              <a:t>m</a:t>
            </a:r>
            <a:r>
              <a:rPr lang="en-US" dirty="0" err="1" smtClean="0"/>
              <a:t>e+Operations</a:t>
            </a:r>
            <a:r>
              <a:rPr lang="en-US" dirty="0" smtClean="0"/>
              <a:t>)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Exploring new capabilities </a:t>
            </a:r>
            <a:r>
              <a:rPr lang="en-US" dirty="0" smtClean="0"/>
              <a:t>will</a:t>
            </a:r>
            <a:r>
              <a:rPr lang="en-US" dirty="0" smtClean="0"/>
              <a:t> </a:t>
            </a:r>
            <a:r>
              <a:rPr lang="en-US" dirty="0" smtClean="0"/>
              <a:t>require help from Technology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Producing new packages may require Software/Release help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We leverage other efforts (WLCG, </a:t>
            </a:r>
            <a:r>
              <a:rPr lang="en-US" dirty="0" smtClean="0"/>
              <a:t>perfSONAR </a:t>
            </a:r>
            <a:r>
              <a:rPr lang="en-US" dirty="0" smtClean="0"/>
              <a:t>developers, ESnet/MaDDash, satellite proposals)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We must ensure we continue to </a:t>
            </a:r>
            <a:r>
              <a:rPr lang="en-US" dirty="0" smtClean="0"/>
              <a:t>reliably </a:t>
            </a:r>
            <a:r>
              <a:rPr lang="en-US" dirty="0" smtClean="0"/>
              <a:t>gather and provide network metrics moving forward</a:t>
            </a:r>
            <a:r>
              <a:rPr lang="en-US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Year 6 needs to work on simplifying what we have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5/11/2016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OSG Networking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F787FE-4119-4211-AE05-64DE0D0071A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36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Issues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Just last week we had a meeting to discuss two items that Frank brought up: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Are </a:t>
            </a:r>
            <a:r>
              <a:rPr lang="en-US" dirty="0"/>
              <a:t>we ready to abandon the </a:t>
            </a:r>
            <a:r>
              <a:rPr lang="en-US" dirty="0" err="1"/>
              <a:t>ESNet</a:t>
            </a:r>
            <a:r>
              <a:rPr lang="en-US" dirty="0"/>
              <a:t> owned network performance </a:t>
            </a:r>
            <a:r>
              <a:rPr lang="en-US" dirty="0" smtClean="0"/>
              <a:t>measurement data </a:t>
            </a:r>
            <a:r>
              <a:rPr lang="en-US" dirty="0"/>
              <a:t>store in favor of a different solution, e.g. elastic search</a:t>
            </a:r>
            <a:r>
              <a:rPr lang="en-US" dirty="0" smtClean="0"/>
              <a:t>?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 smtClean="0"/>
              <a:t>What </a:t>
            </a:r>
            <a:r>
              <a:rPr lang="en-US" dirty="0"/>
              <a:t>do we want to do about the network performance information we </a:t>
            </a:r>
            <a:r>
              <a:rPr lang="en-US" dirty="0" smtClean="0"/>
              <a:t>can  </a:t>
            </a:r>
            <a:r>
              <a:rPr lang="en-US" dirty="0"/>
              <a:t>get from our regular operations of </a:t>
            </a:r>
            <a:r>
              <a:rPr lang="en-US" dirty="0" err="1"/>
              <a:t>glideinWMS</a:t>
            </a:r>
            <a:r>
              <a:rPr lang="en-US" dirty="0"/>
              <a:t> and </a:t>
            </a:r>
            <a:r>
              <a:rPr lang="en-US" dirty="0" err="1"/>
              <a:t>StashCache</a:t>
            </a:r>
            <a:r>
              <a:rPr lang="en-US" dirty="0"/>
              <a:t> </a:t>
            </a:r>
            <a:r>
              <a:rPr lang="en-US" dirty="0" smtClean="0"/>
              <a:t>?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smtClean="0"/>
              <a:t>In light on the focus on simplifying for year 6 these are interesting questions.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5/11/2016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OSG Networking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F787FE-4119-4211-AE05-64DE0D0071A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7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las-template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8000"/>
      </a:hlink>
      <a:folHlink>
        <a:srgbClr val="B2B2B2"/>
      </a:folHlink>
    </a:clrScheme>
    <a:fontScheme name="atlas-template2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10000"/>
          </a:lnSpc>
          <a:spcBef>
            <a:spcPct val="20000"/>
          </a:spcBef>
          <a:spcAft>
            <a:spcPct val="0"/>
          </a:spcAft>
          <a:buClr>
            <a:srgbClr val="600000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10000"/>
          </a:lnSpc>
          <a:spcBef>
            <a:spcPct val="20000"/>
          </a:spcBef>
          <a:spcAft>
            <a:spcPct val="0"/>
          </a:spcAft>
          <a:buClr>
            <a:srgbClr val="600000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" pitchFamily="34" charset="0"/>
          </a:defRPr>
        </a:defPPr>
      </a:lstStyle>
    </a:lnDef>
  </a:objectDefaults>
  <a:extraClrSchemeLst>
    <a:extraClrScheme>
      <a:clrScheme name="atlas-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las-template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tlas-template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las-template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las-template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las-template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las-template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ATLAS_Computing_Tier2_3_JointTechs_Jul16</Template>
  <TotalTime>0</TotalTime>
  <Words>4646</Words>
  <Application>Microsoft Office PowerPoint</Application>
  <PresentationFormat>On-screen Show (4:3)</PresentationFormat>
  <Paragraphs>709</Paragraphs>
  <Slides>62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8" baseType="lpstr">
      <vt:lpstr>Arial</vt:lpstr>
      <vt:lpstr>Calibri</vt:lpstr>
      <vt:lpstr>Helvetica</vt:lpstr>
      <vt:lpstr>Monotype Sorts</vt:lpstr>
      <vt:lpstr>Wingdings</vt:lpstr>
      <vt:lpstr>atlas-template2</vt:lpstr>
      <vt:lpstr>OSG Networking Area Planning and Discussion</vt:lpstr>
      <vt:lpstr>Goal: Networks Supporting Science</vt:lpstr>
      <vt:lpstr>PowerPoint Presentation</vt:lpstr>
      <vt:lpstr>Year-5 Work Summary</vt:lpstr>
      <vt:lpstr>Networking Documentation</vt:lpstr>
      <vt:lpstr>OSG Networking Year 6 Plans</vt:lpstr>
      <vt:lpstr>Schematic of OSG Net Services</vt:lpstr>
      <vt:lpstr>OSG Network Work Plan</vt:lpstr>
      <vt:lpstr>Network Issues </vt:lpstr>
      <vt:lpstr>ESmond Information</vt:lpstr>
      <vt:lpstr>OSG Network Service</vt:lpstr>
      <vt:lpstr>Schematic of Net Metrics Flow</vt:lpstr>
      <vt:lpstr>What do we need? </vt:lpstr>
      <vt:lpstr>Esmond Part 2</vt:lpstr>
      <vt:lpstr>Considerations</vt:lpstr>
      <vt:lpstr>Proposal for Discussion</vt:lpstr>
      <vt:lpstr>Schematic of Net Metrics Flow</vt:lpstr>
      <vt:lpstr>Pipeline Changes</vt:lpstr>
      <vt:lpstr>Results of Changes</vt:lpstr>
      <vt:lpstr>How to incorporate existing other network data sources?</vt:lpstr>
      <vt:lpstr>Continuing to Do What We Do…</vt:lpstr>
      <vt:lpstr>Questions / Discussion?</vt:lpstr>
      <vt:lpstr>Additional  SLIDES</vt:lpstr>
      <vt:lpstr>Monitoring Metrics</vt:lpstr>
      <vt:lpstr>OMD/Check_MK Service Monitoring</vt:lpstr>
      <vt:lpstr>Detailed Service Checks</vt:lpstr>
      <vt:lpstr>Managing perfSONAR Deployments</vt:lpstr>
      <vt:lpstr>Standalone Mesh-config  (MCA)</vt:lpstr>
      <vt:lpstr>MCA Screenshot</vt:lpstr>
      <vt:lpstr>Primary Features of MCA</vt:lpstr>
      <vt:lpstr>Standalone Mesh-config  (MCA)</vt:lpstr>
      <vt:lpstr>Enabling Alarming</vt:lpstr>
      <vt:lpstr>Prototype Alarm/Alert System</vt:lpstr>
      <vt:lpstr>Current Example Alerting Email</vt:lpstr>
      <vt:lpstr>Examples of Network Analytics</vt:lpstr>
      <vt:lpstr>PowerPoint Presentation</vt:lpstr>
      <vt:lpstr>PowerPoint Presentation</vt:lpstr>
      <vt:lpstr>Status of OSG Net Services</vt:lpstr>
      <vt:lpstr>Understanding Network Topology</vt:lpstr>
      <vt:lpstr>Exploring Path Analysis</vt:lpstr>
      <vt:lpstr>Network Performance Issues</vt:lpstr>
      <vt:lpstr>Overview of perfSONAR Pipeline</vt:lpstr>
      <vt:lpstr>Analytics Platform</vt:lpstr>
      <vt:lpstr>WLCG Network and Transfer Metrics Working  Group</vt:lpstr>
      <vt:lpstr>A Global Monitoring Infrastructure</vt:lpstr>
      <vt:lpstr>Alarming and Alerting on the Network</vt:lpstr>
      <vt:lpstr>Example: BNL-SARA Issues</vt:lpstr>
      <vt:lpstr>Higher Level Service Support</vt:lpstr>
      <vt:lpstr>Understanding Network Topology</vt:lpstr>
      <vt:lpstr>Graph Databases: Neo4j</vt:lpstr>
      <vt:lpstr>ATLAS Network Analytics</vt:lpstr>
      <vt:lpstr>Using Our Data </vt:lpstr>
      <vt:lpstr>Topology View</vt:lpstr>
      <vt:lpstr>OSG Network Services Update</vt:lpstr>
      <vt:lpstr>Virtualization Resource Balancing</vt:lpstr>
      <vt:lpstr>Hardware Update / Data loss</vt:lpstr>
      <vt:lpstr>Updated Net Service Monitoring</vt:lpstr>
      <vt:lpstr>Network Alerting Reminder</vt:lpstr>
      <vt:lpstr>Kibana perfSONAR Infrastructure</vt:lpstr>
      <vt:lpstr>Grafana Dashboard (ESnet sites)</vt:lpstr>
      <vt:lpstr>Grafana (Site to 2 Destinations) (CERN to BNL and TRIUMF)</vt:lpstr>
      <vt:lpstr>URLs for 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2012-04-18T07:52:33Z</dcterms:created>
  <dcterms:modified xsi:type="dcterms:W3CDTF">2017-07-26T12:56:27Z</dcterms:modified>
</cp:coreProperties>
</file>