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07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1" r:id="rId4"/>
    <p:sldId id="262" r:id="rId5"/>
    <p:sldId id="263" r:id="rId6"/>
    <p:sldId id="264" r:id="rId7"/>
    <p:sldId id="265" r:id="rId8"/>
    <p:sldId id="258" r:id="rId9"/>
    <p:sldId id="259" r:id="rId10"/>
    <p:sldId id="260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E3D"/>
    <a:srgbClr val="E3BF24"/>
    <a:srgbClr val="81FC24"/>
    <a:srgbClr val="CCFF99"/>
    <a:srgbClr val="FBF376"/>
    <a:srgbClr val="FBF271"/>
    <a:srgbClr val="D9C641"/>
    <a:srgbClr val="E5C4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4374" autoAdjust="0"/>
  </p:normalViewPr>
  <p:slideViewPr>
    <p:cSldViewPr snapToGrid="0">
      <p:cViewPr>
        <p:scale>
          <a:sx n="90" d="100"/>
          <a:sy n="90" d="100"/>
        </p:scale>
        <p:origin x="-1120" y="-288"/>
      </p:cViewPr>
      <p:guideLst>
        <p:guide orient="horz" pos="1152"/>
        <p:guide pos="2024"/>
      </p:guideLst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 snapToGrid="0">
      <p:cViewPr varScale="1">
        <p:scale>
          <a:sx n="84" d="100"/>
          <a:sy n="84" d="100"/>
        </p:scale>
        <p:origin x="-2080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DE44D89-53CE-4C0F-9CE1-8687152137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84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86300CC-95FE-448D-B733-EF801F3A5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018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34F515-6E61-4BC4-8410-ED0758C76DE5}" type="slidenum">
              <a:rPr lang="en-US" smtClean="0">
                <a:ea typeface="ＭＳ Ｐゴシック"/>
                <a:cs typeface="ＭＳ Ｐゴシック"/>
              </a:rPr>
              <a:pPr/>
              <a:t>1</a:t>
            </a:fld>
            <a:endParaRPr lang="en-US" dirty="0" smtClean="0">
              <a:ea typeface="ＭＳ Ｐゴシック"/>
              <a:cs typeface="ＭＳ Ｐゴシック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3.emf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sg_logo_4c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88900"/>
            <a:ext cx="139382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29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chemeClr val="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3886200"/>
            <a:ext cx="81280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 sz="2400">
                <a:solidFill>
                  <a:schemeClr val="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253998"/>
            <a:ext cx="1003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12B14-0E5E-4727-BBCA-84210E85A5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1775" y="0"/>
            <a:ext cx="1965325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43575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D1BD5-1454-46E2-91F8-595FBCFA24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ci_logo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250825"/>
            <a:ext cx="17907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uofclogo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163" y="6462713"/>
            <a:ext cx="14605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1"/>
          <p:cNvSpPr txBox="1">
            <a:spLocks noChangeArrowheads="1"/>
          </p:cNvSpPr>
          <p:nvPr userDrawn="1"/>
        </p:nvSpPr>
        <p:spPr bwMode="auto">
          <a:xfrm>
            <a:off x="7507288" y="6408738"/>
            <a:ext cx="11271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173" tIns="45588" rIns="91173" bIns="45588">
            <a:spAutoFit/>
          </a:bodyPr>
          <a:lstStyle>
            <a:lvl1pPr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solidFill>
                  <a:srgbClr val="D9D9D9"/>
                </a:solidFill>
                <a:latin typeface="Calibri" charset="0"/>
              </a:rPr>
              <a:t>efi.uchicago.edu</a:t>
            </a:r>
          </a:p>
        </p:txBody>
      </p:sp>
      <p:sp>
        <p:nvSpPr>
          <p:cNvPr id="7" name="TextBox 12"/>
          <p:cNvSpPr txBox="1">
            <a:spLocks noChangeArrowheads="1"/>
          </p:cNvSpPr>
          <p:nvPr userDrawn="1"/>
        </p:nvSpPr>
        <p:spPr bwMode="auto">
          <a:xfrm>
            <a:off x="7512050" y="6572250"/>
            <a:ext cx="10747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173" tIns="45588" rIns="91173" bIns="45588">
            <a:spAutoFit/>
          </a:bodyPr>
          <a:lstStyle>
            <a:lvl1pPr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solidFill>
                  <a:srgbClr val="D9D9D9"/>
                </a:solidFill>
                <a:latin typeface="Calibri" charset="0"/>
              </a:rPr>
              <a:t>ci.uchicago.edu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7215982" y="6638131"/>
            <a:ext cx="304800" cy="1587"/>
          </a:xfrm>
          <a:prstGeom prst="line">
            <a:avLst/>
          </a:prstGeom>
          <a:ln w="9525" cmpd="sng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9" name="Picture 14" descr="radiateforwhite.eps"/>
          <p:cNvPicPr>
            <a:picLocks noChangeAspect="1"/>
          </p:cNvPicPr>
          <p:nvPr userDrawn="1"/>
        </p:nvPicPr>
        <p:blipFill>
          <a:blip r:embed="rId4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0" y="838200"/>
            <a:ext cx="3530600" cy="535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294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atlas-logo-v1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5" y="2857500"/>
            <a:ext cx="1179513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5943600" cy="917575"/>
          </a:xfrm>
          <a:prstGeom prst="rect">
            <a:avLst/>
          </a:prstGeom>
        </p:spPr>
        <p:txBody>
          <a:bodyPr lIns="91173" tIns="45588" rIns="91173" bIns="45588">
            <a:normAutofit/>
          </a:bodyPr>
          <a:lstStyle>
            <a:lvl1pPr algn="l"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6400800" cy="1752600"/>
          </a:xfrm>
          <a:prstGeom prst="rect">
            <a:avLst/>
          </a:prstGeom>
        </p:spPr>
        <p:txBody>
          <a:bodyPr lIns="91173" tIns="45588" rIns="91173" bIns="45588">
            <a:normAutofit/>
          </a:bodyPr>
          <a:lstStyle>
            <a:lvl1pPr marL="0" indent="0" algn="l">
              <a:buNone/>
              <a:defRPr sz="2000" b="0" i="0">
                <a:solidFill>
                  <a:schemeClr val="bg1">
                    <a:lumMod val="25000"/>
                    <a:lumOff val="75000"/>
                  </a:schemeClr>
                </a:solidFill>
                <a:latin typeface="Calibri"/>
                <a:cs typeface="Calibri"/>
              </a:defRPr>
            </a:lvl1pPr>
            <a:lvl2pPr marL="455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71991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168275" y="6421438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73" tIns="45588" rIns="91173" bIns="45588">
            <a:spAutoFit/>
          </a:bodyPr>
          <a:lstStyle>
            <a:lvl1pPr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F13D13C3-1558-F644-9048-5ABD01772968}" type="slidenum">
              <a:rPr lang="en-US" sz="1200" smtClean="0">
                <a:solidFill>
                  <a:srgbClr val="F2F2F2"/>
                </a:solidFill>
                <a:latin typeface="Calibri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rgbClr val="F2F2F2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80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68275" y="6421438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73" tIns="45588" rIns="91173" bIns="45588">
            <a:spAutoFit/>
          </a:bodyPr>
          <a:lstStyle>
            <a:lvl1pPr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064665A-BF31-1845-A58F-A19B9EE47308}" type="slidenum">
              <a:rPr lang="en-US" sz="1200" smtClean="0">
                <a:solidFill>
                  <a:srgbClr val="F2F2F2"/>
                </a:solidFill>
                <a:latin typeface="Calibri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rgbClr val="F2F2F2"/>
              </a:solidFill>
              <a:latin typeface="Calibri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2130428"/>
            <a:ext cx="5943600" cy="1762312"/>
          </a:xfrm>
          <a:prstGeom prst="rect">
            <a:avLst/>
          </a:prstGeom>
        </p:spPr>
        <p:txBody>
          <a:bodyPr lIns="91173" tIns="45588" rIns="91173" bIns="45588">
            <a:noAutofit/>
          </a:bodyPr>
          <a:lstStyle>
            <a:lvl1pPr algn="l">
              <a:defRPr sz="48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78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68275" y="6421438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73" tIns="45588" rIns="91173" bIns="45588">
            <a:spAutoFit/>
          </a:bodyPr>
          <a:lstStyle>
            <a:lvl1pPr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DD2672F-9969-D74C-AF07-CD9991E8D993}" type="slidenum">
              <a:rPr lang="en-US" sz="1200" smtClean="0">
                <a:solidFill>
                  <a:srgbClr val="F2F2F2"/>
                </a:solidFill>
                <a:latin typeface="Calibri" charset="0"/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rgbClr val="F2F2F2"/>
              </a:solidFill>
              <a:latin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10" y="274544"/>
            <a:ext cx="8229023" cy="1143000"/>
          </a:xfrm>
          <a:prstGeom prst="rect">
            <a:avLst/>
          </a:prstGeom>
        </p:spPr>
        <p:txBody>
          <a:bodyPr vert="horz" lIns="81863" tIns="40930" rIns="81863" bIns="4093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3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AB4BC-D760-449D-A975-B1B41586F3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93992-0C98-4927-B232-926C57067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4700" y="1333500"/>
            <a:ext cx="38100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100" y="1333500"/>
            <a:ext cx="38100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ED43E-FFC6-4733-90B5-3F1EA8650B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D153F-D5DD-4DE5-A296-14922A3598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6FEBC-FC0F-4EF3-B2AF-DFF52BFA3F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E46F8-69E3-4B95-A8B1-50095048C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EB326-FF11-4895-AA10-E9E124789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0F711-BB7B-4F33-B099-48AF44E88E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theme" Target="../theme/theme2.xml"/><Relationship Id="rId6" Type="http://schemas.openxmlformats.org/officeDocument/2006/relationships/image" Target="../media/image3.emf"/><Relationship Id="rId7" Type="http://schemas.openxmlformats.org/officeDocument/2006/relationships/image" Target="../media/image4.png"/><Relationship Id="rId8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60036" y="0"/>
            <a:ext cx="6946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08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1739" y="1333500"/>
            <a:ext cx="8437218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51914" name="Rectangle 10"/>
          <p:cNvSpPr>
            <a:spLocks noChangeArrowheads="1"/>
          </p:cNvSpPr>
          <p:nvPr/>
        </p:nvSpPr>
        <p:spPr bwMode="auto">
          <a:xfrm>
            <a:off x="-1266825" y="6008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2400" dirty="0">
              <a:solidFill>
                <a:schemeClr val="tx1"/>
              </a:solidFill>
              <a:ea typeface="+mn-ea"/>
              <a:cs typeface="Arial" charset="0"/>
            </a:endParaRPr>
          </a:p>
        </p:txBody>
      </p:sp>
      <p:sp>
        <p:nvSpPr>
          <p:cNvPr id="2519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4900" y="6400800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solidFill>
                  <a:srgbClr val="FF8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0EB139E0-FE9F-43AC-8937-774C1F00E5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0902" name="Picture 16" descr="osg_logo_4c_whit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165100"/>
            <a:ext cx="139382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21" name="Rectangle 17"/>
          <p:cNvSpPr>
            <a:spLocks noGrp="1" noChangeArrowheads="1"/>
          </p:cNvSpPr>
          <p:nvPr userDrawn="1"/>
        </p:nvSpPr>
        <p:spPr bwMode="auto">
          <a:xfrm>
            <a:off x="0" y="6486525"/>
            <a:ext cx="1834444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0" hangingPunct="0">
              <a:defRPr/>
            </a:pPr>
            <a:r>
              <a:rPr lang="en-US" sz="1200" baseline="0" dirty="0" smtClean="0">
                <a:solidFill>
                  <a:srgbClr val="FF8000"/>
                </a:solidFill>
                <a:ea typeface="ＭＳ Ｐゴシック" pitchFamily="1" charset="-128"/>
                <a:cs typeface="+mn-cs"/>
              </a:rPr>
              <a:t>December 4th</a:t>
            </a:r>
            <a:r>
              <a:rPr lang="en-US" sz="1200" dirty="0" smtClean="0">
                <a:solidFill>
                  <a:srgbClr val="FF8000"/>
                </a:solidFill>
                <a:ea typeface="ＭＳ Ｐゴシック" pitchFamily="1" charset="-128"/>
                <a:cs typeface="+mn-cs"/>
              </a:rPr>
              <a:t>, 2015</a:t>
            </a:r>
            <a:endParaRPr lang="en-US" sz="1200" dirty="0">
              <a:solidFill>
                <a:srgbClr val="FF8000"/>
              </a:solidFill>
              <a:ea typeface="ＭＳ Ｐゴシック" pitchFamily="1" charset="-128"/>
              <a:cs typeface="+mn-cs"/>
            </a:endParaRPr>
          </a:p>
        </p:txBody>
      </p:sp>
      <p:sp>
        <p:nvSpPr>
          <p:cNvPr id="251922" name="Line 18"/>
          <p:cNvSpPr>
            <a:spLocks noChangeShapeType="1"/>
          </p:cNvSpPr>
          <p:nvPr userDrawn="1"/>
        </p:nvSpPr>
        <p:spPr bwMode="auto">
          <a:xfrm flipV="1">
            <a:off x="0" y="1155699"/>
            <a:ext cx="9144000" cy="14909"/>
          </a:xfrm>
          <a:prstGeom prst="line">
            <a:avLst/>
          </a:prstGeom>
          <a:noFill/>
          <a:ln w="38100">
            <a:solidFill>
              <a:srgbClr val="FF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9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253998"/>
            <a:ext cx="1003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80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Font typeface="Times"/>
        <a:buChar char="•"/>
        <a:defRPr kumimoji="1" sz="32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C0000"/>
        </a:buClr>
        <a:buFont typeface="Symbol" pitchFamily="18" charset="2"/>
        <a:buChar char=""/>
        <a:defRPr kumimoji="1" sz="28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§"/>
        <a:defRPr kumimoji="1" sz="24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4" descr="radiateforwhite.eps"/>
          <p:cNvPicPr>
            <a:picLocks noChangeAspect="1"/>
          </p:cNvPicPr>
          <p:nvPr/>
        </p:nvPicPr>
        <p:blipFill>
          <a:blip r:embed="rId6">
            <a:alphaModFix am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0" y="838200"/>
            <a:ext cx="3530600" cy="535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1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10" descr="atlas-logo-v1.png"/>
          <p:cNvPicPr>
            <a:picLocks noChangeAspect="1"/>
          </p:cNvPicPr>
          <p:nvPr userDrawn="1"/>
        </p:nvPicPr>
        <p:blipFill>
          <a:blip r:embed="rId7" cstate="print">
            <a:alphaModFix amt="3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5" y="2857500"/>
            <a:ext cx="1179513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9" descr="uofclogo.ep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163" y="6462713"/>
            <a:ext cx="14605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13"/>
          <p:cNvSpPr txBox="1">
            <a:spLocks noChangeArrowheads="1"/>
          </p:cNvSpPr>
          <p:nvPr/>
        </p:nvSpPr>
        <p:spPr bwMode="auto">
          <a:xfrm>
            <a:off x="7507288" y="6408738"/>
            <a:ext cx="11271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173" tIns="45588" rIns="91173" bIns="45588">
            <a:spAutoFit/>
          </a:bodyPr>
          <a:lstStyle>
            <a:lvl1pPr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solidFill>
                  <a:srgbClr val="E8E8ED"/>
                </a:solidFill>
                <a:latin typeface="Calibri" charset="0"/>
              </a:rPr>
              <a:t>efi.uchicago.edu</a:t>
            </a:r>
          </a:p>
        </p:txBody>
      </p:sp>
      <p:sp>
        <p:nvSpPr>
          <p:cNvPr id="26630" name="TextBox 15"/>
          <p:cNvSpPr txBox="1">
            <a:spLocks noChangeArrowheads="1"/>
          </p:cNvSpPr>
          <p:nvPr/>
        </p:nvSpPr>
        <p:spPr bwMode="auto">
          <a:xfrm>
            <a:off x="7512050" y="6572250"/>
            <a:ext cx="10747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173" tIns="45588" rIns="91173" bIns="45588">
            <a:spAutoFit/>
          </a:bodyPr>
          <a:lstStyle>
            <a:lvl1pPr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56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solidFill>
                  <a:srgbClr val="D9D9D9"/>
                </a:solidFill>
                <a:latin typeface="Calibri" charset="0"/>
              </a:rPr>
              <a:t>ci.uchicago.edu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7215982" y="6638131"/>
            <a:ext cx="304800" cy="1587"/>
          </a:xfrm>
          <a:prstGeom prst="line">
            <a:avLst/>
          </a:prstGeom>
          <a:ln w="9525" cmpd="sng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331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10" r:id="rId2"/>
    <p:sldLayoutId id="2147483711" r:id="rId3"/>
    <p:sldLayoutId id="2147483712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5868" algn="ctr" defTabSz="45586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1731" algn="ctr" defTabSz="45586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67597" algn="ctr" defTabSz="45586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3461" algn="ctr" defTabSz="45586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9775" indent="-2841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38238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595438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1050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07262" indent="-227940" algn="l" defTabSz="4558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127" indent="-227940" algn="l" defTabSz="4558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91" indent="-227940" algn="l" defTabSz="4558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854" indent="-227940" algn="l" defTabSz="4558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68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31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97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61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327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91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059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922" algn="l" defTabSz="4558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9900" y="4276725"/>
            <a:ext cx="8128000" cy="1412875"/>
          </a:xfrm>
        </p:spPr>
        <p:txBody>
          <a:bodyPr/>
          <a:lstStyle/>
          <a:p>
            <a:pPr eaLnBrk="1" hangingPunct="1">
              <a:buFont typeface="Times"/>
              <a:buNone/>
            </a:pPr>
            <a:endParaRPr lang="en-US" dirty="0" smtClean="0"/>
          </a:p>
          <a:p>
            <a:pPr eaLnBrk="1" hangingPunct="1">
              <a:buFont typeface="Times"/>
              <a:buNone/>
            </a:pPr>
            <a:endParaRPr lang="en-US" sz="1800" dirty="0" smtClean="0"/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762000" y="3961667"/>
            <a:ext cx="77724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" pitchFamily="16" charset="0"/>
                <a:ea typeface="ＭＳ Ｐゴシック" pitchFamily="1" charset="-128"/>
                <a:cs typeface="+mn-cs"/>
              </a:rPr>
              <a:t/>
            </a:r>
            <a:br>
              <a:rPr kumimoji="1" lang="en-US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" pitchFamily="16" charset="0"/>
                <a:ea typeface="ＭＳ Ｐゴシック" pitchFamily="1" charset="-128"/>
                <a:cs typeface="+mn-cs"/>
              </a:rPr>
            </a:br>
            <a:endParaRPr kumimoji="1"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utura" pitchFamily="16" charset="0"/>
              <a:ea typeface="ＭＳ Ｐゴシック" pitchFamily="1" charset="-128"/>
              <a:cs typeface="+mn-cs"/>
            </a:endParaRPr>
          </a:p>
        </p:txBody>
      </p:sp>
      <p:sp>
        <p:nvSpPr>
          <p:cNvPr id="49664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71281" y="1124125"/>
            <a:ext cx="7772400" cy="4604986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/>
              <a:t>Preparing for the Future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400" dirty="0" smtClean="0">
                <a:cs typeface="+mj-cs"/>
              </a:rPr>
              <a:t/>
            </a:r>
            <a:br>
              <a:rPr lang="en-US" sz="2400" dirty="0" smtClean="0">
                <a:cs typeface="+mj-cs"/>
              </a:rPr>
            </a:br>
            <a:r>
              <a:rPr lang="en-US" sz="2400" dirty="0" smtClean="0"/>
              <a:t>Frank </a:t>
            </a:r>
            <a:r>
              <a:rPr lang="en-US" sz="2400" dirty="0" err="1"/>
              <a:t>Würthwein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OSG Executive Director</a:t>
            </a:r>
            <a:br>
              <a:rPr lang="en-US" sz="2400" dirty="0"/>
            </a:br>
            <a:r>
              <a:rPr lang="en-US" sz="2400" dirty="0"/>
              <a:t>UCSD/SDSC</a:t>
            </a:r>
            <a:br>
              <a:rPr lang="en-US" sz="2400" dirty="0"/>
            </a:br>
            <a:endParaRPr lang="en-US" sz="2400" dirty="0"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729829"/>
            <a:ext cx="2447925" cy="2129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4729829"/>
            <a:ext cx="192405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r>
              <a:rPr lang="en-US" dirty="0" smtClean="0"/>
              <a:t>What does it mean in practice for Y6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791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Y6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simplify, simplify, simplify</a:t>
            </a:r>
          </a:p>
          <a:p>
            <a:pPr lvl="1"/>
            <a:r>
              <a:rPr lang="en-US" dirty="0" smtClean="0"/>
              <a:t>find effort savings anywhere we can</a:t>
            </a:r>
          </a:p>
          <a:p>
            <a:r>
              <a:rPr lang="en-US" dirty="0" smtClean="0"/>
              <a:t>prepare for LHC ops program to take on responsibility for itself.</a:t>
            </a:r>
          </a:p>
          <a:p>
            <a:r>
              <a:rPr lang="en-US" dirty="0" smtClean="0"/>
              <a:t>Allow for small projects at the margins that position ourselves for collaborations with friends, inside and outside the agencies.</a:t>
            </a:r>
          </a:p>
          <a:p>
            <a:pPr lvl="1"/>
            <a:r>
              <a:rPr lang="en-US" dirty="0" smtClean="0"/>
              <a:t>we need friends for our own sustainability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AB4BC-D760-449D-A975-B1B41586F3D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43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&amp; Discussions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4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 &amp; Position for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3500"/>
            <a:ext cx="9144000" cy="4686300"/>
          </a:xfrm>
        </p:spPr>
        <p:txBody>
          <a:bodyPr/>
          <a:lstStyle/>
          <a:p>
            <a:r>
              <a:rPr lang="en-US" dirty="0" smtClean="0"/>
              <a:t>We are promised a Y6 supplement with clear guidance from NSF to prepare for the future.</a:t>
            </a:r>
          </a:p>
          <a:p>
            <a:r>
              <a:rPr lang="en-US" dirty="0" smtClean="0"/>
              <a:t>The core goal of this Y6 must be:</a:t>
            </a:r>
          </a:p>
          <a:p>
            <a:pPr lvl="1"/>
            <a:r>
              <a:rPr lang="en-US" dirty="0" smtClean="0"/>
              <a:t>simplify, simplify, simplify</a:t>
            </a:r>
          </a:p>
          <a:p>
            <a:pPr lvl="1"/>
            <a:r>
              <a:rPr lang="en-US" dirty="0" smtClean="0"/>
              <a:t>prepare for a range of possible futures</a:t>
            </a:r>
            <a:endParaRPr lang="en-US" dirty="0"/>
          </a:p>
          <a:p>
            <a:pPr lvl="1"/>
            <a:r>
              <a:rPr lang="en-US" dirty="0" smtClean="0"/>
              <a:t>continue being strategic at the margins</a:t>
            </a:r>
          </a:p>
          <a:p>
            <a:pPr lvl="2"/>
            <a:r>
              <a:rPr lang="en-US" dirty="0" smtClean="0"/>
              <a:t>i.e. make our vision attractive for the future</a:t>
            </a:r>
          </a:p>
          <a:p>
            <a:r>
              <a:rPr lang="en-US" dirty="0" smtClean="0"/>
              <a:t>In the following I’ll walk through these more or less in inverse 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AB4BC-D760-449D-A975-B1B41586F3D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5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OSG Vision 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1897942"/>
            <a:ext cx="8766068" cy="2984500"/>
          </a:xfrm>
        </p:spPr>
        <p:txBody>
          <a:bodyPr/>
          <a:lstStyle/>
          <a:p>
            <a:r>
              <a:rPr lang="en-US" dirty="0" smtClean="0"/>
              <a:t>Across the nation, </a:t>
            </a:r>
            <a:r>
              <a:rPr lang="en-US" dirty="0" smtClean="0">
                <a:solidFill>
                  <a:srgbClr val="FF0000"/>
                </a:solidFill>
              </a:rPr>
              <a:t>institutions invest into research computing to remain competitive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Science is a team sport</a:t>
            </a:r>
            <a:r>
              <a:rPr lang="en-US" dirty="0" smtClean="0"/>
              <a:t>, and institutions with an island mentality will underperform.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Integration is key </a:t>
            </a:r>
            <a:r>
              <a:rPr lang="en-US" dirty="0" smtClean="0"/>
              <a:t>to success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AB4BC-D760-449D-A975-B1B41586F3D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8778" y="5122335"/>
            <a:ext cx="9045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This is what I’d call the “OSG Mantra”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8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Transparent Computing across different resource types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 bwMode="auto">
          <a:xfrm>
            <a:off x="198613" y="3235127"/>
            <a:ext cx="570831" cy="562630"/>
          </a:xfrm>
          <a:prstGeom prst="smileyFace">
            <a:avLst/>
          </a:prstGeom>
          <a:solidFill>
            <a:srgbClr val="FBF376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5400000">
            <a:off x="822787" y="3278532"/>
            <a:ext cx="1680017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Access Point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9000" y="4967111"/>
            <a:ext cx="1685077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Local Cluster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650632" y="2871052"/>
            <a:ext cx="2211969" cy="1142704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54511" y="1704623"/>
            <a:ext cx="2954655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National Supercomputer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5134" y="2731905"/>
            <a:ext cx="2659702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Collaborator’s Cluster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50528" y="2928126"/>
            <a:ext cx="19811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OSG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Metascheduling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Service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62979" y="3815630"/>
            <a:ext cx="3221104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Nationally Shared Clusters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57712" y="4814690"/>
            <a:ext cx="2294118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Commercial Cloud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5" name="Straight Arrow Connector 14"/>
          <p:cNvCxnSpPr>
            <a:endCxn id="10" idx="1"/>
          </p:cNvCxnSpPr>
          <p:nvPr/>
        </p:nvCxnSpPr>
        <p:spPr bwMode="auto">
          <a:xfrm flipV="1">
            <a:off x="3837783" y="1904678"/>
            <a:ext cx="1916728" cy="96027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 rot="20024650">
            <a:off x="3908778" y="2046112"/>
            <a:ext cx="1309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Allocation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endCxn id="11" idx="1"/>
          </p:cNvCxnSpPr>
          <p:nvPr/>
        </p:nvCxnSpPr>
        <p:spPr bwMode="auto">
          <a:xfrm flipV="1">
            <a:off x="4840111" y="2931960"/>
            <a:ext cx="1095023" cy="3137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endCxn id="13" idx="1"/>
          </p:cNvCxnSpPr>
          <p:nvPr/>
        </p:nvCxnSpPr>
        <p:spPr bwMode="auto">
          <a:xfrm>
            <a:off x="4642556" y="4007556"/>
            <a:ext cx="1120423" cy="812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 rot="16200000">
            <a:off x="4642557" y="3245555"/>
            <a:ext cx="10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sharing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961963" y="4018522"/>
            <a:ext cx="1916728" cy="96027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 rot="1599517">
            <a:off x="4049888" y="4543780"/>
            <a:ext cx="14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purchasing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829733" y="3524956"/>
            <a:ext cx="567267" cy="282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1636889" y="4382912"/>
            <a:ext cx="8467" cy="51364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969903" y="3536246"/>
            <a:ext cx="567267" cy="282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0" y="574322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OSG integrates computing across different resource types and business models.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6FEBC-FC0F-4EF3-B2AF-DFF52BFA3FE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87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Transparent Data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3500"/>
            <a:ext cx="9144000" cy="3196167"/>
          </a:xfrm>
        </p:spPr>
        <p:txBody>
          <a:bodyPr/>
          <a:lstStyle/>
          <a:p>
            <a:r>
              <a:rPr lang="en-US" dirty="0" smtClean="0"/>
              <a:t>Domain Science specific “Origins”</a:t>
            </a:r>
          </a:p>
          <a:p>
            <a:r>
              <a:rPr lang="en-US" dirty="0" smtClean="0"/>
              <a:t>Shared federation, caches, and/or workflow integration.</a:t>
            </a:r>
          </a:p>
          <a:p>
            <a:pPr lvl="1"/>
            <a:r>
              <a:rPr lang="en-US" dirty="0" smtClean="0"/>
              <a:t>think CVMFS, </a:t>
            </a:r>
            <a:r>
              <a:rPr lang="en-US" dirty="0" err="1" smtClean="0"/>
              <a:t>StashCache</a:t>
            </a:r>
            <a:r>
              <a:rPr lang="en-US" dirty="0" smtClean="0"/>
              <a:t>, and </a:t>
            </a:r>
            <a:r>
              <a:rPr lang="en-US" dirty="0" err="1" smtClean="0"/>
              <a:t>HTCondor</a:t>
            </a:r>
            <a:r>
              <a:rPr lang="en-US" dirty="0" smtClean="0"/>
              <a:t> file transfer or other “on demand data delivery” to worker 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AB4BC-D760-449D-A975-B1B41586F3D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430891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I claim the fundamentals of having an integrated infrastructure that combines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“shared” &amp; “specific”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are similar for data &amp; compute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15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2" y="0"/>
            <a:ext cx="7535334" cy="1143000"/>
          </a:xfrm>
        </p:spPr>
        <p:txBody>
          <a:bodyPr/>
          <a:lstStyle/>
          <a:p>
            <a:r>
              <a:rPr lang="en-US" dirty="0" smtClean="0"/>
              <a:t>Common Across Data &amp; 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8279"/>
            <a:ext cx="9144000" cy="46863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OSG’s business model is to empower Scientists and their home institutions to work together for long term sustainability.</a:t>
            </a:r>
          </a:p>
          <a:p>
            <a:pPr lvl="1"/>
            <a:r>
              <a:rPr lang="en-US" dirty="0" smtClean="0"/>
              <a:t>OSG provides knowledge &amp; software infrastructure.</a:t>
            </a:r>
          </a:p>
          <a:p>
            <a:pPr lvl="1"/>
            <a:r>
              <a:rPr lang="en-US" dirty="0" smtClean="0"/>
              <a:t>OSG can offer storage and service hosting to jump start projects, but prefers to enable institutions for growth and sustainability.</a:t>
            </a:r>
          </a:p>
          <a:p>
            <a:r>
              <a:rPr lang="en-US" smtClean="0"/>
              <a:t>OSG provides </a:t>
            </a:r>
            <a:r>
              <a:rPr lang="en-US" dirty="0" smtClean="0"/>
              <a:t>global integration across commercial and academic computing.</a:t>
            </a:r>
          </a:p>
          <a:p>
            <a:pPr lvl="1"/>
            <a:r>
              <a:rPr lang="en-US" dirty="0" smtClean="0">
                <a:solidFill>
                  <a:srgbClr val="C70000"/>
                </a:solidFill>
              </a:rPr>
              <a:t>OSG respects local ownership and control.   </a:t>
            </a:r>
            <a:endParaRPr lang="en-US" dirty="0">
              <a:solidFill>
                <a:srgbClr val="C7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AB4BC-D760-449D-A975-B1B41586F3D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4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38775"/>
            <a:ext cx="9144000" cy="1143000"/>
          </a:xfrm>
        </p:spPr>
        <p:txBody>
          <a:bodyPr/>
          <a:lstStyle/>
          <a:p>
            <a:r>
              <a:rPr lang="en-US" sz="3600" dirty="0" smtClean="0"/>
              <a:t>Keep Two Extremes in Mind</a:t>
            </a:r>
            <a:br>
              <a:rPr lang="en-US" sz="3600" dirty="0" smtClean="0"/>
            </a:br>
            <a:r>
              <a:rPr lang="en-US" sz="3600" dirty="0" smtClean="0"/>
              <a:t>when thinking about the future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418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NSF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3500"/>
            <a:ext cx="9144000" cy="4686300"/>
          </a:xfrm>
        </p:spPr>
        <p:txBody>
          <a:bodyPr/>
          <a:lstStyle/>
          <a:p>
            <a:r>
              <a:rPr lang="en-US" sz="2800" dirty="0" smtClean="0"/>
              <a:t>OSG for anybody but the LHC</a:t>
            </a:r>
          </a:p>
          <a:p>
            <a:pPr lvl="1"/>
            <a:r>
              <a:rPr lang="en-US" sz="2400" dirty="0" smtClean="0"/>
              <a:t>a project that serves all but the LHC, has its own funding, and is substantially smaller than the existing NSF project.</a:t>
            </a:r>
          </a:p>
          <a:p>
            <a:r>
              <a:rPr lang="en-US" sz="2800" dirty="0"/>
              <a:t>OSG for LHC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a project that serves the LHC only, and is potentially funded within the context of a future S2I2</a:t>
            </a:r>
          </a:p>
          <a:p>
            <a:r>
              <a:rPr lang="en-US" sz="2800" dirty="0" smtClean="0"/>
              <a:t>In addition, there might be </a:t>
            </a:r>
            <a:r>
              <a:rPr lang="en-US" sz="2800" dirty="0" err="1" smtClean="0"/>
              <a:t>HEPCloud</a:t>
            </a:r>
            <a:r>
              <a:rPr lang="en-US" sz="2800" dirty="0" smtClean="0"/>
              <a:t>, an NP project, and effort to support the operational needs of IF &amp; CF science in the DOE.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AB4BC-D760-449D-A975-B1B41586F3D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596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“No LHC”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3500"/>
            <a:ext cx="9144000" cy="4686300"/>
          </a:xfrm>
        </p:spPr>
        <p:txBody>
          <a:bodyPr/>
          <a:lstStyle/>
          <a:p>
            <a:r>
              <a:rPr lang="en-US" sz="2800" dirty="0"/>
              <a:t>OSG for anybody but the LHC</a:t>
            </a:r>
          </a:p>
          <a:p>
            <a:pPr lvl="1"/>
            <a:r>
              <a:rPr lang="en-US" sz="2400" dirty="0"/>
              <a:t>a project that serves all but the LHC, has its own funding, and is substantially smaller than the existing NSF project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OSG </a:t>
            </a:r>
            <a:r>
              <a:rPr lang="en-US" sz="2800" dirty="0"/>
              <a:t>for LHC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the LHC operational needs are entirely served from within the US LHC ops programs.</a:t>
            </a:r>
          </a:p>
          <a:p>
            <a:pPr lvl="2"/>
            <a:r>
              <a:rPr lang="en-US" sz="2000" dirty="0"/>
              <a:t>OSG technology effort lands in S2I2, but everything else OSG does today for the LHC is transitioned to US ATLAS and US CMS ops programs.</a:t>
            </a:r>
          </a:p>
          <a:p>
            <a:r>
              <a:rPr lang="en-US" sz="2800" dirty="0" smtClean="0"/>
              <a:t>In addition, there might be </a:t>
            </a:r>
            <a:r>
              <a:rPr lang="en-US" sz="2800" dirty="0" err="1" smtClean="0"/>
              <a:t>HEPCloud</a:t>
            </a:r>
            <a:r>
              <a:rPr lang="en-US" sz="2800" dirty="0" smtClean="0"/>
              <a:t>, an NP project, and effort to support the operational needs of IF &amp; CF science in the DOE.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AB4BC-D760-449D-A975-B1B41586F3D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76420"/>
      </p:ext>
    </p:extLst>
  </p:cSld>
  <p:clrMapOvr>
    <a:masterClrMapping/>
  </p:clrMapOvr>
</p:sld>
</file>

<file path=ppt/theme/theme1.xml><?xml version="1.0" encoding="utf-8"?>
<a:theme xmlns:a="http://schemas.openxmlformats.org/drawingml/2006/main" name="Japanese Art">
  <a:themeElements>
    <a:clrScheme name="">
      <a:dk1>
        <a:srgbClr val="000000"/>
      </a:dk1>
      <a:lt1>
        <a:srgbClr val="FFFFFF"/>
      </a:lt1>
      <a:dk2>
        <a:srgbClr val="23005F"/>
      </a:dk2>
      <a:lt2>
        <a:srgbClr val="808080"/>
      </a:lt2>
      <a:accent1>
        <a:srgbClr val="C70000"/>
      </a:accent1>
      <a:accent2>
        <a:srgbClr val="5554FF"/>
      </a:accent2>
      <a:accent3>
        <a:srgbClr val="FFFFFF"/>
      </a:accent3>
      <a:accent4>
        <a:srgbClr val="000000"/>
      </a:accent4>
      <a:accent5>
        <a:srgbClr val="E0AAAA"/>
      </a:accent5>
      <a:accent6>
        <a:srgbClr val="4C4BE7"/>
      </a:accent6>
      <a:hlink>
        <a:srgbClr val="111A99"/>
      </a:hlink>
      <a:folHlink>
        <a:srgbClr val="99CC00"/>
      </a:folHlink>
    </a:clrScheme>
    <a:fontScheme name="Japanese Art">
      <a:majorFont>
        <a:latin typeface="Futur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66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66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Japanese Art 1">
        <a:dk1>
          <a:srgbClr val="000000"/>
        </a:dk1>
        <a:lt1>
          <a:srgbClr val="D9C641"/>
        </a:lt1>
        <a:dk2>
          <a:srgbClr val="23005F"/>
        </a:dk2>
        <a:lt2>
          <a:srgbClr val="808080"/>
        </a:lt2>
        <a:accent1>
          <a:srgbClr val="C70000"/>
        </a:accent1>
        <a:accent2>
          <a:srgbClr val="5554FF"/>
        </a:accent2>
        <a:accent3>
          <a:srgbClr val="E9DFB0"/>
        </a:accent3>
        <a:accent4>
          <a:srgbClr val="000000"/>
        </a:accent4>
        <a:accent5>
          <a:srgbClr val="E0AAAA"/>
        </a:accent5>
        <a:accent6>
          <a:srgbClr val="4C4B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I_blue_template_V3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15446</TotalTime>
  <Words>567</Words>
  <Application>Microsoft Macintosh PowerPoint</Application>
  <PresentationFormat>On-screen Show (4:3)</PresentationFormat>
  <Paragraphs>73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Japanese Art</vt:lpstr>
      <vt:lpstr>CI_blue_template_V3</vt:lpstr>
      <vt:lpstr>Preparing for the Future  Frank Würthwein OSG Executive Director UCSD/SDSC </vt:lpstr>
      <vt:lpstr>Simplify &amp; Position for future</vt:lpstr>
      <vt:lpstr>The OSG Vision in a nutshell</vt:lpstr>
      <vt:lpstr>Transparent Computing across different resource types</vt:lpstr>
      <vt:lpstr>Transparent Data Access</vt:lpstr>
      <vt:lpstr>Common Across Data &amp; Compute</vt:lpstr>
      <vt:lpstr>Keep Two Extremes in Mind when thinking about the future</vt:lpstr>
      <vt:lpstr>Two NSF Projects</vt:lpstr>
      <vt:lpstr>The “No LHC” option</vt:lpstr>
      <vt:lpstr>What does it mean in practice for Y6 ?</vt:lpstr>
      <vt:lpstr>Y6 practice</vt:lpstr>
      <vt:lpstr>Questions &amp; Discussions ?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PjM Report for OSG Review Jan-2009</dc:title>
  <dc:creator>Chander Sehgal</dc:creator>
  <cp:lastModifiedBy>Physics UCSD</cp:lastModifiedBy>
  <cp:revision>1282</cp:revision>
  <cp:lastPrinted>2015-09-22T11:07:02Z</cp:lastPrinted>
  <dcterms:created xsi:type="dcterms:W3CDTF">2006-09-16T17:30:18Z</dcterms:created>
  <dcterms:modified xsi:type="dcterms:W3CDTF">2017-07-24T23:26:23Z</dcterms:modified>
</cp:coreProperties>
</file>