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5" r:id="rId4"/>
    <p:sldId id="266" r:id="rId5"/>
    <p:sldId id="267" r:id="rId6"/>
    <p:sldId id="268" r:id="rId7"/>
    <p:sldId id="282" r:id="rId8"/>
    <p:sldId id="262" r:id="rId9"/>
    <p:sldId id="271" r:id="rId10"/>
    <p:sldId id="272" r:id="rId11"/>
    <p:sldId id="270" r:id="rId12"/>
    <p:sldId id="283" r:id="rId13"/>
    <p:sldId id="263" r:id="rId14"/>
    <p:sldId id="264" r:id="rId15"/>
    <p:sldId id="284" r:id="rId16"/>
    <p:sldId id="273" r:id="rId17"/>
    <p:sldId id="274" r:id="rId18"/>
    <p:sldId id="278" r:id="rId19"/>
    <p:sldId id="285" r:id="rId20"/>
    <p:sldId id="275" r:id="rId21"/>
    <p:sldId id="280" r:id="rId22"/>
    <p:sldId id="287" r:id="rId23"/>
    <p:sldId id="281" r:id="rId24"/>
    <p:sldId id="276" r:id="rId25"/>
    <p:sldId id="279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2826E-E18F-454B-9E7B-9F042BB657AD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7AEBA-F7E5-40B8-93E9-15397E4CE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12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7D77-3916-487F-8D0F-E788B880193D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7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F131-7A09-4C30-97E9-0378EDE54AEC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302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398F-DBCD-4A1A-9718-A5C7C534A386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08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P. O’Connor			Cosmic Visions Meeting, BNL				20151001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041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A438-1F06-4ACF-B4BB-72156A0460B8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31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581C-40F6-4DFA-A584-9D3D287A662E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18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68AD-F50A-409B-A524-0A18640BE8FC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519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270C-F127-411B-8575-1BAE16D40FAD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412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406C-799B-4071-9017-0D2AD6DE6DC1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8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82BB-2DE1-474F-9A0D-E89E636750D7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78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B596-D547-404B-8392-D65DE1293CCB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90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F477-5B54-4596-84D9-528BC1F976D0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68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8CEDA-8979-494F-B177-5AA047840548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C1042-82DB-4B98-9D54-FEB1C0D58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002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Cosmic Frontier DAQ needs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Paul O’Connor</a:t>
            </a:r>
          </a:p>
          <a:p>
            <a:r>
              <a:rPr lang="en-US" dirty="0" smtClean="0"/>
              <a:t>BNL Instrumentation Division</a:t>
            </a:r>
          </a:p>
          <a:p>
            <a:r>
              <a:rPr lang="en-US" dirty="0" smtClean="0"/>
              <a:t>DAQ R&amp;D workshop</a:t>
            </a:r>
          </a:p>
          <a:p>
            <a:r>
              <a:rPr lang="en-US" dirty="0" err="1" smtClean="0"/>
              <a:t>Albequerque</a:t>
            </a:r>
            <a:r>
              <a:rPr lang="en-US" dirty="0" smtClean="0"/>
              <a:t> NM 20171011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4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61927"/>
            <a:ext cx="10504055" cy="1048039"/>
          </a:xfrm>
        </p:spPr>
        <p:txBody>
          <a:bodyPr/>
          <a:lstStyle/>
          <a:p>
            <a:r>
              <a:rPr lang="en-US" dirty="0" smtClean="0"/>
              <a:t>Example: 100,000-element MKIDs array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279" y="1508301"/>
            <a:ext cx="2282103" cy="2582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t="13367"/>
          <a:stretch/>
        </p:blipFill>
        <p:spPr>
          <a:xfrm>
            <a:off x="4675411" y="1508301"/>
            <a:ext cx="7073244" cy="25822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2914" y="4188402"/>
            <a:ext cx="6336867" cy="276998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400" u="sng" dirty="0" smtClean="0"/>
              <a:t>DAQ 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Scale-up: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2K camera demonstrated (ARCONS, arXiv:1306.4674)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30K camera in development (KRAKENS, arXiv:1506.03458)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Multi-GHz RF data transport in/out of sub-1K cryostat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Warm electronics: “software-defined radio” technique, massive </a:t>
            </a:r>
            <a:r>
              <a:rPr lang="en-US" sz="2000" dirty="0" err="1" smtClean="0"/>
              <a:t>GSa</a:t>
            </a:r>
            <a:r>
              <a:rPr lang="en-US" sz="2000" dirty="0" smtClean="0"/>
              <a:t>/s rate, need for real-time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Calibration (laser scan?)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15279" y="1041122"/>
            <a:ext cx="343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Giga-z concept (Marsden 2013)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17480" y="1070319"/>
            <a:ext cx="4570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Possible readout/DAQ architecture (FNAL)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7203" y="4621619"/>
            <a:ext cx="4408343" cy="16858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77660" y="4217599"/>
            <a:ext cx="2707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Multiplexed MKID string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7029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rates and volumes for 100,000 element MKIDs low-resolution spectroscopic survey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856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Input to DAQ: </a:t>
            </a:r>
          </a:p>
          <a:p>
            <a:pPr lvl="1"/>
            <a:r>
              <a:rPr lang="en-US" dirty="0" smtClean="0"/>
              <a:t>GHz-rate FDM on 50 feedlines (2000 MKIDS each) digitized at ~4GSa/a, 12b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300GB/s</a:t>
            </a:r>
            <a:endParaRPr lang="en-US" sz="29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Intermediate output: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photon arrival tagged with position (17 bits), energy (</a:t>
            </a:r>
            <a:r>
              <a:rPr lang="en-US" dirty="0"/>
              <a:t>7</a:t>
            </a:r>
            <a:r>
              <a:rPr lang="en-US" dirty="0" smtClean="0"/>
              <a:t> bits), time (5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s/15s = 22bits) = 46 bits </a:t>
            </a:r>
            <a:r>
              <a:rPr lang="en-US" dirty="0" smtClean="0">
                <a:sym typeface="Wingdings" panose="05000000000000000000" pitchFamily="2" charset="2"/>
              </a:rPr>
              <a:t> 6 Bytes</a:t>
            </a:r>
            <a:endParaRPr lang="en-US" dirty="0" smtClean="0"/>
          </a:p>
          <a:p>
            <a:pPr lvl="1"/>
            <a:r>
              <a:rPr lang="en-US" dirty="0" smtClean="0"/>
              <a:t>Broadband sky signal ~ 300photons/</a:t>
            </a:r>
            <a:r>
              <a:rPr lang="en-US" dirty="0" err="1" smtClean="0"/>
              <a:t>macropixel</a:t>
            </a:r>
            <a:r>
              <a:rPr lang="en-US" dirty="0" smtClean="0"/>
              <a:t>/s; 80% of pixels have galaxy sources ~ 10X sky rate</a:t>
            </a:r>
          </a:p>
          <a:p>
            <a:pPr lvl="1"/>
            <a:r>
              <a:rPr lang="en-US" dirty="0" smtClean="0"/>
              <a:t>2700ph/pix/s × 105 pix × 6Bytes/pix = </a:t>
            </a:r>
            <a:r>
              <a:rPr lang="en-US" sz="2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1.6GB/s </a:t>
            </a:r>
            <a:r>
              <a:rPr lang="en-US" sz="2800" dirty="0" smtClean="0"/>
              <a:t>(200X reduction from raw rate)</a:t>
            </a:r>
          </a:p>
          <a:p>
            <a:r>
              <a:rPr lang="en-US" dirty="0"/>
              <a:t>Data volume if intermediate output is stored:</a:t>
            </a:r>
          </a:p>
          <a:p>
            <a:pPr lvl="1"/>
            <a:r>
              <a:rPr lang="en-US" sz="2900" dirty="0" smtClean="0"/>
              <a:t>Assume 1000 hours/</a:t>
            </a:r>
            <a:r>
              <a:rPr lang="en-US" sz="2900" dirty="0" err="1" smtClean="0"/>
              <a:t>yr</a:t>
            </a:r>
            <a:r>
              <a:rPr lang="en-US" sz="2900" dirty="0" smtClean="0"/>
              <a:t> on-sky time for 5 years </a:t>
            </a:r>
            <a:r>
              <a:rPr lang="en-US" sz="2900" dirty="0" smtClean="0">
                <a:sym typeface="Wingdings" panose="05000000000000000000" pitchFamily="2" charset="2"/>
              </a:rPr>
              <a:t> </a:t>
            </a:r>
            <a:r>
              <a:rPr lang="en-US" sz="2900" b="1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29PB</a:t>
            </a:r>
            <a:endParaRPr lang="en-US" sz="29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80343" y="758754"/>
            <a:ext cx="3710712" cy="803132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OHEP experimental programs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99889" y="2111086"/>
            <a:ext cx="2646218" cy="803132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Cosmic Frontier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497453" y="2111086"/>
            <a:ext cx="2646218" cy="803132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Intensity Frontier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96816" y="2175741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Energy Frontier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12" name="Elbow Connector 11"/>
          <p:cNvCxnSpPr>
            <a:stCxn id="6" idx="2"/>
            <a:endCxn id="10" idx="0"/>
          </p:cNvCxnSpPr>
          <p:nvPr/>
        </p:nvCxnSpPr>
        <p:spPr>
          <a:xfrm rot="5400000">
            <a:off x="4027919" y="-19338"/>
            <a:ext cx="587086" cy="38030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7754215" y="70428"/>
            <a:ext cx="522431" cy="3597564"/>
          </a:xfrm>
          <a:prstGeom prst="bentConnector3">
            <a:avLst>
              <a:gd name="adj1" fmla="val 526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2"/>
            <a:endCxn id="7" idx="0"/>
          </p:cNvCxnSpPr>
          <p:nvPr/>
        </p:nvCxnSpPr>
        <p:spPr>
          <a:xfrm rot="5400000">
            <a:off x="5961783" y="1849870"/>
            <a:ext cx="522431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906240" y="3501305"/>
            <a:ext cx="2646218" cy="803132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Cosmic Acceleration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96816" y="3463926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</a:schemeClr>
                </a:solidFill>
              </a:rPr>
              <a:t>Dark Matter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91104" y="3501305"/>
            <a:ext cx="2646218" cy="803132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</a:schemeClr>
                </a:solidFill>
              </a:rPr>
              <a:t>Cosmic- and Gamma-ray</a:t>
            </a:r>
          </a:p>
        </p:txBody>
      </p:sp>
      <p:cxnSp>
        <p:nvCxnSpPr>
          <p:cNvPr id="27" name="Elbow Connector 26"/>
          <p:cNvCxnSpPr>
            <a:stCxn id="7" idx="2"/>
            <a:endCxn id="21" idx="0"/>
          </p:cNvCxnSpPr>
          <p:nvPr/>
        </p:nvCxnSpPr>
        <p:spPr>
          <a:xfrm rot="16200000" flipH="1">
            <a:off x="7725062" y="1412153"/>
            <a:ext cx="587087" cy="3591215"/>
          </a:xfrm>
          <a:prstGeom prst="bentConnector3">
            <a:avLst>
              <a:gd name="adj1" fmla="val 484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7" idx="2"/>
            <a:endCxn id="20" idx="0"/>
          </p:cNvCxnSpPr>
          <p:nvPr/>
        </p:nvCxnSpPr>
        <p:spPr>
          <a:xfrm rot="5400000">
            <a:off x="4046608" y="1287536"/>
            <a:ext cx="549708" cy="380307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7" idx="2"/>
            <a:endCxn id="19" idx="0"/>
          </p:cNvCxnSpPr>
          <p:nvPr/>
        </p:nvCxnSpPr>
        <p:spPr>
          <a:xfrm rot="16200000" flipH="1">
            <a:off x="5932630" y="3204585"/>
            <a:ext cx="587087" cy="635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096816" y="4752111"/>
            <a:ext cx="2646218" cy="8081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Massive galaxy spectroscopic survey</a:t>
            </a:r>
            <a:endParaRPr lang="en-US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4906240" y="4752111"/>
            <a:ext cx="2646218" cy="808180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</a:schemeClr>
                </a:solidFill>
              </a:rPr>
              <a:t>Stage IV CMB</a:t>
            </a:r>
            <a:endParaRPr lang="en-US" sz="2000" b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491104" y="4752111"/>
            <a:ext cx="2646218" cy="808180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</a:schemeClr>
                </a:solidFill>
              </a:rPr>
              <a:t>21cm intensity mapping</a:t>
            </a:r>
            <a:endParaRPr lang="en-US" sz="2000" b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96268" y="5846620"/>
            <a:ext cx="1965039" cy="808180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</a:schemeClr>
                </a:solidFill>
              </a:rPr>
              <a:t>Color-sensitive sensors</a:t>
            </a:r>
            <a:endParaRPr lang="en-US" sz="2000" b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403434" y="5846620"/>
            <a:ext cx="1965039" cy="8081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Fiber-fed spectrographs</a:t>
            </a:r>
            <a:endParaRPr lang="en-US" sz="2000" b="1" dirty="0"/>
          </a:p>
        </p:txBody>
      </p:sp>
      <p:cxnSp>
        <p:nvCxnSpPr>
          <p:cNvPr id="43" name="Elbow Connector 42"/>
          <p:cNvCxnSpPr>
            <a:stCxn id="19" idx="2"/>
            <a:endCxn id="38" idx="0"/>
          </p:cNvCxnSpPr>
          <p:nvPr/>
        </p:nvCxnSpPr>
        <p:spPr>
          <a:xfrm rot="5400000">
            <a:off x="4100800" y="2623562"/>
            <a:ext cx="447674" cy="38094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9" idx="2"/>
            <a:endCxn id="39" idx="0"/>
          </p:cNvCxnSpPr>
          <p:nvPr/>
        </p:nvCxnSpPr>
        <p:spPr>
          <a:xfrm rot="5400000">
            <a:off x="6005512" y="4528274"/>
            <a:ext cx="447674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9" idx="2"/>
            <a:endCxn id="40" idx="0"/>
          </p:cNvCxnSpPr>
          <p:nvPr/>
        </p:nvCxnSpPr>
        <p:spPr>
          <a:xfrm rot="16200000" flipH="1">
            <a:off x="7797944" y="2735842"/>
            <a:ext cx="447674" cy="35848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38" idx="2"/>
            <a:endCxn id="41" idx="0"/>
          </p:cNvCxnSpPr>
          <p:nvPr/>
        </p:nvCxnSpPr>
        <p:spPr>
          <a:xfrm rot="5400000">
            <a:off x="1656193" y="5082887"/>
            <a:ext cx="286329" cy="12411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8" idx="2"/>
            <a:endCxn id="42" idx="0"/>
          </p:cNvCxnSpPr>
          <p:nvPr/>
        </p:nvCxnSpPr>
        <p:spPr>
          <a:xfrm rot="16200000" flipH="1">
            <a:off x="3759775" y="4220440"/>
            <a:ext cx="286329" cy="29660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327557" y="5814434"/>
            <a:ext cx="1965039" cy="8081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Low-resolution spectroscopy</a:t>
            </a:r>
          </a:p>
        </p:txBody>
      </p:sp>
      <p:cxnSp>
        <p:nvCxnSpPr>
          <p:cNvPr id="29" name="Elbow Connector 28"/>
          <p:cNvCxnSpPr>
            <a:stCxn id="38" idx="2"/>
            <a:endCxn id="28" idx="0"/>
          </p:cNvCxnSpPr>
          <p:nvPr/>
        </p:nvCxnSpPr>
        <p:spPr>
          <a:xfrm rot="16200000" flipH="1">
            <a:off x="2737930" y="5242286"/>
            <a:ext cx="254143" cy="8901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55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4310" y="365125"/>
            <a:ext cx="10515600" cy="1325563"/>
          </a:xfrm>
        </p:spPr>
        <p:txBody>
          <a:bodyPr/>
          <a:lstStyle/>
          <a:p>
            <a:r>
              <a:rPr lang="en-US" dirty="0" smtClean="0"/>
              <a:t>Fiber-fed spectrographs beyond DESI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90419" y="1613189"/>
            <a:ext cx="6929583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Existing surveys (DESI) still not statistics limited</a:t>
            </a:r>
          </a:p>
          <a:p>
            <a:r>
              <a:rPr lang="en-US" sz="2400" dirty="0" smtClean="0"/>
              <a:t>Extend to 100M galaxies, z &gt; 1.5</a:t>
            </a:r>
          </a:p>
          <a:p>
            <a:r>
              <a:rPr lang="en-US" sz="2400" dirty="0" smtClean="0"/>
              <a:t>4-arm spectrographs including  </a:t>
            </a:r>
            <a:r>
              <a:rPr lang="en-US" sz="2400" dirty="0" smtClean="0">
                <a:latin typeface="Symbol" panose="05050102010706020507" pitchFamily="18" charset="2"/>
              </a:rPr>
              <a:t>l </a:t>
            </a:r>
            <a:r>
              <a:rPr lang="en-US" sz="2400" dirty="0" smtClean="0"/>
              <a:t>&gt; 1000nm channel</a:t>
            </a:r>
          </a:p>
          <a:p>
            <a:r>
              <a:rPr lang="en-US" sz="2400" dirty="0" smtClean="0"/>
              <a:t>Leverage LSST imaging</a:t>
            </a:r>
          </a:p>
          <a:p>
            <a:r>
              <a:rPr lang="en-US" sz="2400" dirty="0" smtClean="0"/>
              <a:t>Existing or new large S. hemisphere telescope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u="sng" dirty="0" smtClean="0"/>
              <a:t>DAQ/control issues:</a:t>
            </a:r>
          </a:p>
          <a:p>
            <a:r>
              <a:rPr lang="en-US" sz="2400" dirty="0" smtClean="0"/>
              <a:t>Leverages DESI experience</a:t>
            </a:r>
          </a:p>
          <a:p>
            <a:r>
              <a:rPr lang="en-US" sz="2400" dirty="0" smtClean="0"/>
              <a:t>Control/alignment of dense (30X DESI) fiber positioner array</a:t>
            </a:r>
          </a:p>
          <a:p>
            <a:endParaRPr lang="en-US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1549" y="1690688"/>
            <a:ext cx="4311739" cy="38754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07418" y="5643647"/>
            <a:ext cx="18165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Dawson </a:t>
            </a:r>
          </a:p>
          <a:p>
            <a:r>
              <a:rPr lang="en-US" sz="1100" i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Cosmic Surveys 2016</a:t>
            </a:r>
            <a:endParaRPr lang="en-US" sz="1100" i="1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12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Fiber-fed spectrographs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307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100k fibers</a:t>
            </a:r>
          </a:p>
          <a:p>
            <a:pPr lvl="1"/>
            <a:r>
              <a:rPr lang="en-US" dirty="0" smtClean="0"/>
              <a:t>1 hour/exposure, 1 min./readout</a:t>
            </a:r>
          </a:p>
          <a:p>
            <a:pPr lvl="1"/>
            <a:r>
              <a:rPr lang="en-US" dirty="0" smtClean="0"/>
              <a:t>10000 hours open-shutter time over 10 years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00 4-arm spectrographs, 500 fibers/spectrograph, 4K</a:t>
            </a:r>
            <a:r>
              <a:rPr lang="en-US" baseline="30000" dirty="0" smtClean="0"/>
              <a:t>2</a:t>
            </a:r>
            <a:r>
              <a:rPr lang="en-US" dirty="0" smtClean="0"/>
              <a:t> pixels/detector, 16bit resolution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26GB</a:t>
            </a:r>
            <a:r>
              <a:rPr lang="en-US" dirty="0" smtClean="0">
                <a:sym typeface="Wingdings" panose="05000000000000000000" pitchFamily="2" charset="2"/>
              </a:rPr>
              <a:t> raw data per exposure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430MB/s</a:t>
            </a:r>
            <a:r>
              <a:rPr lang="en-US" dirty="0" smtClean="0">
                <a:sym typeface="Wingdings" panose="05000000000000000000" pitchFamily="2" charset="2"/>
              </a:rPr>
              <a:t> rate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260TB</a:t>
            </a:r>
            <a:r>
              <a:rPr lang="en-US" dirty="0" smtClean="0">
                <a:sym typeface="Wingdings" panose="05000000000000000000" pitchFamily="2" charset="2"/>
              </a:rPr>
              <a:t> total </a:t>
            </a:r>
          </a:p>
          <a:p>
            <a:r>
              <a:rPr lang="en-US" dirty="0" smtClean="0"/>
              <a:t>Incremental advance over present CCD readout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053478"/>
            <a:ext cx="5181600" cy="38956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07419" y="6096456"/>
            <a:ext cx="18165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Schlegel </a:t>
            </a:r>
          </a:p>
          <a:p>
            <a:r>
              <a:rPr lang="en-US" sz="1100" i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Cosmic Surveys 2016</a:t>
            </a:r>
            <a:endParaRPr lang="en-US" sz="1100" i="1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74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80343" y="758754"/>
            <a:ext cx="3710712" cy="803132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OHEP experimental programs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99889" y="2111086"/>
            <a:ext cx="2646218" cy="803132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Cosmic Frontier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497453" y="2111086"/>
            <a:ext cx="2646218" cy="803132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Intensity Frontier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96816" y="2175741"/>
            <a:ext cx="2646218" cy="803132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Energy Frontier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2" name="Elbow Connector 11"/>
          <p:cNvCxnSpPr>
            <a:stCxn id="6" idx="2"/>
            <a:endCxn id="10" idx="0"/>
          </p:cNvCxnSpPr>
          <p:nvPr/>
        </p:nvCxnSpPr>
        <p:spPr>
          <a:xfrm rot="5400000">
            <a:off x="4027919" y="-19338"/>
            <a:ext cx="587086" cy="38030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7754215" y="70428"/>
            <a:ext cx="522431" cy="3597564"/>
          </a:xfrm>
          <a:prstGeom prst="bentConnector3">
            <a:avLst>
              <a:gd name="adj1" fmla="val 526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2"/>
            <a:endCxn id="7" idx="0"/>
          </p:cNvCxnSpPr>
          <p:nvPr/>
        </p:nvCxnSpPr>
        <p:spPr>
          <a:xfrm rot="5400000">
            <a:off x="5961783" y="1849870"/>
            <a:ext cx="522431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906240" y="3501305"/>
            <a:ext cx="2646218" cy="803132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Cosmic Acceleration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96816" y="3463926"/>
            <a:ext cx="2646218" cy="803132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Dark Matter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91104" y="3501305"/>
            <a:ext cx="2646218" cy="803132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Cosmic- and Gamma-ray</a:t>
            </a:r>
          </a:p>
        </p:txBody>
      </p:sp>
      <p:cxnSp>
        <p:nvCxnSpPr>
          <p:cNvPr id="27" name="Elbow Connector 26"/>
          <p:cNvCxnSpPr>
            <a:stCxn id="7" idx="2"/>
            <a:endCxn id="21" idx="0"/>
          </p:cNvCxnSpPr>
          <p:nvPr/>
        </p:nvCxnSpPr>
        <p:spPr>
          <a:xfrm rot="16200000" flipH="1">
            <a:off x="7725062" y="1412153"/>
            <a:ext cx="587087" cy="3591215"/>
          </a:xfrm>
          <a:prstGeom prst="bentConnector3">
            <a:avLst>
              <a:gd name="adj1" fmla="val 484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7" idx="2"/>
            <a:endCxn id="20" idx="0"/>
          </p:cNvCxnSpPr>
          <p:nvPr/>
        </p:nvCxnSpPr>
        <p:spPr>
          <a:xfrm rot="5400000">
            <a:off x="4046608" y="1287536"/>
            <a:ext cx="549708" cy="380307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7" idx="2"/>
            <a:endCxn id="19" idx="0"/>
          </p:cNvCxnSpPr>
          <p:nvPr/>
        </p:nvCxnSpPr>
        <p:spPr>
          <a:xfrm rot="16200000" flipH="1">
            <a:off x="5932630" y="3204585"/>
            <a:ext cx="587087" cy="635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096816" y="4752111"/>
            <a:ext cx="2646218" cy="808180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Massive galaxy spectroscopic survey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906240" y="4752111"/>
            <a:ext cx="2646218" cy="8081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Stage IV CMB</a:t>
            </a:r>
            <a:endParaRPr lang="en-US" sz="2000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8491104" y="4752111"/>
            <a:ext cx="2646218" cy="808180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21cm intensity mapping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96268" y="5846620"/>
            <a:ext cx="1965039" cy="808180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Color-sensitive sensors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403434" y="5846620"/>
            <a:ext cx="1965039" cy="808180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Fiber-fed spectrographs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43" name="Elbow Connector 42"/>
          <p:cNvCxnSpPr>
            <a:stCxn id="19" idx="2"/>
            <a:endCxn id="38" idx="0"/>
          </p:cNvCxnSpPr>
          <p:nvPr/>
        </p:nvCxnSpPr>
        <p:spPr>
          <a:xfrm rot="5400000">
            <a:off x="4100800" y="2623562"/>
            <a:ext cx="447674" cy="38094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9" idx="2"/>
            <a:endCxn id="39" idx="0"/>
          </p:cNvCxnSpPr>
          <p:nvPr/>
        </p:nvCxnSpPr>
        <p:spPr>
          <a:xfrm rot="5400000">
            <a:off x="6005512" y="4528274"/>
            <a:ext cx="447674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9" idx="2"/>
            <a:endCxn id="40" idx="0"/>
          </p:cNvCxnSpPr>
          <p:nvPr/>
        </p:nvCxnSpPr>
        <p:spPr>
          <a:xfrm rot="16200000" flipH="1">
            <a:off x="7797944" y="2735842"/>
            <a:ext cx="447674" cy="35848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38" idx="2"/>
            <a:endCxn id="41" idx="0"/>
          </p:cNvCxnSpPr>
          <p:nvPr/>
        </p:nvCxnSpPr>
        <p:spPr>
          <a:xfrm rot="5400000">
            <a:off x="1656193" y="5082887"/>
            <a:ext cx="286329" cy="12411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8" idx="2"/>
            <a:endCxn id="42" idx="0"/>
          </p:cNvCxnSpPr>
          <p:nvPr/>
        </p:nvCxnSpPr>
        <p:spPr>
          <a:xfrm rot="16200000" flipH="1">
            <a:off x="3759775" y="4220440"/>
            <a:ext cx="286329" cy="29660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327557" y="5814434"/>
            <a:ext cx="1965039" cy="808180"/>
          </a:xfrm>
          <a:prstGeom prst="roundRect">
            <a:avLst/>
          </a:prstGeom>
          <a:solidFill>
            <a:schemeClr val="tx1">
              <a:lumMod val="6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Low-resolution spectroscopy</a:t>
            </a:r>
          </a:p>
        </p:txBody>
      </p:sp>
      <p:cxnSp>
        <p:nvCxnSpPr>
          <p:cNvPr id="29" name="Elbow Connector 28"/>
          <p:cNvCxnSpPr>
            <a:stCxn id="38" idx="2"/>
            <a:endCxn id="28" idx="0"/>
          </p:cNvCxnSpPr>
          <p:nvPr/>
        </p:nvCxnSpPr>
        <p:spPr>
          <a:xfrm rot="16200000" flipH="1">
            <a:off x="2737930" y="5242286"/>
            <a:ext cx="254143" cy="8901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92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IV CMB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A Conceptual Design Team with representatives fro 4 labs has been working to define the science case and technology implementation for a ground-based CMB survey:</a:t>
            </a:r>
          </a:p>
          <a:p>
            <a:pPr lvl="1"/>
            <a:r>
              <a:rPr lang="en-US" dirty="0" smtClean="0"/>
              <a:t>Array of mm-wave telescopes, 4 bands, measure r, Neff</a:t>
            </a:r>
          </a:p>
          <a:p>
            <a:pPr lvl="1"/>
            <a:r>
              <a:rPr lang="en-US" dirty="0" smtClean="0"/>
              <a:t>Cryogenic focal plane, &lt;&lt;1K</a:t>
            </a:r>
          </a:p>
          <a:p>
            <a:pPr lvl="1"/>
            <a:r>
              <a:rPr lang="en-US" dirty="0" smtClean="0"/>
              <a:t>2 sites: S. Pole, Chile</a:t>
            </a:r>
          </a:p>
          <a:p>
            <a:pPr lvl="1"/>
            <a:r>
              <a:rPr lang="en-US" dirty="0" smtClean="0"/>
              <a:t>500K detector elements (10X Stg.3, higher sensitivity), up to 50K/telescope</a:t>
            </a:r>
          </a:p>
          <a:p>
            <a:pPr lvl="1"/>
            <a:r>
              <a:rPr lang="en-US" dirty="0" smtClean="0"/>
              <a:t>In-cryostat frequency-domain multiplexing  with MHz or GHz carrier (time- and code-division mux also considered, or hybrid approach)</a:t>
            </a:r>
          </a:p>
          <a:p>
            <a:pPr lvl="1"/>
            <a:r>
              <a:rPr lang="en-US" dirty="0" smtClean="0"/>
              <a:t>Backend electronics similar to MKID and a universal platform is considered.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9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618" y="119306"/>
            <a:ext cx="10515600" cy="793592"/>
          </a:xfrm>
        </p:spPr>
        <p:txBody>
          <a:bodyPr/>
          <a:lstStyle/>
          <a:p>
            <a:r>
              <a:rPr lang="en-US" dirty="0" smtClean="0"/>
              <a:t>CMB-S4 readout architecture (GHz FDM)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9602" y="2671457"/>
            <a:ext cx="6024705" cy="2526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4781" y="2770403"/>
            <a:ext cx="3385294" cy="2023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2789" y="1050629"/>
            <a:ext cx="1948382" cy="1483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6274" y="5301104"/>
            <a:ext cx="1804897" cy="155689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657599" y="2701149"/>
            <a:ext cx="655782" cy="36945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79491" y="4008967"/>
            <a:ext cx="526473" cy="378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332133" y="3826933"/>
            <a:ext cx="859367" cy="372534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 flipH="1">
            <a:off x="3657599" y="4793673"/>
            <a:ext cx="655782" cy="36945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55491" y="1191491"/>
            <a:ext cx="2613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comb in</a:t>
            </a:r>
          </a:p>
          <a:p>
            <a:r>
              <a:rPr lang="en-US" dirty="0" smtClean="0"/>
              <a:t>Encodes element position along string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01154" y="2331817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Flux-coupled TES resonators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34998" y="5536977"/>
            <a:ext cx="261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Incident radiation shifts phase of resonance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6300" y="5198191"/>
            <a:ext cx="2613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Backend digital: probe comb generation, transmitted wave sampling and </a:t>
            </a:r>
            <a:r>
              <a:rPr lang="en-US" dirty="0" err="1" smtClean="0"/>
              <a:t>demux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7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71165"/>
            <a:ext cx="10515600" cy="1121930"/>
          </a:xfrm>
        </p:spPr>
        <p:txBody>
          <a:bodyPr/>
          <a:lstStyle/>
          <a:p>
            <a:r>
              <a:rPr lang="en-US" dirty="0" smtClean="0"/>
              <a:t>DAQ R&amp;D issues for CMB-S4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7" b="17084"/>
          <a:stretch/>
        </p:blipFill>
        <p:spPr>
          <a:xfrm>
            <a:off x="7450385" y="1467736"/>
            <a:ext cx="4623590" cy="2349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456" y="1098404"/>
            <a:ext cx="78919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Investigate alternative ways to reach higher multiplexing ratios: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High-bandwidth FDM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MKIDs vs 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Higher sampling rates in warm backend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Packaging approaches to reduce wire count between thermal stages in </a:t>
            </a:r>
            <a:r>
              <a:rPr lang="en-US" sz="2400" dirty="0" err="1" smtClean="0"/>
              <a:t>cryo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Clock distribution stability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Algorithms to go from sampled FDM domain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 Time-Ordered-Data domain </a:t>
            </a:r>
            <a:r>
              <a:rPr lang="en-US" sz="2400" dirty="0" smtClean="0">
                <a:sym typeface="Wingdings" panose="05000000000000000000" pitchFamily="2" charset="2"/>
              </a:rPr>
              <a:t> cleaned TOD </a:t>
            </a:r>
            <a:r>
              <a:rPr lang="en-US" sz="2400" dirty="0" smtClean="0"/>
              <a:t> Map domain: what should be part of DAQ? Couple with simulation 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Final data volumes: increased over S3 but not challenging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03" r="8256" b="8304"/>
          <a:stretch/>
        </p:blipFill>
        <p:spPr>
          <a:xfrm>
            <a:off x="8381501" y="4294043"/>
            <a:ext cx="3201397" cy="2427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33917" y="1070751"/>
            <a:ext cx="381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CMB S4 data pipeline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19998" y="3914559"/>
            <a:ext cx="411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Growth of data volume (and computing)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90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80343" y="758754"/>
            <a:ext cx="3710712" cy="803132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OHEP experimental programs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99889" y="2111086"/>
            <a:ext cx="2646218" cy="803132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Cosmic Frontier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497453" y="2111086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Intensity Frontier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96816" y="2175741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Energy Frontier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12" name="Elbow Connector 11"/>
          <p:cNvCxnSpPr>
            <a:stCxn id="6" idx="2"/>
            <a:endCxn id="10" idx="0"/>
          </p:cNvCxnSpPr>
          <p:nvPr/>
        </p:nvCxnSpPr>
        <p:spPr>
          <a:xfrm rot="5400000">
            <a:off x="4027919" y="-19338"/>
            <a:ext cx="587086" cy="38030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7754215" y="70428"/>
            <a:ext cx="522431" cy="3597564"/>
          </a:xfrm>
          <a:prstGeom prst="bentConnector3">
            <a:avLst>
              <a:gd name="adj1" fmla="val 526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2"/>
            <a:endCxn id="7" idx="0"/>
          </p:cNvCxnSpPr>
          <p:nvPr/>
        </p:nvCxnSpPr>
        <p:spPr>
          <a:xfrm rot="5400000">
            <a:off x="5961783" y="1849870"/>
            <a:ext cx="522431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906240" y="3501305"/>
            <a:ext cx="2646218" cy="803132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Cosmic Acceleration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96816" y="3463926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</a:schemeClr>
                </a:solidFill>
              </a:rPr>
              <a:t>Dark Matter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91104" y="3501305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</a:schemeClr>
                </a:solidFill>
              </a:rPr>
              <a:t>Cosmic- and Gamma-ray</a:t>
            </a:r>
          </a:p>
        </p:txBody>
      </p:sp>
      <p:cxnSp>
        <p:nvCxnSpPr>
          <p:cNvPr id="27" name="Elbow Connector 26"/>
          <p:cNvCxnSpPr>
            <a:stCxn id="7" idx="2"/>
            <a:endCxn id="21" idx="0"/>
          </p:cNvCxnSpPr>
          <p:nvPr/>
        </p:nvCxnSpPr>
        <p:spPr>
          <a:xfrm rot="16200000" flipH="1">
            <a:off x="7725062" y="1412153"/>
            <a:ext cx="587087" cy="3591215"/>
          </a:xfrm>
          <a:prstGeom prst="bentConnector3">
            <a:avLst>
              <a:gd name="adj1" fmla="val 484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7" idx="2"/>
            <a:endCxn id="20" idx="0"/>
          </p:cNvCxnSpPr>
          <p:nvPr/>
        </p:nvCxnSpPr>
        <p:spPr>
          <a:xfrm rot="5400000">
            <a:off x="4046608" y="1287536"/>
            <a:ext cx="549708" cy="380307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7" idx="2"/>
            <a:endCxn id="19" idx="0"/>
          </p:cNvCxnSpPr>
          <p:nvPr/>
        </p:nvCxnSpPr>
        <p:spPr>
          <a:xfrm rot="16200000" flipH="1">
            <a:off x="5932630" y="3204585"/>
            <a:ext cx="587087" cy="635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096816" y="4752111"/>
            <a:ext cx="2646218" cy="808180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Massive galaxy spectroscopic survey</a:t>
            </a:r>
            <a:endParaRPr lang="en-US" sz="20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906240" y="4752111"/>
            <a:ext cx="2646218" cy="808180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</a:schemeClr>
                </a:solidFill>
              </a:rPr>
              <a:t>Stage IV CMB</a:t>
            </a:r>
            <a:endParaRPr lang="en-US" sz="2000" b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491104" y="4752111"/>
            <a:ext cx="2646218" cy="8081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21cm intensity mapping</a:t>
            </a:r>
            <a:endParaRPr lang="en-US" sz="2000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196268" y="5846620"/>
            <a:ext cx="1965039" cy="808180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</a:schemeClr>
                </a:solidFill>
              </a:rPr>
              <a:t>Color-sensitive sensors</a:t>
            </a:r>
            <a:endParaRPr lang="en-US" sz="2000" b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403434" y="5846620"/>
            <a:ext cx="1965039" cy="808180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</a:schemeClr>
                </a:solidFill>
              </a:rPr>
              <a:t>Fiber-fed spectrographs</a:t>
            </a:r>
            <a:endParaRPr lang="en-US" sz="2000" b="1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43" name="Elbow Connector 42"/>
          <p:cNvCxnSpPr>
            <a:stCxn id="19" idx="2"/>
            <a:endCxn id="38" idx="0"/>
          </p:cNvCxnSpPr>
          <p:nvPr/>
        </p:nvCxnSpPr>
        <p:spPr>
          <a:xfrm rot="5400000">
            <a:off x="4100800" y="2623562"/>
            <a:ext cx="447674" cy="38094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9" idx="2"/>
            <a:endCxn id="39" idx="0"/>
          </p:cNvCxnSpPr>
          <p:nvPr/>
        </p:nvCxnSpPr>
        <p:spPr>
          <a:xfrm rot="5400000">
            <a:off x="6005512" y="4528274"/>
            <a:ext cx="447674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9" idx="2"/>
            <a:endCxn id="40" idx="0"/>
          </p:cNvCxnSpPr>
          <p:nvPr/>
        </p:nvCxnSpPr>
        <p:spPr>
          <a:xfrm rot="16200000" flipH="1">
            <a:off x="7797944" y="2735842"/>
            <a:ext cx="447674" cy="35848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38" idx="2"/>
            <a:endCxn id="41" idx="0"/>
          </p:cNvCxnSpPr>
          <p:nvPr/>
        </p:nvCxnSpPr>
        <p:spPr>
          <a:xfrm rot="5400000">
            <a:off x="1656193" y="5082887"/>
            <a:ext cx="286329" cy="12411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8" idx="2"/>
            <a:endCxn id="42" idx="0"/>
          </p:cNvCxnSpPr>
          <p:nvPr/>
        </p:nvCxnSpPr>
        <p:spPr>
          <a:xfrm rot="16200000" flipH="1">
            <a:off x="3759775" y="4220440"/>
            <a:ext cx="286329" cy="29660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327557" y="5814434"/>
            <a:ext cx="1965039" cy="8081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Low-resolution spectroscopy</a:t>
            </a:r>
          </a:p>
        </p:txBody>
      </p:sp>
      <p:cxnSp>
        <p:nvCxnSpPr>
          <p:cNvPr id="29" name="Elbow Connector 28"/>
          <p:cNvCxnSpPr>
            <a:stCxn id="38" idx="2"/>
            <a:endCxn id="28" idx="0"/>
          </p:cNvCxnSpPr>
          <p:nvPr/>
        </p:nvCxnSpPr>
        <p:spPr>
          <a:xfrm rot="16200000" flipH="1">
            <a:off x="2737930" y="5242286"/>
            <a:ext cx="254143" cy="8901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77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 and prejudices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My background is not in DAQ…</a:t>
            </a:r>
          </a:p>
          <a:p>
            <a:pPr lvl="1"/>
            <a:r>
              <a:rPr lang="en-US" sz="2800" dirty="0" smtClean="0"/>
              <a:t>1990 </a:t>
            </a:r>
            <a:r>
              <a:rPr lang="en-US" sz="2800" dirty="0" smtClean="0"/>
              <a:t>– 2000 </a:t>
            </a:r>
          </a:p>
          <a:p>
            <a:pPr lvl="2"/>
            <a:r>
              <a:rPr lang="en-US" dirty="0" smtClean="0"/>
              <a:t>RHIC and ATLAS ASIC-based FEE</a:t>
            </a:r>
          </a:p>
          <a:p>
            <a:pPr lvl="1"/>
            <a:r>
              <a:rPr lang="en-US" sz="2800" dirty="0" smtClean="0"/>
              <a:t>1995 – 2005</a:t>
            </a:r>
          </a:p>
          <a:p>
            <a:pPr lvl="2"/>
            <a:r>
              <a:rPr lang="en-US" dirty="0" smtClean="0"/>
              <a:t>ASIC FEE for medical, photon science, DHS WFO</a:t>
            </a:r>
          </a:p>
          <a:p>
            <a:pPr lvl="1"/>
            <a:r>
              <a:rPr lang="en-US" sz="2800" dirty="0" smtClean="0"/>
              <a:t>2003 – present</a:t>
            </a:r>
          </a:p>
          <a:p>
            <a:pPr lvl="2"/>
            <a:r>
              <a:rPr lang="en-US" dirty="0" smtClean="0"/>
              <a:t> LSST CCDs &amp; readout </a:t>
            </a:r>
          </a:p>
          <a:p>
            <a:pPr lvl="1"/>
            <a:r>
              <a:rPr lang="en-US" sz="2800" dirty="0" smtClean="0"/>
              <a:t>2016 – present </a:t>
            </a:r>
          </a:p>
          <a:p>
            <a:pPr lvl="2"/>
            <a:r>
              <a:rPr lang="en-US" dirty="0" smtClean="0"/>
              <a:t>LDRD on 21cm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5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93" y="58991"/>
            <a:ext cx="10515600" cy="1017348"/>
          </a:xfrm>
        </p:spPr>
        <p:txBody>
          <a:bodyPr/>
          <a:lstStyle/>
          <a:p>
            <a:r>
              <a:rPr lang="en-US" dirty="0" smtClean="0"/>
              <a:t>21cm intensity mapping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3593" y="1076339"/>
            <a:ext cx="10515600" cy="17777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Detect redshifted 21cm emission from neutral hydrogen (or CO)</a:t>
            </a:r>
          </a:p>
          <a:p>
            <a:r>
              <a:rPr lang="en-US" sz="2400" dirty="0" smtClean="0"/>
              <a:t>Design telescope with beams to make maps (like CMB) </a:t>
            </a:r>
            <a:r>
              <a:rPr lang="en-US" sz="2400" i="1" dirty="0" smtClean="0"/>
              <a:t>with just enough </a:t>
            </a:r>
            <a:r>
              <a:rPr lang="en-US" sz="2400" dirty="0" smtClean="0"/>
              <a:t>angular resolution to detect Large Scale Structure – no need to resolve individual galaxies</a:t>
            </a:r>
          </a:p>
          <a:p>
            <a:r>
              <a:rPr lang="en-US" sz="2400" dirty="0" smtClean="0"/>
              <a:t>Narrow 1.420GHz emission line gives precise redshift automatically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1683" y="3104475"/>
            <a:ext cx="2186087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612" y="3104475"/>
            <a:ext cx="2155871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0300" y="3019447"/>
            <a:ext cx="2146427" cy="2447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5657" y="2977421"/>
            <a:ext cx="3944543" cy="32024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/>
          <a:srcRect l="10981" t="20064" b="20087"/>
          <a:stretch/>
        </p:blipFill>
        <p:spPr>
          <a:xfrm>
            <a:off x="4599709" y="5605798"/>
            <a:ext cx="2697018" cy="117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4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077"/>
            <a:ext cx="10515600" cy="813235"/>
          </a:xfrm>
        </p:spPr>
        <p:txBody>
          <a:bodyPr/>
          <a:lstStyle/>
          <a:p>
            <a:r>
              <a:rPr lang="en-US" dirty="0" smtClean="0"/>
              <a:t>21cm readout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518" y="4222108"/>
            <a:ext cx="4658255" cy="24113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877458"/>
            <a:ext cx="1064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 frequencies &lt; 1GHz, one can just directly sample the electric field (after amplification and </a:t>
            </a:r>
            <a:r>
              <a:rPr lang="en-US" sz="2400" dirty="0" err="1" smtClean="0"/>
              <a:t>bandpass</a:t>
            </a:r>
            <a:r>
              <a:rPr lang="en-US" sz="2400" dirty="0" smtClean="0"/>
              <a:t> filtering), Fourier transform and square to get intensity as a function of frequency.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Multiple antennas can be operated as an interferometer, increasing collecting area and allowing higher angular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Interferometer of N antennas requires 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/2 cross-correlators at RF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504585" y="3985249"/>
            <a:ext cx="5763779" cy="2189018"/>
            <a:chOff x="5504585" y="3371273"/>
            <a:chExt cx="5763779" cy="218901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4585" y="3652698"/>
              <a:ext cx="5763779" cy="157426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13595" y="4987427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LNA</a:t>
              </a:r>
              <a:endParaRPr 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666182" y="3371273"/>
              <a:ext cx="0" cy="218901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486407" y="5863013"/>
            <a:ext cx="1016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Browne 2012</a:t>
            </a:r>
            <a:endParaRPr lang="en-US" sz="1200" i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54809" y="5878402"/>
            <a:ext cx="365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Consider digitizing from here and performing subsequent processing in FPGA or GPU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7722704" y="6044924"/>
            <a:ext cx="3478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8673" y="381839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Single-dish (imager) configuration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46695" y="381839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Single-dish correlation receiver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504585" y="4266674"/>
            <a:ext cx="591415" cy="416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8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883"/>
          </a:xfrm>
        </p:spPr>
        <p:txBody>
          <a:bodyPr/>
          <a:lstStyle/>
          <a:p>
            <a:r>
              <a:rPr lang="en-US" dirty="0" smtClean="0"/>
              <a:t>Example 21cm signal chain (single dish)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05163" y="1329854"/>
            <a:ext cx="1533236" cy="840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Antenna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849417" y="1327708"/>
            <a:ext cx="1533236" cy="840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Pulsed calibration injection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770579" y="1329854"/>
            <a:ext cx="1533236" cy="840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[cooled] </a:t>
            </a:r>
            <a:r>
              <a:rPr lang="en-US" dirty="0" smtClean="0"/>
              <a:t>amplifiers +  filters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691741" y="1327708"/>
            <a:ext cx="1533236" cy="840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Digitizer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935179" y="2724111"/>
            <a:ext cx="1533236" cy="840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RFI identification and excision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888667" y="2724111"/>
            <a:ext cx="1533236" cy="840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|Fourier transform|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6" name="Rounded Rectangle 15"/>
          <p:cNvSpPr/>
          <p:nvPr/>
        </p:nvSpPr>
        <p:spPr>
          <a:xfrm>
            <a:off x="4842155" y="2720868"/>
            <a:ext cx="1533236" cy="840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Accumulate</a:t>
            </a:r>
            <a:endParaRPr lang="en-US" dirty="0"/>
          </a:p>
        </p:txBody>
      </p:sp>
      <p:cxnSp>
        <p:nvCxnSpPr>
          <p:cNvPr id="18" name="Elbow Connector 17"/>
          <p:cNvCxnSpPr>
            <a:stCxn id="6" idx="3"/>
            <a:endCxn id="11" idx="1"/>
          </p:cNvCxnSpPr>
          <p:nvPr/>
        </p:nvCxnSpPr>
        <p:spPr>
          <a:xfrm flipV="1">
            <a:off x="2438399" y="1747963"/>
            <a:ext cx="411018" cy="21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1" idx="3"/>
            <a:endCxn id="12" idx="1"/>
          </p:cNvCxnSpPr>
          <p:nvPr/>
        </p:nvCxnSpPr>
        <p:spPr>
          <a:xfrm>
            <a:off x="4382653" y="1747963"/>
            <a:ext cx="387926" cy="21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2" idx="3"/>
            <a:endCxn id="13" idx="1"/>
          </p:cNvCxnSpPr>
          <p:nvPr/>
        </p:nvCxnSpPr>
        <p:spPr>
          <a:xfrm flipV="1">
            <a:off x="6303815" y="1747963"/>
            <a:ext cx="387926" cy="21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3" idx="3"/>
            <a:endCxn id="14" idx="1"/>
          </p:cNvCxnSpPr>
          <p:nvPr/>
        </p:nvCxnSpPr>
        <p:spPr>
          <a:xfrm flipH="1">
            <a:off x="935179" y="1747963"/>
            <a:ext cx="7289798" cy="1396403"/>
          </a:xfrm>
          <a:prstGeom prst="bentConnector5">
            <a:avLst>
              <a:gd name="adj1" fmla="val -3136"/>
              <a:gd name="adj2" fmla="val 50000"/>
              <a:gd name="adj3" fmla="val 1031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888667" y="4120450"/>
            <a:ext cx="1533236" cy="840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signal processing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795643" y="2720945"/>
            <a:ext cx="1533236" cy="840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Waterfall chart</a:t>
            </a:r>
            <a:endParaRPr lang="en-US" dirty="0"/>
          </a:p>
        </p:txBody>
      </p:sp>
      <p:cxnSp>
        <p:nvCxnSpPr>
          <p:cNvPr id="32" name="Elbow Connector 31"/>
          <p:cNvCxnSpPr>
            <a:stCxn id="14" idx="3"/>
            <a:endCxn id="25" idx="1"/>
          </p:cNvCxnSpPr>
          <p:nvPr/>
        </p:nvCxnSpPr>
        <p:spPr>
          <a:xfrm>
            <a:off x="2468415" y="3144366"/>
            <a:ext cx="420252" cy="139633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14" idx="3"/>
            <a:endCxn id="15" idx="1"/>
          </p:cNvCxnSpPr>
          <p:nvPr/>
        </p:nvCxnSpPr>
        <p:spPr>
          <a:xfrm>
            <a:off x="2468415" y="3144366"/>
            <a:ext cx="420252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5" idx="3"/>
            <a:endCxn id="16" idx="1"/>
          </p:cNvCxnSpPr>
          <p:nvPr/>
        </p:nvCxnSpPr>
        <p:spPr>
          <a:xfrm flipV="1">
            <a:off x="4421903" y="3141123"/>
            <a:ext cx="420252" cy="324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6" idx="3"/>
            <a:endCxn id="26" idx="1"/>
          </p:cNvCxnSpPr>
          <p:nvPr/>
        </p:nvCxnSpPr>
        <p:spPr>
          <a:xfrm>
            <a:off x="6375391" y="3141123"/>
            <a:ext cx="420252" cy="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9158991" y="2725429"/>
            <a:ext cx="2404936" cy="84050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Offline processing: calibration, foreground removal, map-making</a:t>
            </a:r>
            <a:endParaRPr lang="en-US" dirty="0"/>
          </a:p>
        </p:txBody>
      </p:sp>
      <p:cxnSp>
        <p:nvCxnSpPr>
          <p:cNvPr id="35" name="Elbow Connector 34"/>
          <p:cNvCxnSpPr>
            <a:stCxn id="25" idx="3"/>
            <a:endCxn id="33" idx="2"/>
          </p:cNvCxnSpPr>
          <p:nvPr/>
        </p:nvCxnSpPr>
        <p:spPr>
          <a:xfrm flipV="1">
            <a:off x="4421903" y="3565938"/>
            <a:ext cx="5939556" cy="9747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6" idx="3"/>
            <a:endCxn id="33" idx="1"/>
          </p:cNvCxnSpPr>
          <p:nvPr/>
        </p:nvCxnSpPr>
        <p:spPr>
          <a:xfrm>
            <a:off x="8328879" y="3141200"/>
            <a:ext cx="830112" cy="44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5724" y="5507597"/>
            <a:ext cx="436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interferometer of N antennas, a set of 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/2 correlators is required.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7078" y="5507597"/>
            <a:ext cx="3393522" cy="1250832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83127" y="5310907"/>
            <a:ext cx="1210887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96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6439"/>
          </a:xfrm>
        </p:spPr>
        <p:txBody>
          <a:bodyPr/>
          <a:lstStyle/>
          <a:p>
            <a:r>
              <a:rPr lang="en-US" dirty="0" smtClean="0"/>
              <a:t>DAQ R&amp;D issues for 21cm IM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431636"/>
            <a:ext cx="10515600" cy="2558473"/>
          </a:xfrm>
        </p:spPr>
        <p:txBody>
          <a:bodyPr/>
          <a:lstStyle/>
          <a:p>
            <a:r>
              <a:rPr lang="en-US" dirty="0" smtClean="0"/>
              <a:t>Take maximum advantage of high speed digital sampling and processing hardware (ADCs, FPGAs, GPUs) as they will exist in 2025</a:t>
            </a:r>
          </a:p>
          <a:p>
            <a:r>
              <a:rPr lang="en-US" dirty="0" smtClean="0"/>
              <a:t>Leverage digital RF and high-speed DAQ expertise within Labs</a:t>
            </a:r>
          </a:p>
          <a:p>
            <a:r>
              <a:rPr lang="en-US" dirty="0" smtClean="0"/>
              <a:t>RFI mitigation (neural networks?)</a:t>
            </a:r>
          </a:p>
          <a:p>
            <a:r>
              <a:rPr lang="en-US" dirty="0" smtClean="0"/>
              <a:t>Ensuring receiver gain and phase stability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5094" y="3524676"/>
            <a:ext cx="4310006" cy="28316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0763" y="3159551"/>
            <a:ext cx="214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Waterfall chart (BNL)</a:t>
            </a:r>
            <a:endParaRPr lang="en-US" dirty="0"/>
          </a:p>
        </p:txBody>
      </p:sp>
      <p:sp>
        <p:nvSpPr>
          <p:cNvPr id="13" name="Content Placeholder 11"/>
          <p:cNvSpPr txBox="1">
            <a:spLocks/>
          </p:cNvSpPr>
          <p:nvPr/>
        </p:nvSpPr>
        <p:spPr>
          <a:xfrm>
            <a:off x="838200" y="4110181"/>
            <a:ext cx="6370782" cy="2052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interferometers:</a:t>
            </a:r>
          </a:p>
          <a:p>
            <a:pPr lvl="1"/>
            <a:r>
              <a:rPr lang="en-US" dirty="0" smtClean="0"/>
              <a:t>Correlator architecture study using proper </a:t>
            </a:r>
            <a:r>
              <a:rPr lang="en-US" dirty="0" err="1" smtClean="0"/>
              <a:t>FoM</a:t>
            </a:r>
            <a:r>
              <a:rPr lang="en-US" dirty="0" smtClean="0"/>
              <a:t> to optimize system-level cost and power consumption  </a:t>
            </a:r>
          </a:p>
          <a:p>
            <a:pPr lvl="1"/>
            <a:r>
              <a:rPr lang="en-US" dirty="0" smtClean="0"/>
              <a:t>Stable distribution of signals (RF over fiber?)</a:t>
            </a:r>
          </a:p>
        </p:txBody>
      </p:sp>
    </p:spTree>
    <p:extLst>
      <p:ext uri="{BB962C8B-B14F-4D97-AF65-F5344CB8AC3E}">
        <p14:creationId xmlns:p14="http://schemas.microsoft.com/office/powerpoint/2010/main" xmlns="" val="7840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from LSST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Importance of early integration (vertical slice tests)</a:t>
            </a:r>
          </a:p>
          <a:p>
            <a:pPr lvl="1"/>
            <a:r>
              <a:rPr lang="en-US" dirty="0" smtClean="0"/>
              <a:t>Expose system-level problems not seen in component-level 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Ensure test stand DAQ is ready for production tests</a:t>
            </a:r>
          </a:p>
          <a:p>
            <a:pPr lvl="1"/>
            <a:r>
              <a:rPr lang="en-US" dirty="0" smtClean="0"/>
              <a:t>Decide if science DAQ will be used for test stands</a:t>
            </a:r>
          </a:p>
          <a:p>
            <a:pPr lvl="1"/>
            <a:r>
              <a:rPr lang="en-US" dirty="0" smtClean="0"/>
              <a:t>Test stand DAQ needs to be ready earlier, and with possibly more features/functionality than science DAQ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Importance of a good detector emulator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Importance of DAQ for diagnostics and hazard mitigation</a:t>
            </a:r>
          </a:p>
          <a:p>
            <a:pPr lvl="1"/>
            <a:r>
              <a:rPr lang="en-US" dirty="0" smtClean="0"/>
              <a:t>Especially important for detectors in </a:t>
            </a:r>
            <a:r>
              <a:rPr lang="en-US" dirty="0" err="1" smtClean="0"/>
              <a:t>cryo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1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LSST DAQ lessons learned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53958" y="1580706"/>
            <a:ext cx="1836211" cy="322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Vertical Slice Test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125530" y="1555251"/>
            <a:ext cx="2560192" cy="30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Scan mode diagnostics</a:t>
            </a:r>
            <a:endParaRPr lang="en-US" dirty="0"/>
          </a:p>
        </p:txBody>
      </p:sp>
      <p:pic>
        <p:nvPicPr>
          <p:cNvPr id="2050" name="Picture 2" descr="Image result for brookhaven &quot;ccd emulato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767" y="1973754"/>
            <a:ext cx="3168503" cy="2373287"/>
          </a:xfrm>
          <a:prstGeom prst="rect">
            <a:avLst/>
          </a:prstGeom>
          <a:noFill/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456" y="1988289"/>
            <a:ext cx="3183046" cy="238418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10535" y="1584251"/>
            <a:ext cx="2311130" cy="322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Triple CCD emulator</a:t>
            </a:r>
            <a:endParaRPr lang="en-US" dirty="0"/>
          </a:p>
        </p:txBody>
      </p:sp>
      <p:sp>
        <p:nvSpPr>
          <p:cNvPr id="2054" name="AutoShape 6" descr="https://confluence.slac.stanford.edu/download/attachments/227167646/multiscope-OSI2.8_Flat_tm_scan_0001_20170928025519.png?version=1&amp;modificationDate=1507220283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allchannels-tm-bi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9947" y="1956391"/>
            <a:ext cx="3114306" cy="243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5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89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173018"/>
            <a:ext cx="10515600" cy="50039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Next-generation large-scale cosmic acceleration experiments in planning stages</a:t>
            </a:r>
          </a:p>
          <a:p>
            <a:r>
              <a:rPr lang="en-US" dirty="0" smtClean="0"/>
              <a:t>Several areas of common R&amp;D interest:</a:t>
            </a:r>
          </a:p>
          <a:p>
            <a:pPr lvl="1"/>
            <a:r>
              <a:rPr lang="en-US" dirty="0" smtClean="0"/>
              <a:t>Digital RF signal generation and processing</a:t>
            </a:r>
          </a:p>
          <a:p>
            <a:pPr lvl="1"/>
            <a:r>
              <a:rPr lang="en-US" dirty="0" smtClean="0"/>
              <a:t>Algorithms for on-the-fly calibration and data cleaning</a:t>
            </a:r>
          </a:p>
          <a:p>
            <a:pPr lvl="1"/>
            <a:r>
              <a:rPr lang="en-US" dirty="0" smtClean="0"/>
              <a:t>Analog data transport into/out of cryostats</a:t>
            </a:r>
          </a:p>
          <a:p>
            <a:pPr lvl="1"/>
            <a:r>
              <a:rPr lang="en-US" dirty="0" smtClean="0"/>
              <a:t>Test stands and calibration</a:t>
            </a:r>
          </a:p>
          <a:p>
            <a:r>
              <a:rPr lang="en-US" dirty="0" smtClean="0"/>
              <a:t>For galaxy spectroscopic survey:</a:t>
            </a:r>
          </a:p>
          <a:p>
            <a:pPr lvl="1"/>
            <a:r>
              <a:rPr lang="en-US" dirty="0" smtClean="0"/>
              <a:t>Viability of MKIDs at 10</a:t>
            </a:r>
            <a:r>
              <a:rPr lang="en-US" baseline="30000" dirty="0" smtClean="0"/>
              <a:t>5</a:t>
            </a:r>
            <a:r>
              <a:rPr lang="en-US" dirty="0" smtClean="0"/>
              <a:t>-pixel </a:t>
            </a:r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Control and alignment of 10</a:t>
            </a:r>
            <a:r>
              <a:rPr lang="en-US" baseline="30000" dirty="0" smtClean="0"/>
              <a:t>5</a:t>
            </a:r>
            <a:r>
              <a:rPr lang="en-US" dirty="0" smtClean="0"/>
              <a:t> fiber </a:t>
            </a:r>
            <a:r>
              <a:rPr lang="en-US" dirty="0" err="1" smtClean="0"/>
              <a:t>positioners</a:t>
            </a:r>
            <a:endParaRPr lang="en-US" dirty="0" smtClean="0"/>
          </a:p>
          <a:p>
            <a:r>
              <a:rPr lang="en-US" dirty="0" smtClean="0"/>
              <a:t>For CMB:</a:t>
            </a:r>
          </a:p>
          <a:p>
            <a:pPr lvl="1"/>
            <a:r>
              <a:rPr lang="en-US" dirty="0" smtClean="0"/>
              <a:t>Choice of detector and multiplexing method</a:t>
            </a:r>
          </a:p>
          <a:p>
            <a:r>
              <a:rPr lang="en-US" dirty="0" smtClean="0"/>
              <a:t>For 21cm:</a:t>
            </a:r>
          </a:p>
          <a:p>
            <a:pPr lvl="1"/>
            <a:r>
              <a:rPr lang="en-US" dirty="0" smtClean="0"/>
              <a:t>Leveraging high-speed digital sampling and processing to minimize cost and power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0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Landscape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380343" y="758754"/>
            <a:ext cx="3710712" cy="8031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OHEP experimental programs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4899889" y="2111086"/>
            <a:ext cx="2646218" cy="803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Cosmic Frontier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8497453" y="2111086"/>
            <a:ext cx="2646218" cy="803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Intensity Frontier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1096816" y="2175741"/>
            <a:ext cx="2646218" cy="803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Energy Frontier</a:t>
            </a:r>
            <a:endParaRPr lang="en-US" sz="2800" dirty="0"/>
          </a:p>
        </p:txBody>
      </p:sp>
      <p:cxnSp>
        <p:nvCxnSpPr>
          <p:cNvPr id="12" name="Elbow Connector 11"/>
          <p:cNvCxnSpPr>
            <a:stCxn id="6" idx="2"/>
            <a:endCxn id="10" idx="0"/>
          </p:cNvCxnSpPr>
          <p:nvPr/>
        </p:nvCxnSpPr>
        <p:spPr>
          <a:xfrm rot="5400000">
            <a:off x="4027919" y="-19338"/>
            <a:ext cx="587086" cy="38030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7754215" y="70428"/>
            <a:ext cx="522431" cy="3597564"/>
          </a:xfrm>
          <a:prstGeom prst="bentConnector3">
            <a:avLst>
              <a:gd name="adj1" fmla="val 526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2"/>
            <a:endCxn id="7" idx="0"/>
          </p:cNvCxnSpPr>
          <p:nvPr/>
        </p:nvCxnSpPr>
        <p:spPr>
          <a:xfrm rot="5400000">
            <a:off x="5961783" y="1849870"/>
            <a:ext cx="522431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906240" y="3501305"/>
            <a:ext cx="2646218" cy="803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Cosmic Acceleration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1096816" y="3463926"/>
            <a:ext cx="2646218" cy="803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Dark Matter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8491104" y="3501305"/>
            <a:ext cx="2646218" cy="803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Cosmic- and Gamma-ray</a:t>
            </a:r>
            <a:endParaRPr lang="en-US" sz="2800" dirty="0"/>
          </a:p>
        </p:txBody>
      </p:sp>
      <p:cxnSp>
        <p:nvCxnSpPr>
          <p:cNvPr id="27" name="Elbow Connector 26"/>
          <p:cNvCxnSpPr>
            <a:stCxn id="7" idx="2"/>
            <a:endCxn id="21" idx="0"/>
          </p:cNvCxnSpPr>
          <p:nvPr/>
        </p:nvCxnSpPr>
        <p:spPr>
          <a:xfrm rot="16200000" flipH="1">
            <a:off x="7725062" y="1412153"/>
            <a:ext cx="587087" cy="3591215"/>
          </a:xfrm>
          <a:prstGeom prst="bentConnector3">
            <a:avLst>
              <a:gd name="adj1" fmla="val 484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7" idx="2"/>
            <a:endCxn id="20" idx="0"/>
          </p:cNvCxnSpPr>
          <p:nvPr/>
        </p:nvCxnSpPr>
        <p:spPr>
          <a:xfrm rot="5400000">
            <a:off x="4046608" y="1287536"/>
            <a:ext cx="549708" cy="380307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7" idx="2"/>
            <a:endCxn id="19" idx="0"/>
          </p:cNvCxnSpPr>
          <p:nvPr/>
        </p:nvCxnSpPr>
        <p:spPr>
          <a:xfrm rot="16200000" flipH="1">
            <a:off x="5932630" y="3204585"/>
            <a:ext cx="587087" cy="635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096816" y="4752111"/>
            <a:ext cx="2646218" cy="8081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Massive galaxy spectroscopic survey</a:t>
            </a:r>
            <a:endParaRPr lang="en-US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4906240" y="4752111"/>
            <a:ext cx="2646218" cy="8081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Stage IV CMB</a:t>
            </a:r>
            <a:endParaRPr lang="en-US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8491104" y="4752111"/>
            <a:ext cx="2646218" cy="8081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21cm intensity mapping</a:t>
            </a:r>
            <a:endParaRPr lang="en-US" sz="2000" dirty="0"/>
          </a:p>
        </p:txBody>
      </p:sp>
      <p:sp>
        <p:nvSpPr>
          <p:cNvPr id="41" name="Rounded Rectangle 40"/>
          <p:cNvSpPr/>
          <p:nvPr/>
        </p:nvSpPr>
        <p:spPr>
          <a:xfrm>
            <a:off x="196268" y="5846620"/>
            <a:ext cx="1965039" cy="8081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Color-sensitive sensors</a:t>
            </a:r>
            <a:endParaRPr lang="en-US" sz="2000" dirty="0"/>
          </a:p>
        </p:txBody>
      </p:sp>
      <p:sp>
        <p:nvSpPr>
          <p:cNvPr id="42" name="Rounded Rectangle 41"/>
          <p:cNvSpPr/>
          <p:nvPr/>
        </p:nvSpPr>
        <p:spPr>
          <a:xfrm>
            <a:off x="4403434" y="5846620"/>
            <a:ext cx="1965039" cy="8081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Fiber-fed spectrographs</a:t>
            </a:r>
            <a:endParaRPr lang="en-US" sz="2000" dirty="0"/>
          </a:p>
        </p:txBody>
      </p:sp>
      <p:cxnSp>
        <p:nvCxnSpPr>
          <p:cNvPr id="43" name="Elbow Connector 42"/>
          <p:cNvCxnSpPr>
            <a:stCxn id="19" idx="2"/>
            <a:endCxn id="38" idx="0"/>
          </p:cNvCxnSpPr>
          <p:nvPr/>
        </p:nvCxnSpPr>
        <p:spPr>
          <a:xfrm rot="5400000">
            <a:off x="4100800" y="2623562"/>
            <a:ext cx="447674" cy="38094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9" idx="2"/>
            <a:endCxn id="39" idx="0"/>
          </p:cNvCxnSpPr>
          <p:nvPr/>
        </p:nvCxnSpPr>
        <p:spPr>
          <a:xfrm rot="5400000">
            <a:off x="6005512" y="4528274"/>
            <a:ext cx="447674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9" idx="2"/>
            <a:endCxn id="40" idx="0"/>
          </p:cNvCxnSpPr>
          <p:nvPr/>
        </p:nvCxnSpPr>
        <p:spPr>
          <a:xfrm rot="16200000" flipH="1">
            <a:off x="7797944" y="2735842"/>
            <a:ext cx="447674" cy="35848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38" idx="2"/>
            <a:endCxn id="41" idx="0"/>
          </p:cNvCxnSpPr>
          <p:nvPr/>
        </p:nvCxnSpPr>
        <p:spPr>
          <a:xfrm rot="5400000">
            <a:off x="1656193" y="5082887"/>
            <a:ext cx="286329" cy="12411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8" idx="2"/>
            <a:endCxn id="42" idx="0"/>
          </p:cNvCxnSpPr>
          <p:nvPr/>
        </p:nvCxnSpPr>
        <p:spPr>
          <a:xfrm rot="16200000" flipH="1">
            <a:off x="3759775" y="4220440"/>
            <a:ext cx="286329" cy="29660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327557" y="5814434"/>
            <a:ext cx="1965039" cy="8081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Low-resolution spectroscopy</a:t>
            </a:r>
            <a:endParaRPr lang="en-US" sz="2000" dirty="0"/>
          </a:p>
        </p:txBody>
      </p:sp>
      <p:cxnSp>
        <p:nvCxnSpPr>
          <p:cNvPr id="29" name="Elbow Connector 28"/>
          <p:cNvCxnSpPr>
            <a:stCxn id="38" idx="2"/>
            <a:endCxn id="28" idx="0"/>
          </p:cNvCxnSpPr>
          <p:nvPr/>
        </p:nvCxnSpPr>
        <p:spPr>
          <a:xfrm rot="16200000" flipH="1">
            <a:off x="2737930" y="5242286"/>
            <a:ext cx="254143" cy="8901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74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Landscape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380343" y="758754"/>
            <a:ext cx="3710712" cy="8031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OHEP experimental programs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4899889" y="2111086"/>
            <a:ext cx="2646218" cy="803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Cosmic Frontier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8497453" y="2111086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Intensity Frontier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96816" y="2175741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Energy Frontier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12" name="Elbow Connector 11"/>
          <p:cNvCxnSpPr>
            <a:stCxn id="6" idx="2"/>
            <a:endCxn id="10" idx="0"/>
          </p:cNvCxnSpPr>
          <p:nvPr/>
        </p:nvCxnSpPr>
        <p:spPr>
          <a:xfrm rot="5400000">
            <a:off x="4027919" y="-19338"/>
            <a:ext cx="587086" cy="38030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7754215" y="70428"/>
            <a:ext cx="522431" cy="3597564"/>
          </a:xfrm>
          <a:prstGeom prst="bentConnector3">
            <a:avLst>
              <a:gd name="adj1" fmla="val 526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2"/>
            <a:endCxn id="7" idx="0"/>
          </p:cNvCxnSpPr>
          <p:nvPr/>
        </p:nvCxnSpPr>
        <p:spPr>
          <a:xfrm rot="5400000">
            <a:off x="5961783" y="1849870"/>
            <a:ext cx="522431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906240" y="3501305"/>
            <a:ext cx="2646218" cy="803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Cosmic Acceleration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1096816" y="3463926"/>
            <a:ext cx="2646218" cy="803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Dark Matter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8491104" y="3501305"/>
            <a:ext cx="2646218" cy="803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Cosmic- and Gamma-ray</a:t>
            </a:r>
            <a:endParaRPr lang="en-US" sz="2800" dirty="0"/>
          </a:p>
        </p:txBody>
      </p:sp>
      <p:cxnSp>
        <p:nvCxnSpPr>
          <p:cNvPr id="27" name="Elbow Connector 26"/>
          <p:cNvCxnSpPr>
            <a:stCxn id="7" idx="2"/>
            <a:endCxn id="21" idx="0"/>
          </p:cNvCxnSpPr>
          <p:nvPr/>
        </p:nvCxnSpPr>
        <p:spPr>
          <a:xfrm rot="16200000" flipH="1">
            <a:off x="7725062" y="1412153"/>
            <a:ext cx="587087" cy="3591215"/>
          </a:xfrm>
          <a:prstGeom prst="bentConnector3">
            <a:avLst>
              <a:gd name="adj1" fmla="val 484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7" idx="2"/>
            <a:endCxn id="20" idx="0"/>
          </p:cNvCxnSpPr>
          <p:nvPr/>
        </p:nvCxnSpPr>
        <p:spPr>
          <a:xfrm rot="5400000">
            <a:off x="4046608" y="1287536"/>
            <a:ext cx="549708" cy="380307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7" idx="2"/>
            <a:endCxn id="19" idx="0"/>
          </p:cNvCxnSpPr>
          <p:nvPr/>
        </p:nvCxnSpPr>
        <p:spPr>
          <a:xfrm rot="16200000" flipH="1">
            <a:off x="5932630" y="3204585"/>
            <a:ext cx="587087" cy="635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096816" y="4752111"/>
            <a:ext cx="2646218" cy="8081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Massive galaxy spectroscopic survey</a:t>
            </a:r>
            <a:endParaRPr lang="en-US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4906240" y="4752111"/>
            <a:ext cx="2646218" cy="8081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Stage IV CMB</a:t>
            </a:r>
            <a:endParaRPr lang="en-US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8491104" y="4752111"/>
            <a:ext cx="2646218" cy="8081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21cm intensity mapping</a:t>
            </a:r>
            <a:endParaRPr lang="en-US" sz="2000" dirty="0"/>
          </a:p>
        </p:txBody>
      </p:sp>
      <p:sp>
        <p:nvSpPr>
          <p:cNvPr id="41" name="Rounded Rectangle 40"/>
          <p:cNvSpPr/>
          <p:nvPr/>
        </p:nvSpPr>
        <p:spPr>
          <a:xfrm>
            <a:off x="196268" y="5846620"/>
            <a:ext cx="1965039" cy="8081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Color-sensitive sensors</a:t>
            </a:r>
            <a:endParaRPr lang="en-US" sz="2000" dirty="0"/>
          </a:p>
        </p:txBody>
      </p:sp>
      <p:sp>
        <p:nvSpPr>
          <p:cNvPr id="42" name="Rounded Rectangle 41"/>
          <p:cNvSpPr/>
          <p:nvPr/>
        </p:nvSpPr>
        <p:spPr>
          <a:xfrm>
            <a:off x="4403434" y="5846620"/>
            <a:ext cx="1965039" cy="8081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Fiber-fed spectrographs</a:t>
            </a:r>
            <a:endParaRPr lang="en-US" sz="2000" dirty="0"/>
          </a:p>
        </p:txBody>
      </p:sp>
      <p:cxnSp>
        <p:nvCxnSpPr>
          <p:cNvPr id="43" name="Elbow Connector 42"/>
          <p:cNvCxnSpPr>
            <a:stCxn id="19" idx="2"/>
            <a:endCxn id="38" idx="0"/>
          </p:cNvCxnSpPr>
          <p:nvPr/>
        </p:nvCxnSpPr>
        <p:spPr>
          <a:xfrm rot="5400000">
            <a:off x="4100800" y="2623562"/>
            <a:ext cx="447674" cy="38094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9" idx="2"/>
            <a:endCxn id="39" idx="0"/>
          </p:cNvCxnSpPr>
          <p:nvPr/>
        </p:nvCxnSpPr>
        <p:spPr>
          <a:xfrm rot="5400000">
            <a:off x="6005512" y="4528274"/>
            <a:ext cx="447674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9" idx="2"/>
            <a:endCxn id="40" idx="0"/>
          </p:cNvCxnSpPr>
          <p:nvPr/>
        </p:nvCxnSpPr>
        <p:spPr>
          <a:xfrm rot="16200000" flipH="1">
            <a:off x="7797944" y="2735842"/>
            <a:ext cx="447674" cy="35848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38" idx="2"/>
            <a:endCxn id="41" idx="0"/>
          </p:cNvCxnSpPr>
          <p:nvPr/>
        </p:nvCxnSpPr>
        <p:spPr>
          <a:xfrm rot="5400000">
            <a:off x="1656193" y="5082887"/>
            <a:ext cx="286329" cy="12411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8" idx="2"/>
            <a:endCxn id="42" idx="0"/>
          </p:cNvCxnSpPr>
          <p:nvPr/>
        </p:nvCxnSpPr>
        <p:spPr>
          <a:xfrm rot="16200000" flipH="1">
            <a:off x="3759775" y="4220440"/>
            <a:ext cx="286329" cy="29660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327557" y="5814434"/>
            <a:ext cx="1965039" cy="8081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Low-resolution spectroscopy</a:t>
            </a:r>
            <a:endParaRPr lang="en-US" sz="2000" dirty="0"/>
          </a:p>
        </p:txBody>
      </p:sp>
      <p:cxnSp>
        <p:nvCxnSpPr>
          <p:cNvPr id="29" name="Elbow Connector 28"/>
          <p:cNvCxnSpPr>
            <a:stCxn id="38" idx="2"/>
            <a:endCxn id="28" idx="0"/>
          </p:cNvCxnSpPr>
          <p:nvPr/>
        </p:nvCxnSpPr>
        <p:spPr>
          <a:xfrm rot="16200000" flipH="1">
            <a:off x="2737930" y="5242286"/>
            <a:ext cx="254143" cy="8901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09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Landscape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380343" y="758754"/>
            <a:ext cx="3710712" cy="8031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OHEP experimental programs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4899889" y="2111086"/>
            <a:ext cx="2646218" cy="803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Cosmic Frontier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8497453" y="2111086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Intensity Frontier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96816" y="2175741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Energy Frontier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12" name="Elbow Connector 11"/>
          <p:cNvCxnSpPr>
            <a:stCxn id="6" idx="2"/>
            <a:endCxn id="10" idx="0"/>
          </p:cNvCxnSpPr>
          <p:nvPr/>
        </p:nvCxnSpPr>
        <p:spPr>
          <a:xfrm rot="5400000">
            <a:off x="4027919" y="-19338"/>
            <a:ext cx="587086" cy="38030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7754215" y="70428"/>
            <a:ext cx="522431" cy="3597564"/>
          </a:xfrm>
          <a:prstGeom prst="bentConnector3">
            <a:avLst>
              <a:gd name="adj1" fmla="val 526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2"/>
            <a:endCxn id="7" idx="0"/>
          </p:cNvCxnSpPr>
          <p:nvPr/>
        </p:nvCxnSpPr>
        <p:spPr>
          <a:xfrm rot="5400000">
            <a:off x="5961783" y="1849870"/>
            <a:ext cx="522431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906240" y="3501305"/>
            <a:ext cx="2646218" cy="803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Cosmic Acceleration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1096816" y="3463926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</a:schemeClr>
                </a:solidFill>
              </a:rPr>
              <a:t>Dark Matter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91104" y="3501305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</a:schemeClr>
                </a:solidFill>
              </a:rPr>
              <a:t>Cosmic- and Gamma-ray</a:t>
            </a:r>
          </a:p>
        </p:txBody>
      </p:sp>
      <p:cxnSp>
        <p:nvCxnSpPr>
          <p:cNvPr id="27" name="Elbow Connector 26"/>
          <p:cNvCxnSpPr>
            <a:stCxn id="7" idx="2"/>
            <a:endCxn id="21" idx="0"/>
          </p:cNvCxnSpPr>
          <p:nvPr/>
        </p:nvCxnSpPr>
        <p:spPr>
          <a:xfrm rot="16200000" flipH="1">
            <a:off x="7725062" y="1412153"/>
            <a:ext cx="587087" cy="3591215"/>
          </a:xfrm>
          <a:prstGeom prst="bentConnector3">
            <a:avLst>
              <a:gd name="adj1" fmla="val 484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7" idx="2"/>
            <a:endCxn id="20" idx="0"/>
          </p:cNvCxnSpPr>
          <p:nvPr/>
        </p:nvCxnSpPr>
        <p:spPr>
          <a:xfrm rot="5400000">
            <a:off x="4046608" y="1287536"/>
            <a:ext cx="549708" cy="380307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7" idx="2"/>
            <a:endCxn id="19" idx="0"/>
          </p:cNvCxnSpPr>
          <p:nvPr/>
        </p:nvCxnSpPr>
        <p:spPr>
          <a:xfrm rot="16200000" flipH="1">
            <a:off x="5932630" y="3204585"/>
            <a:ext cx="587087" cy="635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096816" y="4752111"/>
            <a:ext cx="2646218" cy="8081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Massive galaxy spectroscopic survey</a:t>
            </a:r>
            <a:endParaRPr lang="en-US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4906240" y="4752111"/>
            <a:ext cx="2646218" cy="8081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Stage IV CMB</a:t>
            </a:r>
            <a:endParaRPr lang="en-US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8491104" y="4752111"/>
            <a:ext cx="2646218" cy="8081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21cm intensity mapping</a:t>
            </a:r>
            <a:endParaRPr lang="en-US" sz="2000" dirty="0"/>
          </a:p>
        </p:txBody>
      </p:sp>
      <p:sp>
        <p:nvSpPr>
          <p:cNvPr id="41" name="Rounded Rectangle 40"/>
          <p:cNvSpPr/>
          <p:nvPr/>
        </p:nvSpPr>
        <p:spPr>
          <a:xfrm>
            <a:off x="196268" y="5846620"/>
            <a:ext cx="1965039" cy="8081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Color-sensitive sensors</a:t>
            </a:r>
            <a:endParaRPr lang="en-US" sz="2000" dirty="0"/>
          </a:p>
        </p:txBody>
      </p:sp>
      <p:sp>
        <p:nvSpPr>
          <p:cNvPr id="42" name="Rounded Rectangle 41"/>
          <p:cNvSpPr/>
          <p:nvPr/>
        </p:nvSpPr>
        <p:spPr>
          <a:xfrm>
            <a:off x="4403434" y="5846620"/>
            <a:ext cx="1965039" cy="8081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Fiber-fed spectrographs</a:t>
            </a:r>
            <a:endParaRPr lang="en-US" sz="2000" dirty="0"/>
          </a:p>
        </p:txBody>
      </p:sp>
      <p:cxnSp>
        <p:nvCxnSpPr>
          <p:cNvPr id="43" name="Elbow Connector 42"/>
          <p:cNvCxnSpPr>
            <a:stCxn id="19" idx="2"/>
            <a:endCxn id="38" idx="0"/>
          </p:cNvCxnSpPr>
          <p:nvPr/>
        </p:nvCxnSpPr>
        <p:spPr>
          <a:xfrm rot="5400000">
            <a:off x="4100800" y="2623562"/>
            <a:ext cx="447674" cy="38094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9" idx="2"/>
            <a:endCxn id="39" idx="0"/>
          </p:cNvCxnSpPr>
          <p:nvPr/>
        </p:nvCxnSpPr>
        <p:spPr>
          <a:xfrm rot="5400000">
            <a:off x="6005512" y="4528274"/>
            <a:ext cx="447674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9" idx="2"/>
            <a:endCxn id="40" idx="0"/>
          </p:cNvCxnSpPr>
          <p:nvPr/>
        </p:nvCxnSpPr>
        <p:spPr>
          <a:xfrm rot="16200000" flipH="1">
            <a:off x="7797944" y="2735842"/>
            <a:ext cx="447674" cy="35848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38" idx="2"/>
            <a:endCxn id="41" idx="0"/>
          </p:cNvCxnSpPr>
          <p:nvPr/>
        </p:nvCxnSpPr>
        <p:spPr>
          <a:xfrm rot="5400000">
            <a:off x="1656193" y="5082887"/>
            <a:ext cx="286329" cy="12411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8" idx="2"/>
            <a:endCxn id="42" idx="0"/>
          </p:cNvCxnSpPr>
          <p:nvPr/>
        </p:nvCxnSpPr>
        <p:spPr>
          <a:xfrm rot="16200000" flipH="1">
            <a:off x="3759775" y="4220440"/>
            <a:ext cx="286329" cy="29660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327557" y="5814434"/>
            <a:ext cx="1965039" cy="8081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Low-resolution spectroscopy</a:t>
            </a:r>
            <a:endParaRPr lang="en-US" sz="2000" dirty="0"/>
          </a:p>
        </p:txBody>
      </p:sp>
      <p:cxnSp>
        <p:nvCxnSpPr>
          <p:cNvPr id="29" name="Elbow Connector 28"/>
          <p:cNvCxnSpPr>
            <a:stCxn id="38" idx="2"/>
            <a:endCxn id="28" idx="0"/>
          </p:cNvCxnSpPr>
          <p:nvPr/>
        </p:nvCxnSpPr>
        <p:spPr>
          <a:xfrm rot="16200000" flipH="1">
            <a:off x="2737930" y="5242286"/>
            <a:ext cx="254143" cy="8901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15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Landscape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380343" y="758754"/>
            <a:ext cx="3710712" cy="8031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OHEP experimental programs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4899889" y="2111086"/>
            <a:ext cx="2646218" cy="803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Cosmic Frontier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8497453" y="2111086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Intensity Frontier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96816" y="2175741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Energy Frontier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12" name="Elbow Connector 11"/>
          <p:cNvCxnSpPr>
            <a:stCxn id="6" idx="2"/>
            <a:endCxn id="10" idx="0"/>
          </p:cNvCxnSpPr>
          <p:nvPr/>
        </p:nvCxnSpPr>
        <p:spPr>
          <a:xfrm rot="5400000">
            <a:off x="4027919" y="-19338"/>
            <a:ext cx="587086" cy="38030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7754215" y="70428"/>
            <a:ext cx="522431" cy="3597564"/>
          </a:xfrm>
          <a:prstGeom prst="bentConnector3">
            <a:avLst>
              <a:gd name="adj1" fmla="val 526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2"/>
            <a:endCxn id="7" idx="0"/>
          </p:cNvCxnSpPr>
          <p:nvPr/>
        </p:nvCxnSpPr>
        <p:spPr>
          <a:xfrm rot="5400000">
            <a:off x="5961783" y="1849870"/>
            <a:ext cx="522431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906240" y="3501305"/>
            <a:ext cx="2646218" cy="803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Cosmic Acceleration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1096816" y="3463926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</a:schemeClr>
                </a:solidFill>
              </a:rPr>
              <a:t>Dark Matter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91104" y="3501305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</a:schemeClr>
                </a:solidFill>
              </a:rPr>
              <a:t>Cosmic- and Gamma-ray</a:t>
            </a:r>
          </a:p>
        </p:txBody>
      </p:sp>
      <p:cxnSp>
        <p:nvCxnSpPr>
          <p:cNvPr id="27" name="Elbow Connector 26"/>
          <p:cNvCxnSpPr>
            <a:stCxn id="7" idx="2"/>
            <a:endCxn id="21" idx="0"/>
          </p:cNvCxnSpPr>
          <p:nvPr/>
        </p:nvCxnSpPr>
        <p:spPr>
          <a:xfrm rot="16200000" flipH="1">
            <a:off x="7725062" y="1412153"/>
            <a:ext cx="587087" cy="3591215"/>
          </a:xfrm>
          <a:prstGeom prst="bentConnector3">
            <a:avLst>
              <a:gd name="adj1" fmla="val 484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7" idx="2"/>
            <a:endCxn id="20" idx="0"/>
          </p:cNvCxnSpPr>
          <p:nvPr/>
        </p:nvCxnSpPr>
        <p:spPr>
          <a:xfrm rot="5400000">
            <a:off x="4046608" y="1287536"/>
            <a:ext cx="549708" cy="380307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7" idx="2"/>
            <a:endCxn id="19" idx="0"/>
          </p:cNvCxnSpPr>
          <p:nvPr/>
        </p:nvCxnSpPr>
        <p:spPr>
          <a:xfrm rot="16200000" flipH="1">
            <a:off x="5932630" y="3204585"/>
            <a:ext cx="587087" cy="635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096816" y="4752111"/>
            <a:ext cx="2646218" cy="8081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Massive galaxy spectroscopic survey</a:t>
            </a:r>
            <a:endParaRPr lang="en-US" sz="2000" dirty="0"/>
          </a:p>
        </p:txBody>
      </p:sp>
      <p:sp>
        <p:nvSpPr>
          <p:cNvPr id="39" name="Rounded Rectangle 38"/>
          <p:cNvSpPr/>
          <p:nvPr/>
        </p:nvSpPr>
        <p:spPr>
          <a:xfrm>
            <a:off x="4906240" y="4752111"/>
            <a:ext cx="2646218" cy="8081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Stage IV CMB</a:t>
            </a:r>
            <a:endParaRPr lang="en-US" sz="2000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8491104" y="4752111"/>
            <a:ext cx="2646218" cy="8081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21cm intensity mapping</a:t>
            </a:r>
            <a:endParaRPr lang="en-US" sz="2000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196268" y="5846620"/>
            <a:ext cx="1965039" cy="8081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Color-sensitive sensors</a:t>
            </a:r>
            <a:endParaRPr lang="en-US" sz="2000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4403434" y="5846620"/>
            <a:ext cx="1965039" cy="8081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Fiber-fed spectrographs</a:t>
            </a:r>
            <a:endParaRPr lang="en-US" sz="2000" b="1" dirty="0"/>
          </a:p>
        </p:txBody>
      </p:sp>
      <p:cxnSp>
        <p:nvCxnSpPr>
          <p:cNvPr id="43" name="Elbow Connector 42"/>
          <p:cNvCxnSpPr>
            <a:stCxn id="19" idx="2"/>
            <a:endCxn id="38" idx="0"/>
          </p:cNvCxnSpPr>
          <p:nvPr/>
        </p:nvCxnSpPr>
        <p:spPr>
          <a:xfrm rot="5400000">
            <a:off x="4100800" y="2623562"/>
            <a:ext cx="447674" cy="38094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9" idx="2"/>
            <a:endCxn id="39" idx="0"/>
          </p:cNvCxnSpPr>
          <p:nvPr/>
        </p:nvCxnSpPr>
        <p:spPr>
          <a:xfrm rot="5400000">
            <a:off x="6005512" y="4528274"/>
            <a:ext cx="447674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9" idx="2"/>
            <a:endCxn id="40" idx="0"/>
          </p:cNvCxnSpPr>
          <p:nvPr/>
        </p:nvCxnSpPr>
        <p:spPr>
          <a:xfrm rot="16200000" flipH="1">
            <a:off x="7797944" y="2735842"/>
            <a:ext cx="447674" cy="35848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38" idx="2"/>
            <a:endCxn id="41" idx="0"/>
          </p:cNvCxnSpPr>
          <p:nvPr/>
        </p:nvCxnSpPr>
        <p:spPr>
          <a:xfrm rot="5400000">
            <a:off x="1656193" y="5082887"/>
            <a:ext cx="286329" cy="12411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8" idx="2"/>
            <a:endCxn id="42" idx="0"/>
          </p:cNvCxnSpPr>
          <p:nvPr/>
        </p:nvCxnSpPr>
        <p:spPr>
          <a:xfrm rot="16200000" flipH="1">
            <a:off x="3759775" y="4220440"/>
            <a:ext cx="286329" cy="29660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327557" y="5814434"/>
            <a:ext cx="1965039" cy="8081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Low-resolution spectroscopy</a:t>
            </a:r>
          </a:p>
        </p:txBody>
      </p:sp>
      <p:cxnSp>
        <p:nvCxnSpPr>
          <p:cNvPr id="29" name="Elbow Connector 28"/>
          <p:cNvCxnSpPr>
            <a:stCxn id="38" idx="2"/>
            <a:endCxn id="28" idx="0"/>
          </p:cNvCxnSpPr>
          <p:nvPr/>
        </p:nvCxnSpPr>
        <p:spPr>
          <a:xfrm rot="16200000" flipH="1">
            <a:off x="2737930" y="5242286"/>
            <a:ext cx="254143" cy="8901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07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80343" y="758754"/>
            <a:ext cx="3710712" cy="803132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OHEP experimental programs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99889" y="2111086"/>
            <a:ext cx="2646218" cy="803132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Cosmic Frontier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497453" y="2111086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Intensity Frontier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96816" y="2175741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Energy Frontier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12" name="Elbow Connector 11"/>
          <p:cNvCxnSpPr>
            <a:stCxn id="6" idx="2"/>
            <a:endCxn id="10" idx="0"/>
          </p:cNvCxnSpPr>
          <p:nvPr/>
        </p:nvCxnSpPr>
        <p:spPr>
          <a:xfrm rot="5400000">
            <a:off x="4027919" y="-19338"/>
            <a:ext cx="587086" cy="38030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7754215" y="70428"/>
            <a:ext cx="522431" cy="3597564"/>
          </a:xfrm>
          <a:prstGeom prst="bentConnector3">
            <a:avLst>
              <a:gd name="adj1" fmla="val 526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2"/>
            <a:endCxn id="7" idx="0"/>
          </p:cNvCxnSpPr>
          <p:nvPr/>
        </p:nvCxnSpPr>
        <p:spPr>
          <a:xfrm rot="5400000">
            <a:off x="5961783" y="1849870"/>
            <a:ext cx="522431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906240" y="3501305"/>
            <a:ext cx="2646218" cy="803132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Cosmic Acceleration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96816" y="3463926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</a:schemeClr>
                </a:solidFill>
              </a:rPr>
              <a:t>Dark Matter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91104" y="3501305"/>
            <a:ext cx="2646218" cy="803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</a:schemeClr>
                </a:solidFill>
              </a:rPr>
              <a:t>Cosmic- and Gamma-ray</a:t>
            </a:r>
          </a:p>
        </p:txBody>
      </p:sp>
      <p:cxnSp>
        <p:nvCxnSpPr>
          <p:cNvPr id="27" name="Elbow Connector 26"/>
          <p:cNvCxnSpPr>
            <a:stCxn id="7" idx="2"/>
            <a:endCxn id="21" idx="0"/>
          </p:cNvCxnSpPr>
          <p:nvPr/>
        </p:nvCxnSpPr>
        <p:spPr>
          <a:xfrm rot="16200000" flipH="1">
            <a:off x="7725062" y="1412153"/>
            <a:ext cx="587087" cy="3591215"/>
          </a:xfrm>
          <a:prstGeom prst="bentConnector3">
            <a:avLst>
              <a:gd name="adj1" fmla="val 484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7" idx="2"/>
            <a:endCxn id="20" idx="0"/>
          </p:cNvCxnSpPr>
          <p:nvPr/>
        </p:nvCxnSpPr>
        <p:spPr>
          <a:xfrm rot="5400000">
            <a:off x="4046608" y="1287536"/>
            <a:ext cx="549708" cy="380307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7" idx="2"/>
            <a:endCxn id="19" idx="0"/>
          </p:cNvCxnSpPr>
          <p:nvPr/>
        </p:nvCxnSpPr>
        <p:spPr>
          <a:xfrm rot="16200000" flipH="1">
            <a:off x="5932630" y="3204585"/>
            <a:ext cx="587087" cy="635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096816" y="4752111"/>
            <a:ext cx="2646218" cy="8081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Massive galaxy spectroscopic survey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906240" y="4752111"/>
            <a:ext cx="2646218" cy="808180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</a:schemeClr>
                </a:solidFill>
              </a:rPr>
              <a:t>Stage IV CMB</a:t>
            </a:r>
            <a:endParaRPr lang="en-US" sz="2000" b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491104" y="4752111"/>
            <a:ext cx="2646218" cy="808180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</a:schemeClr>
                </a:solidFill>
              </a:rPr>
              <a:t>21cm intensity mapping</a:t>
            </a:r>
            <a:endParaRPr lang="en-US" sz="2000" b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96268" y="5846620"/>
            <a:ext cx="1965039" cy="8081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Color-sensitive sensors</a:t>
            </a:r>
            <a:endParaRPr lang="en-US" sz="2000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4403434" y="5846620"/>
            <a:ext cx="1965039" cy="808180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</a:schemeClr>
                </a:solidFill>
              </a:rPr>
              <a:t>Fiber-fed spectrographs</a:t>
            </a:r>
            <a:endParaRPr lang="en-US" sz="2000" b="1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43" name="Elbow Connector 42"/>
          <p:cNvCxnSpPr>
            <a:stCxn id="19" idx="2"/>
            <a:endCxn id="38" idx="0"/>
          </p:cNvCxnSpPr>
          <p:nvPr/>
        </p:nvCxnSpPr>
        <p:spPr>
          <a:xfrm rot="5400000">
            <a:off x="4100800" y="2623562"/>
            <a:ext cx="447674" cy="38094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9" idx="2"/>
            <a:endCxn id="39" idx="0"/>
          </p:cNvCxnSpPr>
          <p:nvPr/>
        </p:nvCxnSpPr>
        <p:spPr>
          <a:xfrm rot="5400000">
            <a:off x="6005512" y="4528274"/>
            <a:ext cx="447674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9" idx="2"/>
            <a:endCxn id="40" idx="0"/>
          </p:cNvCxnSpPr>
          <p:nvPr/>
        </p:nvCxnSpPr>
        <p:spPr>
          <a:xfrm rot="16200000" flipH="1">
            <a:off x="7797944" y="2735842"/>
            <a:ext cx="447674" cy="35848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38" idx="2"/>
            <a:endCxn id="41" idx="0"/>
          </p:cNvCxnSpPr>
          <p:nvPr/>
        </p:nvCxnSpPr>
        <p:spPr>
          <a:xfrm rot="5400000">
            <a:off x="1656193" y="5082887"/>
            <a:ext cx="286329" cy="12411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8" idx="2"/>
            <a:endCxn id="42" idx="0"/>
          </p:cNvCxnSpPr>
          <p:nvPr/>
        </p:nvCxnSpPr>
        <p:spPr>
          <a:xfrm rot="16200000" flipH="1">
            <a:off x="3759775" y="4220440"/>
            <a:ext cx="286329" cy="29660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327557" y="5814434"/>
            <a:ext cx="1965039" cy="8081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Low-resolution spectroscopy</a:t>
            </a:r>
          </a:p>
        </p:txBody>
      </p:sp>
      <p:cxnSp>
        <p:nvCxnSpPr>
          <p:cNvPr id="29" name="Elbow Connector 28"/>
          <p:cNvCxnSpPr>
            <a:stCxn id="38" idx="2"/>
            <a:endCxn id="28" idx="0"/>
          </p:cNvCxnSpPr>
          <p:nvPr/>
        </p:nvCxnSpPr>
        <p:spPr>
          <a:xfrm rot="16200000" flipH="1">
            <a:off x="2737930" y="5242286"/>
            <a:ext cx="254143" cy="8901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41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Next-generation galaxy spectroscopic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to higher redshift</a:t>
            </a:r>
          </a:p>
          <a:p>
            <a:r>
              <a:rPr lang="en-US" dirty="0" smtClean="0"/>
              <a:t>Extend to higher sky coverage</a:t>
            </a:r>
          </a:p>
          <a:p>
            <a:r>
              <a:rPr lang="en-US" dirty="0" smtClean="0"/>
              <a:t>To achieve survey speed, require collecting spectra of 10</a:t>
            </a:r>
            <a:r>
              <a:rPr lang="en-US" baseline="30000" dirty="0" smtClean="0"/>
              <a:t>4</a:t>
            </a:r>
            <a:r>
              <a:rPr lang="en-US" dirty="0" smtClean="0"/>
              <a:t> – 10</a:t>
            </a:r>
            <a:r>
              <a:rPr lang="en-US" baseline="30000" dirty="0" smtClean="0"/>
              <a:t>5</a:t>
            </a:r>
            <a:r>
              <a:rPr lang="en-US" dirty="0" smtClean="0"/>
              <a:t> targets simultaneously</a:t>
            </a:r>
          </a:p>
          <a:p>
            <a:r>
              <a:rPr lang="en-US" dirty="0" smtClean="0"/>
              <a:t>Can trade off resolution, field of view, limiting magnitude</a:t>
            </a:r>
          </a:p>
          <a:p>
            <a:r>
              <a:rPr lang="en-US" dirty="0" smtClean="0"/>
              <a:t>2 basic strategies:</a:t>
            </a:r>
          </a:p>
          <a:p>
            <a:pPr lvl="1"/>
            <a:r>
              <a:rPr lang="en-US" dirty="0" smtClean="0"/>
              <a:t>Low-resolution spectra with color-sensitive detectors or low-dispersion prism</a:t>
            </a:r>
          </a:p>
          <a:p>
            <a:pPr lvl="1"/>
            <a:r>
              <a:rPr lang="en-US" dirty="0" smtClean="0"/>
              <a:t>Massively parallel fiber-fed spectrographs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1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Color-sensitive detectors for low-resolution redshift survey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616364"/>
            <a:ext cx="5701146" cy="494145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Improve photo-z over broadband filters while preserving throughput</a:t>
            </a:r>
          </a:p>
          <a:p>
            <a:r>
              <a:rPr lang="en-US" dirty="0" err="1" smtClean="0"/>
              <a:t>Filterless</a:t>
            </a:r>
            <a:r>
              <a:rPr lang="en-US" dirty="0" smtClean="0"/>
              <a:t>, </a:t>
            </a:r>
            <a:r>
              <a:rPr lang="en-US" dirty="0" err="1" smtClean="0"/>
              <a:t>dispersionless</a:t>
            </a:r>
            <a:r>
              <a:rPr lang="en-US" dirty="0" smtClean="0"/>
              <a:t> spectroscopic imaging</a:t>
            </a:r>
          </a:p>
          <a:p>
            <a:r>
              <a:rPr lang="en-US" dirty="0" smtClean="0"/>
              <a:t>Semiconductor and superconductor options</a:t>
            </a:r>
          </a:p>
          <a:p>
            <a:pPr lvl="1"/>
            <a:r>
              <a:rPr lang="en-US" dirty="0" smtClean="0"/>
              <a:t>Multicolor CCDs</a:t>
            </a:r>
          </a:p>
          <a:p>
            <a:pPr lvl="1"/>
            <a:r>
              <a:rPr lang="en-US" sz="29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MKIDs: single-photon sensitive with R~30</a:t>
            </a:r>
          </a:p>
          <a:p>
            <a:pPr lvl="1"/>
            <a:r>
              <a:rPr lang="en-US" dirty="0" smtClean="0">
                <a:ea typeface="Cambria Math"/>
              </a:rPr>
              <a:t>Photon absorption breaks Cooper pairs, changes inductance, measure phase and amplitude change </a:t>
            </a:r>
          </a:p>
          <a:p>
            <a:pPr lvl="1"/>
            <a:r>
              <a:rPr lang="en-US" dirty="0">
                <a:ea typeface="Cambria Math"/>
              </a:rPr>
              <a:t>Each resonator (pixel) has a unique resonant frequency in the GHz range</a:t>
            </a:r>
          </a:p>
          <a:p>
            <a:pPr lvl="1"/>
            <a:r>
              <a:rPr lang="en-US" dirty="0">
                <a:ea typeface="Cambria Math"/>
              </a:rPr>
              <a:t>A comb of sine waves is generated and sent through the device</a:t>
            </a:r>
          </a:p>
          <a:p>
            <a:pPr lvl="1"/>
            <a:r>
              <a:rPr lang="en-US" dirty="0">
                <a:ea typeface="Cambria Math"/>
              </a:rPr>
              <a:t>Thousands of resonators can be read out on a single microwave transmission line (FDM)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67437" y="1866635"/>
            <a:ext cx="856779" cy="1305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7533" y="1866634"/>
            <a:ext cx="2252225" cy="1305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/>
          <a:srcRect l="2977" t="56448" r="48990"/>
          <a:stretch/>
        </p:blipFill>
        <p:spPr>
          <a:xfrm>
            <a:off x="7353301" y="3780098"/>
            <a:ext cx="1050069" cy="8798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2071" y="3333310"/>
            <a:ext cx="463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Microwave Kinetic Inductance Detector (MKID)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89133" y="1477191"/>
            <a:ext cx="38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Muti</a:t>
            </a:r>
            <a:r>
              <a:rPr lang="en-US" dirty="0" smtClean="0"/>
              <a:t>-color CCD (simulation)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98789" y="3791863"/>
            <a:ext cx="1876635" cy="1112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98002" y="5264727"/>
            <a:ext cx="1846976" cy="116840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042-82DB-4B98-9D54-FEB1C0D58AD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190279" y="6459865"/>
            <a:ext cx="692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100" i="1" dirty="0" err="1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Mazin</a:t>
            </a:r>
            <a:endParaRPr lang="en-US" sz="1100" i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/>
          <a:srcRect l="49164" t="5105" b="49176"/>
          <a:stretch/>
        </p:blipFill>
        <p:spPr>
          <a:xfrm>
            <a:off x="8475734" y="3791863"/>
            <a:ext cx="1074665" cy="893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8984" y="4709542"/>
            <a:ext cx="2197098" cy="639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45138" y="5448116"/>
            <a:ext cx="2235278" cy="101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1471</Words>
  <Application>Microsoft Office PowerPoint</Application>
  <PresentationFormat>Custom</PresentationFormat>
  <Paragraphs>300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Cosmic Frontier DAQ needs</vt:lpstr>
      <vt:lpstr>Disclaimer and prejudices</vt:lpstr>
      <vt:lpstr>CF Landscape</vt:lpstr>
      <vt:lpstr>CF Landscape</vt:lpstr>
      <vt:lpstr>CF Landscape</vt:lpstr>
      <vt:lpstr>CF Landscape</vt:lpstr>
      <vt:lpstr>Slide 7</vt:lpstr>
      <vt:lpstr>Next-generation galaxy spectroscopic surveys</vt:lpstr>
      <vt:lpstr>Color-sensitive detectors for low-resolution redshift survey</vt:lpstr>
      <vt:lpstr>Example: 100,000-element MKIDs array</vt:lpstr>
      <vt:lpstr>Data rates and volumes for 100,000 element MKIDs low-resolution spectroscopic survey</vt:lpstr>
      <vt:lpstr>Slide 12</vt:lpstr>
      <vt:lpstr>Fiber-fed spectrographs beyond DESI</vt:lpstr>
      <vt:lpstr>Fiber-fed spectrographs</vt:lpstr>
      <vt:lpstr>Slide 15</vt:lpstr>
      <vt:lpstr>Stage IV CMB</vt:lpstr>
      <vt:lpstr>CMB-S4 readout architecture (GHz FDM)</vt:lpstr>
      <vt:lpstr>DAQ R&amp;D issues for CMB-S4</vt:lpstr>
      <vt:lpstr>Slide 19</vt:lpstr>
      <vt:lpstr>21cm intensity mapping</vt:lpstr>
      <vt:lpstr>21cm readout</vt:lpstr>
      <vt:lpstr>Example 21cm signal chain (single dish)</vt:lpstr>
      <vt:lpstr>DAQ R&amp;D issues for 21cm IM</vt:lpstr>
      <vt:lpstr>Lessons learned from LSST</vt:lpstr>
      <vt:lpstr>LSST DAQ lessons learned</vt:lpstr>
      <vt:lpstr>Summary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 Frontier DAQ needs</dc:title>
  <dc:creator>O'Connor, Paul</dc:creator>
  <cp:lastModifiedBy>paul o'connor</cp:lastModifiedBy>
  <cp:revision>74</cp:revision>
  <dcterms:created xsi:type="dcterms:W3CDTF">2017-10-08T21:47:51Z</dcterms:created>
  <dcterms:modified xsi:type="dcterms:W3CDTF">2017-10-10T16:25:20Z</dcterms:modified>
</cp:coreProperties>
</file>