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88" r:id="rId2"/>
    <p:sldMasterId id="2147484432" r:id="rId3"/>
    <p:sldMasterId id="2147484508" r:id="rId4"/>
    <p:sldMasterId id="2147484513" r:id="rId5"/>
    <p:sldMasterId id="2147484520" r:id="rId6"/>
    <p:sldMasterId id="2147484524" r:id="rId7"/>
    <p:sldMasterId id="2147484534" r:id="rId8"/>
    <p:sldMasterId id="2147484546" r:id="rId9"/>
  </p:sldMasterIdLst>
  <p:notesMasterIdLst>
    <p:notesMasterId r:id="rId43"/>
  </p:notesMasterIdLst>
  <p:handoutMasterIdLst>
    <p:handoutMasterId r:id="rId44"/>
  </p:handoutMasterIdLst>
  <p:sldIdLst>
    <p:sldId id="598" r:id="rId10"/>
    <p:sldId id="851" r:id="rId11"/>
    <p:sldId id="807" r:id="rId12"/>
    <p:sldId id="824" r:id="rId13"/>
    <p:sldId id="842" r:id="rId14"/>
    <p:sldId id="841" r:id="rId15"/>
    <p:sldId id="839" r:id="rId16"/>
    <p:sldId id="833" r:id="rId17"/>
    <p:sldId id="836" r:id="rId18"/>
    <p:sldId id="819" r:id="rId19"/>
    <p:sldId id="822" r:id="rId20"/>
    <p:sldId id="828" r:id="rId21"/>
    <p:sldId id="850" r:id="rId22"/>
    <p:sldId id="846" r:id="rId23"/>
    <p:sldId id="849" r:id="rId24"/>
    <p:sldId id="821" r:id="rId25"/>
    <p:sldId id="848" r:id="rId26"/>
    <p:sldId id="847" r:id="rId27"/>
    <p:sldId id="838" r:id="rId28"/>
    <p:sldId id="843" r:id="rId29"/>
    <p:sldId id="780" r:id="rId30"/>
    <p:sldId id="835" r:id="rId31"/>
    <p:sldId id="829" r:id="rId32"/>
    <p:sldId id="830" r:id="rId33"/>
    <p:sldId id="831" r:id="rId34"/>
    <p:sldId id="812" r:id="rId35"/>
    <p:sldId id="818" r:id="rId36"/>
    <p:sldId id="817" r:id="rId37"/>
    <p:sldId id="826" r:id="rId38"/>
    <p:sldId id="827" r:id="rId39"/>
    <p:sldId id="832" r:id="rId40"/>
    <p:sldId id="844" r:id="rId41"/>
    <p:sldId id="825" r:id="rId42"/>
  </p:sldIdLst>
  <p:sldSz cx="9144000" cy="6858000" type="screen4x3"/>
  <p:notesSz cx="7315200" cy="9601200"/>
  <p:embeddedFontLst>
    <p:embeddedFont>
      <p:font typeface="MS PGothic" panose="020B0600070205080204" pitchFamily="34" charset="-128"/>
      <p:regular r:id="rId45"/>
    </p:embeddedFont>
    <p:embeddedFont>
      <p:font typeface="Arial Unicode MS" panose="020B0604020202020204" pitchFamily="34" charset="-128"/>
      <p:regular r:id="rId46"/>
    </p:embeddedFont>
    <p:embeddedFont>
      <p:font typeface="Helvetica" panose="020B0604020202020204" pitchFamily="34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MS PGothic" panose="020B0600070205080204" pitchFamily="34" charset="-128"/>
      <p:regular r:id="rId45"/>
    </p:embeddedFont>
    <p:embeddedFont>
      <p:font typeface="Calibri Light" panose="020F0302020204030204" pitchFamily="34" charset="0"/>
      <p:regular r:id="rId55"/>
      <p:italic r:id="rId56"/>
    </p:embeddedFont>
  </p:embeddedFontLst>
  <p:custDataLst>
    <p:tags r:id="rId57"/>
  </p:custDataLst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413"/>
    <a:srgbClr val="3B902F"/>
    <a:srgbClr val="3F9B31"/>
    <a:srgbClr val="9B9B9B"/>
    <a:srgbClr val="7B7B7B"/>
    <a:srgbClr val="B5E6FF"/>
    <a:srgbClr val="ADE4FF"/>
    <a:srgbClr val="CEF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78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2.fntdata"/><Relationship Id="rId59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5.fntdata"/><Relationship Id="rId57" Type="http://schemas.openxmlformats.org/officeDocument/2006/relationships/tags" Target="tags/tag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fld id="{9081B7A0-1768-455B-8183-073B304B9C9E}" type="datetimeFigureOut">
              <a:rPr lang="en-US" altLang="en-US"/>
              <a:pPr/>
              <a:t>6/29/2017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fld id="{BCACA798-28CB-4752-B129-DCE5441859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8466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defRPr sz="13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spcBef>
                <a:spcPct val="0"/>
              </a:spcBef>
              <a:defRPr sz="13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defRPr sz="1300" b="0">
                <a:solidFill>
                  <a:schemeClr val="tx1"/>
                </a:solidFill>
                <a:cs typeface="Arial" pitchFamily="34" charset="0"/>
              </a:defRPr>
            </a:lvl1pPr>
          </a:lstStyle>
          <a:p>
            <a:fld id="{03677206-2EAD-413D-9F7E-FE44EAF335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02002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0ED3FD9-420B-42D2-BCB5-E8AB01EAD6DA}" type="slidenum">
              <a:rPr lang="en-US" altLang="en-US" sz="1300" b="0">
                <a:solidFill>
                  <a:schemeClr val="tx1"/>
                </a:solidFill>
              </a:rPr>
              <a:pPr eaLnBrk="1" hangingPunct="1"/>
              <a:t>1</a:t>
            </a:fld>
            <a:endParaRPr lang="en-US" altLang="en-US" sz="1300" b="0">
              <a:solidFill>
                <a:schemeClr val="tx1"/>
              </a:solidFill>
            </a:endParaRPr>
          </a:p>
        </p:txBody>
      </p:sp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FB643-3B51-4A23-96A6-8ED93A064CC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99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254F-9F57-114D-86BE-FFC886BA4761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254F-9F57-114D-86BE-FFC886BA4761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00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553200"/>
            <a:ext cx="7162800" cy="3048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0F9BE3E5-E1E1-4D5F-B725-5F94F16891F6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008709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AFAD0E12-148B-4F0F-BF32-9F1A4EB3E4F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16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65088"/>
            <a:ext cx="2076450" cy="5984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5088"/>
            <a:ext cx="6076950" cy="5984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1AE70482-1DB0-41AD-92B9-8DA5377AC640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06242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2AF1AEBF-AC84-40D3-A9E1-BDD685D165D4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936249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A03EE68D-C7F0-4EC1-8FEB-CB553C09887F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297200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DC048BCC-E6A1-4C8C-969F-8079D7877D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81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E37717F6-5D0E-49F3-A177-559E1F3B1E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626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1CF87508-C00A-405D-ABBB-1D6F358321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202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87EEADBB-B13D-415D-B09A-58B63607D9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202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51C989E5-5DAB-4AEC-89D6-A02B344782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480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4BBD8C59-09C2-4484-A5D6-0FC7E6BBB5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38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" y="6553200"/>
            <a:ext cx="7162800" cy="3048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393A1141-82E9-4DF7-A609-9FDD1C82B11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122392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E124E5F4-49E0-4865-AC4F-F5B080F21E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737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2349B390-A29E-4C3B-9814-21785106E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478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41CECD02-42E2-4A68-A95A-62A8524100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108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78E13ED3-F91A-49CC-9603-E17C10461E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64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fld id="{3605C9DB-7122-45E7-896E-22E40B2593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524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19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60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835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45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CBF85FCF-EB69-41E4-A84E-C21B60FB36B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599528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58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843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324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112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32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63750" cy="5886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38850" cy="5886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589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381000"/>
            <a:ext cx="8255000" cy="5886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27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Muon (g-2) Collaboration, Fermilab PAC –  24 - June - 2015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05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Muon (g-2) Collaboration, Fermilab PAC –  24 - June - 2015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01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Muon (g-2) Collaboration, Fermilab PAC –  24 - June - 2015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57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C1FBF946-FB77-458E-828B-03496FFCF273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8372660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Muon (g-2) Collaboration, Fermilab PAC –  24 - June - 2015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62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1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1" y="3559285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1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383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7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C51EFA8B-5F3B-4C3F-AD95-5F8453E6760B}" type="datetime1">
              <a:rPr lang="en-US" altLang="en-US" smtClean="0"/>
              <a:t>6/29/2017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591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1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6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1" y="1043696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B15C282C-EC11-46E7-95F5-5A40B7C8306E}" type="datetime1">
              <a:rPr lang="en-US" altLang="en-US" smtClean="0"/>
              <a:t>6/29/2017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511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9" y="1043696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49DB4600-801E-4A8F-9BE5-45833D9E7E0F}" type="datetime1">
              <a:rPr lang="en-US" altLang="en-US" smtClean="0"/>
              <a:t>6/29/2017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3625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4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4" y="4943007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B5C629C8-DF62-4095-9494-245C5CDFA35A}" type="datetime1">
              <a:rPr lang="en-US" altLang="en-US" smtClean="0"/>
              <a:t>6/29/2017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737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381000"/>
            <a:ext cx="6856413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1" y="1981201"/>
            <a:ext cx="3351213" cy="4113213"/>
          </a:xfrm>
          <a:prstGeom prst="rect">
            <a:avLst/>
          </a:prstGeom>
        </p:spPr>
        <p:txBody>
          <a:bodyPr/>
          <a:lstStyle>
            <a:lvl1pPr marL="319088" indent="-228600" algn="l" eaLnBrk="0" hangingPunct="0">
              <a:buClrTx/>
              <a:buSzTx/>
              <a:buFont typeface="Arial"/>
              <a:buChar char="•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1pPr>
            <a:lvl2pPr marL="584200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2pPr>
            <a:lvl3pPr>
              <a:buFont typeface="Arial"/>
              <a:buChar char="•"/>
              <a:defRPr/>
            </a:lvl3pPr>
            <a:lvl4pPr>
              <a:buFont typeface="Arial"/>
              <a:buChar char="•"/>
              <a:defRPr/>
            </a:lvl4pPr>
            <a:lvl5pPr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3813" y="1981202"/>
            <a:ext cx="3352800" cy="1979613"/>
          </a:xfrm>
          <a:prstGeom prst="rect">
            <a:avLst/>
          </a:prstGeom>
        </p:spPr>
        <p:txBody>
          <a:bodyPr/>
          <a:lstStyle>
            <a:lvl1pPr marL="319088" indent="-228600" algn="l" eaLnBrk="0" hangingPunct="0">
              <a:buClrTx/>
              <a:buSzTx/>
              <a:buFont typeface="Arial"/>
              <a:buChar char="•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1pPr>
            <a:lvl2pPr marL="584200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None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 baseline="0"/>
            </a:lvl2pPr>
            <a:lvl3pPr>
              <a:buFont typeface="Arial"/>
              <a:buChar char="•"/>
              <a:defRPr/>
            </a:lvl3pPr>
            <a:lvl4pPr>
              <a:buFont typeface="Arial"/>
              <a:buChar char="•"/>
              <a:defRPr/>
            </a:lvl4pPr>
            <a:lvl5pPr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dirty="0"/>
              <a:t>Secon</a:t>
            </a:r>
            <a:r>
              <a:rPr lang="en-US" sz="2000" dirty="0">
                <a:solidFill>
                  <a:srgbClr val="FFFF00"/>
                </a:solidFill>
              </a:rPr>
              <a:t>d </a:t>
            </a:r>
            <a:r>
              <a:rPr lang="en-US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3813" y="4113213"/>
            <a:ext cx="3352800" cy="1981200"/>
          </a:xfrm>
          <a:prstGeom prst="rect">
            <a:avLst/>
          </a:prstGeom>
        </p:spPr>
        <p:txBody>
          <a:bodyPr/>
          <a:lstStyle>
            <a:lvl1pPr marL="319088" indent="-228600" algn="l" eaLnBrk="0" hangingPunct="0">
              <a:buClrTx/>
              <a:buSzTx/>
              <a:buFont typeface="Arial"/>
              <a:buChar char="•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1pPr>
            <a:lvl2pPr marL="584200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  <a:defRPr/>
            </a:lvl2pPr>
            <a:lvl3pPr>
              <a:buFont typeface="Arial"/>
              <a:buChar char="•"/>
              <a:defRPr/>
            </a:lvl3pPr>
            <a:lvl4pPr>
              <a:buFont typeface="Arial"/>
              <a:buChar char="•"/>
              <a:defRPr/>
            </a:lvl4pPr>
            <a:lvl5pPr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584200" lvl="1" indent="-265113" algn="l" eaLnBrk="0" hangingPunct="0">
              <a:spcBef>
                <a:spcPts val="500"/>
              </a:spcBef>
              <a:buClr>
                <a:srgbClr val="FFFF00"/>
              </a:buClr>
              <a:buSzPct val="70000"/>
              <a:buFont typeface="Wingdings" charset="2"/>
              <a:buChar char="à"/>
              <a:tabLst>
                <a:tab pos="428625" algn="l"/>
                <a:tab pos="889000" algn="l"/>
                <a:tab pos="1803400" algn="l"/>
                <a:tab pos="2717800" algn="l"/>
                <a:tab pos="3632200" algn="l"/>
                <a:tab pos="4546600" algn="l"/>
                <a:tab pos="5461000" algn="l"/>
                <a:tab pos="6375400" algn="l"/>
                <a:tab pos="7289800" algn="l"/>
                <a:tab pos="8204200" algn="l"/>
                <a:tab pos="9118600" algn="l"/>
                <a:tab pos="10033000" algn="l"/>
              </a:tabLst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374D6-08DB-804C-94FA-968005829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953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26" name="Picture 2" descr="Image result for muon g-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0" b="29372"/>
          <a:stretch/>
        </p:blipFill>
        <p:spPr bwMode="auto">
          <a:xfrm>
            <a:off x="0" y="897349"/>
            <a:ext cx="9147720" cy="339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974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March 23, 2017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 smtClean="0"/>
              <a:t>Muon g-2 Science Briefing - The </a:t>
            </a:r>
            <a:r>
              <a:rPr lang="en-US" dirty="0" err="1" smtClean="0">
                <a:latin typeface="Symbol" panose="05050102010706020507" pitchFamily="18" charset="2"/>
              </a:rPr>
              <a:t>w</a:t>
            </a:r>
            <a:r>
              <a:rPr lang="en-US" baseline="-25000" dirty="0" err="1" smtClean="0"/>
              <a:t>a</a:t>
            </a:r>
            <a:r>
              <a:rPr lang="en-US" dirty="0" smtClean="0"/>
              <a:t> Measurement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2242" y="654957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480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77724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A1B3FF65-48C6-5E43-86EA-FAE272A28238}" type="datetime1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69970-60EE-486F-AAF8-4744CB561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17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/>
              <a:t>The Muon (g-2) Collaboration, Fermilab PAC –  24 - June - 2015</a:t>
            </a:r>
            <a:endParaRPr lang="en-US" altLang="en-US" sz="1400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941F4AD-AA34-42B2-AA31-D061CE4F0998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8835979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5683" y="370132"/>
            <a:ext cx="6731684" cy="1124560"/>
          </a:xfrm>
          <a:noFill/>
        </p:spPr>
        <p:txBody>
          <a:bodyPr anchor="ctr"/>
          <a:lstStyle>
            <a:lvl1pPr algn="ctr">
              <a:defRPr sz="45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2525" y="1743322"/>
            <a:ext cx="6858000" cy="1655762"/>
          </a:xfrm>
        </p:spPr>
        <p:txBody>
          <a:bodyPr anchor="ctr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6248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350"/>
              </a:spcBef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231775" indent="-168275">
              <a:spcBef>
                <a:spcPts val="500"/>
              </a:spcBef>
              <a:buFont typeface="Arial" charset="0"/>
              <a:buChar char="•"/>
              <a:tabLst/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 marL="231775" indent="0">
              <a:buNone/>
              <a:tabLst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401637" indent="0">
              <a:buNone/>
              <a:tabLst/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 marL="517525" indent="6350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C9DE-A07E-4CDF-9906-AD30B3EBD3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938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461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461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8" y="6398160"/>
            <a:ext cx="3060683" cy="324903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SNO+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C9DE-A07E-4CDF-9906-AD30B3EBD3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347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161066"/>
            <a:ext cx="3886200" cy="5015897"/>
          </a:xfr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231775" indent="-168275">
              <a:buFont typeface="Arial" charset="0"/>
              <a:buChar char="•"/>
              <a:tabLst/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 marL="295275" indent="0">
              <a:buNone/>
              <a:tabLst/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 marL="465138" indent="-115888">
              <a:tabLst/>
              <a:defRPr/>
            </a:lvl4pPr>
            <a:lvl5pPr marL="517525" indent="63500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C9DE-A07E-4CDF-9906-AD30B3EBD3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3"/>
          </p:nvPr>
        </p:nvSpPr>
        <p:spPr>
          <a:xfrm>
            <a:off x="624219" y="1153977"/>
            <a:ext cx="3886200" cy="5015897"/>
          </a:xfr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231775" indent="-168275">
              <a:buFont typeface="Arial" charset="0"/>
              <a:buChar char="•"/>
              <a:tabLst/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 marL="295275" indent="0">
              <a:buNone/>
              <a:tabLst/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 marL="465138" indent="-115888">
              <a:tabLst/>
              <a:defRPr/>
            </a:lvl4pPr>
            <a:lvl5pPr marL="517525" indent="63500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0847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-6742"/>
            <a:ext cx="7603889" cy="10059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173685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172041"/>
            <a:ext cx="3868340" cy="401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173685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172041"/>
            <a:ext cx="3887391" cy="401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C9DE-A07E-4CDF-9906-AD30B3EBD3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693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C9DE-A07E-4CDF-9906-AD30B3EBD3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8100" y="6372760"/>
            <a:ext cx="2408749" cy="324903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MuSun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3560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C9DE-A07E-4CDF-9906-AD30B3EBD3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8100" y="6372760"/>
            <a:ext cx="2408749" cy="324903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MuSun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7960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95" y="-6742"/>
            <a:ext cx="2949178" cy="100598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469" y="1195"/>
            <a:ext cx="4629150" cy="586779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8695" y="1161066"/>
            <a:ext cx="2949178" cy="47079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C9DE-A07E-4CDF-9906-AD30B3EBD3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981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95" y="-6742"/>
            <a:ext cx="2949178" cy="100598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51874" y="0"/>
            <a:ext cx="4783521" cy="586105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8695" y="1161066"/>
            <a:ext cx="2949178" cy="47079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C9DE-A07E-4CDF-9906-AD30B3EBD3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8100" y="6372760"/>
            <a:ext cx="2408749" cy="324903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MuSun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6689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F433-E098-42CA-96EA-3C3725F525F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56386-F6C8-4035-9372-576B4DD89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56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/>
              <a:t>The Muon (g-2) Collaboration, Fermilab PAC –  29 - June - 2017</a:t>
            </a:r>
            <a:endParaRPr lang="en-US" altLang="en-US" sz="1400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E1A8D3DC-C60E-479F-BE27-5FCFA5DBD597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910870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F433-E098-42CA-96EA-3C3725F525F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56386-F6C8-4035-9372-576B4DD89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458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F433-E098-42CA-96EA-3C3725F525F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56386-F6C8-4035-9372-576B4DD89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607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F433-E098-42CA-96EA-3C3725F525F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56386-F6C8-4035-9372-576B4DD89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716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F433-E098-42CA-96EA-3C3725F525F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56386-F6C8-4035-9372-576B4DD89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631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F433-E098-42CA-96EA-3C3725F525F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56386-F6C8-4035-9372-576B4DD89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45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F433-E098-42CA-96EA-3C3725F525F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56386-F6C8-4035-9372-576B4DD89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65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F433-E098-42CA-96EA-3C3725F525F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56386-F6C8-4035-9372-576B4DD89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027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F433-E098-42CA-96EA-3C3725F525F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56386-F6C8-4035-9372-576B4DD89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794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F433-E098-42CA-96EA-3C3725F525F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56386-F6C8-4035-9372-576B4DD89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43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FF433-E098-42CA-96EA-3C3725F525F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56386-F6C8-4035-9372-576B4DD89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93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E8EB0CD-235E-432E-8E31-E39456AEE857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2363775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DF07-D4E8-AC44-BEA1-64862626CBBE}" type="datetime1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2CBF-919D-E840-B97B-A9B72672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244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8A4B2-3BD1-104F-89AE-4F52884968BE}" type="datetime1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2CBF-919D-E840-B97B-A9B72672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95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3220-D7B2-6546-9EFC-DDC1900A6C59}" type="datetime1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2CBF-919D-E840-B97B-A9B72672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589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541C0-0E8A-9D46-87C9-EFC351E61C1F}" type="datetime1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2CBF-919D-E840-B97B-A9B72672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191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4C806-125C-B543-B9BD-F203815CE5A2}" type="datetime1">
              <a:rPr lang="en-US" smtClean="0"/>
              <a:t>6/29/2017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2CBF-919D-E840-B97B-A9B72672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731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9B2F0-E4CA-C041-ADFA-5B7FFB29A9CF}" type="datetime1">
              <a:rPr lang="en-US" smtClean="0"/>
              <a:t>6/29/2017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2CBF-919D-E840-B97B-A9B72672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804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46F52-51EE-4842-8907-170F29A8E67A}" type="datetime1">
              <a:rPr lang="en-US" smtClean="0"/>
              <a:t>6/29/2017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2CBF-919D-E840-B97B-A9B72672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022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BB3A-7BBF-F24D-925F-A390BFB353C5}" type="datetime1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2CBF-919D-E840-B97B-A9B72672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527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0A7DB-EECD-C641-BF4A-9D955FB8C9DA}" type="datetime1">
              <a:rPr lang="en-US" smtClean="0"/>
              <a:t>6/29/2017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2CBF-919D-E840-B97B-A9B72672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158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714FA-EB70-264B-A009-5B5AD5FF15E9}" type="datetime1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2CBF-919D-E840-B97B-A9B72672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3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70833EB5-9716-4FC8-AFBB-479EDEED03A6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749498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EAA6-B690-7442-8AA2-A3DEBFED22CD}" type="datetime1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2CBF-919D-E840-B97B-A9B72672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0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 sz="140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- p. </a:t>
            </a:r>
            <a:fld id="{B29E976B-28D1-4124-9E09-1BC1433C5E4C}" type="slidenum">
              <a:rPr lang="en-US" altLang="en-US"/>
              <a:pPr/>
              <a:t>‹#›</a:t>
            </a:fld>
            <a:r>
              <a:rPr lang="en-US" altLang="en-US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426003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5088"/>
            <a:ext cx="8229600" cy="69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838200"/>
            <a:ext cx="822960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381750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553200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 b="0"/>
            </a:lvl1pPr>
          </a:lstStyle>
          <a:p>
            <a:r>
              <a:rPr lang="en-US" altLang="en-US" dirty="0" smtClean="0"/>
              <a:t>The Muon (g-2) Collaboration, Fermilab PAC –  29 - June – 2017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r>
              <a:rPr lang="en-US" altLang="en-US"/>
              <a:t>- p. </a:t>
            </a:r>
            <a:fld id="{571150C3-CED0-4788-A2C8-B37929B368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  <p:sldLayoutId id="2147484396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800000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CCFFFF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39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9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r>
              <a:rPr lang="en-US" altLang="en-US" smtClean="0"/>
              <a:t>The Muon (g-2) Collaboration, Fermilab PAC –  24 - June - 2015</a:t>
            </a:r>
            <a:endParaRPr lang="en-US" altLang="en-US"/>
          </a:p>
        </p:txBody>
      </p:sp>
      <p:sp>
        <p:nvSpPr>
          <p:cNvPr id="539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A6E513A4-29FA-48AD-A155-8712239050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55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51" tIns="44432" rIns="90451" bIns="444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149350" y="381000"/>
            <a:ext cx="71818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51" tIns="44432" rIns="90451" bIns="4443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3679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  <p:sldLayoutId id="2147484444" r:id="rId12"/>
  </p:sldLayoutIdLst>
  <p:hf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§"/>
        <a:defRPr b="1">
          <a:solidFill>
            <a:schemeClr val="accent2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8976" y="64865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The Muon (g-2) Collaboration, Fermilab PAC –  24 - June - 2015</a:t>
            </a:r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B3C1F1C-F708-3F4B-8ECB-6D467F0718B5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6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gm2logo2.gif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9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9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E2BCCBE-5A67-415E-BE86-410C3CD5B29D}" type="datetime1">
              <a:rPr lang="en-US" altLang="en-US" smtClean="0"/>
              <a:t>6/29/2017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1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1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50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215900" y="6549573"/>
            <a:ext cx="119629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March 23 2016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4957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smtClean="0"/>
              <a:t>Muon g-2 Science Briefing – Institution X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2242" y="654957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73564" y="6258863"/>
            <a:ext cx="1016505" cy="245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5630" y="6190317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4C97"/>
                </a:solidFill>
                <a:latin typeface="Helvetica"/>
                <a:cs typeface="Helvetica"/>
              </a:rPr>
              <a:t>Muon</a:t>
            </a:r>
            <a:r>
              <a:rPr lang="en-US" sz="1600" b="1" baseline="0" dirty="0" smtClean="0">
                <a:solidFill>
                  <a:srgbClr val="004C97"/>
                </a:solidFill>
                <a:latin typeface="Helvetica"/>
                <a:cs typeface="Helvetica"/>
              </a:rPr>
              <a:t> g-2</a:t>
            </a:r>
            <a:endParaRPr lang="en-US" sz="1600" b="1" dirty="0">
              <a:solidFill>
                <a:srgbClr val="004C97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4578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603890" cy="999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61066"/>
            <a:ext cx="7886700" cy="5015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9093" y="-6742"/>
            <a:ext cx="595311" cy="100598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00009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B4DC9DE-A07E-4CDF-9906-AD30B3EBD3E7}" type="slidenum">
              <a:rPr lang="en-US" smtClean="0"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19"/>
          <p:cNvGrpSpPr>
            <a:grpSpLocks noChangeAspect="1"/>
          </p:cNvGrpSpPr>
          <p:nvPr/>
        </p:nvGrpSpPr>
        <p:grpSpPr bwMode="auto">
          <a:xfrm>
            <a:off x="8309093" y="6323013"/>
            <a:ext cx="595312" cy="400050"/>
            <a:chOff x="8045450" y="6222997"/>
            <a:chExt cx="745067" cy="500464"/>
          </a:xfrm>
        </p:grpSpPr>
        <p:sp>
          <p:nvSpPr>
            <p:cNvPr id="11" name="Trapezoid 10"/>
            <p:cNvSpPr/>
            <p:nvPr/>
          </p:nvSpPr>
          <p:spPr>
            <a:xfrm flipV="1">
              <a:off x="8045450" y="6222997"/>
              <a:ext cx="733146" cy="494505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 sz="1800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UW_W-Logo_RGB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7567" y="6223002"/>
              <a:ext cx="742950" cy="500459"/>
            </a:xfrm>
            <a:prstGeom prst="rect">
              <a:avLst/>
            </a:prstGeom>
            <a:ln>
              <a:noFill/>
            </a:ln>
            <a:effectLst>
              <a:glow rad="38100">
                <a:schemeClr val="bg1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129253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975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25475" indent="-1666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03275" indent="-1778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803275" indent="1666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FF433-E098-42CA-96EA-3C3725F525F3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56386-F6C8-4035-9372-576B4DD89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1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FF9FA-D624-2449-8BC1-381B17FC16E0}" type="datetime1">
              <a:rPr lang="en-US" smtClean="0"/>
              <a:t>6/29/2017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62CBF-919D-E840-B97B-A9B72672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9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0.emf"/><Relationship Id="rId4" Type="http://schemas.openxmlformats.org/officeDocument/2006/relationships/oleObject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066800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ctr" eaLnBrk="1" hangingPunct="1"/>
            <a:r>
              <a:rPr lang="en-US" altLang="en-US" sz="3600" dirty="0" smtClean="0"/>
              <a:t>Muon (g-2) to </a:t>
            </a:r>
            <a:r>
              <a:rPr lang="en-US" altLang="en-US" sz="3200" b="0" dirty="0" smtClean="0">
                <a:ea typeface="Arial Unicode MS" pitchFamily="34" charset="-128"/>
                <a:cs typeface="Arial Unicode MS" pitchFamily="34" charset="-128"/>
              </a:rPr>
              <a:t>≤</a:t>
            </a:r>
            <a:r>
              <a:rPr lang="en-US" altLang="en-US" sz="3600" dirty="0" smtClean="0"/>
              <a:t>  140 pp</a:t>
            </a:r>
            <a:r>
              <a:rPr lang="en-US" altLang="en-US" sz="3600" dirty="0" smtClean="0">
                <a:solidFill>
                  <a:srgbClr val="FF0000"/>
                </a:solidFill>
              </a:rPr>
              <a:t>b</a:t>
            </a:r>
            <a:br>
              <a:rPr lang="en-US" altLang="en-US" sz="3600" dirty="0" smtClean="0">
                <a:solidFill>
                  <a:srgbClr val="FF0000"/>
                </a:solidFill>
              </a:rPr>
            </a:br>
            <a:r>
              <a:rPr lang="en-US" altLang="en-US" sz="2000" i="1" dirty="0" smtClean="0"/>
              <a:t>State of the Experiment</a:t>
            </a:r>
            <a:endParaRPr lang="en-US" altLang="en-US" sz="3600" i="1" dirty="0" smtClean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04800" y="5638800"/>
            <a:ext cx="8610600" cy="1066800"/>
          </a:xfrm>
        </p:spPr>
        <p:txBody>
          <a:bodyPr/>
          <a:lstStyle/>
          <a:p>
            <a:r>
              <a:rPr lang="en-US" sz="1800" dirty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David Hertzog </a:t>
            </a:r>
            <a:r>
              <a:rPr lang="en-US" sz="1800" dirty="0" smtClean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(Washington) and </a:t>
            </a:r>
            <a:r>
              <a:rPr lang="en-US" sz="1800" dirty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Lee </a:t>
            </a:r>
            <a:r>
              <a:rPr lang="en-US" sz="1800" dirty="0" smtClean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Roberts (Boston)</a:t>
            </a:r>
          </a:p>
          <a:p>
            <a:r>
              <a:rPr lang="en-US" sz="1800" dirty="0" smtClean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800" dirty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for the E989 Muon </a:t>
            </a:r>
            <a:r>
              <a:rPr lang="en-US" sz="1800" dirty="0">
                <a:solidFill>
                  <a:schemeClr val="accent1"/>
                </a:solidFill>
                <a:latin typeface="Symbol" charset="2"/>
                <a:ea typeface="ＭＳ Ｐゴシック" charset="0"/>
                <a:cs typeface="Symbol" charset="2"/>
              </a:rPr>
              <a:t>(</a:t>
            </a:r>
            <a:r>
              <a:rPr lang="en-US" sz="1800" dirty="0" smtClean="0">
                <a:solidFill>
                  <a:schemeClr val="accent1"/>
                </a:solidFill>
                <a:latin typeface="cmmi10"/>
                <a:ea typeface="ＭＳ Ｐゴシック" charset="0"/>
                <a:cs typeface="cmmi10"/>
              </a:rPr>
              <a:t>g</a:t>
            </a:r>
            <a:r>
              <a:rPr lang="en-US" sz="1800" dirty="0" smtClean="0">
                <a:solidFill>
                  <a:schemeClr val="accent1"/>
                </a:solidFill>
                <a:latin typeface="Symbol" charset="2"/>
                <a:ea typeface="ＭＳ Ｐゴシック" charset="0"/>
                <a:cs typeface="Symbol" charset="2"/>
              </a:rPr>
              <a:t>-2</a:t>
            </a:r>
            <a:r>
              <a:rPr lang="en-US" sz="1800" dirty="0">
                <a:solidFill>
                  <a:schemeClr val="accent1"/>
                </a:solidFill>
                <a:latin typeface="Symbol" charset="2"/>
                <a:ea typeface="ＭＳ Ｐゴシック" charset="0"/>
                <a:cs typeface="Symbol" charset="2"/>
              </a:rPr>
              <a:t>)</a:t>
            </a:r>
            <a:r>
              <a:rPr lang="en-US" sz="1800" dirty="0">
                <a:solidFill>
                  <a:schemeClr val="accent1"/>
                </a:solidFill>
                <a:latin typeface="Arial" charset="0"/>
                <a:ea typeface="ＭＳ Ｐゴシック" charset="0"/>
              </a:rPr>
              <a:t>  Collaboration</a:t>
            </a:r>
          </a:p>
          <a:p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9215" y="6535479"/>
            <a:ext cx="7162800" cy="304800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000" b="0" dirty="0" smtClean="0"/>
              <a:t>The Muon (g-2) Collaboration, Fermilab PAC –  29 - June - 2017</a:t>
            </a:r>
            <a:endParaRPr lang="en-US" altLang="en-US" sz="1400" b="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400" b="0" dirty="0"/>
              <a:t>- p. </a:t>
            </a:r>
            <a:fld id="{CCFCBF5A-34F6-4B70-A1E1-4E063AE32BD8}" type="slidenum">
              <a:rPr lang="en-US" altLang="en-US" sz="1400" b="0"/>
              <a:pPr eaLnBrk="1" hangingPunct="1"/>
              <a:t>1</a:t>
            </a:fld>
            <a:endParaRPr lang="en-US" altLang="en-US" sz="1400" b="0" dirty="0"/>
          </a:p>
        </p:txBody>
      </p:sp>
      <p:pic>
        <p:nvPicPr>
          <p:cNvPr id="54279" name="Picture 7" descr="C:\Users\hertzog\Documents\MyUW-Documents\New g-2\PR Plots and Pics\g-2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5" y="0"/>
            <a:ext cx="1341475" cy="13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53457" y="1422738"/>
            <a:ext cx="731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</a:t>
            </a:r>
            <a:r>
              <a:rPr lang="en-US" i="1" dirty="0" smtClean="0"/>
              <a:t>Right </a:t>
            </a:r>
            <a:r>
              <a:rPr lang="en-US" i="1" dirty="0"/>
              <a:t>now we have a symphony of </a:t>
            </a:r>
            <a:r>
              <a:rPr lang="en-US" i="1" dirty="0" smtClean="0"/>
              <a:t>issues … </a:t>
            </a:r>
            <a:r>
              <a:rPr lang="en-US" dirty="0" smtClean="0"/>
              <a:t>“  </a:t>
            </a:r>
          </a:p>
          <a:p>
            <a:r>
              <a:rPr lang="en-US" sz="1600" dirty="0" smtClean="0"/>
              <a:t>From a C. Polly email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4930914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 we are having FUN solving them and realizing first beam after 9+ years of planning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08" y="2276553"/>
            <a:ext cx="3658584" cy="2441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success:  </a:t>
            </a:r>
            <a:r>
              <a:rPr lang="en-US" dirty="0" smtClean="0">
                <a:solidFill>
                  <a:srgbClr val="FF0000"/>
                </a:solidFill>
              </a:rPr>
              <a:t>May 23rd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/>
              <a:t>The Muon (g-2) Collaboration, Fermilab PAC –  29 - June - 2017</a:t>
            </a:r>
            <a:endParaRPr lang="en-US" alt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E1A8D3DC-C60E-479F-BE27-5FCFA5DBD597}" type="slidenum">
              <a:rPr lang="en-US" altLang="en-US" smtClean="0"/>
              <a:pPr/>
              <a:t>10</a:t>
            </a:fld>
            <a:r>
              <a:rPr lang="en-US" altLang="en-US" smtClean="0"/>
              <a:t>/26</a:t>
            </a:r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209800" y="702417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First Beam </a:t>
            </a:r>
            <a:r>
              <a:rPr lang="en-US" i="1" dirty="0" smtClean="0">
                <a:solidFill>
                  <a:srgbClr val="FF0000"/>
                </a:solidFill>
              </a:rPr>
              <a:t>Crashes</a:t>
            </a:r>
            <a:r>
              <a:rPr lang="en-US" dirty="0" smtClean="0">
                <a:solidFill>
                  <a:srgbClr val="FF0000"/>
                </a:solidFill>
              </a:rPr>
              <a:t> into Calorimeters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110" y="1255623"/>
            <a:ext cx="7662862" cy="480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5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success:  </a:t>
            </a:r>
            <a:r>
              <a:rPr lang="en-US" dirty="0" smtClean="0">
                <a:solidFill>
                  <a:srgbClr val="FF0000"/>
                </a:solidFill>
              </a:rPr>
              <a:t>June 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/>
              <a:t>The Muon (g-2) Collaboration, Fermilab PAC –  29 - June - 2017</a:t>
            </a:r>
            <a:endParaRPr lang="en-US" alt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E1A8D3DC-C60E-479F-BE27-5FCFA5DBD597}" type="slidenum">
              <a:rPr lang="en-US" altLang="en-US" smtClean="0"/>
              <a:pPr/>
              <a:t>11</a:t>
            </a:fld>
            <a:r>
              <a:rPr lang="en-US" altLang="en-US" smtClean="0"/>
              <a:t>/26</a:t>
            </a:r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762000"/>
            <a:ext cx="8458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First evidence of </a:t>
            </a:r>
            <a:r>
              <a:rPr lang="en-US" u="sng" dirty="0" smtClean="0">
                <a:solidFill>
                  <a:srgbClr val="FF0000"/>
                </a:solidFill>
              </a:rPr>
              <a:t>stored protons</a:t>
            </a:r>
            <a:r>
              <a:rPr lang="en-US" dirty="0" smtClean="0">
                <a:solidFill>
                  <a:srgbClr val="FF0000"/>
                </a:solidFill>
              </a:rPr>
              <a:t> from some hand-selected events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mage from Tracker of escaping proton at late times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997" t="5630" r="5344" b="39244"/>
          <a:stretch/>
        </p:blipFill>
        <p:spPr>
          <a:xfrm>
            <a:off x="1799897" y="1867779"/>
            <a:ext cx="6248400" cy="382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4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191" y="28806"/>
            <a:ext cx="8229600" cy="696912"/>
          </a:xfrm>
        </p:spPr>
        <p:txBody>
          <a:bodyPr/>
          <a:lstStyle/>
          <a:p>
            <a:r>
              <a:rPr lang="en-US" sz="2400" dirty="0" smtClean="0"/>
              <a:t>How do we tune in real time?  (this is online displays)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The Muon (g-2) Collaboration, Fermilab PAC –  29 - June - 2017</a:t>
            </a:r>
            <a:endParaRPr lang="en-US" alt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E1A8D3DC-C60E-479F-BE27-5FCFA5DBD597}" type="slidenum">
              <a:rPr lang="en-US" altLang="en-US" smtClean="0"/>
              <a:pPr/>
              <a:t>12</a:t>
            </a:fld>
            <a:r>
              <a:rPr lang="en-US" altLang="en-US" smtClean="0"/>
              <a:t>/26</a:t>
            </a:r>
            <a:endParaRPr lang="en-US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990600" y="3117711"/>
            <a:ext cx="7753350" cy="3448050"/>
            <a:chOff x="1238250" y="2590800"/>
            <a:chExt cx="7753350" cy="34480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19556"/>
            <a:stretch/>
          </p:blipFill>
          <p:spPr>
            <a:xfrm>
              <a:off x="1238250" y="2590800"/>
              <a:ext cx="6667500" cy="34480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019800" y="3505200"/>
              <a:ext cx="2971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Now dumped out and integrated as proxy for storage. 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2286000" y="5340697"/>
              <a:ext cx="4800600" cy="304800"/>
            </a:xfrm>
            <a:prstGeom prst="roundRect">
              <a:avLst/>
            </a:prstGeom>
            <a:solidFill>
              <a:schemeClr val="tx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34000" y="5323820"/>
              <a:ext cx="9906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500 </a:t>
              </a:r>
              <a:r>
                <a:rPr lang="en-US" sz="1600" dirty="0" err="1" smtClean="0">
                  <a:solidFill>
                    <a:srgbClr val="FF0000"/>
                  </a:solidFill>
                  <a:latin typeface="Symbol" panose="05050102010706020507" pitchFamily="18" charset="2"/>
                </a:rPr>
                <a:t>m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s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33800" y="4537620"/>
              <a:ext cx="182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 </a:t>
              </a:r>
              <a:r>
                <a:rPr lang="en-US" sz="1400" dirty="0" smtClean="0">
                  <a:solidFill>
                    <a:srgbClr val="FF0000"/>
                  </a:solidFill>
                </a:rPr>
                <a:t>Now stored </a:t>
              </a:r>
              <a:r>
                <a:rPr lang="en-US" sz="1400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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90800" y="4080023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Protons scraped out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3000" y="755772"/>
            <a:ext cx="7772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Sweep the following to optimize Storage of Protons (muons)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</a:rPr>
              <a:t>Kicker timing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</a:rPr>
              <a:t>Quad strength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</a:rPr>
              <a:t>Inflector current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</a:rPr>
              <a:t>Incoming beam </a:t>
            </a:r>
            <a:r>
              <a:rPr lang="en-US" sz="1200" dirty="0" err="1" smtClean="0">
                <a:solidFill>
                  <a:schemeClr val="accent1"/>
                </a:solidFill>
              </a:rPr>
              <a:t>x,x</a:t>
            </a:r>
            <a:r>
              <a:rPr lang="en-US" sz="1200" dirty="0" smtClean="0">
                <a:solidFill>
                  <a:schemeClr val="accent1"/>
                </a:solidFill>
              </a:rPr>
              <a:t>’, </a:t>
            </a:r>
            <a:r>
              <a:rPr lang="en-US" sz="1200" dirty="0" err="1" smtClean="0">
                <a:solidFill>
                  <a:schemeClr val="accent1"/>
                </a:solidFill>
              </a:rPr>
              <a:t>y,y</a:t>
            </a:r>
            <a:r>
              <a:rPr lang="en-US" sz="1200" dirty="0" smtClean="0">
                <a:solidFill>
                  <a:schemeClr val="accent1"/>
                </a:solidFill>
              </a:rPr>
              <a:t>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</a:rPr>
              <a:t>Incoming beam focus parameters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7862" y="2675976"/>
            <a:ext cx="4876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We have online monitors of:</a:t>
            </a:r>
          </a:p>
          <a:p>
            <a:pPr lvl="1"/>
            <a:r>
              <a:rPr lang="en-US" sz="1200" dirty="0" smtClean="0">
                <a:solidFill>
                  <a:schemeClr val="accent1"/>
                </a:solidFill>
              </a:rPr>
              <a:t>Stored protons</a:t>
            </a:r>
          </a:p>
          <a:p>
            <a:pPr lvl="1"/>
            <a:r>
              <a:rPr lang="en-US" sz="1200" dirty="0" smtClean="0">
                <a:solidFill>
                  <a:schemeClr val="accent1"/>
                </a:solidFill>
              </a:rPr>
              <a:t>Stored muons</a:t>
            </a:r>
          </a:p>
          <a:p>
            <a:pPr lvl="1"/>
            <a:r>
              <a:rPr lang="en-US" sz="1200" dirty="0" smtClean="0">
                <a:solidFill>
                  <a:schemeClr val="accent1"/>
                </a:solidFill>
              </a:rPr>
              <a:t>Incoming beam composite intensity</a:t>
            </a:r>
            <a:endParaRPr lang="en-US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458200" cy="696912"/>
          </a:xfrm>
        </p:spPr>
        <p:txBody>
          <a:bodyPr/>
          <a:lstStyle/>
          <a:p>
            <a:r>
              <a:rPr lang="en-US" dirty="0" smtClean="0"/>
              <a:t>Rich information on stored beam from in-vacuum Fiber Harps arrays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The Muon (g-2) Collaboration, Fermilab PAC –  29 - June - 2017</a:t>
            </a:r>
            <a:endParaRPr lang="en-US" alt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E1A8D3DC-C60E-479F-BE27-5FCFA5DBD597}" type="slidenum">
              <a:rPr lang="en-US" altLang="en-US" smtClean="0"/>
              <a:pPr/>
              <a:t>13</a:t>
            </a:fld>
            <a:r>
              <a:rPr lang="en-US" altLang="en-US" smtClean="0"/>
              <a:t>/26</a:t>
            </a:r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041" y="990163"/>
            <a:ext cx="3499861" cy="246292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531"/>
          <a:stretch/>
        </p:blipFill>
        <p:spPr>
          <a:xfrm>
            <a:off x="965643" y="3681250"/>
            <a:ext cx="7212713" cy="2806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4600" y="1960015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Looking downstream as a Muon or Proton would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616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 high-energy positron looks like in our calorimeter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The Muon (g-2) Collaboration, Fermilab PAC –  29 - June - 2017</a:t>
            </a:r>
            <a:endParaRPr lang="en-US" alt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E1A8D3DC-C60E-479F-BE27-5FCFA5DBD597}" type="slidenum">
              <a:rPr lang="en-US" altLang="en-US" smtClean="0"/>
              <a:pPr/>
              <a:t>14</a:t>
            </a:fld>
            <a:r>
              <a:rPr lang="en-US" altLang="en-US" smtClean="0"/>
              <a:t>/26</a:t>
            </a:r>
            <a:endParaRPr lang="en-US" altLang="en-US"/>
          </a:p>
        </p:txBody>
      </p:sp>
      <p:grpSp>
        <p:nvGrpSpPr>
          <p:cNvPr id="9" name="Group 8"/>
          <p:cNvGrpSpPr/>
          <p:nvPr/>
        </p:nvGrpSpPr>
        <p:grpSpPr>
          <a:xfrm>
            <a:off x="3429000" y="609600"/>
            <a:ext cx="5389880" cy="3657600"/>
            <a:chOff x="3352800" y="838200"/>
            <a:chExt cx="5389880" cy="3657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6197"/>
            <a:stretch/>
          </p:blipFill>
          <p:spPr>
            <a:xfrm>
              <a:off x="3352800" y="838200"/>
              <a:ext cx="5389880" cy="36576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r="54361"/>
            <a:stretch/>
          </p:blipFill>
          <p:spPr>
            <a:xfrm>
              <a:off x="5867400" y="1143000"/>
              <a:ext cx="2667000" cy="2133600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 bwMode="auto">
            <a:xfrm rot="8681989">
              <a:off x="5187561" y="3392571"/>
              <a:ext cx="747336" cy="258419"/>
            </a:xfrm>
            <a:prstGeom prst="rightArrow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197397" y="3483821"/>
            <a:ext cx="1144371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~3 GeV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419600"/>
            <a:ext cx="2952014" cy="19128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71800" y="52578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Online pre-calibration gain of 1294 crystals using Laser system for absolute PE / pulse integral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09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48" y="228600"/>
            <a:ext cx="8229600" cy="696912"/>
          </a:xfrm>
        </p:spPr>
        <p:txBody>
          <a:bodyPr/>
          <a:lstStyle/>
          <a:p>
            <a:r>
              <a:rPr lang="en-US" dirty="0" smtClean="0"/>
              <a:t>1294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/1296 crystals working and calibrated in Calorimeter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E1A8D3DC-C60E-479F-BE27-5FCFA5DBD597}" type="slidenum">
              <a:rPr lang="en-US" altLang="en-US" smtClean="0"/>
              <a:pPr/>
              <a:t>15</a:t>
            </a:fld>
            <a:r>
              <a:rPr lang="en-US" altLang="en-US" smtClean="0"/>
              <a:t>/26</a:t>
            </a:r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6519446"/>
            <a:ext cx="502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*easy to fix after run ends and we have access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87922" y="838200"/>
            <a:ext cx="8182738" cy="4597687"/>
            <a:chOff x="-1926678" y="1219200"/>
            <a:chExt cx="8182738" cy="459768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1219200"/>
              <a:ext cx="6027460" cy="309562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432830" y="2910481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Muon Decay Positrons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600" y="2209800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Escaping protons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09800" y="1344065"/>
              <a:ext cx="3276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Spectrum “as expected”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926678" y="5109001"/>
              <a:ext cx="10812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Muons Here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74943" y="5232112"/>
              <a:ext cx="15937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Hit positions “as expected”</a:t>
              </a:r>
              <a:endParaRPr lang="en-US" sz="16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013990"/>
            <a:ext cx="4665695" cy="239700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auto">
          <a:xfrm>
            <a:off x="404648" y="4419600"/>
            <a:ext cx="1447800" cy="1447800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74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success:  June 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/>
              <a:t>The Muon (g-2) Collaboration, Fermilab PAC –  29 - June - 2017</a:t>
            </a:r>
            <a:endParaRPr lang="en-US" alt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E1A8D3DC-C60E-479F-BE27-5FCFA5DBD597}" type="slidenum">
              <a:rPr lang="en-US" altLang="en-US" smtClean="0"/>
              <a:pPr/>
              <a:t>16</a:t>
            </a:fld>
            <a:r>
              <a:rPr lang="en-US" altLang="en-US" smtClean="0"/>
              <a:t>/26</a:t>
            </a:r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5228" r="5228" b="5508"/>
          <a:stretch/>
        </p:blipFill>
        <p:spPr>
          <a:xfrm>
            <a:off x="1237247" y="1376100"/>
            <a:ext cx="6669506" cy="496311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476703" y="76200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First evidence of stored muon precession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58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117" y="304800"/>
            <a:ext cx="8229600" cy="696912"/>
          </a:xfrm>
        </p:spPr>
        <p:txBody>
          <a:bodyPr/>
          <a:lstStyle/>
          <a:p>
            <a:r>
              <a:rPr lang="en-US" dirty="0" smtClean="0"/>
              <a:t>Proton and Muon Fast Rotation in calorimeters </a:t>
            </a:r>
            <a:br>
              <a:rPr lang="en-US" dirty="0" smtClean="0"/>
            </a:br>
            <a:r>
              <a:rPr lang="en-US" sz="1800" dirty="0" smtClean="0"/>
              <a:t>(could not see this at BNL so easily)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The Muon (g-2) Collaboration, Fermilab PAC –  29 - June - 2017</a:t>
            </a:r>
            <a:endParaRPr lang="en-US" alt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E1A8D3DC-C60E-479F-BE27-5FCFA5DBD597}" type="slidenum">
              <a:rPr lang="en-US" altLang="en-US" smtClean="0"/>
              <a:pPr/>
              <a:t>17</a:t>
            </a:fld>
            <a:r>
              <a:rPr lang="en-US" altLang="en-US" smtClean="0"/>
              <a:t>/26</a:t>
            </a:r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386" t="8068" r="7381" b="32958"/>
          <a:stretch/>
        </p:blipFill>
        <p:spPr>
          <a:xfrm>
            <a:off x="4397416" y="993108"/>
            <a:ext cx="4091153" cy="2784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1948" t="8319" r="6295" b="32521"/>
          <a:stretch/>
        </p:blipFill>
        <p:spPr>
          <a:xfrm>
            <a:off x="362607" y="3429000"/>
            <a:ext cx="4277591" cy="289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1124357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Protons only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6733" y="3577401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Muons only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68380" y="2106007"/>
            <a:ext cx="2118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CBO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6511520" y="2514600"/>
            <a:ext cx="1032280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1469122" y="4724400"/>
            <a:ext cx="1578878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1199281" y="4385846"/>
            <a:ext cx="2118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g-2 precession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529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Tracker &amp; Calorimeter working together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3610" b="18057"/>
          <a:stretch/>
        </p:blipFill>
        <p:spPr>
          <a:xfrm>
            <a:off x="914400" y="3200400"/>
            <a:ext cx="7315200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66" t="7488" r="8667"/>
          <a:stretch/>
        </p:blipFill>
        <p:spPr>
          <a:xfrm>
            <a:off x="479915" y="1295400"/>
            <a:ext cx="3571651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0" y="1066800"/>
            <a:ext cx="2693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  <a:latin typeface="Symbol" panose="05050102010706020507" pitchFamily="18" charset="2"/>
              </a:rPr>
              <a:t>D</a:t>
            </a:r>
            <a:r>
              <a:rPr lang="en-US" sz="1600" dirty="0" smtClean="0">
                <a:solidFill>
                  <a:schemeClr val="bg2"/>
                </a:solidFill>
              </a:rPr>
              <a:t>T = </a:t>
            </a:r>
            <a:r>
              <a:rPr lang="en-US" sz="1600" dirty="0" err="1" smtClean="0">
                <a:solidFill>
                  <a:schemeClr val="bg2"/>
                </a:solidFill>
              </a:rPr>
              <a:t>Calo</a:t>
            </a:r>
            <a:r>
              <a:rPr lang="en-US" sz="1600" dirty="0" smtClean="0">
                <a:solidFill>
                  <a:schemeClr val="bg2"/>
                </a:solidFill>
              </a:rPr>
              <a:t>(t) – Tracker(t)</a:t>
            </a:r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045779"/>
            <a:ext cx="3726728" cy="210026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0" name="Oval 9"/>
          <p:cNvSpPr/>
          <p:nvPr/>
        </p:nvSpPr>
        <p:spPr bwMode="auto">
          <a:xfrm>
            <a:off x="5942429" y="1607820"/>
            <a:ext cx="640080" cy="640080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X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33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better … :  </a:t>
            </a:r>
            <a:r>
              <a:rPr lang="en-US" dirty="0" smtClean="0">
                <a:solidFill>
                  <a:srgbClr val="FF0000"/>
                </a:solidFill>
              </a:rPr>
              <a:t>June 25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The Muon (g-2) Collaboration, Fermilab PAC –  29 - June - 2017</a:t>
            </a:r>
            <a:endParaRPr lang="en-US" alt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E1A8D3DC-C60E-479F-BE27-5FCFA5DBD597}" type="slidenum">
              <a:rPr lang="en-US" altLang="en-US" smtClean="0"/>
              <a:pPr/>
              <a:t>19</a:t>
            </a:fld>
            <a:r>
              <a:rPr lang="en-US" altLang="en-US" smtClean="0"/>
              <a:t>/26</a:t>
            </a:r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2000"/>
            <a:ext cx="836260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482807"/>
              </p:ext>
            </p:extLst>
          </p:nvPr>
        </p:nvGraphicFramePr>
        <p:xfrm>
          <a:off x="533400" y="762000"/>
          <a:ext cx="792480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4" name="Acrobat Document" r:id="rId3" imgW="6502400" imgH="4876740" progId="AcroExch.Document.7">
                  <p:embed/>
                </p:oleObj>
              </mc:Choice>
              <mc:Fallback>
                <p:oleObj name="Acrobat Document" r:id="rId3" imgW="6502400" imgH="487674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762000"/>
                        <a:ext cx="7924800" cy="5943600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g-2</a:t>
            </a:r>
            <a:r>
              <a:rPr lang="en-US" dirty="0" smtClean="0"/>
              <a:t> Theory Community very active</a:t>
            </a:r>
            <a:br>
              <a:rPr lang="en-US" dirty="0" smtClean="0"/>
            </a:br>
            <a:r>
              <a:rPr lang="en-US" sz="1800" dirty="0" smtClean="0"/>
              <a:t>Strong support from DOE and 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03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1314450" y="166486"/>
            <a:ext cx="6515100" cy="4822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Transmission and Storage so far …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2338299"/>
              </p:ext>
            </p:extLst>
          </p:nvPr>
        </p:nvGraphicFramePr>
        <p:xfrm>
          <a:off x="1268874" y="1373386"/>
          <a:ext cx="6720840" cy="148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0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0171">
                  <a:extLst>
                    <a:ext uri="{9D8B030D-6E8A-4147-A177-3AD203B41FA5}">
                      <a16:colId xmlns:a16="http://schemas.microsoft.com/office/drawing/2014/main" val="3736418078"/>
                    </a:ext>
                  </a:extLst>
                </a:gridCol>
                <a:gridCol w="1370171">
                  <a:extLst>
                    <a:ext uri="{9D8B030D-6E8A-4147-A177-3AD203B41FA5}">
                      <a16:colId xmlns:a16="http://schemas.microsoft.com/office/drawing/2014/main" val="4029971478"/>
                    </a:ext>
                  </a:extLst>
                </a:gridCol>
                <a:gridCol w="1370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Diktys</a:t>
                      </a:r>
                      <a:r>
                        <a:rPr lang="en-US" sz="1000" dirty="0"/>
                        <a:t> simulation</a:t>
                      </a:r>
                    </a:p>
                    <a:p>
                      <a:pPr algn="ctr"/>
                      <a:r>
                        <a:rPr lang="en-US" sz="1000" dirty="0"/>
                        <a:t>1E12 POT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June 18</a:t>
                      </a:r>
                    </a:p>
                    <a:p>
                      <a:pPr algn="ctr"/>
                      <a:r>
                        <a:rPr lang="en-US" sz="1000" dirty="0"/>
                        <a:t>1.3E11 POT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Normalized to</a:t>
                      </a:r>
                    </a:p>
                    <a:p>
                      <a:pPr algn="ctr"/>
                      <a:r>
                        <a:rPr lang="en-US" sz="1000" u="sng" dirty="0"/>
                        <a:t>POT (*)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Into M2 Line (IC804)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6.77E8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6.60E7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80%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In downstream M3 Line (IC740)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2.12E8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1.86E7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81%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In M4 Line (IC902)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1.16E8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0.60E7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47%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End of M5 Line (IC025)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1.00E8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0.27E7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29%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xfrm>
            <a:off x="2913877" y="1387044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23F87DB-F14A-45E3-9D42-CE83132AB265}" type="datetime1">
              <a:rPr lang="en-US" altLang="en-US" sz="900" b="0">
                <a:solidFill>
                  <a:schemeClr val="bg1"/>
                </a:solidFill>
                <a:latin typeface="Helvetica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6/29/2017</a:t>
            </a:fld>
            <a:endParaRPr lang="en-US" altLang="en-US" sz="900" b="0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990600" y="1383939"/>
            <a:ext cx="3086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900" b="0" dirty="0">
                <a:solidFill>
                  <a:schemeClr val="bg1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Jim Morgan</a:t>
            </a:r>
            <a:endParaRPr lang="en-US" altLang="en-US" sz="900" dirty="0">
              <a:solidFill>
                <a:schemeClr val="bg1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" name="Title 28"/>
          <p:cNvSpPr txBox="1">
            <a:spLocks/>
          </p:cNvSpPr>
          <p:nvPr/>
        </p:nvSpPr>
        <p:spPr bwMode="auto">
          <a:xfrm>
            <a:off x="1232206" y="817140"/>
            <a:ext cx="6515100" cy="4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342900"/>
            <a:r>
              <a:rPr lang="en-US" altLang="en-US" sz="1800" dirty="0">
                <a:latin typeface="Helvetica" panose="020B0604020202020204" pitchFamily="34" charset="0"/>
                <a:ea typeface="Geneva" pitchFamily="121" charset="-128"/>
              </a:rPr>
              <a:t>Ion Chamber readbacks versus simulation</a:t>
            </a:r>
          </a:p>
          <a:p>
            <a:pPr algn="ctr" defTabSz="342900"/>
            <a:r>
              <a:rPr lang="en-US" altLang="en-US" sz="1350" dirty="0">
                <a:latin typeface="Helvetica" panose="020B0604020202020204" pitchFamily="34" charset="0"/>
                <a:ea typeface="Geneva" pitchFamily="121" charset="-128"/>
              </a:rPr>
              <a:t>(normalized to protons on target)</a:t>
            </a:r>
          </a:p>
        </p:txBody>
      </p:sp>
      <p:sp>
        <p:nvSpPr>
          <p:cNvPr id="3" name="Oval 2"/>
          <p:cNvSpPr/>
          <p:nvPr/>
        </p:nvSpPr>
        <p:spPr>
          <a:xfrm>
            <a:off x="6858000" y="2514600"/>
            <a:ext cx="889306" cy="422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89814" y="3276600"/>
            <a:ext cx="667526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Transmission and Muon Storage Fraction </a:t>
            </a:r>
            <a:r>
              <a:rPr lang="en-US" dirty="0" smtClean="0">
                <a:solidFill>
                  <a:srgbClr val="FF0000"/>
                </a:solidFill>
              </a:rPr>
              <a:t>~ 1/6 </a:t>
            </a:r>
            <a:r>
              <a:rPr lang="en-US" dirty="0" smtClean="0">
                <a:solidFill>
                  <a:schemeClr val="tx1"/>
                </a:solidFill>
              </a:rPr>
              <a:t>of expectation at this time: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Not yet optimized</a:t>
            </a:r>
            <a:r>
              <a:rPr lang="en-US" sz="1400" dirty="0" smtClean="0">
                <a:solidFill>
                  <a:schemeClr val="tx1"/>
                </a:solidFill>
              </a:rPr>
              <a:t>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Inflector transmission (possibly significant)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Quad HV (limited by present vacuum)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Kicker strength (1/3 needs repair)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	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2015</a:t>
            </a:r>
            <a:r>
              <a:rPr lang="en-US" sz="2800" dirty="0" smtClean="0"/>
              <a:t> Schedule overview </a:t>
            </a:r>
            <a:r>
              <a:rPr lang="en-US" sz="1800" dirty="0" smtClean="0"/>
              <a:t>(</a:t>
            </a:r>
            <a:r>
              <a:rPr lang="en-US" sz="1800" b="1" dirty="0" smtClean="0">
                <a:solidFill>
                  <a:srgbClr val="FF0000"/>
                </a:solidFill>
              </a:rPr>
              <a:t>PAC talk 6/15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1588994"/>
            <a:ext cx="1371600" cy="20410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alpha val="75000"/>
                </a:schemeClr>
              </a:gs>
              <a:gs pos="100000">
                <a:schemeClr val="accent2">
                  <a:lumMod val="40000"/>
                  <a:lumOff val="60000"/>
                  <a:alpha val="75000"/>
                </a:schemeClr>
              </a:gs>
              <a:gs pos="50000">
                <a:schemeClr val="accent2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MC-1 (GPP)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37869" y="1300998"/>
            <a:ext cx="0" cy="48457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819223" y="1300998"/>
            <a:ext cx="1" cy="48457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679787" y="1300998"/>
            <a:ext cx="22242" cy="48457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37429" y="1300998"/>
            <a:ext cx="0" cy="48457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068068" y="1300998"/>
            <a:ext cx="70737" cy="48457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180850" y="1300998"/>
            <a:ext cx="16712" cy="48457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553448" y="1300998"/>
            <a:ext cx="0" cy="48457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8938457"/>
              </p:ext>
            </p:extLst>
          </p:nvPr>
        </p:nvGraphicFramePr>
        <p:xfrm>
          <a:off x="323850" y="911225"/>
          <a:ext cx="8242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945" name="Worksheet" r:id="rId4" imgW="8242300" imgH="393700" progId="Excel.Sheet.12">
                  <p:embed/>
                </p:oleObj>
              </mc:Choice>
              <mc:Fallback>
                <p:oleObj name="Worksheet" r:id="rId4" imgW="8242300" imgH="393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850" y="911225"/>
                        <a:ext cx="8242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323850" y="6146713"/>
            <a:ext cx="82423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51372" y="1816106"/>
            <a:ext cx="1507933" cy="20410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alpha val="75000"/>
                </a:schemeClr>
              </a:gs>
              <a:gs pos="100000">
                <a:schemeClr val="accent2">
                  <a:lumMod val="40000"/>
                  <a:lumOff val="60000"/>
                  <a:alpha val="75000"/>
                </a:schemeClr>
              </a:gs>
              <a:gs pos="50000">
                <a:schemeClr val="accent2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g-2 </a:t>
            </a:r>
            <a:r>
              <a:rPr lang="en-US" sz="1200" b="0" dirty="0" err="1">
                <a:solidFill>
                  <a:srgbClr val="000000"/>
                </a:solidFill>
              </a:rPr>
              <a:t>Cryo</a:t>
            </a:r>
            <a:r>
              <a:rPr lang="en-US" sz="1200" b="0" dirty="0">
                <a:solidFill>
                  <a:srgbClr val="000000"/>
                </a:solidFill>
              </a:rPr>
              <a:t> Plant (AIP)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7587" y="2043218"/>
            <a:ext cx="1300983" cy="20410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alpha val="75000"/>
                </a:schemeClr>
              </a:gs>
              <a:gs pos="100000">
                <a:schemeClr val="accent2">
                  <a:lumMod val="40000"/>
                  <a:lumOff val="60000"/>
                  <a:alpha val="75000"/>
                </a:schemeClr>
              </a:gs>
              <a:gs pos="50000">
                <a:schemeClr val="accent2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Ring Assembly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393616" y="2255281"/>
            <a:ext cx="1224213" cy="20872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alpha val="75000"/>
                </a:schemeClr>
              </a:gs>
              <a:gs pos="100000">
                <a:schemeClr val="accent2">
                  <a:lumMod val="40000"/>
                  <a:lumOff val="60000"/>
                  <a:alpha val="75000"/>
                </a:schemeClr>
              </a:gs>
              <a:gs pos="50000">
                <a:schemeClr val="accent2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Shim Field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02029" y="2497442"/>
            <a:ext cx="2184171" cy="17985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alpha val="75000"/>
                </a:schemeClr>
              </a:gs>
              <a:gs pos="100000">
                <a:schemeClr val="accent2">
                  <a:lumMod val="40000"/>
                  <a:lumOff val="60000"/>
                  <a:alpha val="75000"/>
                </a:schemeClr>
              </a:gs>
              <a:gs pos="50000">
                <a:schemeClr val="accent2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Prep Chambers/Install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85878" y="2745782"/>
            <a:ext cx="3106593" cy="1953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alpha val="75000"/>
                </a:schemeClr>
              </a:gs>
              <a:gs pos="100000">
                <a:schemeClr val="accent2">
                  <a:lumMod val="40000"/>
                  <a:lumOff val="60000"/>
                  <a:alpha val="75000"/>
                </a:schemeClr>
              </a:gs>
              <a:gs pos="50000">
                <a:schemeClr val="accent2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Construct/Install Sub-systems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17468" y="2976570"/>
            <a:ext cx="3437633" cy="20410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alpha val="75000"/>
                </a:schemeClr>
              </a:gs>
              <a:gs pos="100000">
                <a:schemeClr val="accent2">
                  <a:lumMod val="40000"/>
                  <a:lumOff val="60000"/>
                  <a:alpha val="75000"/>
                </a:schemeClr>
              </a:gs>
              <a:gs pos="50000">
                <a:schemeClr val="accent2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Accelerator Modifications</a:t>
            </a:r>
          </a:p>
        </p:txBody>
      </p:sp>
      <p:sp>
        <p:nvSpPr>
          <p:cNvPr id="24" name="6-Point Star 23"/>
          <p:cNvSpPr>
            <a:spLocks noChangeAspect="1"/>
          </p:cNvSpPr>
          <p:nvPr/>
        </p:nvSpPr>
        <p:spPr>
          <a:xfrm>
            <a:off x="2514600" y="2047118"/>
            <a:ext cx="182880" cy="182880"/>
          </a:xfrm>
          <a:prstGeom prst="star6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white"/>
              </a:solidFill>
            </a:endParaRPr>
          </a:p>
        </p:txBody>
      </p:sp>
      <p:sp>
        <p:nvSpPr>
          <p:cNvPr id="25" name="6-Point Star 24"/>
          <p:cNvSpPr>
            <a:spLocks noChangeAspect="1"/>
          </p:cNvSpPr>
          <p:nvPr/>
        </p:nvSpPr>
        <p:spPr>
          <a:xfrm>
            <a:off x="4663440" y="2743200"/>
            <a:ext cx="182880" cy="182880"/>
          </a:xfrm>
          <a:prstGeom prst="star6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50011" y="1977005"/>
            <a:ext cx="3979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</a:rPr>
              <a:t>Ring cold ready for operations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46320" y="2651760"/>
            <a:ext cx="3979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</a:rPr>
              <a:t>Experiment ready for operations</a:t>
            </a:r>
          </a:p>
        </p:txBody>
      </p:sp>
      <p:sp>
        <p:nvSpPr>
          <p:cNvPr id="28" name="6-Point Star 27"/>
          <p:cNvSpPr>
            <a:spLocks noChangeAspect="1"/>
          </p:cNvSpPr>
          <p:nvPr/>
        </p:nvSpPr>
        <p:spPr>
          <a:xfrm>
            <a:off x="5078835" y="2985346"/>
            <a:ext cx="182880" cy="182880"/>
          </a:xfrm>
          <a:prstGeom prst="star6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775" y="2904405"/>
            <a:ext cx="2771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</a:rPr>
              <a:t>Accelerator ready for operations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442614" y="3389350"/>
            <a:ext cx="6110834" cy="20410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75000"/>
                </a:schemeClr>
              </a:gs>
              <a:gs pos="100000">
                <a:schemeClr val="accent3">
                  <a:lumMod val="40000"/>
                  <a:lumOff val="60000"/>
                  <a:alpha val="75000"/>
                </a:schemeClr>
              </a:gs>
              <a:gs pos="50000">
                <a:schemeClr val="accent3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Ring Cold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54865" y="3628913"/>
            <a:ext cx="1087785" cy="3546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75000"/>
                </a:schemeClr>
              </a:gs>
              <a:gs pos="100000">
                <a:schemeClr val="accent3">
                  <a:lumMod val="40000"/>
                  <a:lumOff val="60000"/>
                  <a:alpha val="75000"/>
                </a:schemeClr>
              </a:gs>
              <a:gs pos="50000">
                <a:schemeClr val="accent3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Detector/DAQ Commission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68110" y="4017901"/>
            <a:ext cx="851113" cy="3546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75000"/>
                </a:schemeClr>
              </a:gs>
              <a:gs pos="100000">
                <a:schemeClr val="accent3">
                  <a:lumMod val="40000"/>
                  <a:lumOff val="60000"/>
                  <a:alpha val="75000"/>
                </a:schemeClr>
              </a:gs>
              <a:gs pos="50000">
                <a:schemeClr val="accent3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Beam</a:t>
            </a:r>
          </a:p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Tune-up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817766" y="4419341"/>
            <a:ext cx="2735682" cy="2103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alpha val="75000"/>
                </a:schemeClr>
              </a:gs>
              <a:gs pos="100000">
                <a:schemeClr val="accent3">
                  <a:lumMod val="40000"/>
                  <a:lumOff val="60000"/>
                  <a:alpha val="75000"/>
                </a:schemeClr>
              </a:gs>
              <a:gs pos="50000">
                <a:schemeClr val="accent3">
                  <a:lumMod val="75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Physics Production Running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100894" y="4900130"/>
            <a:ext cx="2953971" cy="21031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75000"/>
                </a:schemeClr>
              </a:gs>
              <a:gs pos="100000">
                <a:schemeClr val="tx2">
                  <a:lumMod val="20000"/>
                  <a:lumOff val="80000"/>
                  <a:alpha val="75000"/>
                </a:schemeClr>
              </a:gs>
              <a:gs pos="50000">
                <a:schemeClr val="tx2">
                  <a:lumMod val="60000"/>
                  <a:lumOff val="40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Analysis Tools Development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42319" y="5127242"/>
            <a:ext cx="925792" cy="21031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75000"/>
                </a:schemeClr>
              </a:gs>
              <a:gs pos="100000">
                <a:schemeClr val="tx2">
                  <a:lumMod val="20000"/>
                  <a:lumOff val="80000"/>
                  <a:alpha val="75000"/>
                </a:schemeClr>
              </a:gs>
              <a:gs pos="50000">
                <a:schemeClr val="tx2">
                  <a:lumMod val="60000"/>
                  <a:lumOff val="40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Mock Data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177415" y="5631274"/>
            <a:ext cx="1467747" cy="2395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75000"/>
                </a:schemeClr>
              </a:gs>
              <a:gs pos="100000">
                <a:schemeClr val="tx2">
                  <a:lumMod val="20000"/>
                  <a:lumOff val="80000"/>
                  <a:alpha val="75000"/>
                </a:schemeClr>
              </a:gs>
              <a:gs pos="50000">
                <a:schemeClr val="tx2">
                  <a:lumMod val="60000"/>
                  <a:lumOff val="40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2</a:t>
            </a:r>
            <a:r>
              <a:rPr lang="en-US" sz="1200" b="0" baseline="30000" dirty="0">
                <a:solidFill>
                  <a:srgbClr val="000000"/>
                </a:solidFill>
              </a:rPr>
              <a:t>nd</a:t>
            </a:r>
            <a:r>
              <a:rPr lang="en-US" sz="1200" b="0" dirty="0">
                <a:solidFill>
                  <a:srgbClr val="000000"/>
                </a:solidFill>
              </a:rPr>
              <a:t> Results</a:t>
            </a:r>
          </a:p>
        </p:txBody>
      </p:sp>
      <p:sp>
        <p:nvSpPr>
          <p:cNvPr id="37" name="6-Point Star 36"/>
          <p:cNvSpPr>
            <a:spLocks noChangeAspect="1"/>
          </p:cNvSpPr>
          <p:nvPr/>
        </p:nvSpPr>
        <p:spPr>
          <a:xfrm>
            <a:off x="5747042" y="4095438"/>
            <a:ext cx="182880" cy="182880"/>
          </a:xfrm>
          <a:prstGeom prst="star6">
            <a:avLst/>
          </a:prstGeom>
          <a:solidFill>
            <a:srgbClr val="3D741B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35116" y="4026949"/>
            <a:ext cx="3979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</a:rPr>
              <a:t>Full Running Intensity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311148" y="4677807"/>
            <a:ext cx="82423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03306" y="3212182"/>
            <a:ext cx="82423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29503" y="1268765"/>
            <a:ext cx="3979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C0504D">
                    <a:lumMod val="75000"/>
                  </a:srgbClr>
                </a:solidFill>
                <a:latin typeface="Calibri"/>
                <a:ea typeface="+mn-ea"/>
              </a:rPr>
              <a:t>Construction (Project &amp; Muon Campus)</a:t>
            </a:r>
            <a:r>
              <a:rPr lang="en-US" sz="1600" dirty="0">
                <a:solidFill>
                  <a:srgbClr val="8064A2">
                    <a:lumMod val="75000"/>
                  </a:srgbClr>
                </a:solidFill>
                <a:latin typeface="Calibri"/>
                <a:ea typeface="+mn-ea"/>
              </a:rPr>
              <a:t>: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20040" y="3157813"/>
            <a:ext cx="3979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9BBB59">
                    <a:lumMod val="50000"/>
                  </a:srgbClr>
                </a:solidFill>
                <a:latin typeface="Calibri"/>
                <a:ea typeface="+mn-ea"/>
              </a:rPr>
              <a:t>Operations (Laboratory):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3028" y="4607963"/>
            <a:ext cx="3979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1F497D"/>
                </a:solidFill>
                <a:latin typeface="Calibri"/>
                <a:ea typeface="+mn-ea"/>
              </a:rPr>
              <a:t>Analysis (Collaboration):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53226" y="5110442"/>
            <a:ext cx="21488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54D81"/>
                </a:solidFill>
                <a:latin typeface="Calibri"/>
                <a:ea typeface="+mn-ea"/>
              </a:rPr>
              <a:t>1-2 x BNL statistics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16153" y="5409961"/>
            <a:ext cx="1571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54D81"/>
                </a:solidFill>
                <a:latin typeface="Calibri"/>
                <a:ea typeface="+mn-ea"/>
              </a:rPr>
              <a:t>~5-10 x BNL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72588" y="5631274"/>
            <a:ext cx="10307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54D81"/>
                </a:solidFill>
                <a:latin typeface="Calibri"/>
                <a:ea typeface="+mn-ea"/>
              </a:rPr>
              <a:t>21 x BNL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674523" y="5895742"/>
            <a:ext cx="1213457" cy="22121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75000"/>
                </a:schemeClr>
              </a:gs>
              <a:gs pos="100000">
                <a:schemeClr val="tx2">
                  <a:lumMod val="20000"/>
                  <a:lumOff val="80000"/>
                  <a:alpha val="75000"/>
                </a:schemeClr>
              </a:gs>
              <a:gs pos="50000">
                <a:schemeClr val="tx2">
                  <a:lumMod val="60000"/>
                  <a:lumOff val="40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Final Results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966680" y="5366806"/>
            <a:ext cx="1213457" cy="21945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75000"/>
                </a:schemeClr>
              </a:gs>
              <a:gs pos="100000">
                <a:schemeClr val="tx2">
                  <a:lumMod val="20000"/>
                  <a:lumOff val="80000"/>
                  <a:alpha val="75000"/>
                </a:schemeClr>
              </a:gs>
              <a:gs pos="50000">
                <a:schemeClr val="tx2">
                  <a:lumMod val="60000"/>
                  <a:lumOff val="40000"/>
                  <a:alpha val="75000"/>
                </a:schemeClr>
              </a:gs>
            </a:gsLst>
            <a:lin ang="0" scaled="1"/>
            <a:tileRect/>
          </a:gradFill>
          <a:ln w="190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0" dirty="0">
                <a:solidFill>
                  <a:srgbClr val="000000"/>
                </a:solidFill>
              </a:rPr>
              <a:t>1</a:t>
            </a:r>
            <a:r>
              <a:rPr lang="en-US" sz="1200" b="0" baseline="30000" dirty="0">
                <a:solidFill>
                  <a:srgbClr val="000000"/>
                </a:solidFill>
              </a:rPr>
              <a:t>st</a:t>
            </a:r>
            <a:r>
              <a:rPr lang="en-US" sz="1200" b="0" dirty="0">
                <a:solidFill>
                  <a:srgbClr val="000000"/>
                </a:solidFill>
              </a:rPr>
              <a:t> Results</a:t>
            </a:r>
          </a:p>
        </p:txBody>
      </p:sp>
      <p:sp>
        <p:nvSpPr>
          <p:cNvPr id="49" name="6-Point Star 48"/>
          <p:cNvSpPr>
            <a:spLocks noChangeAspect="1"/>
          </p:cNvSpPr>
          <p:nvPr/>
        </p:nvSpPr>
        <p:spPr>
          <a:xfrm>
            <a:off x="6080891" y="5380970"/>
            <a:ext cx="182880" cy="182880"/>
          </a:xfrm>
          <a:prstGeom prst="star6">
            <a:avLst/>
          </a:prstGeom>
          <a:solidFill>
            <a:srgbClr val="103A61"/>
          </a:solidFill>
          <a:ln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154D81"/>
              </a:solidFill>
            </a:endParaRPr>
          </a:p>
        </p:txBody>
      </p:sp>
      <p:sp>
        <p:nvSpPr>
          <p:cNvPr id="50" name="6-Point Star 49"/>
          <p:cNvSpPr>
            <a:spLocks noChangeAspect="1"/>
          </p:cNvSpPr>
          <p:nvPr/>
        </p:nvSpPr>
        <p:spPr>
          <a:xfrm>
            <a:off x="7559656" y="5660370"/>
            <a:ext cx="182880" cy="182880"/>
          </a:xfrm>
          <a:prstGeom prst="star6">
            <a:avLst/>
          </a:prstGeom>
          <a:solidFill>
            <a:srgbClr val="103A61"/>
          </a:solidFill>
          <a:ln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154D81"/>
              </a:solidFill>
            </a:endParaRPr>
          </a:p>
        </p:txBody>
      </p:sp>
      <p:sp>
        <p:nvSpPr>
          <p:cNvPr id="51" name="6-Point Star 50"/>
          <p:cNvSpPr>
            <a:spLocks noChangeAspect="1"/>
          </p:cNvSpPr>
          <p:nvPr/>
        </p:nvSpPr>
        <p:spPr>
          <a:xfrm>
            <a:off x="8796540" y="5904210"/>
            <a:ext cx="182880" cy="182880"/>
          </a:xfrm>
          <a:prstGeom prst="star6">
            <a:avLst/>
          </a:prstGeom>
          <a:solidFill>
            <a:srgbClr val="103A61"/>
          </a:solidFill>
          <a:ln>
            <a:solidFill>
              <a:srgbClr val="40404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srgbClr val="154D8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42614" y="1918160"/>
            <a:ext cx="2636221" cy="3666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606027" y="2574492"/>
            <a:ext cx="2960899" cy="3666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8065" y="6586487"/>
            <a:ext cx="7162800" cy="3048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The Muon (g-2) Collaboration, Fermilab PAC –  24 - June - 2015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78945" y="1479007"/>
            <a:ext cx="3510419" cy="2362200"/>
            <a:chOff x="5278945" y="1479007"/>
            <a:chExt cx="3510419" cy="2362200"/>
          </a:xfrm>
        </p:grpSpPr>
        <p:sp>
          <p:nvSpPr>
            <p:cNvPr id="4" name="Down Arrow 3"/>
            <p:cNvSpPr/>
            <p:nvPr/>
          </p:nvSpPr>
          <p:spPr>
            <a:xfrm>
              <a:off x="5278945" y="1479007"/>
              <a:ext cx="331299" cy="23622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01364" y="1492203"/>
              <a:ext cx="3188000" cy="95410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</a:rPr>
                <a:t>In 2 years, schedule slipped only 3 months</a:t>
              </a:r>
            </a:p>
            <a:p>
              <a:r>
                <a:rPr lang="en-US" sz="1600" dirty="0" smtClean="0">
                  <a:solidFill>
                    <a:srgbClr val="FFFF00"/>
                  </a:solidFill>
                </a:rPr>
                <a:t>Nice job by all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Oval 6"/>
          <p:cNvSpPr/>
          <p:nvPr/>
        </p:nvSpPr>
        <p:spPr>
          <a:xfrm>
            <a:off x="4855194" y="4936367"/>
            <a:ext cx="4454709" cy="144354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4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2017</a:t>
            </a:r>
            <a:r>
              <a:rPr lang="en-US" sz="2800" dirty="0" smtClean="0"/>
              <a:t> PLANNING</a:t>
            </a:r>
            <a:endParaRPr lang="en-US" sz="1800" dirty="0"/>
          </a:p>
        </p:txBody>
      </p:sp>
      <p:grpSp>
        <p:nvGrpSpPr>
          <p:cNvPr id="98" name="Group 97"/>
          <p:cNvGrpSpPr/>
          <p:nvPr/>
        </p:nvGrpSpPr>
        <p:grpSpPr>
          <a:xfrm>
            <a:off x="219889" y="1037026"/>
            <a:ext cx="8649791" cy="2620574"/>
            <a:chOff x="219889" y="1037026"/>
            <a:chExt cx="8649791" cy="2620574"/>
          </a:xfrm>
        </p:grpSpPr>
        <p:sp>
          <p:nvSpPr>
            <p:cNvPr id="99" name="Rectangle 98"/>
            <p:cNvSpPr/>
            <p:nvPr/>
          </p:nvSpPr>
          <p:spPr>
            <a:xfrm>
              <a:off x="228600" y="1037026"/>
              <a:ext cx="960120" cy="187379"/>
            </a:xfrm>
            <a:prstGeom prst="rect">
              <a:avLst/>
            </a:prstGeom>
            <a:noFill/>
            <a:ln w="9525" cap="flat" cmpd="sng" algn="ctr">
              <a:solidFill>
                <a:srgbClr val="004C9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Mar/Apr 17</a:t>
              </a: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187853" y="1037026"/>
              <a:ext cx="960120" cy="187379"/>
            </a:xfrm>
            <a:prstGeom prst="rect">
              <a:avLst/>
            </a:prstGeom>
            <a:noFill/>
            <a:ln w="9525" cap="flat" cmpd="sng" algn="ctr">
              <a:solidFill>
                <a:srgbClr val="004C9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May/Jun 17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147106" y="1037026"/>
              <a:ext cx="960120" cy="187379"/>
            </a:xfrm>
            <a:prstGeom prst="rect">
              <a:avLst/>
            </a:prstGeom>
            <a:noFill/>
            <a:ln w="9525" cap="flat" cmpd="sng" algn="ctr">
              <a:solidFill>
                <a:srgbClr val="004C9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Jul/Aug 2017</a:t>
              </a: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3106359" y="1037026"/>
              <a:ext cx="960120" cy="187379"/>
            </a:xfrm>
            <a:prstGeom prst="rect">
              <a:avLst/>
            </a:prstGeom>
            <a:noFill/>
            <a:ln w="9525" cap="flat" cmpd="sng" algn="ctr">
              <a:solidFill>
                <a:srgbClr val="004C9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Sep/Oct 17</a:t>
              </a: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4065612" y="1037026"/>
              <a:ext cx="960120" cy="187379"/>
            </a:xfrm>
            <a:prstGeom prst="rect">
              <a:avLst/>
            </a:prstGeom>
            <a:noFill/>
            <a:ln w="9525" cap="flat" cmpd="sng" algn="ctr">
              <a:solidFill>
                <a:srgbClr val="004C9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Nov/Dec 17</a:t>
              </a: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024865" y="1037026"/>
              <a:ext cx="960120" cy="187379"/>
            </a:xfrm>
            <a:prstGeom prst="rect">
              <a:avLst/>
            </a:prstGeom>
            <a:noFill/>
            <a:ln w="9525" cap="flat" cmpd="sng" algn="ctr">
              <a:solidFill>
                <a:srgbClr val="004C9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Jan/Feb 18</a:t>
              </a: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84118" y="1037026"/>
              <a:ext cx="960120" cy="187379"/>
            </a:xfrm>
            <a:prstGeom prst="rect">
              <a:avLst/>
            </a:prstGeom>
            <a:noFill/>
            <a:ln w="9525" cap="flat" cmpd="sng" algn="ctr">
              <a:solidFill>
                <a:srgbClr val="004C9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Mar/Apr 18</a:t>
              </a: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943371" y="1037026"/>
              <a:ext cx="960120" cy="187379"/>
            </a:xfrm>
            <a:prstGeom prst="rect">
              <a:avLst/>
            </a:prstGeom>
            <a:noFill/>
            <a:ln w="9525" cap="flat" cmpd="sng" algn="ctr">
              <a:solidFill>
                <a:srgbClr val="004C9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May/Jun 18</a:t>
              </a: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7902620" y="1037026"/>
              <a:ext cx="960120" cy="187379"/>
            </a:xfrm>
            <a:prstGeom prst="rect">
              <a:avLst/>
            </a:prstGeom>
            <a:noFill/>
            <a:ln w="9525" cap="flat" cmpd="sng" algn="ctr">
              <a:solidFill>
                <a:srgbClr val="004C9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Jul/Aug 18</a:t>
              </a:r>
            </a:p>
          </p:txBody>
        </p:sp>
        <p:cxnSp>
          <p:nvCxnSpPr>
            <p:cNvPr id="108" name="Straight Connector 107"/>
            <p:cNvCxnSpPr/>
            <p:nvPr/>
          </p:nvCxnSpPr>
          <p:spPr>
            <a:xfrm>
              <a:off x="228600" y="1228068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404040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>
            <a:xfrm>
              <a:off x="1187853" y="1216913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404040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>
            <a:xfrm flipV="1">
              <a:off x="228600" y="3655313"/>
              <a:ext cx="8641080" cy="2287"/>
            </a:xfrm>
            <a:prstGeom prst="line">
              <a:avLst/>
            </a:prstGeom>
            <a:noFill/>
            <a:ln w="12700" cap="flat" cmpd="sng" algn="ctr">
              <a:solidFill>
                <a:srgbClr val="404040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>
            <a:xfrm>
              <a:off x="711920" y="1228068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ot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>
            <a:xfrm>
              <a:off x="2148050" y="1229993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404040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>
            <a:xfrm>
              <a:off x="1661484" y="1229993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ot"/>
            </a:ln>
            <a:effectLst/>
          </p:spPr>
        </p:cxnSp>
        <p:cxnSp>
          <p:nvCxnSpPr>
            <p:cNvPr id="114" name="Straight Connector 113"/>
            <p:cNvCxnSpPr/>
            <p:nvPr/>
          </p:nvCxnSpPr>
          <p:spPr>
            <a:xfrm>
              <a:off x="3103966" y="1231918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404040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>
            <a:xfrm>
              <a:off x="2638666" y="1231918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ot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>
            <a:xfrm>
              <a:off x="4064163" y="1233843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404040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>
            <a:xfrm>
              <a:off x="3588230" y="1233843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ot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>
            <a:xfrm>
              <a:off x="5026794" y="1224194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404040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>
            <a:xfrm>
              <a:off x="4550861" y="1224194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ot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>
            <a:xfrm>
              <a:off x="5986993" y="1226120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404040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>
            <a:xfrm>
              <a:off x="5500427" y="1226120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ot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>
            <a:xfrm>
              <a:off x="6942908" y="1228047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404040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>
            <a:xfrm>
              <a:off x="6477608" y="1228047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ot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>
            <a:xfrm>
              <a:off x="7903107" y="1229976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404040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>
            <a:xfrm>
              <a:off x="7427174" y="1216913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ot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>
            <a:xfrm>
              <a:off x="8852673" y="1231905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404040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>
            <a:xfrm>
              <a:off x="8376740" y="1231905"/>
              <a:ext cx="0" cy="242316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ot"/>
            </a:ln>
            <a:effectLst/>
          </p:spPr>
        </p:cxnSp>
        <p:sp>
          <p:nvSpPr>
            <p:cNvPr id="128" name="Rectangle 127"/>
            <p:cNvSpPr/>
            <p:nvPr/>
          </p:nvSpPr>
          <p:spPr>
            <a:xfrm>
              <a:off x="728102" y="1914287"/>
              <a:ext cx="1344540" cy="411480"/>
            </a:xfrm>
            <a:prstGeom prst="rect">
              <a:avLst/>
            </a:prstGeom>
            <a:solidFill>
              <a:srgbClr val="AF272F">
                <a:lumMod val="60000"/>
                <a:lumOff val="40000"/>
                <a:alpha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Accelerator commissioning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219889" y="1452812"/>
              <a:ext cx="984970" cy="411480"/>
            </a:xfrm>
            <a:prstGeom prst="rect">
              <a:avLst/>
            </a:prstGeom>
            <a:solidFill>
              <a:srgbClr val="004C97">
                <a:lumMod val="60000"/>
                <a:lumOff val="40000"/>
                <a:alpha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Finish </a:t>
              </a:r>
              <a:r>
                <a:rPr kumimoji="0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proj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 scope</a:t>
              </a: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5224243" y="1902713"/>
              <a:ext cx="2646659" cy="411480"/>
            </a:xfrm>
            <a:prstGeom prst="rect">
              <a:avLst/>
            </a:prstGeom>
            <a:solidFill>
              <a:srgbClr val="00B050">
                <a:alpha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Physics production running + continued intensity tune-up</a:t>
              </a: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670791" y="2391891"/>
              <a:ext cx="399552" cy="411480"/>
            </a:xfrm>
            <a:prstGeom prst="rect">
              <a:avLst/>
            </a:prstGeom>
            <a:solidFill>
              <a:srgbClr val="004C97">
                <a:lumMod val="60000"/>
                <a:lumOff val="40000"/>
                <a:alpha val="6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2093141" y="1904074"/>
              <a:ext cx="1640659" cy="913039"/>
            </a:xfrm>
            <a:prstGeom prst="rect">
              <a:avLst/>
            </a:prstGeom>
            <a:solidFill>
              <a:srgbClr val="404040">
                <a:lumMod val="60000"/>
                <a:lumOff val="40000"/>
                <a:alpha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Shutdown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3786253" y="2391891"/>
              <a:ext cx="397073" cy="411480"/>
            </a:xfrm>
            <a:prstGeom prst="rect">
              <a:avLst/>
            </a:prstGeom>
            <a:solidFill>
              <a:srgbClr val="004C97">
                <a:lumMod val="60000"/>
                <a:lumOff val="40000"/>
                <a:alpha val="6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3779036" y="1911571"/>
              <a:ext cx="1402564" cy="411480"/>
            </a:xfrm>
            <a:prstGeom prst="rect">
              <a:avLst/>
            </a:prstGeom>
            <a:gradFill flip="none" rotWithShape="1">
              <a:gsLst>
                <a:gs pos="0">
                  <a:srgbClr val="AF272F">
                    <a:lumMod val="20000"/>
                    <a:lumOff val="80000"/>
                    <a:alpha val="60000"/>
                  </a:srgbClr>
                </a:gs>
                <a:gs pos="100000">
                  <a:srgbClr val="AF272F">
                    <a:lumMod val="60000"/>
                    <a:lumOff val="40000"/>
                    <a:alpha val="60000"/>
                  </a:srgbClr>
                </a:gs>
              </a:gsLst>
              <a:lin ang="108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DR comm. + intensity ramp up</a:t>
              </a:r>
            </a:p>
          </p:txBody>
        </p:sp>
        <p:cxnSp>
          <p:nvCxnSpPr>
            <p:cNvPr id="135" name="Straight Arrow Connector 134"/>
            <p:cNvCxnSpPr/>
            <p:nvPr/>
          </p:nvCxnSpPr>
          <p:spPr>
            <a:xfrm flipH="1" flipV="1">
              <a:off x="1728303" y="2895250"/>
              <a:ext cx="282038" cy="365906"/>
            </a:xfrm>
            <a:prstGeom prst="straightConnector1">
              <a:avLst/>
            </a:prstGeom>
            <a:noFill/>
            <a:ln w="31750" cap="flat" cmpd="sng" algn="ctr">
              <a:solidFill>
                <a:srgbClr val="004C97">
                  <a:lumMod val="60000"/>
                  <a:lumOff val="40000"/>
                </a:srgbClr>
              </a:solidFill>
              <a:prstDash val="soli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6" name="Rectangle 135"/>
            <p:cNvSpPr/>
            <p:nvPr/>
          </p:nvSpPr>
          <p:spPr>
            <a:xfrm>
              <a:off x="1975815" y="3036692"/>
              <a:ext cx="1447832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</a:rPr>
                <a:t>First beam available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</a:rPr>
                <a:t>to ring w/ protons</a:t>
              </a: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4343400" y="2995826"/>
              <a:ext cx="166584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</a:rPr>
                <a:t>Additional ring/detector 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charset="0"/>
                </a:rPr>
                <a:t>commissioning</a:t>
              </a:r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 flipH="1" flipV="1">
              <a:off x="4152686" y="2885474"/>
              <a:ext cx="282038" cy="365906"/>
            </a:xfrm>
            <a:prstGeom prst="straightConnector1">
              <a:avLst/>
            </a:prstGeom>
            <a:noFill/>
            <a:ln w="31750" cap="flat" cmpd="sng" algn="ctr">
              <a:solidFill>
                <a:srgbClr val="004C97">
                  <a:lumMod val="60000"/>
                  <a:lumOff val="40000"/>
                </a:srgbClr>
              </a:solidFill>
              <a:prstDash val="soli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9" name="Rectangle 138"/>
            <p:cNvSpPr/>
            <p:nvPr/>
          </p:nvSpPr>
          <p:spPr>
            <a:xfrm>
              <a:off x="7924680" y="1895475"/>
              <a:ext cx="930761" cy="913039"/>
            </a:xfrm>
            <a:prstGeom prst="rect">
              <a:avLst/>
            </a:prstGeom>
            <a:solidFill>
              <a:srgbClr val="404040">
                <a:lumMod val="60000"/>
                <a:lumOff val="40000"/>
                <a:alpha val="6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Shutdown</a:t>
              </a: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205573" y="2391891"/>
              <a:ext cx="355922" cy="411480"/>
            </a:xfrm>
            <a:prstGeom prst="rect">
              <a:avLst/>
            </a:prstGeom>
            <a:solidFill>
              <a:srgbClr val="004C97">
                <a:lumMod val="60000"/>
                <a:lumOff val="40000"/>
                <a:alpha val="6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2"/>
                  <a:ea typeface="Symbol" charset="2"/>
                  <a:cs typeface="Symbol" charset="2"/>
                </a:rPr>
                <a:t>m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11" y="3757706"/>
            <a:ext cx="5684446" cy="246865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22873" y="3774280"/>
            <a:ext cx="5702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Superconducting Main Magnet and Inflector Up Reliably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258890" y="2323051"/>
            <a:ext cx="263983" cy="14512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133969" y="2290043"/>
            <a:ext cx="5091361" cy="14574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98918" y="6541294"/>
            <a:ext cx="7162800" cy="3048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The Muon (g-2) Collaboration, Fermilab PAC –  29 - June - 2017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5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927"/>
            <a:ext cx="8229600" cy="696912"/>
          </a:xfrm>
        </p:spPr>
        <p:txBody>
          <a:bodyPr/>
          <a:lstStyle/>
          <a:p>
            <a:r>
              <a:rPr lang="en-US" dirty="0" smtClean="0"/>
              <a:t>If FY18 Run is 3 months long: </a:t>
            </a: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FF0000"/>
                </a:solidFill>
              </a:rPr>
              <a:t>factual</a:t>
            </a:r>
            <a:r>
              <a:rPr lang="en-US" sz="1800" dirty="0" smtClean="0"/>
              <a:t> statements)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9985"/>
            <a:ext cx="8229600" cy="6096000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accent1"/>
                </a:solidFill>
              </a:rPr>
              <a:t>AD estimated </a:t>
            </a:r>
            <a:r>
              <a:rPr lang="en-US" sz="1800" b="1" u="sng" dirty="0" smtClean="0">
                <a:solidFill>
                  <a:srgbClr val="FF0000"/>
                </a:solidFill>
              </a:rPr>
              <a:t>6 months </a:t>
            </a:r>
            <a:r>
              <a:rPr lang="en-US" sz="1800" b="1" dirty="0" smtClean="0">
                <a:solidFill>
                  <a:schemeClr val="accent1"/>
                </a:solidFill>
              </a:rPr>
              <a:t>to achieve full intensity and rep rate: </a:t>
            </a:r>
          </a:p>
          <a:p>
            <a:pPr lvl="1"/>
            <a:r>
              <a:rPr lang="en-US" sz="1400" dirty="0" smtClean="0"/>
              <a:t>10</a:t>
            </a:r>
            <a:r>
              <a:rPr lang="en-US" sz="1400" baseline="30000" dirty="0" smtClean="0"/>
              <a:t>12</a:t>
            </a:r>
            <a:r>
              <a:rPr lang="en-US" sz="1400" dirty="0" smtClean="0"/>
              <a:t> POT/fill, 90% transmission, 12 Hz operation (as expected in our TDR)</a:t>
            </a:r>
          </a:p>
          <a:p>
            <a:endParaRPr lang="en-US" sz="1800" b="1" dirty="0" smtClean="0">
              <a:solidFill>
                <a:schemeClr val="accent1"/>
              </a:solidFill>
            </a:endParaRPr>
          </a:p>
          <a:p>
            <a:r>
              <a:rPr lang="en-US" sz="1800" b="1" dirty="0" smtClean="0">
                <a:solidFill>
                  <a:schemeClr val="accent1"/>
                </a:solidFill>
              </a:rPr>
              <a:t>This year, 3 months well used to bring beam to ring, even with known rep-rate and flux limitations:</a:t>
            </a:r>
          </a:p>
          <a:p>
            <a:pPr lvl="1"/>
            <a:r>
              <a:rPr lang="en-US" sz="1400" dirty="0" smtClean="0"/>
              <a:t>Muons to ring entrance ~10</a:t>
            </a:r>
            <a:r>
              <a:rPr lang="en-US" sz="1400" baseline="30000" dirty="0" smtClean="0"/>
              <a:t>-3</a:t>
            </a:r>
            <a:r>
              <a:rPr lang="en-US" sz="1400" dirty="0" smtClean="0"/>
              <a:t> / hour compared to when fully operational  </a:t>
            </a:r>
          </a:p>
          <a:p>
            <a:endParaRPr lang="en-US" sz="1800" b="1" dirty="0" smtClean="0">
              <a:solidFill>
                <a:schemeClr val="accent1"/>
              </a:solidFill>
            </a:endParaRPr>
          </a:p>
          <a:p>
            <a:r>
              <a:rPr lang="en-US" sz="1800" b="1" dirty="0" smtClean="0">
                <a:solidFill>
                  <a:schemeClr val="accent1"/>
                </a:solidFill>
              </a:rPr>
              <a:t>Completion of tuning &amp; commissioning in FY18 will require 3 months</a:t>
            </a:r>
          </a:p>
          <a:p>
            <a:pPr lvl="1"/>
            <a:r>
              <a:rPr lang="en-US" sz="1400" dirty="0" smtClean="0"/>
              <a:t>Install new pulsed </a:t>
            </a:r>
            <a:r>
              <a:rPr lang="en-US" sz="1400" dirty="0"/>
              <a:t>septa magnets </a:t>
            </a:r>
            <a:endParaRPr lang="en-US" sz="1400" dirty="0" smtClean="0"/>
          </a:p>
          <a:p>
            <a:pPr lvl="1"/>
            <a:r>
              <a:rPr lang="en-US" sz="1400" dirty="0"/>
              <a:t>Commission all pulsed power supplies for 12 Hz </a:t>
            </a:r>
            <a:r>
              <a:rPr lang="en-US" sz="1400" dirty="0" err="1"/>
              <a:t>avg</a:t>
            </a:r>
            <a:r>
              <a:rPr lang="en-US" sz="1400" dirty="0"/>
              <a:t> / 100 Hz bursts</a:t>
            </a:r>
          </a:p>
          <a:p>
            <a:pPr lvl="2"/>
            <a:r>
              <a:rPr lang="en-US" sz="1400" dirty="0"/>
              <a:t>Target station lens and pulsed magnet</a:t>
            </a:r>
          </a:p>
          <a:p>
            <a:pPr lvl="2"/>
            <a:r>
              <a:rPr lang="en-US" sz="1400" dirty="0"/>
              <a:t>Delivery Ring injection and abort septa</a:t>
            </a:r>
          </a:p>
          <a:p>
            <a:pPr lvl="2"/>
            <a:r>
              <a:rPr lang="en-US" sz="1400" dirty="0"/>
              <a:t>Delivery Ring injection, extraction, </a:t>
            </a:r>
            <a:r>
              <a:rPr lang="en-US" sz="1400" dirty="0" smtClean="0"/>
              <a:t>and abort kickers</a:t>
            </a:r>
          </a:p>
          <a:p>
            <a:endParaRPr lang="en-US" sz="1800" b="1" dirty="0" smtClean="0">
              <a:solidFill>
                <a:schemeClr val="accent1"/>
              </a:solidFill>
            </a:endParaRPr>
          </a:p>
          <a:p>
            <a:r>
              <a:rPr lang="en-US" sz="1800" b="1" dirty="0" smtClean="0">
                <a:solidFill>
                  <a:schemeClr val="accent1"/>
                </a:solidFill>
              </a:rPr>
              <a:t>The Storage Ring transmission and muon capture efficiency low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- p. </a:t>
            </a:r>
            <a:fld id="{393A1141-82E9-4DF7-A609-9FDD1C82B118}" type="slidenum">
              <a:rPr lang="en-US" altLang="en-US" smtClean="0"/>
              <a:pPr/>
              <a:t>23</a:t>
            </a:fld>
            <a:r>
              <a:rPr lang="en-US" altLang="en-US" dirty="0" smtClean="0"/>
              <a:t>/26</a:t>
            </a:r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5270222"/>
            <a:ext cx="3745405" cy="144206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524000" y="5791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19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927"/>
            <a:ext cx="8229600" cy="696912"/>
          </a:xfrm>
        </p:spPr>
        <p:txBody>
          <a:bodyPr/>
          <a:lstStyle/>
          <a:p>
            <a:r>
              <a:rPr lang="en-US" dirty="0" smtClean="0"/>
              <a:t>If FY18 Run is 3 months long: </a:t>
            </a: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FF0000"/>
                </a:solidFill>
              </a:rPr>
              <a:t>impact</a:t>
            </a:r>
            <a:r>
              <a:rPr lang="en-US" sz="1800" dirty="0" smtClean="0"/>
              <a:t> statements)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153400" cy="5181600"/>
          </a:xfrm>
        </p:spPr>
        <p:txBody>
          <a:bodyPr/>
          <a:lstStyle/>
          <a:p>
            <a:r>
              <a:rPr lang="en-US" sz="1800" dirty="0" smtClean="0">
                <a:solidFill>
                  <a:schemeClr val="accent1"/>
                </a:solidFill>
              </a:rPr>
              <a:t>Nearly the entire period will be a dynamic tuning / optimization exercise to achieve the required running conditions.</a:t>
            </a:r>
          </a:p>
          <a:p>
            <a:r>
              <a:rPr lang="en-US" sz="1800" dirty="0" smtClean="0">
                <a:solidFill>
                  <a:schemeClr val="accent1"/>
                </a:solidFill>
              </a:rPr>
              <a:t>Non-optimized beam will provide opportunity to further commission experiment and muon storage parameters</a:t>
            </a:r>
          </a:p>
          <a:p>
            <a:r>
              <a:rPr lang="en-US" sz="1800" dirty="0" smtClean="0">
                <a:solidFill>
                  <a:schemeClr val="accent1"/>
                </a:solidFill>
              </a:rPr>
              <a:t>Precession data obtained should compare to BNL E821 statistics</a:t>
            </a:r>
          </a:p>
          <a:p>
            <a:r>
              <a:rPr lang="en-US" sz="1800" b="1" i="1" dirty="0" smtClean="0">
                <a:solidFill>
                  <a:schemeClr val="bg1"/>
                </a:solidFill>
              </a:rPr>
              <a:t>BUT!  Depending on the quality</a:t>
            </a:r>
            <a:r>
              <a:rPr lang="en-US" sz="1800" dirty="0" smtClean="0">
                <a:solidFill>
                  <a:schemeClr val="accent1"/>
                </a:solidFill>
              </a:rPr>
              <a:t>, it may not provide a “physics” quality data set unless we get at least 1 month of good and stable conditions with all systems functioning well</a:t>
            </a:r>
          </a:p>
          <a:p>
            <a:endParaRPr lang="en-US" sz="1800" dirty="0">
              <a:solidFill>
                <a:schemeClr val="accent1"/>
              </a:solidFill>
            </a:endParaRPr>
          </a:p>
          <a:p>
            <a:r>
              <a:rPr lang="en-US" sz="1800" b="1" dirty="0" smtClean="0">
                <a:solidFill>
                  <a:srgbClr val="FF0000"/>
                </a:solidFill>
              </a:rPr>
              <a:t>THE IMPACT </a:t>
            </a:r>
            <a:endParaRPr lang="en-US" sz="1800" dirty="0" smtClean="0">
              <a:solidFill>
                <a:srgbClr val="FF0000"/>
              </a:solidFill>
            </a:endParaRPr>
          </a:p>
          <a:p>
            <a:pPr lvl="1"/>
            <a:r>
              <a:rPr lang="en-US" sz="1400" u="sng" dirty="0" smtClean="0">
                <a:solidFill>
                  <a:schemeClr val="accent1"/>
                </a:solidFill>
              </a:rPr>
              <a:t>Lose a full year on our Physics Production calendar</a:t>
            </a:r>
          </a:p>
          <a:p>
            <a:pPr lvl="1"/>
            <a:r>
              <a:rPr lang="en-US" sz="1400" dirty="0" smtClean="0">
                <a:solidFill>
                  <a:schemeClr val="accent1"/>
                </a:solidFill>
              </a:rPr>
              <a:t>Highly inefficient use of time and resources</a:t>
            </a:r>
          </a:p>
          <a:p>
            <a:pPr lvl="1"/>
            <a:r>
              <a:rPr lang="en-US" sz="1400" dirty="0" smtClean="0">
                <a:solidFill>
                  <a:schemeClr val="accent1"/>
                </a:solidFill>
              </a:rPr>
              <a:t>Likely </a:t>
            </a:r>
            <a:r>
              <a:rPr lang="en-US" sz="1400" u="sng" dirty="0" smtClean="0">
                <a:solidFill>
                  <a:schemeClr val="accent1"/>
                </a:solidFill>
              </a:rPr>
              <a:t>lose critical (young) people </a:t>
            </a:r>
            <a:r>
              <a:rPr lang="en-US" sz="1400" dirty="0" smtClean="0">
                <a:solidFill>
                  <a:schemeClr val="accent1"/>
                </a:solidFill>
              </a:rPr>
              <a:t>who have brought the experiment up to a running condition. These are the experts.  Many are on fixed-term contracts and thesis calendars.</a:t>
            </a:r>
          </a:p>
          <a:p>
            <a:pPr lvl="2"/>
            <a:r>
              <a:rPr lang="en-US" sz="1400" dirty="0" smtClean="0">
                <a:solidFill>
                  <a:schemeClr val="accent1"/>
                </a:solidFill>
              </a:rPr>
              <a:t>Run restart 9 months later will be at risk if some experts depart</a:t>
            </a:r>
          </a:p>
          <a:p>
            <a:pPr lvl="2"/>
            <a:r>
              <a:rPr lang="en-US" sz="1400" dirty="0" smtClean="0">
                <a:solidFill>
                  <a:schemeClr val="accent1"/>
                </a:solidFill>
              </a:rPr>
              <a:t>Could also lose critical Fermilab technical support</a:t>
            </a:r>
          </a:p>
          <a:p>
            <a:pPr lvl="1"/>
            <a:r>
              <a:rPr lang="en-US" sz="1400" dirty="0" smtClean="0">
                <a:solidFill>
                  <a:schemeClr val="accent1"/>
                </a:solidFill>
              </a:rPr>
              <a:t>Impact to Mu2e is likely if g-2 is slowed significantly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- p. </a:t>
            </a:r>
            <a:fld id="{393A1141-82E9-4DF7-A609-9FDD1C82B118}" type="slidenum">
              <a:rPr lang="en-US" altLang="en-US" smtClean="0"/>
              <a:pPr/>
              <a:t>24</a:t>
            </a:fld>
            <a:r>
              <a:rPr lang="en-US" altLang="en-US" dirty="0" smtClean="0"/>
              <a:t>26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30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927"/>
            <a:ext cx="8229600" cy="696912"/>
          </a:xfrm>
        </p:spPr>
        <p:txBody>
          <a:bodyPr/>
          <a:lstStyle/>
          <a:p>
            <a:r>
              <a:rPr lang="en-US" dirty="0" smtClean="0"/>
              <a:t>If there is </a:t>
            </a:r>
            <a:r>
              <a:rPr lang="en-US" i="1" dirty="0" smtClean="0">
                <a:solidFill>
                  <a:srgbClr val="FF0000"/>
                </a:solidFill>
              </a:rPr>
              <a:t>NO</a:t>
            </a:r>
            <a:r>
              <a:rPr lang="en-US" dirty="0" smtClean="0"/>
              <a:t> FY18 Running at all… 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153400" cy="5181600"/>
          </a:xfrm>
        </p:spPr>
        <p:txBody>
          <a:bodyPr/>
          <a:lstStyle/>
          <a:p>
            <a:r>
              <a:rPr lang="en-US" sz="1800" dirty="0" smtClean="0">
                <a:solidFill>
                  <a:schemeClr val="accent1"/>
                </a:solidFill>
              </a:rPr>
              <a:t>A </a:t>
            </a:r>
            <a:r>
              <a:rPr lang="en-US" sz="1800" dirty="0" smtClean="0">
                <a:solidFill>
                  <a:srgbClr val="FF0000"/>
                </a:solidFill>
              </a:rPr>
              <a:t>Doomsday</a:t>
            </a:r>
            <a:r>
              <a:rPr lang="en-US" sz="1800" dirty="0" smtClean="0">
                <a:solidFill>
                  <a:schemeClr val="accent1"/>
                </a:solidFill>
              </a:rPr>
              <a:t> Scenario for g-2</a:t>
            </a:r>
          </a:p>
          <a:p>
            <a:endParaRPr lang="en-US" sz="1800" dirty="0" smtClean="0">
              <a:solidFill>
                <a:schemeClr val="accent1"/>
              </a:solidFill>
            </a:endParaRPr>
          </a:p>
          <a:p>
            <a:r>
              <a:rPr lang="en-US" sz="1800" dirty="0" smtClean="0">
                <a:solidFill>
                  <a:schemeClr val="accent1"/>
                </a:solidFill>
              </a:rPr>
              <a:t>The Experiment is built and ready after 9+ years of planning, design, construction</a:t>
            </a:r>
          </a:p>
          <a:p>
            <a:endParaRPr lang="en-US" sz="1800" dirty="0" smtClean="0">
              <a:solidFill>
                <a:schemeClr val="accent1"/>
              </a:solidFill>
            </a:endParaRPr>
          </a:p>
          <a:p>
            <a:r>
              <a:rPr lang="en-US" sz="1800" dirty="0" smtClean="0">
                <a:solidFill>
                  <a:schemeClr val="accent1"/>
                </a:solidFill>
              </a:rPr>
              <a:t>The Experiment has largely been commissioned.</a:t>
            </a:r>
          </a:p>
          <a:p>
            <a:endParaRPr lang="en-US" sz="1800" dirty="0">
              <a:solidFill>
                <a:schemeClr val="accent1"/>
              </a:solidFill>
            </a:endParaRPr>
          </a:p>
          <a:p>
            <a:r>
              <a:rPr lang="en-US" sz="1800" dirty="0" smtClean="0">
                <a:solidFill>
                  <a:schemeClr val="accent1"/>
                </a:solidFill>
              </a:rPr>
              <a:t>It’s too delicate to simply stand down for 15 months and be expected to come back alive without serious problems</a:t>
            </a:r>
          </a:p>
          <a:p>
            <a:endParaRPr lang="en-US" sz="1800" dirty="0">
              <a:solidFill>
                <a:schemeClr val="accent1"/>
              </a:solidFill>
            </a:endParaRPr>
          </a:p>
          <a:p>
            <a:r>
              <a:rPr lang="en-US" sz="1800" dirty="0" smtClean="0">
                <a:solidFill>
                  <a:schemeClr val="accent1"/>
                </a:solidFill>
              </a:rPr>
              <a:t>International partners will be dumbstruck</a:t>
            </a:r>
          </a:p>
          <a:p>
            <a:endParaRPr lang="en-US" sz="1800" dirty="0">
              <a:solidFill>
                <a:schemeClr val="accent1"/>
              </a:solidFill>
            </a:endParaRPr>
          </a:p>
          <a:p>
            <a:r>
              <a:rPr lang="en-US" sz="1800" dirty="0" smtClean="0">
                <a:solidFill>
                  <a:schemeClr val="accent1"/>
                </a:solidFill>
              </a:rPr>
              <a:t>University grants devastated and groups diminished</a:t>
            </a:r>
          </a:p>
          <a:p>
            <a:endParaRPr lang="en-US" sz="1800" dirty="0">
              <a:solidFill>
                <a:schemeClr val="accent1"/>
              </a:solidFill>
            </a:endParaRPr>
          </a:p>
          <a:p>
            <a:r>
              <a:rPr lang="en-US" sz="1800" dirty="0" smtClean="0">
                <a:solidFill>
                  <a:schemeClr val="accent1"/>
                </a:solidFill>
              </a:rPr>
              <a:t>Trust destroyed</a:t>
            </a: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dirty="0" smtClean="0"/>
              <a:t>- p. </a:t>
            </a:r>
            <a:fld id="{393A1141-82E9-4DF7-A609-9FDD1C82B118}" type="slidenum">
              <a:rPr lang="en-US" altLang="en-US" smtClean="0"/>
              <a:pPr/>
              <a:t>25</a:t>
            </a:fld>
            <a:r>
              <a:rPr lang="en-US" altLang="en-US" dirty="0" smtClean="0"/>
              <a:t>26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421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07581" y="990600"/>
            <a:ext cx="8229600" cy="5141225"/>
          </a:xfrm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Our Run Plan for (full) FY18 cycle </a:t>
            </a:r>
            <a:endParaRPr lang="en-US" b="1" i="1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Use Shutdown to address known issues</a:t>
            </a:r>
          </a:p>
          <a:p>
            <a:pPr lvl="2"/>
            <a:r>
              <a:rPr lang="en-US" dirty="0" smtClean="0"/>
              <a:t>Vacuum improvement </a:t>
            </a:r>
            <a:r>
              <a:rPr lang="en-US" dirty="0" smtClean="0">
                <a:sym typeface="Wingdings" panose="05000000000000000000" pitchFamily="2" charset="2"/>
              </a:rPr>
              <a:t> kicker and quad increased HV expected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Small noise issues on some signals; new T0, additional IBMS planes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Integrate final aux systems into DAQ</a:t>
            </a:r>
            <a:endParaRPr lang="en-US" dirty="0" smtClean="0"/>
          </a:p>
          <a:p>
            <a:pPr lvl="1"/>
            <a:r>
              <a:rPr lang="en-US" dirty="0" smtClean="0"/>
              <a:t>Tune our systems using parasitic beam during AD muon campus development</a:t>
            </a:r>
          </a:p>
          <a:p>
            <a:pPr lvl="1"/>
            <a:r>
              <a:rPr lang="en-US" dirty="0" smtClean="0"/>
              <a:t>Take high-quality data aggressively until 2018 summer shutdown</a:t>
            </a: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b="1" i="1" dirty="0" smtClean="0">
                <a:solidFill>
                  <a:srgbClr val="0070C0"/>
                </a:solidFill>
              </a:rPr>
              <a:t>What </a:t>
            </a:r>
            <a:r>
              <a:rPr lang="en-US" b="1" i="1" dirty="0">
                <a:solidFill>
                  <a:srgbClr val="0070C0"/>
                </a:solidFill>
              </a:rPr>
              <a:t>happens </a:t>
            </a:r>
            <a:r>
              <a:rPr lang="en-US" b="1" i="1" dirty="0" smtClean="0">
                <a:solidFill>
                  <a:srgbClr val="0070C0"/>
                </a:solidFill>
              </a:rPr>
              <a:t>if it’s only 3 months …</a:t>
            </a:r>
          </a:p>
          <a:p>
            <a:pPr lvl="1"/>
            <a:r>
              <a:rPr lang="en-US" dirty="0" smtClean="0"/>
              <a:t>Mostly commissioning</a:t>
            </a:r>
          </a:p>
          <a:p>
            <a:pPr lvl="1"/>
            <a:r>
              <a:rPr lang="en-US" dirty="0" smtClean="0"/>
              <a:t>Setback of 1 year on physics calendar</a:t>
            </a:r>
          </a:p>
          <a:p>
            <a:pPr lvl="1"/>
            <a:r>
              <a:rPr lang="en-US" dirty="0" smtClean="0"/>
              <a:t>Delayed “discovery” window for new physics</a:t>
            </a:r>
          </a:p>
          <a:p>
            <a:pPr lvl="1"/>
            <a:r>
              <a:rPr lang="en-US" dirty="0" smtClean="0"/>
              <a:t>Mu2e likely impacted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b="1" i="1" dirty="0" smtClean="0">
                <a:solidFill>
                  <a:srgbClr val="7030A0"/>
                </a:solidFill>
              </a:rPr>
              <a:t>And worse? No running?</a:t>
            </a:r>
            <a:endParaRPr lang="en-US" altLang="en-US" b="1" i="1" dirty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Honestly?  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 bwMode="auto">
          <a:xfrm>
            <a:off x="80772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smtClean="0">
                <a:solidFill>
                  <a:srgbClr val="000000"/>
                </a:solidFill>
                <a:cs typeface="Arial"/>
              </a:rPr>
              <a:t>- p. </a:t>
            </a:r>
            <a:fld id="{CCFCBF5A-34F6-4B70-A1E1-4E063AE32BD8}" type="slidenum">
              <a:rPr lang="en-US" altLang="en-US" sz="1400" b="0" smtClean="0">
                <a:solidFill>
                  <a:srgbClr val="000000"/>
                </a:solidFill>
                <a:cs typeface="Arial"/>
              </a:rPr>
              <a:pPr eaLnBrk="1" hangingPunct="1"/>
              <a:t>26</a:t>
            </a:fld>
            <a:endParaRPr lang="en-US" altLang="en-US" sz="1400" b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9943" y="6274479"/>
            <a:ext cx="800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 Collaboration continues to thank the Lab for strong support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88065" y="6586487"/>
            <a:ext cx="7162800" cy="3048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The Muon (g-2) Collaboration, Fermilab PAC –  29 - June - 2017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6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 bwMode="auto">
          <a:xfrm>
            <a:off x="0" y="1360714"/>
            <a:ext cx="9144000" cy="43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Errors on </a:t>
            </a:r>
            <a:r>
              <a:rPr lang="en-US" dirty="0" err="1" smtClean="0">
                <a:solidFill>
                  <a:schemeClr val="accent2"/>
                </a:solidFill>
                <a:latin typeface="Symbol" panose="05050102010706020507" pitchFamily="18" charset="2"/>
              </a:rPr>
              <a:t>w</a:t>
            </a:r>
            <a:r>
              <a:rPr lang="en-US" baseline="-25000" dirty="0" err="1" smtClean="0">
                <a:solidFill>
                  <a:schemeClr val="accent2"/>
                </a:solidFill>
              </a:rPr>
              <a:t>p</a:t>
            </a:r>
            <a:r>
              <a:rPr lang="en-US" dirty="0" smtClean="0"/>
              <a:t> (ppb)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8077200" y="1404256"/>
            <a:ext cx="762000" cy="3243943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8460" y="104769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Brookhaven E821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17330" y="1051562"/>
            <a:ext cx="881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 bwMode="auto">
          <a:xfrm>
            <a:off x="8382000" y="6553200"/>
            <a:ext cx="762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- p. </a:t>
            </a:r>
            <a:fld id="{CCFCBF5A-34F6-4B70-A1E1-4E063AE32BD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15" name="Footer Placeholder 2"/>
          <p:cNvSpPr txBox="1">
            <a:spLocks/>
          </p:cNvSpPr>
          <p:nvPr/>
        </p:nvSpPr>
        <p:spPr bwMode="auto">
          <a:xfrm>
            <a:off x="914400" y="6536239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The Muon (g-2) Collaboration, Fermilab PAC –  24 - June – 2015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90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Errors on </a:t>
            </a:r>
            <a:r>
              <a:rPr lang="en-US" dirty="0" err="1" smtClean="0">
                <a:solidFill>
                  <a:schemeClr val="tx2"/>
                </a:solidFill>
                <a:latin typeface="Symbol" panose="05050102010706020507" pitchFamily="18" charset="2"/>
              </a:rPr>
              <a:t>w</a:t>
            </a:r>
            <a:r>
              <a:rPr lang="en-US" baseline="-25000" dirty="0" err="1" smtClean="0">
                <a:solidFill>
                  <a:schemeClr val="tx2"/>
                </a:solidFill>
              </a:rPr>
              <a:t>a</a:t>
            </a:r>
            <a:r>
              <a:rPr lang="en-US" dirty="0" smtClean="0"/>
              <a:t> (ppb)</a:t>
            </a:r>
            <a:endParaRPr lang="en-US" dirty="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066800"/>
            <a:ext cx="91138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8229600" y="2057400"/>
            <a:ext cx="762000" cy="137160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8229600" y="4876800"/>
            <a:ext cx="762000" cy="457200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229600" y="3483428"/>
            <a:ext cx="762000" cy="1186543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1400" y="3722598"/>
            <a:ext cx="767443" cy="523220"/>
          </a:xfrm>
          <a:prstGeom prst="rect">
            <a:avLst/>
          </a:prstGeom>
          <a:solidFill>
            <a:schemeClr val="accent3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</a:rPr>
              <a:t>Ring Team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2" y="2286000"/>
            <a:ext cx="996042" cy="523220"/>
          </a:xfrm>
          <a:prstGeom prst="rect">
            <a:avLst/>
          </a:prstGeom>
          <a:solidFill>
            <a:schemeClr val="accent3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2"/>
                </a:solidFill>
              </a:rPr>
              <a:t>Detector Team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801" y="4843790"/>
            <a:ext cx="1028700" cy="523220"/>
          </a:xfrm>
          <a:prstGeom prst="rect">
            <a:avLst/>
          </a:prstGeom>
          <a:solidFill>
            <a:schemeClr val="accent3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2"/>
                </a:solidFill>
              </a:rPr>
              <a:t>Detector Team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 bwMode="auto">
          <a:xfrm>
            <a:off x="8382000" y="6553200"/>
            <a:ext cx="7620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- p. </a:t>
            </a:r>
            <a:fld id="{CCFCBF5A-34F6-4B70-A1E1-4E063AE32BD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12" name="Footer Placeholder 2"/>
          <p:cNvSpPr txBox="1">
            <a:spLocks/>
          </p:cNvSpPr>
          <p:nvPr/>
        </p:nvSpPr>
        <p:spPr bwMode="auto">
          <a:xfrm>
            <a:off x="533400" y="6536239"/>
            <a:ext cx="716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</a:rPr>
              <a:t>The Muon (g-2) Collaboration, Fermilab PAC –  24 - June – 2015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4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6449"/>
            <a:ext cx="7886700" cy="994172"/>
          </a:xfrm>
        </p:spPr>
        <p:txBody>
          <a:bodyPr/>
          <a:lstStyle/>
          <a:p>
            <a:r>
              <a:rPr lang="en-US" dirty="0" smtClean="0"/>
              <a:t>DAQ Performance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41" y="2921372"/>
            <a:ext cx="8049443" cy="2992200"/>
          </a:xfrm>
        </p:spPr>
      </p:pic>
      <p:sp>
        <p:nvSpPr>
          <p:cNvPr id="7" name="TextBox 6"/>
          <p:cNvSpPr txBox="1"/>
          <p:nvPr/>
        </p:nvSpPr>
        <p:spPr>
          <a:xfrm>
            <a:off x="1" y="1568081"/>
            <a:ext cx="9500825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100" dirty="0"/>
              <a:t>MIDAS DAQ is reading data from all 24 calorimeters, Laser system, tracker, fiber harps, Quads and IBMS, as well as 33 slow controls.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100" dirty="0"/>
              <a:t>Total uptime after first 25.5 days is 66% with almost 3M fills collected.</a:t>
            </a:r>
          </a:p>
        </p:txBody>
      </p:sp>
    </p:spTree>
    <p:extLst>
      <p:ext uri="{BB962C8B-B14F-4D97-AF65-F5344CB8AC3E}">
        <p14:creationId xmlns:p14="http://schemas.microsoft.com/office/powerpoint/2010/main" val="405739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“What the PAC would like to hear …”  </a:t>
            </a:r>
            <a:r>
              <a:rPr lang="en-US" sz="1800" dirty="0" smtClean="0"/>
              <a:t>Steve Geer</a:t>
            </a:r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4242" y="1066800"/>
            <a:ext cx="8302557" cy="13716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What would you do if FY18 run is </a:t>
            </a:r>
            <a:r>
              <a:rPr lang="en-US" dirty="0" smtClean="0">
                <a:solidFill>
                  <a:srgbClr val="FF0000"/>
                </a:solidFill>
              </a:rPr>
              <a:t>~3</a:t>
            </a:r>
            <a:r>
              <a:rPr lang="en-US" dirty="0" smtClean="0">
                <a:solidFill>
                  <a:schemeClr val="bg2"/>
                </a:solidFill>
              </a:rPr>
              <a:t> months only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What would you do if there is </a:t>
            </a:r>
            <a:r>
              <a:rPr lang="en-US" dirty="0" smtClean="0">
                <a:solidFill>
                  <a:srgbClr val="FF0000"/>
                </a:solidFill>
              </a:rPr>
              <a:t>no</a:t>
            </a:r>
            <a:r>
              <a:rPr lang="en-US" dirty="0" smtClean="0">
                <a:solidFill>
                  <a:schemeClr val="bg2"/>
                </a:solidFill>
              </a:rPr>
              <a:t> FY18 run</a:t>
            </a:r>
          </a:p>
          <a:p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 Plan for a FY18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full-year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run</a:t>
            </a:r>
            <a:endParaRPr lang="en-US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 bwMode="auto">
          <a:xfrm>
            <a:off x="8080443" y="6546715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dirty="0" smtClean="0"/>
              <a:t>- p. </a:t>
            </a:r>
            <a:fld id="{CCFCBF5A-34F6-4B70-A1E1-4E063AE32BD8}" type="slidenum">
              <a:rPr lang="en-US" altLang="en-US" sz="1400" b="0" smtClean="0"/>
              <a:pPr eaLnBrk="1" hangingPunct="1"/>
              <a:t>3</a:t>
            </a:fld>
            <a:endParaRPr lang="en-US" altLang="en-US" sz="1400" b="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384242" y="2971800"/>
            <a:ext cx="8302557" cy="21336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800000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CFFFF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I have added to that charge: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Status </a:t>
            </a:r>
            <a:r>
              <a:rPr lang="en-US" dirty="0">
                <a:solidFill>
                  <a:schemeClr val="bg2"/>
                </a:solidFill>
              </a:rPr>
              <a:t>of commissioning </a:t>
            </a:r>
            <a:r>
              <a:rPr lang="en-US" dirty="0" smtClean="0">
                <a:solidFill>
                  <a:schemeClr val="bg2"/>
                </a:solidFill>
              </a:rPr>
              <a:t>run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Health Test of Subsystems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Flash plots of performance to date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… which I will </a:t>
            </a:r>
            <a:r>
              <a:rPr lang="en-US" dirty="0" smtClean="0">
                <a:solidFill>
                  <a:srgbClr val="FF0000"/>
                </a:solidFill>
              </a:rPr>
              <a:t>present </a:t>
            </a:r>
            <a:r>
              <a:rPr lang="en-US" dirty="0" smtClean="0">
                <a:solidFill>
                  <a:srgbClr val="FF0000"/>
                </a:solidFill>
              </a:rPr>
              <a:t>first</a:t>
            </a:r>
            <a:endParaRPr lang="en-US" dirty="0">
              <a:solidFill>
                <a:srgbClr val="FF0000"/>
              </a:solidFill>
            </a:endParaRPr>
          </a:p>
          <a:p>
            <a:endParaRPr lang="en-US" b="0" kern="0" dirty="0"/>
          </a:p>
        </p:txBody>
      </p:sp>
    </p:spTree>
    <p:extLst>
      <p:ext uri="{BB962C8B-B14F-4D97-AF65-F5344CB8AC3E}">
        <p14:creationId xmlns:p14="http://schemas.microsoft.com/office/powerpoint/2010/main" val="17145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894"/>
          <a:stretch/>
        </p:blipFill>
        <p:spPr>
          <a:xfrm>
            <a:off x="0" y="495308"/>
            <a:ext cx="8894387" cy="60724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Laser Calibration System is fully installed and operational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The Muon (g-2) Collaboration, Fermilab PAC –  29 - June - 2017</a:t>
            </a:r>
            <a:endParaRPr lang="en-US" alt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- p. </a:t>
            </a:r>
            <a:fld id="{E1A8D3DC-C60E-479F-BE27-5FCFA5DBD597}" type="slidenum">
              <a:rPr lang="en-US" altLang="en-US" smtClean="0"/>
              <a:pPr/>
              <a:t>30</a:t>
            </a:fld>
            <a:r>
              <a:rPr lang="en-US" altLang="en-US" smtClean="0"/>
              <a:t>/26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2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1660438"/>
          </a:xfrm>
        </p:spPr>
        <p:txBody>
          <a:bodyPr/>
          <a:lstStyle/>
          <a:p>
            <a:r>
              <a:rPr lang="en-US" b="1" dirty="0"/>
              <a:t>Statistical </a:t>
            </a:r>
            <a:r>
              <a:rPr lang="en-US" b="1" dirty="0" smtClean="0"/>
              <a:t>error</a:t>
            </a:r>
            <a:r>
              <a:rPr lang="en-US" dirty="0" smtClean="0"/>
              <a:t>:   						</a:t>
            </a:r>
            <a:r>
              <a:rPr lang="en-US" sz="2000" dirty="0" smtClean="0"/>
              <a:t>[ 460 ppb </a:t>
            </a:r>
            <a:r>
              <a:rPr lang="en-US" sz="2000" b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 100 ppb </a:t>
            </a:r>
            <a:r>
              <a:rPr lang="en-US" sz="2000" dirty="0" smtClean="0">
                <a:sym typeface="Wingdings" panose="05000000000000000000" pitchFamily="2" charset="2"/>
              </a:rPr>
              <a:t>]  </a:t>
            </a:r>
            <a:endParaRPr lang="en-US" sz="2000" b="1" dirty="0"/>
          </a:p>
          <a:p>
            <a:pPr lvl="1"/>
            <a:r>
              <a:rPr lang="en-US" dirty="0" smtClean="0">
                <a:solidFill>
                  <a:srgbClr val="003087"/>
                </a:solidFill>
                <a:sym typeface="Wingdings" pitchFamily="2" charset="2"/>
              </a:rPr>
              <a:t>x21 in statistics, ~1.8 </a:t>
            </a:r>
            <a:r>
              <a:rPr lang="en-US" dirty="0">
                <a:solidFill>
                  <a:srgbClr val="003087"/>
                </a:solidFill>
                <a:sym typeface="Wingdings" pitchFamily="2" charset="2"/>
              </a:rPr>
              <a:t>x 10</a:t>
            </a:r>
            <a:r>
              <a:rPr lang="en-US" baseline="30000" dirty="0">
                <a:solidFill>
                  <a:srgbClr val="003087"/>
                </a:solidFill>
                <a:sym typeface="Wingdings" pitchFamily="2" charset="2"/>
              </a:rPr>
              <a:t>11</a:t>
            </a:r>
            <a:r>
              <a:rPr lang="en-US" dirty="0">
                <a:solidFill>
                  <a:srgbClr val="003087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003087"/>
                </a:solidFill>
                <a:sym typeface="Wingdings" pitchFamily="2" charset="2"/>
              </a:rPr>
              <a:t>events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</a:t>
            </a:r>
            <a:r>
              <a:rPr lang="en-US" dirty="0" err="1" smtClean="0">
                <a:latin typeface="Symbol" panose="05050102010706020507" pitchFamily="18" charset="2"/>
              </a:rPr>
              <a:t>w</a:t>
            </a:r>
            <a:r>
              <a:rPr lang="en-US" baseline="-25000" dirty="0" err="1" smtClean="0"/>
              <a:t>a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2000" dirty="0" smtClean="0"/>
              <a:t>[ from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BNL</a:t>
            </a:r>
            <a:r>
              <a:rPr lang="en-US" sz="2000" dirty="0" smtClean="0"/>
              <a:t> </a:t>
            </a:r>
            <a:r>
              <a:rPr lang="en-US" sz="2000" i="1" dirty="0" smtClean="0"/>
              <a:t>realized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FNAL </a:t>
            </a:r>
            <a:r>
              <a:rPr lang="en-US" sz="20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goals</a:t>
            </a:r>
            <a:r>
              <a:rPr lang="en-US" sz="2000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]</a:t>
            </a:r>
            <a:endParaRPr lang="en-US" sz="2000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March 23,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Muon g-2 Science Briefing - The 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charset="0"/>
              </a:rPr>
              <a:t>w</a:t>
            </a:r>
            <a:r>
              <a:rPr kumimoji="0" lang="en-US" sz="1200" b="0" i="0" u="none" strike="noStrike" kern="1200" cap="none" spc="0" normalizeH="0" baseline="-2500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</a:t>
            </a: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 Measurement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4047" y="2259693"/>
            <a:ext cx="7219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</a:rPr>
              <a:t>P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</a:rPr>
              <a:t>roducing and storing 21x more muons than BNL requires a new beam development concept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4047" y="3547835"/>
            <a:ext cx="7199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</a:rPr>
              <a:t>AND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:  Understanding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at a deep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level, the beam production, polarization, phase space properties.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Commissioning beam will have a large proton and pion background.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2D775-5EA2-4D93-B5C8-A2DA638FFC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" b="36329"/>
          <a:stretch/>
        </p:blipFill>
        <p:spPr>
          <a:xfrm>
            <a:off x="1143000" y="4196038"/>
            <a:ext cx="6584251" cy="220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29"/>
          <a:stretch/>
        </p:blipFill>
        <p:spPr>
          <a:xfrm>
            <a:off x="1143000" y="1697507"/>
            <a:ext cx="6584251" cy="24842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1000" y="1217583"/>
            <a:ext cx="1728558" cy="4001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 Campus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4326122"/>
            <a:ext cx="5192422" cy="4001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 Campus without DR (g-2 commissioning)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1919" y="6543040"/>
            <a:ext cx="2262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Stratakis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GM2-doc-5664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9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38" y="2707682"/>
            <a:ext cx="3114262" cy="41503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g-2 beamline work during shutdown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 new pulsed septa magnets </a:t>
            </a:r>
          </a:p>
          <a:p>
            <a:pPr lvl="1"/>
            <a:r>
              <a:rPr lang="en-US" dirty="0"/>
              <a:t>Commissioned using old </a:t>
            </a:r>
            <a:r>
              <a:rPr lang="en-US" dirty="0" err="1"/>
              <a:t>Pbar</a:t>
            </a:r>
            <a:r>
              <a:rPr lang="en-US" dirty="0"/>
              <a:t> septa which </a:t>
            </a:r>
            <a:r>
              <a:rPr lang="en-US" dirty="0" smtClean="0"/>
              <a:t>does not </a:t>
            </a:r>
            <a:r>
              <a:rPr lang="en-US" dirty="0"/>
              <a:t>have cooling to run at full g-2 repetition rate</a:t>
            </a:r>
          </a:p>
          <a:p>
            <a:r>
              <a:rPr lang="en-US" dirty="0"/>
              <a:t>Commission all pulsed power supplies for 12 Hz </a:t>
            </a:r>
            <a:r>
              <a:rPr lang="en-US" dirty="0" err="1" smtClean="0"/>
              <a:t>avg</a:t>
            </a:r>
            <a:r>
              <a:rPr lang="en-US" dirty="0" smtClean="0"/>
              <a:t> </a:t>
            </a:r>
            <a:r>
              <a:rPr lang="en-US" dirty="0"/>
              <a:t>/ 100 Hz bursts</a:t>
            </a:r>
          </a:p>
          <a:p>
            <a:pPr lvl="1"/>
            <a:r>
              <a:rPr lang="en-US" dirty="0"/>
              <a:t>Target station lens and pulsed magnet</a:t>
            </a:r>
          </a:p>
          <a:p>
            <a:pPr lvl="1"/>
            <a:r>
              <a:rPr lang="en-US" dirty="0"/>
              <a:t>Delivery Ring injection and abort septa</a:t>
            </a:r>
          </a:p>
          <a:p>
            <a:pPr lvl="1"/>
            <a:r>
              <a:rPr lang="en-US" dirty="0"/>
              <a:t>Delivery Ring injection, extraction, and                                              abort kickers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9C158-AEF1-41A2-A6CE-6F0BAB305EF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68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843" y="457200"/>
            <a:ext cx="8001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7030A0"/>
                </a:solidFill>
              </a:rPr>
              <a:t>Goals of Commissioning run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/>
              <a:t>Test / exercise all experimental equipment with beam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/>
              <a:t>Establish muon storage rates to check TDR estimates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 smtClean="0"/>
              <a:t>Acquire enough statistics for meaningful offline analysis development</a:t>
            </a:r>
          </a:p>
          <a:p>
            <a:r>
              <a:rPr lang="en-US" i="1" dirty="0" smtClean="0">
                <a:solidFill>
                  <a:srgbClr val="7030A0"/>
                </a:solidFill>
              </a:rPr>
              <a:t>and, we should not forget </a:t>
            </a:r>
            <a:endParaRPr lang="en-US" i="1" dirty="0">
              <a:solidFill>
                <a:srgbClr val="7030A0"/>
              </a:solidFill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en-US" i="1" dirty="0" smtClean="0"/>
              <a:t>Train the crew and be ready for Physics Runs in early FY18</a:t>
            </a: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 bwMode="auto">
          <a:xfrm>
            <a:off x="8080443" y="6546715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50000"/>
              </a:spcBef>
              <a:spcAft>
                <a:spcPct val="0"/>
              </a:spcAft>
              <a:defRPr sz="2000" b="1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/>
            <a:r>
              <a:rPr lang="en-US" altLang="en-US" sz="1400" b="0" dirty="0" smtClean="0"/>
              <a:t>- p. </a:t>
            </a:r>
            <a:fld id="{CCFCBF5A-34F6-4B70-A1E1-4E063AE32BD8}" type="slidenum">
              <a:rPr lang="en-US" altLang="en-US" sz="1400" b="0" smtClean="0"/>
              <a:pPr eaLnBrk="1" hangingPunct="1"/>
              <a:t>4</a:t>
            </a:fld>
            <a:endParaRPr lang="en-US" altLang="en-US" sz="1400" b="0" dirty="0"/>
          </a:p>
        </p:txBody>
      </p:sp>
      <p:sp>
        <p:nvSpPr>
          <p:cNvPr id="2" name="TextBox 1"/>
          <p:cNvSpPr txBox="1"/>
          <p:nvPr/>
        </p:nvSpPr>
        <p:spPr>
          <a:xfrm>
            <a:off x="1260543" y="4343400"/>
            <a:ext cx="6705600" cy="17851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Nominal commissioning schedule</a:t>
            </a:r>
            <a:r>
              <a:rPr lang="en-US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May 23</a:t>
            </a:r>
            <a:r>
              <a:rPr lang="en-US" baseline="30000" dirty="0" smtClean="0"/>
              <a:t>rd</a:t>
            </a:r>
            <a:r>
              <a:rPr lang="en-US" dirty="0" smtClean="0"/>
              <a:t>:  1 fill / minute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June: 6-8 fills / minute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July 7</a:t>
            </a:r>
            <a:r>
              <a:rPr lang="en-US" baseline="30000" dirty="0" smtClean="0"/>
              <a:t>th</a:t>
            </a:r>
            <a:r>
              <a:rPr lang="en-US" dirty="0" smtClean="0"/>
              <a:t>:  Shutdown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6477000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*720 fills / minute when running fully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4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Test / exercise all experimental </a:t>
            </a:r>
            <a:r>
              <a:rPr lang="en-US" i="1" dirty="0" smtClean="0"/>
              <a:t>equipment:</a:t>
            </a:r>
            <a:br>
              <a:rPr lang="en-US" i="1" dirty="0" smtClean="0"/>
            </a:br>
            <a:r>
              <a:rPr lang="en-US" sz="1800" i="1" dirty="0" smtClean="0">
                <a:solidFill>
                  <a:srgbClr val="FF0000"/>
                </a:solidFill>
              </a:rPr>
              <a:t>The </a:t>
            </a:r>
            <a:r>
              <a:rPr lang="en-US" sz="1800" i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w</a:t>
            </a:r>
            <a:r>
              <a:rPr lang="en-US" sz="1800" i="1" baseline="-25000" dirty="0" err="1" smtClean="0">
                <a:solidFill>
                  <a:srgbClr val="FF0000"/>
                </a:solidFill>
              </a:rPr>
              <a:t>p</a:t>
            </a:r>
            <a:r>
              <a:rPr lang="en-US" sz="1800" i="1" dirty="0" smtClean="0">
                <a:solidFill>
                  <a:srgbClr val="FF0000"/>
                </a:solidFill>
              </a:rPr>
              <a:t> Measuring Systems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8229600" cy="5211763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Precision shimmed Field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Fixed NMR probes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NMR Trolley system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NMR Plunging probe </a:t>
            </a:r>
            <a:r>
              <a:rPr lang="en-US" sz="1400" dirty="0" smtClean="0">
                <a:solidFill>
                  <a:schemeClr val="accent1"/>
                </a:solidFill>
              </a:rPr>
              <a:t>(just installed)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Online monitoring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Field DAQ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310" y="2950419"/>
            <a:ext cx="1981200" cy="12843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9966" y="914400"/>
            <a:ext cx="412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966" y="1727775"/>
            <a:ext cx="412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9966" y="4419600"/>
            <a:ext cx="412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9966" y="5310981"/>
            <a:ext cx="412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28600" y="3571942"/>
            <a:ext cx="951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1"/>
                </a:solidFill>
                <a:latin typeface="Zapf Dingbats"/>
                <a:ea typeface="Zapf Dingbats"/>
                <a:cs typeface="Zapf Dingbats"/>
              </a:rPr>
              <a:t>~✔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" y="6409610"/>
            <a:ext cx="693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en-US" sz="1600" dirty="0" smtClean="0">
                <a:solidFill>
                  <a:srgbClr val="008000"/>
                </a:solidFill>
                <a:latin typeface="+mn-lt"/>
                <a:ea typeface="Zapf Dingbats"/>
                <a:cs typeface="Zapf Dingbats"/>
              </a:rPr>
              <a:t>= almost perfect</a:t>
            </a:r>
            <a:r>
              <a:rPr lang="en-US" sz="16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; </a:t>
            </a:r>
            <a:r>
              <a:rPr lang="en-US" sz="1600" dirty="0" smtClean="0">
                <a:solidFill>
                  <a:schemeClr val="accent1"/>
                </a:solidFill>
                <a:latin typeface="Zapf Dingbats"/>
                <a:ea typeface="Zapf Dingbats"/>
                <a:cs typeface="Zapf Dingbats"/>
              </a:rPr>
              <a:t>~✔</a:t>
            </a:r>
            <a:r>
              <a:rPr lang="en-US" sz="1600" dirty="0">
                <a:solidFill>
                  <a:schemeClr val="accent1"/>
                </a:solidFill>
                <a:latin typeface="+mj-lt"/>
                <a:ea typeface="Zapf Dingbats"/>
                <a:cs typeface="Zapf Dingbats"/>
              </a:rPr>
              <a:t>= </a:t>
            </a:r>
            <a:r>
              <a:rPr lang="en-US" sz="1600" dirty="0" smtClean="0">
                <a:solidFill>
                  <a:schemeClr val="accent1"/>
                </a:solidFill>
                <a:latin typeface="+mj-lt"/>
                <a:ea typeface="Zapf Dingbats"/>
                <a:cs typeface="Zapf Dingbats"/>
              </a:rPr>
              <a:t>not yet optimized, fully tested, or complete </a:t>
            </a:r>
            <a:endParaRPr lang="en-US" sz="16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594" y="509312"/>
            <a:ext cx="4487040" cy="1218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059" y="4282640"/>
            <a:ext cx="3012214" cy="20456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4492" t="12690" r="34696"/>
          <a:stretch/>
        </p:blipFill>
        <p:spPr>
          <a:xfrm>
            <a:off x="4330942" y="1935022"/>
            <a:ext cx="1886913" cy="18398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48200" y="2430537"/>
            <a:ext cx="1037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All working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19114" y="3662655"/>
            <a:ext cx="1037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FID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56575" y="2708378"/>
            <a:ext cx="951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1"/>
                </a:solidFill>
                <a:latin typeface="Zapf Dingbats"/>
                <a:ea typeface="Zapf Dingbats"/>
                <a:cs typeface="Zapf Dingbats"/>
              </a:rPr>
              <a:t>~✔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7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Test / exercise all experimental </a:t>
            </a:r>
            <a:r>
              <a:rPr lang="en-US" i="1" dirty="0" smtClean="0"/>
              <a:t>equipment:</a:t>
            </a:r>
            <a:br>
              <a:rPr lang="en-US" i="1" dirty="0" smtClean="0"/>
            </a:br>
            <a:r>
              <a:rPr lang="en-US" sz="1800" i="1" dirty="0" smtClean="0">
                <a:solidFill>
                  <a:srgbClr val="FF0000"/>
                </a:solidFill>
              </a:rPr>
              <a:t>The Muon Storage Optimization Systems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38200"/>
            <a:ext cx="8077200" cy="54102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T0 start </a:t>
            </a:r>
            <a:r>
              <a:rPr lang="en-US" dirty="0" smtClean="0">
                <a:solidFill>
                  <a:schemeClr val="accent1"/>
                </a:solidFill>
              </a:rPr>
              <a:t>counter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IBMS </a:t>
            </a:r>
            <a:r>
              <a:rPr lang="en-US" dirty="0">
                <a:solidFill>
                  <a:schemeClr val="accent1"/>
                </a:solidFill>
              </a:rPr>
              <a:t>imaging </a:t>
            </a:r>
            <a:r>
              <a:rPr lang="en-US" dirty="0" smtClean="0">
                <a:solidFill>
                  <a:schemeClr val="accent1"/>
                </a:solidFill>
              </a:rPr>
              <a:t>system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Inflector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Pulsed Electric Quadrupoles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Fast magnetic </a:t>
            </a:r>
            <a:r>
              <a:rPr lang="en-US" i="1" dirty="0" smtClean="0">
                <a:solidFill>
                  <a:schemeClr val="accent1"/>
                </a:solidFill>
              </a:rPr>
              <a:t>Kicker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Fiber </a:t>
            </a:r>
            <a:r>
              <a:rPr lang="en-US" dirty="0">
                <a:solidFill>
                  <a:schemeClr val="accent1"/>
                </a:solidFill>
              </a:rPr>
              <a:t>Harp x/y planes in vacuum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endParaRPr lang="en-US" dirty="0" smtClean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4225610"/>
            <a:ext cx="1996973" cy="1108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104" y="2326548"/>
            <a:ext cx="2712955" cy="1822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728" t="20833" r="5037"/>
          <a:stretch/>
        </p:blipFill>
        <p:spPr>
          <a:xfrm>
            <a:off x="5559058" y="744695"/>
            <a:ext cx="2667001" cy="1447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9381" y="5121807"/>
            <a:ext cx="412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65771" y="3416628"/>
            <a:ext cx="951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1"/>
                </a:solidFill>
                <a:latin typeface="Zapf Dingbats"/>
                <a:ea typeface="Zapf Dingbats"/>
                <a:cs typeface="Zapf Dingbats"/>
              </a:rPr>
              <a:t>~✔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30900" y="2501366"/>
            <a:ext cx="951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8537" y="1653988"/>
            <a:ext cx="951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1"/>
                </a:solidFill>
                <a:latin typeface="Zapf Dingbats"/>
                <a:ea typeface="Zapf Dingbats"/>
                <a:cs typeface="Zapf Dingbats"/>
              </a:rPr>
              <a:t>~✔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25644" y="760024"/>
            <a:ext cx="951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1"/>
                </a:solidFill>
                <a:latin typeface="Zapf Dingbats"/>
                <a:ea typeface="Zapf Dingbats"/>
                <a:cs typeface="Zapf Dingbats"/>
              </a:rPr>
              <a:t>~✔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56356" y="4307034"/>
            <a:ext cx="951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1"/>
                </a:solidFill>
                <a:latin typeface="Zapf Dingbats"/>
                <a:ea typeface="Zapf Dingbats"/>
                <a:cs typeface="Zapf Dingbats"/>
              </a:rPr>
              <a:t>~✔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200" y="6409610"/>
            <a:ext cx="693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en-US" sz="1600" dirty="0" smtClean="0">
                <a:solidFill>
                  <a:srgbClr val="008000"/>
                </a:solidFill>
                <a:latin typeface="+mn-lt"/>
                <a:ea typeface="Zapf Dingbats"/>
                <a:cs typeface="Zapf Dingbats"/>
              </a:rPr>
              <a:t>= almost perfect</a:t>
            </a:r>
            <a:r>
              <a:rPr lang="en-US" sz="16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; </a:t>
            </a:r>
            <a:r>
              <a:rPr lang="en-US" sz="1600" dirty="0" smtClean="0">
                <a:solidFill>
                  <a:schemeClr val="accent1"/>
                </a:solidFill>
                <a:latin typeface="Zapf Dingbats"/>
                <a:ea typeface="Zapf Dingbats"/>
                <a:cs typeface="Zapf Dingbats"/>
              </a:rPr>
              <a:t>~✔</a:t>
            </a:r>
            <a:r>
              <a:rPr lang="en-US" sz="1600" dirty="0">
                <a:solidFill>
                  <a:schemeClr val="accent1"/>
                </a:solidFill>
                <a:latin typeface="+mj-lt"/>
                <a:ea typeface="Zapf Dingbats"/>
                <a:cs typeface="Zapf Dingbats"/>
              </a:rPr>
              <a:t>= </a:t>
            </a:r>
            <a:r>
              <a:rPr lang="en-US" sz="1600" dirty="0" smtClean="0">
                <a:solidFill>
                  <a:schemeClr val="accent1"/>
                </a:solidFill>
                <a:latin typeface="+mj-lt"/>
                <a:ea typeface="Zapf Dingbats"/>
                <a:cs typeface="Zapf Dingbats"/>
              </a:rPr>
              <a:t>not yet optimized, fully tested, or complete </a:t>
            </a:r>
            <a:endParaRPr 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19801" y="3448333"/>
            <a:ext cx="228600" cy="181971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4419600" y="4419600"/>
            <a:ext cx="489180" cy="582305"/>
          </a:xfrm>
          <a:custGeom>
            <a:avLst/>
            <a:gdLst>
              <a:gd name="connsiteX0" fmla="*/ 9099 w 532263"/>
              <a:gd name="connsiteY0" fmla="*/ 418531 h 582305"/>
              <a:gd name="connsiteX1" fmla="*/ 0 w 532263"/>
              <a:gd name="connsiteY1" fmla="*/ 345743 h 582305"/>
              <a:gd name="connsiteX2" fmla="*/ 4550 w 532263"/>
              <a:gd name="connsiteY2" fmla="*/ 254758 h 582305"/>
              <a:gd name="connsiteX3" fmla="*/ 13648 w 532263"/>
              <a:gd name="connsiteY3" fmla="*/ 218364 h 582305"/>
              <a:gd name="connsiteX4" fmla="*/ 27296 w 532263"/>
              <a:gd name="connsiteY4" fmla="*/ 168322 h 582305"/>
              <a:gd name="connsiteX5" fmla="*/ 45493 w 532263"/>
              <a:gd name="connsiteY5" fmla="*/ 141027 h 582305"/>
              <a:gd name="connsiteX6" fmla="*/ 50042 w 532263"/>
              <a:gd name="connsiteY6" fmla="*/ 122830 h 582305"/>
              <a:gd name="connsiteX7" fmla="*/ 77338 w 532263"/>
              <a:gd name="connsiteY7" fmla="*/ 95534 h 582305"/>
              <a:gd name="connsiteX8" fmla="*/ 90985 w 532263"/>
              <a:gd name="connsiteY8" fmla="*/ 81887 h 582305"/>
              <a:gd name="connsiteX9" fmla="*/ 104633 w 532263"/>
              <a:gd name="connsiteY9" fmla="*/ 72788 h 582305"/>
              <a:gd name="connsiteX10" fmla="*/ 145576 w 532263"/>
              <a:gd name="connsiteY10" fmla="*/ 36394 h 582305"/>
              <a:gd name="connsiteX11" fmla="*/ 163774 w 532263"/>
              <a:gd name="connsiteY11" fmla="*/ 27296 h 582305"/>
              <a:gd name="connsiteX12" fmla="*/ 191069 w 532263"/>
              <a:gd name="connsiteY12" fmla="*/ 9099 h 582305"/>
              <a:gd name="connsiteX13" fmla="*/ 218365 w 532263"/>
              <a:gd name="connsiteY13" fmla="*/ 0 h 582305"/>
              <a:gd name="connsiteX14" fmla="*/ 377588 w 532263"/>
              <a:gd name="connsiteY14" fmla="*/ 4549 h 582305"/>
              <a:gd name="connsiteX15" fmla="*/ 395785 w 532263"/>
              <a:gd name="connsiteY15" fmla="*/ 9099 h 582305"/>
              <a:gd name="connsiteX16" fmla="*/ 423081 w 532263"/>
              <a:gd name="connsiteY16" fmla="*/ 18197 h 582305"/>
              <a:gd name="connsiteX17" fmla="*/ 441278 w 532263"/>
              <a:gd name="connsiteY17" fmla="*/ 40943 h 582305"/>
              <a:gd name="connsiteX18" fmla="*/ 445827 w 532263"/>
              <a:gd name="connsiteY18" fmla="*/ 54591 h 582305"/>
              <a:gd name="connsiteX19" fmla="*/ 473123 w 532263"/>
              <a:gd name="connsiteY19" fmla="*/ 72788 h 582305"/>
              <a:gd name="connsiteX20" fmla="*/ 491320 w 532263"/>
              <a:gd name="connsiteY20" fmla="*/ 100084 h 582305"/>
              <a:gd name="connsiteX21" fmla="*/ 495869 w 532263"/>
              <a:gd name="connsiteY21" fmla="*/ 113731 h 582305"/>
              <a:gd name="connsiteX22" fmla="*/ 514066 w 532263"/>
              <a:gd name="connsiteY22" fmla="*/ 141027 h 582305"/>
              <a:gd name="connsiteX23" fmla="*/ 523165 w 532263"/>
              <a:gd name="connsiteY23" fmla="*/ 168322 h 582305"/>
              <a:gd name="connsiteX24" fmla="*/ 527714 w 532263"/>
              <a:gd name="connsiteY24" fmla="*/ 204717 h 582305"/>
              <a:gd name="connsiteX25" fmla="*/ 532263 w 532263"/>
              <a:gd name="connsiteY25" fmla="*/ 236561 h 582305"/>
              <a:gd name="connsiteX26" fmla="*/ 527714 w 532263"/>
              <a:gd name="connsiteY26" fmla="*/ 373039 h 582305"/>
              <a:gd name="connsiteX27" fmla="*/ 518615 w 532263"/>
              <a:gd name="connsiteY27" fmla="*/ 404884 h 582305"/>
              <a:gd name="connsiteX28" fmla="*/ 509517 w 532263"/>
              <a:gd name="connsiteY28" fmla="*/ 423081 h 582305"/>
              <a:gd name="connsiteX29" fmla="*/ 500418 w 532263"/>
              <a:gd name="connsiteY29" fmla="*/ 450376 h 582305"/>
              <a:gd name="connsiteX30" fmla="*/ 491320 w 532263"/>
              <a:gd name="connsiteY30" fmla="*/ 477672 h 582305"/>
              <a:gd name="connsiteX31" fmla="*/ 482221 w 532263"/>
              <a:gd name="connsiteY31" fmla="*/ 504967 h 582305"/>
              <a:gd name="connsiteX32" fmla="*/ 464024 w 532263"/>
              <a:gd name="connsiteY32" fmla="*/ 545911 h 582305"/>
              <a:gd name="connsiteX33" fmla="*/ 459475 w 532263"/>
              <a:gd name="connsiteY33" fmla="*/ 559558 h 582305"/>
              <a:gd name="connsiteX34" fmla="*/ 445827 w 532263"/>
              <a:gd name="connsiteY34" fmla="*/ 582305 h 58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2263" h="582305">
                <a:moveTo>
                  <a:pt x="9099" y="418531"/>
                </a:moveTo>
                <a:cubicBezTo>
                  <a:pt x="7086" y="404437"/>
                  <a:pt x="0" y="357203"/>
                  <a:pt x="0" y="345743"/>
                </a:cubicBezTo>
                <a:cubicBezTo>
                  <a:pt x="0" y="315377"/>
                  <a:pt x="1315" y="284951"/>
                  <a:pt x="4550" y="254758"/>
                </a:cubicBezTo>
                <a:cubicBezTo>
                  <a:pt x="5882" y="242325"/>
                  <a:pt x="11196" y="230626"/>
                  <a:pt x="13648" y="218364"/>
                </a:cubicBezTo>
                <a:cubicBezTo>
                  <a:pt x="16090" y="206155"/>
                  <a:pt x="20699" y="178218"/>
                  <a:pt x="27296" y="168322"/>
                </a:cubicBezTo>
                <a:lnTo>
                  <a:pt x="45493" y="141027"/>
                </a:lnTo>
                <a:cubicBezTo>
                  <a:pt x="47009" y="134961"/>
                  <a:pt x="46457" y="127952"/>
                  <a:pt x="50042" y="122830"/>
                </a:cubicBezTo>
                <a:cubicBezTo>
                  <a:pt x="57421" y="112289"/>
                  <a:pt x="68239" y="104633"/>
                  <a:pt x="77338" y="95534"/>
                </a:cubicBezTo>
                <a:cubicBezTo>
                  <a:pt x="81887" y="90985"/>
                  <a:pt x="85632" y="85456"/>
                  <a:pt x="90985" y="81887"/>
                </a:cubicBezTo>
                <a:cubicBezTo>
                  <a:pt x="95534" y="78854"/>
                  <a:pt x="100546" y="76420"/>
                  <a:pt x="104633" y="72788"/>
                </a:cubicBezTo>
                <a:cubicBezTo>
                  <a:pt x="129492" y="50692"/>
                  <a:pt x="123902" y="48779"/>
                  <a:pt x="145576" y="36394"/>
                </a:cubicBezTo>
                <a:cubicBezTo>
                  <a:pt x="151464" y="33029"/>
                  <a:pt x="157708" y="30329"/>
                  <a:pt x="163774" y="27296"/>
                </a:cubicBezTo>
                <a:cubicBezTo>
                  <a:pt x="177196" y="7161"/>
                  <a:pt x="166588" y="16443"/>
                  <a:pt x="191069" y="9099"/>
                </a:cubicBezTo>
                <a:cubicBezTo>
                  <a:pt x="200255" y="6343"/>
                  <a:pt x="218365" y="0"/>
                  <a:pt x="218365" y="0"/>
                </a:cubicBezTo>
                <a:cubicBezTo>
                  <a:pt x="271439" y="1516"/>
                  <a:pt x="324562" y="1830"/>
                  <a:pt x="377588" y="4549"/>
                </a:cubicBezTo>
                <a:cubicBezTo>
                  <a:pt x="383832" y="4869"/>
                  <a:pt x="389796" y="7302"/>
                  <a:pt x="395785" y="9099"/>
                </a:cubicBezTo>
                <a:cubicBezTo>
                  <a:pt x="404971" y="11855"/>
                  <a:pt x="423081" y="18197"/>
                  <a:pt x="423081" y="18197"/>
                </a:cubicBezTo>
                <a:cubicBezTo>
                  <a:pt x="434515" y="52502"/>
                  <a:pt x="417761" y="11547"/>
                  <a:pt x="441278" y="40943"/>
                </a:cubicBezTo>
                <a:cubicBezTo>
                  <a:pt x="444274" y="44688"/>
                  <a:pt x="442436" y="51200"/>
                  <a:pt x="445827" y="54591"/>
                </a:cubicBezTo>
                <a:cubicBezTo>
                  <a:pt x="453559" y="62323"/>
                  <a:pt x="473123" y="72788"/>
                  <a:pt x="473123" y="72788"/>
                </a:cubicBezTo>
                <a:cubicBezTo>
                  <a:pt x="479189" y="81887"/>
                  <a:pt x="487862" y="89710"/>
                  <a:pt x="491320" y="100084"/>
                </a:cubicBezTo>
                <a:cubicBezTo>
                  <a:pt x="492836" y="104633"/>
                  <a:pt x="493540" y="109539"/>
                  <a:pt x="495869" y="113731"/>
                </a:cubicBezTo>
                <a:cubicBezTo>
                  <a:pt x="501180" y="123290"/>
                  <a:pt x="510608" y="130653"/>
                  <a:pt x="514066" y="141027"/>
                </a:cubicBezTo>
                <a:lnTo>
                  <a:pt x="523165" y="168322"/>
                </a:lnTo>
                <a:cubicBezTo>
                  <a:pt x="524681" y="180454"/>
                  <a:pt x="526098" y="192598"/>
                  <a:pt x="527714" y="204717"/>
                </a:cubicBezTo>
                <a:cubicBezTo>
                  <a:pt x="529131" y="215345"/>
                  <a:pt x="532263" y="225839"/>
                  <a:pt x="532263" y="236561"/>
                </a:cubicBezTo>
                <a:cubicBezTo>
                  <a:pt x="532263" y="282079"/>
                  <a:pt x="530387" y="327600"/>
                  <a:pt x="527714" y="373039"/>
                </a:cubicBezTo>
                <a:cubicBezTo>
                  <a:pt x="527451" y="377503"/>
                  <a:pt x="520963" y="399406"/>
                  <a:pt x="518615" y="404884"/>
                </a:cubicBezTo>
                <a:cubicBezTo>
                  <a:pt x="515944" y="411117"/>
                  <a:pt x="512036" y="416785"/>
                  <a:pt x="509517" y="423081"/>
                </a:cubicBezTo>
                <a:cubicBezTo>
                  <a:pt x="505955" y="431986"/>
                  <a:pt x="503451" y="441278"/>
                  <a:pt x="500418" y="450376"/>
                </a:cubicBezTo>
                <a:lnTo>
                  <a:pt x="491320" y="477672"/>
                </a:lnTo>
                <a:cubicBezTo>
                  <a:pt x="491318" y="477677"/>
                  <a:pt x="482225" y="504962"/>
                  <a:pt x="482221" y="504967"/>
                </a:cubicBezTo>
                <a:cubicBezTo>
                  <a:pt x="467803" y="526595"/>
                  <a:pt x="474852" y="513428"/>
                  <a:pt x="464024" y="545911"/>
                </a:cubicBezTo>
                <a:cubicBezTo>
                  <a:pt x="462508" y="550460"/>
                  <a:pt x="462135" y="555568"/>
                  <a:pt x="459475" y="559558"/>
                </a:cubicBezTo>
                <a:cubicBezTo>
                  <a:pt x="448495" y="576027"/>
                  <a:pt x="452821" y="568315"/>
                  <a:pt x="445827" y="582305"/>
                </a:cubicBezTo>
              </a:path>
            </a:pathLst>
          </a:custGeom>
          <a:noFill/>
          <a:ln w="12700" cap="flat" cmpd="sng" algn="ctr">
            <a:solidFill>
              <a:srgbClr val="FFFF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 flipH="1">
            <a:off x="5212624" y="4419600"/>
            <a:ext cx="346434" cy="582305"/>
          </a:xfrm>
          <a:custGeom>
            <a:avLst/>
            <a:gdLst>
              <a:gd name="connsiteX0" fmla="*/ 9099 w 532263"/>
              <a:gd name="connsiteY0" fmla="*/ 418531 h 582305"/>
              <a:gd name="connsiteX1" fmla="*/ 0 w 532263"/>
              <a:gd name="connsiteY1" fmla="*/ 345743 h 582305"/>
              <a:gd name="connsiteX2" fmla="*/ 4550 w 532263"/>
              <a:gd name="connsiteY2" fmla="*/ 254758 h 582305"/>
              <a:gd name="connsiteX3" fmla="*/ 13648 w 532263"/>
              <a:gd name="connsiteY3" fmla="*/ 218364 h 582305"/>
              <a:gd name="connsiteX4" fmla="*/ 27296 w 532263"/>
              <a:gd name="connsiteY4" fmla="*/ 168322 h 582305"/>
              <a:gd name="connsiteX5" fmla="*/ 45493 w 532263"/>
              <a:gd name="connsiteY5" fmla="*/ 141027 h 582305"/>
              <a:gd name="connsiteX6" fmla="*/ 50042 w 532263"/>
              <a:gd name="connsiteY6" fmla="*/ 122830 h 582305"/>
              <a:gd name="connsiteX7" fmla="*/ 77338 w 532263"/>
              <a:gd name="connsiteY7" fmla="*/ 95534 h 582305"/>
              <a:gd name="connsiteX8" fmla="*/ 90985 w 532263"/>
              <a:gd name="connsiteY8" fmla="*/ 81887 h 582305"/>
              <a:gd name="connsiteX9" fmla="*/ 104633 w 532263"/>
              <a:gd name="connsiteY9" fmla="*/ 72788 h 582305"/>
              <a:gd name="connsiteX10" fmla="*/ 145576 w 532263"/>
              <a:gd name="connsiteY10" fmla="*/ 36394 h 582305"/>
              <a:gd name="connsiteX11" fmla="*/ 163774 w 532263"/>
              <a:gd name="connsiteY11" fmla="*/ 27296 h 582305"/>
              <a:gd name="connsiteX12" fmla="*/ 191069 w 532263"/>
              <a:gd name="connsiteY12" fmla="*/ 9099 h 582305"/>
              <a:gd name="connsiteX13" fmla="*/ 218365 w 532263"/>
              <a:gd name="connsiteY13" fmla="*/ 0 h 582305"/>
              <a:gd name="connsiteX14" fmla="*/ 377588 w 532263"/>
              <a:gd name="connsiteY14" fmla="*/ 4549 h 582305"/>
              <a:gd name="connsiteX15" fmla="*/ 395785 w 532263"/>
              <a:gd name="connsiteY15" fmla="*/ 9099 h 582305"/>
              <a:gd name="connsiteX16" fmla="*/ 423081 w 532263"/>
              <a:gd name="connsiteY16" fmla="*/ 18197 h 582305"/>
              <a:gd name="connsiteX17" fmla="*/ 441278 w 532263"/>
              <a:gd name="connsiteY17" fmla="*/ 40943 h 582305"/>
              <a:gd name="connsiteX18" fmla="*/ 445827 w 532263"/>
              <a:gd name="connsiteY18" fmla="*/ 54591 h 582305"/>
              <a:gd name="connsiteX19" fmla="*/ 473123 w 532263"/>
              <a:gd name="connsiteY19" fmla="*/ 72788 h 582305"/>
              <a:gd name="connsiteX20" fmla="*/ 491320 w 532263"/>
              <a:gd name="connsiteY20" fmla="*/ 100084 h 582305"/>
              <a:gd name="connsiteX21" fmla="*/ 495869 w 532263"/>
              <a:gd name="connsiteY21" fmla="*/ 113731 h 582305"/>
              <a:gd name="connsiteX22" fmla="*/ 514066 w 532263"/>
              <a:gd name="connsiteY22" fmla="*/ 141027 h 582305"/>
              <a:gd name="connsiteX23" fmla="*/ 523165 w 532263"/>
              <a:gd name="connsiteY23" fmla="*/ 168322 h 582305"/>
              <a:gd name="connsiteX24" fmla="*/ 527714 w 532263"/>
              <a:gd name="connsiteY24" fmla="*/ 204717 h 582305"/>
              <a:gd name="connsiteX25" fmla="*/ 532263 w 532263"/>
              <a:gd name="connsiteY25" fmla="*/ 236561 h 582305"/>
              <a:gd name="connsiteX26" fmla="*/ 527714 w 532263"/>
              <a:gd name="connsiteY26" fmla="*/ 373039 h 582305"/>
              <a:gd name="connsiteX27" fmla="*/ 518615 w 532263"/>
              <a:gd name="connsiteY27" fmla="*/ 404884 h 582305"/>
              <a:gd name="connsiteX28" fmla="*/ 509517 w 532263"/>
              <a:gd name="connsiteY28" fmla="*/ 423081 h 582305"/>
              <a:gd name="connsiteX29" fmla="*/ 500418 w 532263"/>
              <a:gd name="connsiteY29" fmla="*/ 450376 h 582305"/>
              <a:gd name="connsiteX30" fmla="*/ 491320 w 532263"/>
              <a:gd name="connsiteY30" fmla="*/ 477672 h 582305"/>
              <a:gd name="connsiteX31" fmla="*/ 482221 w 532263"/>
              <a:gd name="connsiteY31" fmla="*/ 504967 h 582305"/>
              <a:gd name="connsiteX32" fmla="*/ 464024 w 532263"/>
              <a:gd name="connsiteY32" fmla="*/ 545911 h 582305"/>
              <a:gd name="connsiteX33" fmla="*/ 459475 w 532263"/>
              <a:gd name="connsiteY33" fmla="*/ 559558 h 582305"/>
              <a:gd name="connsiteX34" fmla="*/ 445827 w 532263"/>
              <a:gd name="connsiteY34" fmla="*/ 582305 h 58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2263" h="582305">
                <a:moveTo>
                  <a:pt x="9099" y="418531"/>
                </a:moveTo>
                <a:cubicBezTo>
                  <a:pt x="7086" y="404437"/>
                  <a:pt x="0" y="357203"/>
                  <a:pt x="0" y="345743"/>
                </a:cubicBezTo>
                <a:cubicBezTo>
                  <a:pt x="0" y="315377"/>
                  <a:pt x="1315" y="284951"/>
                  <a:pt x="4550" y="254758"/>
                </a:cubicBezTo>
                <a:cubicBezTo>
                  <a:pt x="5882" y="242325"/>
                  <a:pt x="11196" y="230626"/>
                  <a:pt x="13648" y="218364"/>
                </a:cubicBezTo>
                <a:cubicBezTo>
                  <a:pt x="16090" y="206155"/>
                  <a:pt x="20699" y="178218"/>
                  <a:pt x="27296" y="168322"/>
                </a:cubicBezTo>
                <a:lnTo>
                  <a:pt x="45493" y="141027"/>
                </a:lnTo>
                <a:cubicBezTo>
                  <a:pt x="47009" y="134961"/>
                  <a:pt x="46457" y="127952"/>
                  <a:pt x="50042" y="122830"/>
                </a:cubicBezTo>
                <a:cubicBezTo>
                  <a:pt x="57421" y="112289"/>
                  <a:pt x="68239" y="104633"/>
                  <a:pt x="77338" y="95534"/>
                </a:cubicBezTo>
                <a:cubicBezTo>
                  <a:pt x="81887" y="90985"/>
                  <a:pt x="85632" y="85456"/>
                  <a:pt x="90985" y="81887"/>
                </a:cubicBezTo>
                <a:cubicBezTo>
                  <a:pt x="95534" y="78854"/>
                  <a:pt x="100546" y="76420"/>
                  <a:pt x="104633" y="72788"/>
                </a:cubicBezTo>
                <a:cubicBezTo>
                  <a:pt x="129492" y="50692"/>
                  <a:pt x="123902" y="48779"/>
                  <a:pt x="145576" y="36394"/>
                </a:cubicBezTo>
                <a:cubicBezTo>
                  <a:pt x="151464" y="33029"/>
                  <a:pt x="157708" y="30329"/>
                  <a:pt x="163774" y="27296"/>
                </a:cubicBezTo>
                <a:cubicBezTo>
                  <a:pt x="177196" y="7161"/>
                  <a:pt x="166588" y="16443"/>
                  <a:pt x="191069" y="9099"/>
                </a:cubicBezTo>
                <a:cubicBezTo>
                  <a:pt x="200255" y="6343"/>
                  <a:pt x="218365" y="0"/>
                  <a:pt x="218365" y="0"/>
                </a:cubicBezTo>
                <a:cubicBezTo>
                  <a:pt x="271439" y="1516"/>
                  <a:pt x="324562" y="1830"/>
                  <a:pt x="377588" y="4549"/>
                </a:cubicBezTo>
                <a:cubicBezTo>
                  <a:pt x="383832" y="4869"/>
                  <a:pt x="389796" y="7302"/>
                  <a:pt x="395785" y="9099"/>
                </a:cubicBezTo>
                <a:cubicBezTo>
                  <a:pt x="404971" y="11855"/>
                  <a:pt x="423081" y="18197"/>
                  <a:pt x="423081" y="18197"/>
                </a:cubicBezTo>
                <a:cubicBezTo>
                  <a:pt x="434515" y="52502"/>
                  <a:pt x="417761" y="11547"/>
                  <a:pt x="441278" y="40943"/>
                </a:cubicBezTo>
                <a:cubicBezTo>
                  <a:pt x="444274" y="44688"/>
                  <a:pt x="442436" y="51200"/>
                  <a:pt x="445827" y="54591"/>
                </a:cubicBezTo>
                <a:cubicBezTo>
                  <a:pt x="453559" y="62323"/>
                  <a:pt x="473123" y="72788"/>
                  <a:pt x="473123" y="72788"/>
                </a:cubicBezTo>
                <a:cubicBezTo>
                  <a:pt x="479189" y="81887"/>
                  <a:pt x="487862" y="89710"/>
                  <a:pt x="491320" y="100084"/>
                </a:cubicBezTo>
                <a:cubicBezTo>
                  <a:pt x="492836" y="104633"/>
                  <a:pt x="493540" y="109539"/>
                  <a:pt x="495869" y="113731"/>
                </a:cubicBezTo>
                <a:cubicBezTo>
                  <a:pt x="501180" y="123290"/>
                  <a:pt x="510608" y="130653"/>
                  <a:pt x="514066" y="141027"/>
                </a:cubicBezTo>
                <a:lnTo>
                  <a:pt x="523165" y="168322"/>
                </a:lnTo>
                <a:cubicBezTo>
                  <a:pt x="524681" y="180454"/>
                  <a:pt x="526098" y="192598"/>
                  <a:pt x="527714" y="204717"/>
                </a:cubicBezTo>
                <a:cubicBezTo>
                  <a:pt x="529131" y="215345"/>
                  <a:pt x="532263" y="225839"/>
                  <a:pt x="532263" y="236561"/>
                </a:cubicBezTo>
                <a:cubicBezTo>
                  <a:pt x="532263" y="282079"/>
                  <a:pt x="530387" y="327600"/>
                  <a:pt x="527714" y="373039"/>
                </a:cubicBezTo>
                <a:cubicBezTo>
                  <a:pt x="527451" y="377503"/>
                  <a:pt x="520963" y="399406"/>
                  <a:pt x="518615" y="404884"/>
                </a:cubicBezTo>
                <a:cubicBezTo>
                  <a:pt x="515944" y="411117"/>
                  <a:pt x="512036" y="416785"/>
                  <a:pt x="509517" y="423081"/>
                </a:cubicBezTo>
                <a:cubicBezTo>
                  <a:pt x="505955" y="431986"/>
                  <a:pt x="503451" y="441278"/>
                  <a:pt x="500418" y="450376"/>
                </a:cubicBezTo>
                <a:lnTo>
                  <a:pt x="491320" y="477672"/>
                </a:lnTo>
                <a:cubicBezTo>
                  <a:pt x="491318" y="477677"/>
                  <a:pt x="482225" y="504962"/>
                  <a:pt x="482221" y="504967"/>
                </a:cubicBezTo>
                <a:cubicBezTo>
                  <a:pt x="467803" y="526595"/>
                  <a:pt x="474852" y="513428"/>
                  <a:pt x="464024" y="545911"/>
                </a:cubicBezTo>
                <a:cubicBezTo>
                  <a:pt x="462508" y="550460"/>
                  <a:pt x="462135" y="555568"/>
                  <a:pt x="459475" y="559558"/>
                </a:cubicBezTo>
                <a:cubicBezTo>
                  <a:pt x="448495" y="576027"/>
                  <a:pt x="452821" y="568315"/>
                  <a:pt x="445827" y="582305"/>
                </a:cubicBezTo>
              </a:path>
            </a:pathLst>
          </a:custGeom>
          <a:noFill/>
          <a:ln w="12700" cap="flat" cmpd="sng" algn="ctr">
            <a:solidFill>
              <a:srgbClr val="FFFF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973607" y="4648262"/>
            <a:ext cx="196620" cy="124979"/>
          </a:xfrm>
          <a:prstGeom prst="rightArrow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15468" y="4566314"/>
            <a:ext cx="3481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Symbol" panose="05050102010706020507" pitchFamily="18" charset="2"/>
              </a:rPr>
              <a:t>m</a:t>
            </a:r>
            <a:r>
              <a:rPr lang="en-US" sz="1050" dirty="0" smtClean="0"/>
              <a:t>+</a:t>
            </a:r>
            <a:endParaRPr lang="en-US" sz="1050" dirty="0"/>
          </a:p>
        </p:txBody>
      </p:sp>
      <p:sp>
        <p:nvSpPr>
          <p:cNvPr id="22" name="TextBox 21"/>
          <p:cNvSpPr txBox="1"/>
          <p:nvPr/>
        </p:nvSpPr>
        <p:spPr>
          <a:xfrm>
            <a:off x="4472779" y="4510696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Down Arrow 25"/>
          <p:cNvSpPr/>
          <p:nvPr/>
        </p:nvSpPr>
        <p:spPr bwMode="auto">
          <a:xfrm>
            <a:off x="4915468" y="4225610"/>
            <a:ext cx="348172" cy="362724"/>
          </a:xfrm>
          <a:prstGeom prst="downArrow">
            <a:avLst/>
          </a:prstGeom>
          <a:solidFill>
            <a:srgbClr val="FFFF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Arial" charset="0"/>
              </a:rPr>
              <a:t>B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5370006" y="4685729"/>
            <a:ext cx="82686" cy="82686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03024" y="5119173"/>
            <a:ext cx="1219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sz="1000" dirty="0" smtClean="0">
                <a:solidFill>
                  <a:schemeClr val="tx1"/>
                </a:solidFill>
              </a:rPr>
              <a:t> coming at you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Test / exercise all experimental </a:t>
            </a:r>
            <a:r>
              <a:rPr lang="en-US" i="1" dirty="0" smtClean="0"/>
              <a:t>equipment:</a:t>
            </a:r>
            <a:br>
              <a:rPr lang="en-US" i="1" dirty="0" smtClean="0"/>
            </a:br>
            <a:r>
              <a:rPr lang="en-US" sz="1800" i="1" dirty="0" smtClean="0">
                <a:solidFill>
                  <a:srgbClr val="FF0000"/>
                </a:solidFill>
              </a:rPr>
              <a:t>The </a:t>
            </a:r>
            <a:r>
              <a:rPr lang="en-US" sz="1800" i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w</a:t>
            </a:r>
            <a:r>
              <a:rPr lang="en-US" sz="1800" i="1" baseline="-25000" dirty="0" err="1" smtClean="0">
                <a:solidFill>
                  <a:srgbClr val="FF0000"/>
                </a:solidFill>
              </a:rPr>
              <a:t>a</a:t>
            </a:r>
            <a:r>
              <a:rPr lang="en-US" sz="1800" i="1" dirty="0" smtClean="0">
                <a:solidFill>
                  <a:srgbClr val="FF0000"/>
                </a:solidFill>
              </a:rPr>
              <a:t> Measuring Systems:  </a:t>
            </a:r>
            <a:r>
              <a:rPr lang="en-US" sz="1800" i="1" dirty="0" smtClean="0">
                <a:solidFill>
                  <a:srgbClr val="7030A0"/>
                </a:solidFill>
              </a:rPr>
              <a:t>General conclusion “working very well”</a:t>
            </a:r>
            <a:endParaRPr lang="en-US" sz="18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698" y="987974"/>
            <a:ext cx="8234646" cy="5410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In vacuum straw trackers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PbF</a:t>
            </a:r>
            <a:r>
              <a:rPr lang="en-US" baseline="-25000" dirty="0" smtClean="0">
                <a:solidFill>
                  <a:schemeClr val="accent1"/>
                </a:solidFill>
              </a:rPr>
              <a:t>2</a:t>
            </a:r>
            <a:r>
              <a:rPr lang="en-US" dirty="0" smtClean="0">
                <a:solidFill>
                  <a:schemeClr val="accent1"/>
                </a:solidFill>
              </a:rPr>
              <a:t> calorimeter arrays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800 MSPS digitizers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6-laser, distributed calibration system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Real-time GPU processing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MIDAS DAQ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Online Data Quality Monitors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err="1" smtClean="0">
                <a:solidFill>
                  <a:schemeClr val="accent1"/>
                </a:solidFill>
              </a:rPr>
              <a:t>Nearline</a:t>
            </a:r>
            <a:r>
              <a:rPr lang="en-US" dirty="0" smtClean="0">
                <a:solidFill>
                  <a:schemeClr val="accent1"/>
                </a:solidFill>
              </a:rPr>
              <a:t>  / Offline processing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Slow Controls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021" y="914400"/>
            <a:ext cx="1335186" cy="873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488456"/>
            <a:ext cx="990600" cy="7511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151" y="3603017"/>
            <a:ext cx="1034012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629" y="5493035"/>
            <a:ext cx="1063808" cy="801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157" y="2060203"/>
            <a:ext cx="1252837" cy="786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2248857"/>
            <a:ext cx="2438400" cy="18387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7931" t="17402" r="12694" b="14347"/>
          <a:stretch/>
        </p:blipFill>
        <p:spPr>
          <a:xfrm>
            <a:off x="6776002" y="5769989"/>
            <a:ext cx="1364776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2037" y="4715199"/>
            <a:ext cx="2333609" cy="89937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3766" y="1391555"/>
            <a:ext cx="412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3766" y="2009912"/>
            <a:ext cx="412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3766" y="4437103"/>
            <a:ext cx="412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235704" y="3820239"/>
            <a:ext cx="951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1"/>
                </a:solidFill>
                <a:latin typeface="Zapf Dingbats"/>
                <a:ea typeface="Zapf Dingbats"/>
                <a:cs typeface="Zapf Dingbats"/>
              </a:rPr>
              <a:t>~✔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04800" y="865366"/>
            <a:ext cx="951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1"/>
                </a:solidFill>
                <a:latin typeface="Zapf Dingbats"/>
                <a:ea typeface="Zapf Dingbats"/>
                <a:cs typeface="Zapf Dingbats"/>
              </a:rPr>
              <a:t>~✔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3766" y="2550465"/>
            <a:ext cx="412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3766" y="3186923"/>
            <a:ext cx="4129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267468" y="5632268"/>
            <a:ext cx="951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1"/>
                </a:solidFill>
                <a:latin typeface="Zapf Dingbats"/>
                <a:ea typeface="Zapf Dingbats"/>
                <a:cs typeface="Zapf Dingbats"/>
              </a:rPr>
              <a:t>~✔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304800" y="5072497"/>
            <a:ext cx="951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 smtClean="0">
                <a:solidFill>
                  <a:schemeClr val="accent1"/>
                </a:solidFill>
                <a:latin typeface="Zapf Dingbats"/>
                <a:ea typeface="Zapf Dingbats"/>
                <a:cs typeface="Zapf Dingbats"/>
              </a:rPr>
              <a:t>~✔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200" y="6409610"/>
            <a:ext cx="693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en-US" sz="1600" dirty="0" smtClean="0">
                <a:solidFill>
                  <a:srgbClr val="008000"/>
                </a:solidFill>
                <a:latin typeface="+mn-lt"/>
                <a:ea typeface="Zapf Dingbats"/>
                <a:cs typeface="Zapf Dingbats"/>
              </a:rPr>
              <a:t>= almost perfect</a:t>
            </a:r>
            <a:r>
              <a:rPr lang="en-US" sz="16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; </a:t>
            </a:r>
            <a:r>
              <a:rPr lang="en-US" sz="1600" dirty="0" smtClean="0">
                <a:solidFill>
                  <a:schemeClr val="accent1"/>
                </a:solidFill>
                <a:latin typeface="Zapf Dingbats"/>
                <a:ea typeface="Zapf Dingbats"/>
                <a:cs typeface="Zapf Dingbats"/>
              </a:rPr>
              <a:t>~✔</a:t>
            </a:r>
            <a:r>
              <a:rPr lang="en-US" sz="1600" dirty="0">
                <a:solidFill>
                  <a:schemeClr val="accent1"/>
                </a:solidFill>
                <a:latin typeface="+mj-lt"/>
                <a:ea typeface="Zapf Dingbats"/>
                <a:cs typeface="Zapf Dingbats"/>
              </a:rPr>
              <a:t>= </a:t>
            </a:r>
            <a:r>
              <a:rPr lang="en-US" sz="1600" dirty="0" smtClean="0">
                <a:solidFill>
                  <a:schemeClr val="accent1"/>
                </a:solidFill>
                <a:latin typeface="+mj-lt"/>
                <a:ea typeface="Zapf Dingbats"/>
                <a:cs typeface="Zapf Dingbats"/>
              </a:rPr>
              <a:t>not yet optimized, fully tested, or complete </a:t>
            </a:r>
            <a:endParaRPr lang="en-US" sz="16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991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84" y="200021"/>
            <a:ext cx="5613921" cy="63892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619361" y="5541559"/>
            <a:ext cx="256585" cy="23089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120189" y="3182214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4301785" y="3093759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461484" y="2990706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35782" y="2857089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24787" y="4649015"/>
            <a:ext cx="141941" cy="134471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671739" y="4125119"/>
            <a:ext cx="141941" cy="13447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00384" y="6162805"/>
            <a:ext cx="2943616" cy="695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62597" y="200021"/>
            <a:ext cx="2931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Creating the Muon Beam for g-2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7439" y="1097880"/>
            <a:ext cx="3081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8 GeV p batch into Recycler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87439" y="1996365"/>
            <a:ext cx="3081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Split into 4 bunches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87439" y="2629593"/>
            <a:ext cx="3081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Extract 1 by 1 to strike target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87439" y="3460590"/>
            <a:ext cx="3081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Long FODO channel to collect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p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sym typeface="Wingdings" panose="05000000000000000000" pitchFamily="2" charset="2"/>
              </a:rPr>
              <a:t>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87439" y="4345942"/>
            <a:ext cx="30814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p/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/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 beam enters DR; protons kicked out;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</a:rPr>
              <a:t>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</a:rPr>
              <a:t> decay away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sym typeface="Wingdings" panose="05000000000000000000" pitchFamily="2" charset="2"/>
              </a:rPr>
              <a:t>m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Wingdings" panose="05000000000000000000" pitchFamily="2" charset="2"/>
              </a:rPr>
              <a:t>enter storage ring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3074" y="4072840"/>
            <a:ext cx="2075317" cy="2584197"/>
            <a:chOff x="292100" y="3526095"/>
            <a:chExt cx="2075317" cy="2584197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82" r="42104" b="4594"/>
            <a:stretch/>
          </p:blipFill>
          <p:spPr bwMode="auto">
            <a:xfrm>
              <a:off x="292100" y="3526095"/>
              <a:ext cx="2075316" cy="2046514"/>
            </a:xfrm>
            <a:prstGeom prst="rect">
              <a:avLst/>
            </a:prstGeom>
            <a:noFill/>
            <a:ln w="28575">
              <a:solidFill>
                <a:srgbClr val="00308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292101" y="5587072"/>
              <a:ext cx="2075316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3087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</a:rPr>
                <a:t>Intensity profile is 120 ns wide with “W” shape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39836" y="5601035"/>
            <a:ext cx="1780353" cy="1036637"/>
            <a:chOff x="2339836" y="5601035"/>
            <a:chExt cx="1780353" cy="103663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836" y="5601035"/>
              <a:ext cx="1279525" cy="1036637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ight Arrow 13"/>
            <p:cNvSpPr/>
            <p:nvPr/>
          </p:nvSpPr>
          <p:spPr>
            <a:xfrm>
              <a:off x="3523841" y="5781505"/>
              <a:ext cx="596348" cy="22399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74598" y="1858296"/>
            <a:ext cx="3810000" cy="2214544"/>
            <a:chOff x="1074598" y="1858296"/>
            <a:chExt cx="3810000" cy="2214544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598" y="1858296"/>
              <a:ext cx="3810000" cy="701675"/>
            </a:xfrm>
            <a:prstGeom prst="rect">
              <a:avLst/>
            </a:prstGeom>
            <a:noFill/>
            <a:ln w="28575">
              <a:solidFill>
                <a:srgbClr val="00308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1711105" y="2458030"/>
              <a:ext cx="960634" cy="1614810"/>
            </a:xfrm>
            <a:prstGeom prst="straightConnector1">
              <a:avLst/>
            </a:prstGeom>
            <a:ln w="28575">
              <a:solidFill>
                <a:srgbClr val="00308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501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265E-6 2.82905E-6 C -0.00937 -0.01874 -0.01857 -0.03724 -0.02516 -0.05436 C -0.03176 -0.07148 -0.03644 -0.08836 -0.03922 -0.10294 C -0.04199 -0.11751 -0.04529 -0.12376 -0.04199 -0.14203 C -0.0387 -0.16031 -0.02828 -0.19084 -0.01961 -0.21305 C -0.01093 -0.23525 -0.00833 -0.25075 0.0099 -0.27481 C 0.02812 -0.29887 0.07029 -0.33403 0.08973 -0.35716 C 0.10899 -0.38029 0.1142 -0.38954 0.12618 -0.41314 C 0.13815 -0.43673 0.15603 -0.4712 0.16123 -0.49919 C 0.16644 -0.52718 0.16436 -0.55263 0.15707 -0.58131 C 0.14978 -0.60999 0.13659 -0.64539 0.11785 -0.67106 C 0.0991 -0.69674 0.07116 -0.71871 0.04495 -0.73468 C 0.01857 -0.75064 -0.0118 -0.76197 -0.04061 -0.76637 C -0.06942 -0.77076 -0.10048 -0.76544 -0.12756 -0.76081 C -0.15463 -0.75619 -0.18049 -0.74994 -0.2034 -0.73838 C -0.22631 -0.72681 -0.24626 -0.70946 -0.26501 -0.69165 C -0.28375 -0.67384 -0.30475 -0.65533 -0.31551 -0.63174 C -0.32627 -0.60814 -0.33373 -0.58501 -0.32957 -0.54962 C -0.3254 -0.51423 -0.31447 -0.45339 -0.29035 -0.41869 C -0.26622 -0.38399 -0.22353 -0.35808 -0.18517 -0.34212 C -0.14682 -0.32616 -0.0984 -0.32177 -0.06022 -0.32339 C -0.02204 -0.32501 0.01076 -0.33102 0.04357 -0.35138 C 0.07637 -0.37173 0.11628 -0.41406 0.13607 -0.44483 C 0.15585 -0.4756 0.16245 -0.50335 0.16262 -0.53643 C 0.1628 -0.56951 0.15828 -0.60953 0.13746 -0.64307 C 0.11663 -0.67661 0.06977 -0.71756 0.03784 -0.73838 C 0.00591 -0.7592 -0.02273 -0.76452 -0.05466 -0.76822 C -0.0866 -0.77192 -0.12374 -0.76891 -0.15428 -0.76081 C -0.18483 -0.75272 -0.21364 -0.73745 -0.23845 -0.71964 C -0.26327 -0.70183 -0.28809 -0.67777 -0.30302 -0.65418 C -0.31794 -0.63058 -0.32731 -0.61092 -0.32818 -0.57761 C -0.32905 -0.5443 -0.32349 -0.48971 -0.30857 -0.45431 C -0.29364 -0.41892 -0.26154 -0.38422 -0.23845 -0.36456 C -0.21537 -0.3449 -0.19871 -0.34397 -0.16973 -0.33657 C -0.14074 -0.32917 -0.0977 -0.31853 -0.06456 -0.31969 C -0.03141 -0.32084 0.00313 -0.33218 0.02951 -0.34397 C 0.05589 -0.35577 0.08244 -0.38191 0.0939 -0.3907 " pathEditMode="relative" ptsTypes="aaaaaaaaaaaaaa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54 -0.0676 C 0.05504 -0.10139 0.0592 -0.13658 0.05243 -0.1713 C 0.04549 -0.20648 0.02674 -0.24908 0.00174 -0.27755 C -0.02344 -0.30602 -0.06059 -0.32824 -0.09791 -0.3419 C -0.13524 -0.35556 -0.1842 -0.36227 -0.22239 -0.35973 C -0.26111 -0.35718 -0.29739 -0.34352 -0.32812 -0.32616 C -0.35868 -0.30903 -0.38646 -0.28426 -0.40607 -0.25579 C -0.42222 -0.23843 -0.42673 -0.22176 -0.43316 -0.2051 C -0.43976 -0.1882 -0.44496 -0.18426 -0.44479 -0.15486 C -0.44739 -0.12199 -0.43732 -0.07732 -0.42378 -0.04607 C -0.41041 -0.01505 -0.37969 0.01041 -0.36354 0.03194 C -0.34687 0.05347 -0.33611 0.06018 -0.32014 0.07777 C -0.30399 0.09537 -0.28229 0.11643 -0.26406 0.13472 C -0.24583 0.15301 -0.22899 0.17037 -0.21232 0.18865 " pathEditMode="relative" rAng="0" ptsTypes="AAAAAAAAAAAAAA">
                                      <p:cBhvr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33" y="-182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49 -0.05879 C 0.05695 -0.08102 0.07257 -0.10509 0.07223 -0.14375 C 0.07136 -0.18403 0.05122 -0.24676 0.03143 -0.28009 C 0.01181 -0.31389 -0.02066 -0.33171 -0.04427 -0.34745 C -0.0677 -0.36296 -0.08437 -0.36829 -0.11093 -0.37361 C -0.1375 -0.37893 -0.17204 -0.38241 -0.20312 -0.37963 C -0.23402 -0.37662 -0.26753 -0.37153 -0.29704 -0.35625 C -0.32638 -0.34097 -0.35868 -0.31852 -0.3802 -0.28796 C -0.40156 -0.25717 -0.42343 -0.20995 -0.42604 -0.17153 C -0.42847 -0.13333 -0.41458 -0.08495 -0.4 -0.05417 C -0.38524 -0.02338 -0.35833 -0.00625 -0.33784 0.01042 C -0.31718 0.02871 -0.29635 0.03912 -0.27691 0.04792 C -0.25746 0.05695 -0.23819 0.06227 -0.22118 0.06458 C -0.20399 0.0669 -0.18263 0.06482 -0.175 0.06621 " pathEditMode="relative" rAng="0" ptsTypes="AAAAAAAAAAAAAA">
                                      <p:cBhvr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57" y="-983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01 -0.04838 C 0.04913 -0.05463 0.06181 -0.0669 0.0691 -0.08542 C 0.07622 -0.10371 0.08837 -0.12801 0.08872 -0.15857 C 0.08958 -0.19144 0.0816 -0.23889 0.06736 -0.26991 C 0.05312 -0.30093 0.03108 -0.32454 0.0033 -0.34491 C -0.02448 -0.36528 -0.06441 -0.38472 -0.09878 -0.39283 C -0.13316 -0.40116 -0.17344 -0.39792 -0.20399 -0.39398 C -0.2349 -0.38982 -0.25816 -0.38148 -0.28316 -0.36806 C -0.30816 -0.35463 -0.33472 -0.33565 -0.35399 -0.31366 C -0.37326 -0.29144 -0.38958 -0.26343 -0.39878 -0.23542 C -0.40816 -0.20764 -0.40955 -0.17014 -0.40556 -0.14259 C -0.40174 -0.11551 -0.39201 -0.09259 -0.38038 -0.07107 C -0.36875 -0.04977 -0.34948 -0.02986 -0.33559 -0.01597 C -0.3217 -0.00162 -0.31111 0.00555 -0.29688 0.01342 C -0.28281 0.02199 -0.26597 0.02731 -0.25052 0.0331 C -0.23507 0.03889 -0.21493 0.04352 -0.20399 0.04653 C -0.19271 0.04953 -0.18715 0.04953 -0.18385 0.05116 " pathEditMode="relative" rAng="0" ptsTypes="AAAAAAAAAAAAAAAAA">
                                      <p:cBhvr>
                                        <p:cTn id="3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8" y="-125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18 -0.03796 C 0.06128 -0.04931 0.07344 -0.06435 0.08507 -0.08704 C 0.09722 -0.10926 0.11024 -0.13889 0.11007 -0.17824 C 0.10937 -0.21713 0.09132 -0.26644 0.07413 -0.30208 C 0.05607 -0.3375 0.02621 -0.35857 -0.00278 -0.37639 C -0.03247 -0.39445 -0.07084 -0.4044 -0.10226 -0.40926 C -0.13368 -0.41412 -0.16372 -0.41111 -0.19184 -0.40579 C -0.22014 -0.40046 -0.24636 -0.39144 -0.27118 -0.37685 C -0.29618 -0.36227 -0.3224 -0.34167 -0.34115 -0.31852 C -0.35972 -0.29537 -0.37865 -0.26991 -0.38299 -0.2382 C -0.38733 -0.20625 -0.38646 -0.14699 -0.37656 -0.11597 C -0.36667 -0.08542 -0.34323 -0.05648 -0.32379 -0.03542 C -0.30434 -0.01389 -0.27899 -0.00208 -0.26042 0.01065 C -0.24184 0.02222 -0.22292 0.02616 -0.21077 0.03055 C -0.19861 0.03356 -0.19028 0.03264 -0.18698 0.03588 " pathEditMode="relative" rAng="0" ptsTypes="AAAAAAAAAAAAA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6059 0.07662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3 C 0.00486 0.00833 0.01093 0.01389 0.01632 0.02546 C 0.0217 0.03658 0.02743 0.05602 0.03263 0.06806 C 0.03784 0.07963 0.0427 0.0882 0.04739 0.0963 C 0.05208 0.10394 0.0559 0.11505 0.06128 0.11505 C 0.06666 0.11458 0.07395 0.10185 0.08003 0.09421 C 0.08611 0.08634 0.09218 0.07824 0.09791 0.06667 C 0.10364 0.05556 0.11093 0.03704 0.11423 0.02639 C 0.11753 0.01597 0.11944 0.01134 0.11753 0.00486 C 0.11562 -0.00162 0.11076 -0.00972 0.10295 -0.01273 C 0.09513 -0.01574 0.07934 -0.01273 0.07013 -0.01273 C 0.06093 -0.01273 0.05625 -0.01319 0.04739 -0.01273 C 0.03854 -0.01227 0.02309 -0.0118 0.01701 -0.00972 C 0.01093 -0.00787 0.01128 -0.00717 0.01059 -0.00069 C 0.00989 0.00533 0.01128 0.01945 0.01302 0.02755 C 0.01475 0.03542 0.01788 0.04005 0.02118 0.04699 C 0.02448 0.05417 0.02847 0.06111 0.03263 0.06875 C 0.0368 0.07662 0.04201 0.08681 0.04652 0.09283 C 0.05104 0.09931 0.05329 0.10648 0.05954 0.10695 C 0.06579 0.10787 0.07812 0.1044 0.08402 0.09746 C 0.08993 0.09028 0.09079 0.07523 0.09548 0.06574 C 0.10017 0.05602 0.1085 0.04746 0.1118 0.03843 C 0.1151 0.0294 0.11614 0.01783 0.1151 0.00972 C 0.11406 0.00232 0.11215 -0.00486 0.10538 -0.00833 C 0.09861 -0.01227 0.08472 -0.01273 0.0743 -0.01389 C 0.06388 -0.01481 0.05156 -0.01528 0.04236 -0.01481 C 0.03316 -0.01435 0.02465 -0.01342 0.01875 -0.01042 C 0.01284 -0.00787 0.00763 -0.0037 0.00729 0.00371 C 0.00694 0.01088 0.01232 0.02246 0.01632 0.03287 C 0.02031 0.04352 0.02621 0.05718 0.03177 0.06806 C 0.03732 0.07871 0.04392 0.09028 0.04982 0.09746 C 0.05573 0.1044 0.06111 0.11296 0.0677 0.11042 C 0.0743 0.10741 0.08246 0.09121 0.08906 0.08079 C 0.09566 0.0706 0.10225 0.05903 0.10694 0.04815 C 0.11163 0.0375 0.11684 0.02639 0.11753 0.01783 C 0.11823 0.0088 0.11823 -0.00023 0.11111 -0.00532 C 0.10399 -0.01018 0.08489 -0.01018 0.0743 -0.0118 C 0.06371 -0.01319 0.05642 -0.01481 0.04739 -0.01481 C 0.03836 -0.01481 0.02604 -0.01481 0.01961 -0.0118 C 0.01319 -0.00833 0.0092 -0.0037 0.00885 0.00486 C 0.0085 0.01343 0.01354 0.02894 0.01788 0.03958 C 0.02222 0.05 0.02951 0.0581 0.03507 0.06875 C 0.04062 0.07963 0.04566 0.09375 0.05138 0.10394 C 0.05711 0.11389 0.06475 0.12315 0.06944 0.12917 C 0.07413 0.13472 0.07569 0.13519 0.07916 0.13866 C 0.08263 0.14236 0.08871 0.14792 0.09062 0.15 " pathEditMode="relative" rAng="0" ptsTypes="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path" presetSubtype="0" repeatCount="1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89 0.16852 C 0.10989 0.18056 0.10312 0.19051 0.09479 0.19051 C 0.08611 0.19051 0.07916 0.18056 0.07916 0.16852 C 0.07916 0.15695 0.08611 0.14769 0.09479 0.14769 C 0.10312 0.14769 0.10989 0.15695 0.10989 0.16852 Z " pathEditMode="relative" rAng="5400000" ptsTypes="AAAAA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22" grpId="0" animBg="1"/>
      <p:bldP spid="22" grpId="1" animBg="1"/>
      <p:bldP spid="22" grpId="2" animBg="1"/>
      <p:bldP spid="5" grpId="0"/>
      <p:bldP spid="15" grpId="0"/>
      <p:bldP spid="16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82" t="54115" r="19639"/>
          <a:stretch/>
        </p:blipFill>
        <p:spPr>
          <a:xfrm>
            <a:off x="457200" y="383735"/>
            <a:ext cx="6310671" cy="6389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38850" y="269006"/>
            <a:ext cx="220515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" charset="0"/>
              </a:rPr>
              <a:t>This year we are bypassing the DR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noProof="0" dirty="0" smtClean="0">
                <a:solidFill>
                  <a:srgbClr val="002060"/>
                </a:solidFill>
                <a:latin typeface="Calibri" charset="0"/>
              </a:rPr>
              <a:t>Protons:  	60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</a:rPr>
              <a:t>Pions:	4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noProof="0" dirty="0" smtClean="0">
                <a:solidFill>
                  <a:srgbClr val="FF0000"/>
                </a:solidFill>
                <a:latin typeface="Calibri" charset="0"/>
              </a:rPr>
              <a:t>Muons:	1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noProof="0" dirty="0" smtClean="0">
                <a:solidFill>
                  <a:prstClr val="black"/>
                </a:solidFill>
                <a:latin typeface="Calibri" charset="0"/>
              </a:rPr>
              <a:t>At Storage Ring Entrance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noProof="0" dirty="0" smtClean="0">
              <a:solidFill>
                <a:prstClr val="black"/>
              </a:solidFill>
              <a:latin typeface="Calibri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noProof="0" dirty="0" smtClean="0">
              <a:solidFill>
                <a:prstClr val="black"/>
              </a:solidFill>
              <a:latin typeface="Calibri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noProof="0" dirty="0" smtClean="0">
                <a:solidFill>
                  <a:prstClr val="black"/>
                </a:solidFill>
                <a:latin typeface="Calibri" charset="0"/>
              </a:rPr>
              <a:t>And in front of Inflector with our IBMS detector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935288"/>
            <a:ext cx="1279525" cy="103663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ight Arrow 24"/>
          <p:cNvSpPr/>
          <p:nvPr/>
        </p:nvSpPr>
        <p:spPr>
          <a:xfrm rot="2743491">
            <a:off x="2150631" y="1994018"/>
            <a:ext cx="1371600" cy="33487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3444340">
            <a:off x="3257532" y="3356106"/>
            <a:ext cx="1371600" cy="32955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3444340">
            <a:off x="4282584" y="4354561"/>
            <a:ext cx="566756" cy="2331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2354042">
            <a:off x="4611981" y="4784694"/>
            <a:ext cx="566756" cy="2331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2810" t="54631" r="5035" b="1375"/>
          <a:stretch/>
        </p:blipFill>
        <p:spPr>
          <a:xfrm>
            <a:off x="7042061" y="2853047"/>
            <a:ext cx="1637017" cy="13823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41425" y="6172200"/>
            <a:ext cx="1102575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8850" y="5453606"/>
            <a:ext cx="2090694" cy="11386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97312" y="6463979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              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3678" y="3048000"/>
            <a:ext cx="685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              </a:t>
            </a:r>
          </a:p>
          <a:p>
            <a:endParaRPr lang="en-US" sz="1050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7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AMSFONTS" val="True"/>
  <p:tag name="USEBOLDAMS" val="False"/>
  <p:tag name="TEX2PS" val="latex $(base).tex; dvips -D $(res) -E -o $(base).ps $(base).dvi"/>
  <p:tag name="EXTERNALEDITCOMMAND" val="notepad %"/>
  <p:tag name="GHOSTSCRIPTCOMMAND" val="gswin32c"/>
  <p:tag name="DEFAULTBITMAP" val="png256"/>
  <p:tag name="DEFAULTBLEND" val="False"/>
  <p:tag name="DEFAULTTRANSPARENT" val="True"/>
  <p:tag name="DEFAULTWORKAROUNDTRANSPARENCYBUG" val="False"/>
  <p:tag name="DEFAULTRESOLUTION" val="1200"/>
  <p:tag name="DEFAULTMAGNIFICATION" val="2"/>
  <p:tag name="DEFAULTDISPLAYSOURCE" val="\documentclass{slides}\pagestyle{empty}&#10;\usepackage{wasysym}&#10;\usepackage{color}&#10;\begin{document}&#10;\textcolor{&#10;&#10;\end{document}&#10;"/>
  <p:tag name="EMBEDFONTS" val="0"/>
  <p:tag name="DEFAULTFONTSIZE" val="10"/>
  <p:tag name="DEFAULTWORDWRAP" val="0"/>
  <p:tag name="DEFAULTWIDTH" val="500"/>
  <p:tag name="DEFAULTHEIGHT" val="388"/>
</p:tagLst>
</file>

<file path=ppt/theme/theme1.xml><?xml version="1.0" encoding="utf-8"?>
<a:theme xmlns:a="http://schemas.openxmlformats.org/drawingml/2006/main" name="Default Design">
  <a:themeElements>
    <a:clrScheme name="Default Design 13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FF0000"/>
      </a:hlink>
      <a:folHlink>
        <a:srgbClr val="3333FF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FF0000"/>
        </a:hlink>
        <a:folHlink>
          <a:srgbClr val="3333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PASCOS 98">
  <a:themeElements>
    <a:clrScheme name="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2ABEA"/>
      </a:hlink>
      <a:folHlink>
        <a:srgbClr val="C0C0C0"/>
      </a:folHlink>
    </a:clrScheme>
    <a:fontScheme name="PASCOS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3" dir="b"/>
        </a:scene3d>
        <a:sp3d extrusionH="430200" prstMaterial="legacyMatte">
          <a:bevelT w="13500" h="13500" prst="angle"/>
          <a:bevelB w="13500" h="13500" prst="angle"/>
          <a:extrusionClr>
            <a:srgbClr val="BBE0E3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3" dir="b"/>
        </a:scene3d>
        <a:sp3d extrusionH="430200" prstMaterial="legacyMatte">
          <a:bevelT w="13500" h="13500" prst="angle"/>
          <a:bevelB w="13500" h="13500" prst="angle"/>
          <a:extrusionClr>
            <a:srgbClr val="BBE0E3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6.xml><?xml version="1.0" encoding="utf-8"?>
<a:theme xmlns:a="http://schemas.openxmlformats.org/drawingml/2006/main" name="SBN_PPT_1130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CENPA_Review_V2">
  <a:themeElements>
    <a:clrScheme name="Custom 5">
      <a:dk1>
        <a:sysClr val="windowText" lastClr="000000"/>
      </a:dk1>
      <a:lt1>
        <a:sysClr val="window" lastClr="FFFFFF"/>
      </a:lt1>
      <a:dk2>
        <a:srgbClr val="39275B"/>
      </a:dk2>
      <a:lt2>
        <a:srgbClr val="DFDDE8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NPA_Review_V2" id="{FA74210C-640B-4454-8025-4862257EDD7C}" vid="{C8FA49C0-48E2-4FCB-AC39-F71D4FB049ED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38982</TotalTime>
  <Words>1992</Words>
  <Application>Microsoft Office PowerPoint</Application>
  <PresentationFormat>On-screen Show (4:3)</PresentationFormat>
  <Paragraphs>387</Paragraphs>
  <Slides>33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9" baseType="lpstr">
      <vt:lpstr>MS PGothic</vt:lpstr>
      <vt:lpstr>Monotype Sorts</vt:lpstr>
      <vt:lpstr>Courier New</vt:lpstr>
      <vt:lpstr>Arial Unicode MS</vt:lpstr>
      <vt:lpstr>Helvetica</vt:lpstr>
      <vt:lpstr>cmmi10</vt:lpstr>
      <vt:lpstr>Calibri</vt:lpstr>
      <vt:lpstr>Arial</vt:lpstr>
      <vt:lpstr>MS PGothic</vt:lpstr>
      <vt:lpstr>Geneva</vt:lpstr>
      <vt:lpstr>Calibri Light</vt:lpstr>
      <vt:lpstr>Times New Roman</vt:lpstr>
      <vt:lpstr>Symbol</vt:lpstr>
      <vt:lpstr>Wingdings</vt:lpstr>
      <vt:lpstr>Zapf Dingbats</vt:lpstr>
      <vt:lpstr>Default Design</vt:lpstr>
      <vt:lpstr>Custom Design</vt:lpstr>
      <vt:lpstr>7_PASCOS 98</vt:lpstr>
      <vt:lpstr>Office Theme</vt:lpstr>
      <vt:lpstr>FNAL_TemplateMac_060514</vt:lpstr>
      <vt:lpstr>SBN_PPT_113015</vt:lpstr>
      <vt:lpstr>CENPA_Review_V2</vt:lpstr>
      <vt:lpstr>1_Office Theme</vt:lpstr>
      <vt:lpstr>2_Office Theme</vt:lpstr>
      <vt:lpstr>Acrobat Document</vt:lpstr>
      <vt:lpstr>Worksheet</vt:lpstr>
      <vt:lpstr>Muon (g-2) to ≤  140 ppb State of the Experiment</vt:lpstr>
      <vt:lpstr>g-2 Theory Community very active Strong support from DOE and Fermilab</vt:lpstr>
      <vt:lpstr>“What the PAC would like to hear …”  Steve Geer</vt:lpstr>
      <vt:lpstr>PowerPoint Presentation</vt:lpstr>
      <vt:lpstr>Test / exercise all experimental equipment: The wp Measuring Systems</vt:lpstr>
      <vt:lpstr>Test / exercise all experimental equipment: The Muon Storage Optimization Systems</vt:lpstr>
      <vt:lpstr>Test / exercise all experimental equipment: The wa Measuring Systems:  General conclusion “working very well”</vt:lpstr>
      <vt:lpstr>PowerPoint Presentation</vt:lpstr>
      <vt:lpstr>PowerPoint Presentation</vt:lpstr>
      <vt:lpstr>Recent success:  May 23rd</vt:lpstr>
      <vt:lpstr>Recent success:  June 5</vt:lpstr>
      <vt:lpstr>How do we tune in real time?  (this is online displays)</vt:lpstr>
      <vt:lpstr>Rich information on stored beam from in-vacuum Fiber Harps arrays</vt:lpstr>
      <vt:lpstr>What a high-energy positron looks like in our calorimeter</vt:lpstr>
      <vt:lpstr>1294*/1296 crystals working and calibrated in Calorimeter</vt:lpstr>
      <vt:lpstr>Recent success:  June 11</vt:lpstr>
      <vt:lpstr>Proton and Muon Fast Rotation in calorimeters  (could not see this at BNL so easily)</vt:lpstr>
      <vt:lpstr>Tracker &amp; Calorimeter working together</vt:lpstr>
      <vt:lpstr>Getting better … :  June 25</vt:lpstr>
      <vt:lpstr>Transmission and Storage so far …</vt:lpstr>
      <vt:lpstr> 2015 Schedule overview (PAC talk 6/15)</vt:lpstr>
      <vt:lpstr> 2017 PLANNING</vt:lpstr>
      <vt:lpstr>If FY18 Run is 3 months long: (factual statements)</vt:lpstr>
      <vt:lpstr>If FY18 Run is 3 months long: (impact statements)</vt:lpstr>
      <vt:lpstr>If there is NO FY18 Running at all… </vt:lpstr>
      <vt:lpstr>Summary</vt:lpstr>
      <vt:lpstr>Systematic Errors on wp (ppb)</vt:lpstr>
      <vt:lpstr>Systematic Errors on wa (ppb)</vt:lpstr>
      <vt:lpstr>DAQ Performance</vt:lpstr>
      <vt:lpstr>The Laser Calibration System is fully installed and operational</vt:lpstr>
      <vt:lpstr>Measuring wa  [ from BNL realized  FNAL goals ]</vt:lpstr>
      <vt:lpstr>Commissioning beam will have a large proton and pion background.</vt:lpstr>
      <vt:lpstr>g-2 beamline work during shutdown</vt:lpstr>
    </vt:vector>
  </TitlesOfParts>
  <Company>Boston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Lee Roberts</dc:creator>
  <cp:lastModifiedBy>David Hertzog</cp:lastModifiedBy>
  <cp:revision>894</cp:revision>
  <cp:lastPrinted>2017-06-26T19:50:49Z</cp:lastPrinted>
  <dcterms:created xsi:type="dcterms:W3CDTF">2004-04-28T14:33:27Z</dcterms:created>
  <dcterms:modified xsi:type="dcterms:W3CDTF">2017-06-29T16:57:46Z</dcterms:modified>
</cp:coreProperties>
</file>