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86" r:id="rId2"/>
    <p:sldId id="299" r:id="rId3"/>
    <p:sldId id="302" r:id="rId4"/>
    <p:sldId id="304" r:id="rId5"/>
    <p:sldId id="417" r:id="rId6"/>
    <p:sldId id="415" r:id="rId7"/>
    <p:sldId id="416" r:id="rId8"/>
    <p:sldId id="310" r:id="rId9"/>
    <p:sldId id="334" r:id="rId10"/>
    <p:sldId id="333" r:id="rId11"/>
    <p:sldId id="392" r:id="rId12"/>
    <p:sldId id="403" r:id="rId13"/>
    <p:sldId id="404" r:id="rId14"/>
    <p:sldId id="402" r:id="rId15"/>
    <p:sldId id="377" r:id="rId16"/>
    <p:sldId id="405" r:id="rId17"/>
    <p:sldId id="335" r:id="rId18"/>
    <p:sldId id="393" r:id="rId19"/>
    <p:sldId id="407" r:id="rId20"/>
    <p:sldId id="408" r:id="rId21"/>
    <p:sldId id="409" r:id="rId22"/>
    <p:sldId id="389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419" r:id="rId33"/>
    <p:sldId id="391" r:id="rId34"/>
    <p:sldId id="390" r:id="rId35"/>
    <p:sldId id="388" r:id="rId36"/>
    <p:sldId id="410" r:id="rId37"/>
    <p:sldId id="341" r:id="rId38"/>
    <p:sldId id="350" r:id="rId39"/>
    <p:sldId id="345" r:id="rId40"/>
    <p:sldId id="344" r:id="rId41"/>
    <p:sldId id="411" r:id="rId42"/>
    <p:sldId id="412" r:id="rId43"/>
    <p:sldId id="418" r:id="rId44"/>
    <p:sldId id="413" r:id="rId45"/>
    <p:sldId id="414" r:id="rId46"/>
    <p:sldId id="376" r:id="rId47"/>
    <p:sldId id="327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339" r:id="rId56"/>
    <p:sldId id="340" r:id="rId5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63666A"/>
    <a:srgbClr val="004C97"/>
    <a:srgbClr val="4E4E4E"/>
    <a:srgbClr val="404040"/>
    <a:srgbClr val="99D6E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6" autoAdjust="0"/>
    <p:restoredTop sz="94745"/>
  </p:normalViewPr>
  <p:slideViewPr>
    <p:cSldViewPr snapToGrid="0" snapToObjects="1" showGuides="1">
      <p:cViewPr>
        <p:scale>
          <a:sx n="120" d="100"/>
          <a:sy n="120" d="100"/>
        </p:scale>
        <p:origin x="520" y="-120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64" Type="http://schemas.microsoft.com/office/2015/10/relationships/revisionInfo" Target="revisionInfo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4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6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69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70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2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5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EC06B-ECC3-41DD-9D0E-A1ECC107A0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7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3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0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0" y="753246"/>
            <a:ext cx="9162729" cy="3340608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5103845"/>
            <a:ext cx="4941110" cy="1389168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4093854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07531" y="2731580"/>
            <a:ext cx="4322439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Peter Wilson | SBN Program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382555"/>
            <a:ext cx="8686800" cy="44475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4922874" y="991865"/>
            <a:ext cx="3992526" cy="226568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22250" y="991865"/>
            <a:ext cx="4587949" cy="2265685"/>
          </a:xfrm>
          <a:prstGeom prst="rect">
            <a:avLst/>
          </a:prstGeom>
        </p:spPr>
        <p:txBody>
          <a:bodyPr lIns="0" tIns="0" rIns="0" bIns="0"/>
          <a:lstStyle>
            <a:lvl1pPr marL="233363" indent="-233363">
              <a:defRPr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3838">
              <a:defRPr sz="18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90563" indent="-233363"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23838">
              <a:defRPr sz="14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7763" indent="-233363">
              <a:buFont typeface="Arial"/>
              <a:buChar char="•"/>
              <a:defRPr sz="14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7"/>
          </p:nvPr>
        </p:nvSpPr>
        <p:spPr>
          <a:xfrm>
            <a:off x="185583" y="3257550"/>
            <a:ext cx="8729817" cy="2845538"/>
          </a:xfrm>
          <a:prstGeom prst="rect">
            <a:avLst/>
          </a:prstGeom>
        </p:spPr>
        <p:txBody>
          <a:bodyPr lIns="0" tIns="0" rIns="0" bIns="0"/>
          <a:lstStyle>
            <a:lvl1pPr marL="233363" indent="-233363">
              <a:defRPr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3838">
              <a:defRPr sz="18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90563" indent="-233363"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23838">
              <a:defRPr sz="14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7763" indent="-233363">
              <a:buFont typeface="Arial"/>
              <a:buChar char="•"/>
              <a:defRPr sz="14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92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91887"/>
            <a:ext cx="8686800" cy="47082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404040"/>
                </a:solidFill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6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05050"/>
                </a:solidFill>
              </a:defRPr>
            </a:lvl1pPr>
            <a:lvl2pPr>
              <a:defRPr sz="1800">
                <a:solidFill>
                  <a:srgbClr val="505050"/>
                </a:solidFill>
              </a:defRPr>
            </a:lvl2pPr>
            <a:lvl3pPr>
              <a:defRPr sz="1600">
                <a:solidFill>
                  <a:srgbClr val="505050"/>
                </a:solidFill>
              </a:defRPr>
            </a:lvl3pPr>
            <a:lvl4pPr>
              <a:defRPr sz="14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05050"/>
                </a:solidFill>
              </a:defRPr>
            </a:lvl1pPr>
            <a:lvl2pPr>
              <a:defRPr sz="1800">
                <a:solidFill>
                  <a:srgbClr val="505050"/>
                </a:solidFill>
              </a:defRPr>
            </a:lvl2pPr>
            <a:lvl3pPr>
              <a:defRPr sz="1600">
                <a:solidFill>
                  <a:srgbClr val="505050"/>
                </a:solidFill>
              </a:defRPr>
            </a:lvl3pPr>
            <a:lvl4pPr>
              <a:defRPr sz="14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382555"/>
            <a:ext cx="8686800" cy="44475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05050"/>
                </a:solidFill>
              </a:defRPr>
            </a:lvl1pPr>
            <a:lvl2pPr>
              <a:defRPr sz="1800">
                <a:solidFill>
                  <a:srgbClr val="505050"/>
                </a:solidFill>
              </a:defRPr>
            </a:lvl2pPr>
            <a:lvl3pPr>
              <a:defRPr sz="1600">
                <a:solidFill>
                  <a:srgbClr val="505050"/>
                </a:solidFill>
              </a:defRPr>
            </a:lvl3pPr>
            <a:lvl4pPr>
              <a:defRPr sz="14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Peter Wilson | SBN Program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91887"/>
            <a:ext cx="8686800" cy="5016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Peter Wilson | SBN Program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3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000">
                <a:solidFill>
                  <a:srgbClr val="505050"/>
                </a:solidFill>
              </a:defRPr>
            </a:lvl1pPr>
            <a:lvl2pPr marL="457200" indent="-228600">
              <a:defRPr sz="1800">
                <a:solidFill>
                  <a:srgbClr val="505050"/>
                </a:solidFill>
              </a:defRPr>
            </a:lvl2pPr>
            <a:lvl3pPr marL="685800" indent="-228600">
              <a:defRPr sz="16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9144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000">
                <a:solidFill>
                  <a:srgbClr val="505050"/>
                </a:solidFill>
              </a:defRPr>
            </a:lvl1pPr>
            <a:lvl2pPr marL="457200" indent="-228600">
              <a:defRPr sz="1800">
                <a:solidFill>
                  <a:srgbClr val="505050"/>
                </a:solidFill>
              </a:defRPr>
            </a:lvl2pPr>
            <a:lvl3pPr marL="685800" indent="-228600">
              <a:defRPr sz="16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9144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Wilson | SBN Program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DAC54-D956-48B1-890A-B5484F08E2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29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786446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75799" y="6315146"/>
            <a:ext cx="1506579" cy="497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  <p:sldLayoutId id="2147484122" r:id="rId8"/>
    <p:sldLayoutId id="2147484124" r:id="rId9"/>
    <p:sldLayoutId id="2147484125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enf-wa104.web.cern.ch/wa104org/icarus-transportation-cern-fnal" TargetMode="External"/><Relationship Id="rId4" Type="http://schemas.openxmlformats.org/officeDocument/2006/relationships/image" Target="../media/image22.JP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2" Type="http://schemas.openxmlformats.org/officeDocument/2006/relationships/hyperlink" Target="http://icarustrip.fnal.gov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5" Type="http://schemas.openxmlformats.org/officeDocument/2006/relationships/image" Target="../media/image36.emf"/><Relationship Id="rId6" Type="http://schemas.openxmlformats.org/officeDocument/2006/relationships/image" Target="../media/image37.png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tif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57.gi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9.png"/><Relationship Id="rId5" Type="http://schemas.openxmlformats.org/officeDocument/2006/relationships/hyperlink" Target="https://arxiv.org/abs/1503.01520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68.jpeg"/><Relationship Id="rId5" Type="http://schemas.microsoft.com/office/2007/relationships/hdphoto" Target="../media/hdphoto2.wdp"/><Relationship Id="rId6" Type="http://schemas.openxmlformats.org/officeDocument/2006/relationships/image" Target="../media/image69.png"/><Relationship Id="rId7" Type="http://schemas.openxmlformats.org/officeDocument/2006/relationships/hyperlink" Target="https://arxiv.org/abs/1503.0152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t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7652694" cy="1529241"/>
          </a:xfrm>
        </p:spPr>
        <p:txBody>
          <a:bodyPr/>
          <a:lstStyle/>
          <a:p>
            <a:r>
              <a:rPr lang="en-US" dirty="0" smtClean="0"/>
              <a:t>Peter </a:t>
            </a:r>
            <a:r>
              <a:rPr lang="en-US" dirty="0"/>
              <a:t>Wilson </a:t>
            </a:r>
            <a:endParaRPr lang="en-US" dirty="0" smtClean="0"/>
          </a:p>
          <a:p>
            <a:r>
              <a:rPr lang="en-US" dirty="0" err="1" smtClean="0"/>
              <a:t>Fermilab</a:t>
            </a:r>
            <a:r>
              <a:rPr lang="en-US" dirty="0" smtClean="0"/>
              <a:t> PAC – July 2017</a:t>
            </a:r>
            <a:endParaRPr lang="en-US" dirty="0"/>
          </a:p>
          <a:p>
            <a:r>
              <a:rPr lang="en-US" dirty="0"/>
              <a:t>6</a:t>
            </a:r>
            <a:r>
              <a:rPr lang="en-US" dirty="0" smtClean="0"/>
              <a:t> July </a:t>
            </a:r>
            <a:r>
              <a:rPr lang="en-US" dirty="0"/>
              <a:t>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SBN Program </a:t>
            </a:r>
            <a:r>
              <a:rPr lang="en-US" dirty="0" smtClean="0"/>
              <a:t>Status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SBN ND Building - Done</a:t>
            </a:r>
            <a:endParaRPr lang="en-US" dirty="0">
              <a:latin typeface="Helvetica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7/6/17</a:t>
            </a:r>
            <a:endParaRPr lang="en-US" sz="900" dirty="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1530603" y="6504213"/>
            <a:ext cx="5157868" cy="2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Peter Wilson | SBN Program</a:t>
            </a:r>
            <a:endParaRPr lang="en-US" sz="900" b="1" dirty="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22250" y="6504213"/>
            <a:ext cx="414338" cy="2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60F279D-FAD4-43B1-B18E-C5953DBA0FA2}" type="slidenum">
              <a:rPr lang="en-US" sz="900">
                <a:solidFill>
                  <a:srgbClr val="154D81"/>
                </a:solidFill>
                <a:latin typeface="Helvetica" charset="0"/>
              </a:rPr>
              <a:pPr eaLnBrk="1" hangingPunct="1"/>
              <a:t>10</a:t>
            </a:fld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" y="639796"/>
            <a:ext cx="3962400" cy="306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38" y="640053"/>
            <a:ext cx="3962400" cy="306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7" y="3411360"/>
            <a:ext cx="3962400" cy="306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1819" y="5507221"/>
            <a:ext cx="4591503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Completed on schedule and budget – working on post construction outfitting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67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Cryogenics – WBS 4.3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/>
            <a:r>
              <a:rPr lang="en-US" sz="2000" dirty="0"/>
              <a:t>Overview and </a:t>
            </a:r>
            <a:r>
              <a:rPr lang="en-US" sz="2000" dirty="0" smtClean="0"/>
              <a:t>Scope - </a:t>
            </a:r>
            <a:r>
              <a:rPr lang="en-US" sz="2000" dirty="0"/>
              <a:t>f</a:t>
            </a:r>
            <a:r>
              <a:rPr lang="en-US" sz="2000" dirty="0" smtClean="0"/>
              <a:t>our </a:t>
            </a:r>
            <a:r>
              <a:rPr lang="en-US" sz="2000" dirty="0"/>
              <a:t>parts, divided between </a:t>
            </a:r>
            <a:r>
              <a:rPr lang="en-US" sz="2000" dirty="0" smtClean="0"/>
              <a:t>institutions</a:t>
            </a:r>
          </a:p>
          <a:p>
            <a:pPr marL="628650" lvl="1" indent="-228600"/>
            <a:r>
              <a:rPr lang="en-US" sz="1800" dirty="0" smtClean="0"/>
              <a:t>Internal </a:t>
            </a:r>
            <a:r>
              <a:rPr lang="en-US" sz="1800" dirty="0"/>
              <a:t>– CERN/INFN for ICARUS, </a:t>
            </a:r>
            <a:r>
              <a:rPr lang="en-US" sz="1800" dirty="0" smtClean="0"/>
              <a:t>FNAL </a:t>
            </a:r>
            <a:r>
              <a:rPr lang="en-US" sz="1800" dirty="0"/>
              <a:t>for </a:t>
            </a:r>
            <a:r>
              <a:rPr lang="en-US" sz="1800" dirty="0" smtClean="0"/>
              <a:t>SBND</a:t>
            </a:r>
          </a:p>
          <a:p>
            <a:pPr marL="1028700" lvl="2"/>
            <a:r>
              <a:rPr lang="en-US" dirty="0" smtClean="0"/>
              <a:t>Portions </a:t>
            </a:r>
            <a:r>
              <a:rPr lang="en-US" dirty="0"/>
              <a:t>of the cryogenics which are inside the </a:t>
            </a:r>
            <a:r>
              <a:rPr lang="en-US" dirty="0" smtClean="0"/>
              <a:t>cryostats</a:t>
            </a:r>
          </a:p>
          <a:p>
            <a:pPr marL="628650" lvl="1"/>
            <a:r>
              <a:rPr lang="en-US" sz="1800" dirty="0" smtClean="0"/>
              <a:t>Proximity </a:t>
            </a:r>
            <a:r>
              <a:rPr lang="en-US" sz="1800" dirty="0"/>
              <a:t>– CERN for both </a:t>
            </a:r>
            <a:r>
              <a:rPr lang="en-US" sz="1800" dirty="0" smtClean="0"/>
              <a:t>detectors</a:t>
            </a:r>
          </a:p>
          <a:p>
            <a:pPr marL="1028700" lvl="2"/>
            <a:r>
              <a:rPr lang="en-US" dirty="0"/>
              <a:t>B</a:t>
            </a:r>
            <a:r>
              <a:rPr lang="en-US" dirty="0" smtClean="0"/>
              <a:t>ulk </a:t>
            </a:r>
            <a:r>
              <a:rPr lang="en-US" dirty="0"/>
              <a:t>of the </a:t>
            </a:r>
            <a:r>
              <a:rPr lang="en-US" dirty="0" err="1" smtClean="0"/>
              <a:t>Ar</a:t>
            </a:r>
            <a:r>
              <a:rPr lang="en-US" dirty="0" smtClean="0"/>
              <a:t> system: </a:t>
            </a:r>
            <a:r>
              <a:rPr lang="en-US" dirty="0"/>
              <a:t>circulation, re-condensing, </a:t>
            </a:r>
            <a:r>
              <a:rPr lang="en-US" dirty="0" smtClean="0"/>
              <a:t>filtration</a:t>
            </a:r>
          </a:p>
          <a:p>
            <a:pPr marL="1028700" lvl="2"/>
            <a:r>
              <a:rPr lang="en-US" dirty="0" smtClean="0"/>
              <a:t>CERN contract with DEMACO for SBN and </a:t>
            </a:r>
            <a:r>
              <a:rPr lang="en-US" dirty="0" err="1" smtClean="0"/>
              <a:t>ProtoDUNEs</a:t>
            </a:r>
            <a:endParaRPr lang="en-US" dirty="0" smtClean="0"/>
          </a:p>
          <a:p>
            <a:pPr marL="628650" lvl="1"/>
            <a:r>
              <a:rPr lang="en-US" sz="1800" dirty="0" smtClean="0"/>
              <a:t>External </a:t>
            </a:r>
            <a:r>
              <a:rPr lang="en-US" sz="1800" dirty="0"/>
              <a:t>- </a:t>
            </a:r>
            <a:r>
              <a:rPr lang="en-US" sz="1800" dirty="0" smtClean="0"/>
              <a:t>FNAL </a:t>
            </a:r>
            <a:r>
              <a:rPr lang="en-US" sz="1800" dirty="0"/>
              <a:t>for both </a:t>
            </a:r>
            <a:r>
              <a:rPr lang="en-US" sz="1800" dirty="0" smtClean="0"/>
              <a:t>detector</a:t>
            </a:r>
          </a:p>
          <a:p>
            <a:pPr marL="1028700" lvl="2"/>
            <a:r>
              <a:rPr lang="en-US" dirty="0" smtClean="0"/>
              <a:t>LN2 circulation </a:t>
            </a:r>
            <a:r>
              <a:rPr lang="en-US" dirty="0"/>
              <a:t>to condensers and heat </a:t>
            </a:r>
            <a:r>
              <a:rPr lang="en-US" dirty="0" smtClean="0"/>
              <a:t>exchangers</a:t>
            </a:r>
          </a:p>
          <a:p>
            <a:pPr marL="1028700" lvl="2"/>
            <a:r>
              <a:rPr lang="en-US" dirty="0" smtClean="0"/>
              <a:t>Filling </a:t>
            </a:r>
            <a:r>
              <a:rPr lang="en-US" dirty="0"/>
              <a:t>and storage for all </a:t>
            </a:r>
            <a:r>
              <a:rPr lang="en-US" dirty="0" smtClean="0"/>
              <a:t>cryogens</a:t>
            </a:r>
          </a:p>
          <a:p>
            <a:pPr marL="628650" lvl="1"/>
            <a:r>
              <a:rPr lang="en-US" sz="1800" dirty="0" smtClean="0"/>
              <a:t>Controls </a:t>
            </a:r>
            <a:r>
              <a:rPr lang="en-US" sz="1800" dirty="0"/>
              <a:t>– </a:t>
            </a:r>
            <a:r>
              <a:rPr lang="en-US" sz="1800" dirty="0" smtClean="0"/>
              <a:t>FNAL </a:t>
            </a:r>
            <a:r>
              <a:rPr lang="en-US" sz="1800" dirty="0"/>
              <a:t>for both </a:t>
            </a:r>
            <a:r>
              <a:rPr lang="en-US" sz="1800" dirty="0" smtClean="0"/>
              <a:t>detectors</a:t>
            </a:r>
          </a:p>
          <a:p>
            <a:pPr marL="1028700" lvl="2"/>
            <a:r>
              <a:rPr lang="en-US" dirty="0" err="1" smtClean="0"/>
              <a:t>Readback</a:t>
            </a:r>
            <a:r>
              <a:rPr lang="en-US" dirty="0" smtClean="0"/>
              <a:t> </a:t>
            </a:r>
            <a:r>
              <a:rPr lang="en-US" dirty="0"/>
              <a:t>of all devices; programming of feedback loops; monitoring and </a:t>
            </a:r>
            <a:r>
              <a:rPr lang="en-US" dirty="0" smtClean="0"/>
              <a:t>logging</a:t>
            </a:r>
          </a:p>
          <a:p>
            <a:pPr marL="228600"/>
            <a:r>
              <a:rPr lang="en-US" sz="2000" dirty="0" smtClean="0"/>
              <a:t>All systems go through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Operational Readiness Clearance (ORC) review process.  This starts during the design process.</a:t>
            </a:r>
          </a:p>
          <a:p>
            <a:pPr marL="628650"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9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Peter Wilson | SBN Program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Detector Cryogenics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2250" y="1040117"/>
            <a:ext cx="4587949" cy="1855119"/>
          </a:xfrm>
        </p:spPr>
        <p:txBody>
          <a:bodyPr/>
          <a:lstStyle/>
          <a:p>
            <a:r>
              <a:rPr lang="en-US" dirty="0"/>
              <a:t>Current Status</a:t>
            </a:r>
          </a:p>
          <a:p>
            <a:pPr lvl="1"/>
            <a:r>
              <a:rPr lang="en-US" dirty="0"/>
              <a:t>All p</a:t>
            </a:r>
            <a:r>
              <a:rPr lang="en-US" dirty="0" smtClean="0"/>
              <a:t>roximity </a:t>
            </a:r>
            <a:r>
              <a:rPr lang="en-US" dirty="0"/>
              <a:t>valve boxes are designed and fabrication has </a:t>
            </a:r>
            <a:r>
              <a:rPr lang="en-US" dirty="0" smtClean="0"/>
              <a:t>started at DEMACO</a:t>
            </a:r>
          </a:p>
          <a:p>
            <a:pPr lvl="1"/>
            <a:r>
              <a:rPr lang="en-US" dirty="0" smtClean="0"/>
              <a:t>Procurement </a:t>
            </a:r>
            <a:r>
              <a:rPr lang="en-US" dirty="0"/>
              <a:t>of parts </a:t>
            </a:r>
            <a:r>
              <a:rPr lang="en-US" dirty="0" smtClean="0"/>
              <a:t>for </a:t>
            </a:r>
            <a:r>
              <a:rPr lang="en-US" dirty="0"/>
              <a:t>External and Controls portions is nearly complete</a:t>
            </a:r>
          </a:p>
          <a:p>
            <a:pPr lvl="1"/>
            <a:r>
              <a:rPr lang="en-US" dirty="0"/>
              <a:t>Pre-assembly of the FD External piping has </a:t>
            </a:r>
            <a:r>
              <a:rPr lang="en-US" dirty="0" smtClean="0"/>
              <a:t>begun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185584" y="3032796"/>
            <a:ext cx="4815100" cy="3462685"/>
          </a:xfrm>
        </p:spPr>
        <p:txBody>
          <a:bodyPr/>
          <a:lstStyle/>
          <a:p>
            <a:pPr marL="233362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" name="Picture 19" descr="X:\Shared\SBN_Projects\Meetings Presentations and Conferences\CEC2017\Screenshot for SBNF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76847"/>
            <a:ext cx="5683102" cy="279177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28600" y="4698963"/>
            <a:ext cx="2783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Integration via: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Physical interfaces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Management of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Validation for safe operations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810198" y="476436"/>
            <a:ext cx="4105201" cy="3563933"/>
            <a:chOff x="1711325" y="1260306"/>
            <a:chExt cx="5721350" cy="3895725"/>
          </a:xfrm>
        </p:grpSpPr>
        <p:pic>
          <p:nvPicPr>
            <p:cNvPr id="18" name="Picture 1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325" y="1260306"/>
              <a:ext cx="2413635" cy="3886200"/>
            </a:xfrm>
            <a:prstGeom prst="rect">
              <a:avLst/>
            </a:prstGeom>
          </p:spPr>
        </p:pic>
        <p:pic>
          <p:nvPicPr>
            <p:cNvPr id="19" name="Picture 1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794" y="1269831"/>
              <a:ext cx="2468881" cy="388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6552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Peter Wilson | SBN Program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Detector Cryogenics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2249" y="1040117"/>
            <a:ext cx="6816503" cy="1855119"/>
          </a:xfrm>
        </p:spPr>
        <p:txBody>
          <a:bodyPr/>
          <a:lstStyle/>
          <a:p>
            <a:r>
              <a:rPr lang="en-US" dirty="0"/>
              <a:t>Current </a:t>
            </a:r>
            <a:r>
              <a:rPr lang="en-US" dirty="0" smtClean="0"/>
              <a:t>Status</a:t>
            </a:r>
          </a:p>
          <a:p>
            <a:pPr lvl="1"/>
            <a:r>
              <a:rPr lang="en-US" dirty="0" smtClean="0"/>
              <a:t>Final </a:t>
            </a:r>
            <a:r>
              <a:rPr lang="en-US" dirty="0"/>
              <a:t>design for Near </a:t>
            </a:r>
            <a:r>
              <a:rPr lang="en-US" dirty="0" smtClean="0"/>
              <a:t>Detector is </a:t>
            </a:r>
            <a:r>
              <a:rPr lang="en-US" dirty="0"/>
              <a:t>expected to begin </a:t>
            </a:r>
            <a:r>
              <a:rPr lang="en-US" dirty="0" smtClean="0"/>
              <a:t>in </a:t>
            </a:r>
            <a:r>
              <a:rPr lang="en-US" dirty="0" smtClean="0"/>
              <a:t>early </a:t>
            </a:r>
            <a:r>
              <a:rPr lang="en-US" dirty="0"/>
              <a:t>2018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37" y="2013686"/>
            <a:ext cx="5638925" cy="407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48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Overburden - WBS 4.7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8229600" cy="4987867"/>
          </a:xfrm>
        </p:spPr>
        <p:txBody>
          <a:bodyPr/>
          <a:lstStyle/>
          <a:p>
            <a:r>
              <a:rPr lang="en-US" sz="2000" dirty="0" smtClean="0"/>
              <a:t>Design</a:t>
            </a:r>
            <a:r>
              <a:rPr lang="en-US" sz="2000" dirty="0"/>
              <a:t>, procure and install 3m of reinforced concrete shielding over both detectors</a:t>
            </a:r>
          </a:p>
          <a:p>
            <a:pPr lvl="1"/>
            <a:r>
              <a:rPr lang="en-US" sz="1800" dirty="0"/>
              <a:t>Detectors both sit just below grade - building designs provide concrete/dirt around the sides and the ability to support blocks above the detector pits</a:t>
            </a:r>
          </a:p>
          <a:p>
            <a:pPr lvl="1"/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layer are engineered “bridge” blocks, made to span the open space over the detectors and support the total overburden weight</a:t>
            </a:r>
          </a:p>
          <a:p>
            <a:pPr lvl="2"/>
            <a:r>
              <a:rPr lang="en-US" sz="1600" dirty="0"/>
              <a:t>These must be purchased; design is complete – part of GPP</a:t>
            </a:r>
          </a:p>
          <a:p>
            <a:pPr lvl="1"/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and 3</a:t>
            </a:r>
            <a:r>
              <a:rPr lang="en-US" sz="1800" baseline="30000" dirty="0"/>
              <a:t>rd</a:t>
            </a:r>
            <a:r>
              <a:rPr lang="en-US" sz="1800" dirty="0"/>
              <a:t> layers are shield blocks of various sizes obtained from around the Fermilab site</a:t>
            </a:r>
          </a:p>
          <a:p>
            <a:pPr lvl="2"/>
            <a:r>
              <a:rPr lang="en-US" sz="1600" dirty="0"/>
              <a:t>All are identified but remain in their current location; retrieval when needed</a:t>
            </a:r>
          </a:p>
          <a:p>
            <a:r>
              <a:rPr lang="en-US" sz="2000" dirty="0"/>
              <a:t>Installation occurs after a detector is filled with liquid argon, and its systems are commissioned and verified as </a:t>
            </a:r>
            <a:r>
              <a:rPr lang="en-US" sz="2000" dirty="0" smtClean="0"/>
              <a:t>operational</a:t>
            </a:r>
            <a:endParaRPr lang="en-US" sz="1600" dirty="0" smtClean="0">
              <a:solidFill>
                <a:schemeClr val="accent3"/>
              </a:solidFill>
            </a:endParaRPr>
          </a:p>
          <a:p>
            <a:pPr marL="233362" lvl="2" indent="0" algn="ctr">
              <a:buNone/>
            </a:pPr>
            <a:r>
              <a:rPr lang="en-US" sz="1600" dirty="0" smtClean="0">
                <a:solidFill>
                  <a:schemeClr val="accent3"/>
                </a:solidFill>
              </a:rPr>
              <a:t>Don’t </a:t>
            </a:r>
            <a:r>
              <a:rPr lang="en-US" sz="1600" dirty="0">
                <a:solidFill>
                  <a:schemeClr val="accent3"/>
                </a:solidFill>
              </a:rPr>
              <a:t>bury a detector until we know it is working</a:t>
            </a:r>
          </a:p>
          <a:p>
            <a:pPr marL="233362" lvl="2" indent="0" algn="ctr">
              <a:buNone/>
            </a:pPr>
            <a:r>
              <a:rPr lang="en-US" sz="1600" dirty="0"/>
              <a:t>Anticipate that the Far Detector overburden will be in place 1-2 years before Near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65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 smtClean="0"/>
              <a:t>ICARUS Progress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6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7"/>
          </p:nvPr>
        </p:nvSpPr>
        <p:spPr>
          <a:xfrm>
            <a:off x="192308" y="920357"/>
            <a:ext cx="4608292" cy="5208019"/>
          </a:xfrm>
        </p:spPr>
        <p:txBody>
          <a:bodyPr/>
          <a:lstStyle/>
          <a:p>
            <a:r>
              <a:rPr lang="en-US" dirty="0"/>
              <a:t>ICARUS cryostat design</a:t>
            </a:r>
          </a:p>
          <a:p>
            <a:pPr lvl="1"/>
            <a:r>
              <a:rPr lang="en-US" dirty="0" smtClean="0"/>
              <a:t>Updated design from Gran </a:t>
            </a:r>
            <a:r>
              <a:rPr lang="en-US" dirty="0" err="1" smtClean="0"/>
              <a:t>Sasso</a:t>
            </a:r>
            <a:r>
              <a:rPr lang="en-US" dirty="0" smtClean="0"/>
              <a:t> operation</a:t>
            </a:r>
          </a:p>
          <a:p>
            <a:pPr lvl="1"/>
            <a:r>
              <a:rPr lang="en-US" dirty="0" smtClean="0"/>
              <a:t>Each </a:t>
            </a:r>
            <a:r>
              <a:rPr lang="en-US" dirty="0" smtClean="0"/>
              <a:t>T300 TPC (two T300s = one T600) </a:t>
            </a:r>
            <a:r>
              <a:rPr lang="en-US" dirty="0" smtClean="0"/>
              <a:t>sits inside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smtClean="0"/>
              <a:t>Cold </a:t>
            </a:r>
            <a:r>
              <a:rPr lang="en-US" dirty="0" smtClean="0"/>
              <a:t>Vessel which is </a:t>
            </a:r>
            <a:r>
              <a:rPr lang="en-US" dirty="0" smtClean="0"/>
              <a:t>the </a:t>
            </a:r>
            <a:r>
              <a:rPr lang="en-US" dirty="0" smtClean="0"/>
              <a:t>cryostat to contain the </a:t>
            </a:r>
            <a:r>
              <a:rPr lang="en-US" dirty="0" err="1" smtClean="0"/>
              <a:t>LAr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two cold </a:t>
            </a:r>
            <a:r>
              <a:rPr lang="en-US" dirty="0" smtClean="0"/>
              <a:t>vessels </a:t>
            </a:r>
            <a:r>
              <a:rPr lang="en-US" dirty="0"/>
              <a:t>are placed inside </a:t>
            </a:r>
            <a:r>
              <a:rPr lang="en-US" dirty="0" smtClean="0"/>
              <a:t>a steel box, Warm Vessel, which is lined with foam insulation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8"/>
          </p:nvPr>
        </p:nvPicPr>
        <p:blipFill rotWithShape="1">
          <a:blip r:embed="rId2"/>
          <a:srcRect l="11318"/>
          <a:stretch/>
        </p:blipFill>
        <p:spPr>
          <a:xfrm>
            <a:off x="4982244" y="3093624"/>
            <a:ext cx="5685181" cy="3158914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Peter Wilson | SBN Program</a:t>
            </a:r>
            <a:endParaRPr lang="en-US" b="1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Overview : Parts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106" y="912409"/>
            <a:ext cx="1550712" cy="2016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138" y="912409"/>
            <a:ext cx="1511395" cy="20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59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5649999" y="4578020"/>
            <a:ext cx="3237120" cy="234282"/>
          </a:xfrm>
        </p:spPr>
        <p:txBody>
          <a:bodyPr/>
          <a:lstStyle/>
          <a:p>
            <a:r>
              <a:rPr lang="en-US" sz="1200" dirty="0">
                <a:solidFill>
                  <a:schemeClr val="tx2"/>
                </a:solidFill>
              </a:rPr>
              <a:t>Pulling the 2</a:t>
            </a:r>
            <a:r>
              <a:rPr lang="en-US" sz="1200" baseline="30000" dirty="0">
                <a:solidFill>
                  <a:schemeClr val="tx2"/>
                </a:solidFill>
              </a:rPr>
              <a:t>nd</a:t>
            </a:r>
            <a:r>
              <a:rPr lang="en-US" sz="1200" dirty="0">
                <a:solidFill>
                  <a:schemeClr val="tx2"/>
                </a:solidFill>
              </a:rPr>
              <a:t> T300 into its cryostat – March 29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7"/>
          </p:nvPr>
        </p:nvSpPr>
        <p:spPr>
          <a:xfrm>
            <a:off x="228601" y="801232"/>
            <a:ext cx="5321594" cy="3568701"/>
          </a:xfrm>
        </p:spPr>
        <p:txBody>
          <a:bodyPr/>
          <a:lstStyle/>
          <a:p>
            <a:r>
              <a:rPr lang="en-US" dirty="0"/>
              <a:t>Refurbishment of the </a:t>
            </a:r>
            <a:r>
              <a:rPr lang="en-US" dirty="0" smtClean="0"/>
              <a:t>TPC and fabrication of the cryostat cold vessels completed w/2</a:t>
            </a:r>
            <a:r>
              <a:rPr lang="en-US" baseline="30000" dirty="0" smtClean="0"/>
              <a:t>nd</a:t>
            </a:r>
            <a:r>
              <a:rPr lang="en-US" dirty="0" smtClean="0"/>
              <a:t> TPC </a:t>
            </a:r>
            <a:r>
              <a:rPr lang="en-US" dirty="0"/>
              <a:t>pulled into the cryostat March 29</a:t>
            </a:r>
          </a:p>
          <a:p>
            <a:r>
              <a:rPr lang="en-US" dirty="0" smtClean="0"/>
              <a:t>Remaining milestones:</a:t>
            </a:r>
          </a:p>
          <a:p>
            <a:pPr lvl="1"/>
            <a:r>
              <a:rPr lang="en-US" dirty="0"/>
              <a:t>Arrival of T600 at </a:t>
            </a:r>
            <a:r>
              <a:rPr lang="en-US" dirty="0" err="1"/>
              <a:t>Fermilab</a:t>
            </a:r>
            <a:r>
              <a:rPr lang="en-US" dirty="0"/>
              <a:t> (July 2017)</a:t>
            </a:r>
          </a:p>
          <a:p>
            <a:pPr lvl="1"/>
            <a:r>
              <a:rPr lang="en-US" dirty="0"/>
              <a:t>Delivery of warm vessel insulated roof (August 2017)</a:t>
            </a:r>
          </a:p>
          <a:p>
            <a:pPr lvl="1"/>
            <a:r>
              <a:rPr lang="en-US" dirty="0"/>
              <a:t>Delivery of internal cryogenics, including cold shields (September 2017)</a:t>
            </a:r>
          </a:p>
          <a:p>
            <a:pPr lvl="1"/>
            <a:r>
              <a:rPr lang="en-US" dirty="0"/>
              <a:t>Delivery of chimneys, feed-</a:t>
            </a:r>
            <a:r>
              <a:rPr lang="en-US" dirty="0" err="1"/>
              <a:t>throughs</a:t>
            </a:r>
            <a:r>
              <a:rPr lang="en-US" dirty="0"/>
              <a:t>, and detector readout systems </a:t>
            </a:r>
            <a:r>
              <a:rPr lang="en-US" dirty="0" smtClean="0"/>
              <a:t>(Late 2017 – early 2018)</a:t>
            </a:r>
          </a:p>
          <a:p>
            <a:pPr lvl="1"/>
            <a:r>
              <a:rPr lang="en-US" dirty="0" smtClean="0"/>
              <a:t>Top CRT modules (2018)</a:t>
            </a:r>
          </a:p>
          <a:p>
            <a:r>
              <a:rPr lang="en-US" dirty="0" smtClean="0"/>
              <a:t>Focus is moving to installation activities at </a:t>
            </a:r>
            <a:r>
              <a:rPr lang="en-US" dirty="0" err="1" smtClean="0"/>
              <a:t>Fermilab</a:t>
            </a:r>
            <a:r>
              <a:rPr lang="en-US" dirty="0" smtClean="0"/>
              <a:t> with the TPC/vessels in transit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8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712" y="1389773"/>
            <a:ext cx="2370738" cy="3160984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TPCs – WA104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E10DAC54-D956-48B1-890A-B5484F08E29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2470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7"/>
          </p:nvPr>
        </p:nvSpPr>
        <p:spPr>
          <a:xfrm>
            <a:off x="309587" y="746088"/>
            <a:ext cx="4996060" cy="2459025"/>
          </a:xfrm>
        </p:spPr>
        <p:txBody>
          <a:bodyPr/>
          <a:lstStyle/>
          <a:p>
            <a:r>
              <a:rPr lang="en-US" dirty="0" smtClean="0"/>
              <a:t>Cold vessels w/TPCs departed CERN June 12 - arrival at </a:t>
            </a:r>
            <a:r>
              <a:rPr lang="en-US" dirty="0" err="1" smtClean="0"/>
              <a:t>Fermilab</a:t>
            </a:r>
            <a:r>
              <a:rPr lang="en-US" dirty="0" smtClean="0"/>
              <a:t> in late July.</a:t>
            </a:r>
          </a:p>
          <a:p>
            <a:r>
              <a:rPr lang="en-US" dirty="0" smtClean="0"/>
              <a:t>Follow at: </a:t>
            </a:r>
          </a:p>
          <a:p>
            <a:pPr marL="228600" lvl="1" indent="0">
              <a:buNone/>
            </a:pPr>
            <a:r>
              <a:rPr lang="en-US" sz="1600" dirty="0" smtClean="0"/>
              <a:t>#</a:t>
            </a:r>
            <a:r>
              <a:rPr lang="en-US" sz="1600" dirty="0" err="1" smtClean="0"/>
              <a:t>ICARUSTrip</a:t>
            </a:r>
            <a:endParaRPr lang="en-US" sz="1600" dirty="0" smtClean="0"/>
          </a:p>
          <a:p>
            <a:pPr marL="228600" lvl="1" indent="0">
              <a:buNone/>
            </a:pP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icarustrip.fnal.gov</a:t>
            </a:r>
            <a:r>
              <a:rPr lang="en-US" sz="1400" dirty="0" smtClean="0"/>
              <a:t> </a:t>
            </a:r>
          </a:p>
          <a:p>
            <a:pPr marL="228600" lvl="1" indent="0">
              <a:buNone/>
            </a:pPr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://cenf-wa104.web.cern.ch/wa104org/</a:t>
            </a:r>
            <a:r>
              <a:rPr lang="en-US" sz="1400" dirty="0" err="1">
                <a:hlinkClick r:id="rId3"/>
              </a:rPr>
              <a:t>icarus</a:t>
            </a:r>
            <a:r>
              <a:rPr lang="en-US" sz="1400" dirty="0">
                <a:hlinkClick r:id="rId3"/>
              </a:rPr>
              <a:t>-transportation-</a:t>
            </a:r>
            <a:r>
              <a:rPr lang="en-US" sz="1400" dirty="0" err="1">
                <a:hlinkClick r:id="rId3"/>
              </a:rPr>
              <a:t>cern</a:t>
            </a:r>
            <a:r>
              <a:rPr lang="en-US" sz="1400" dirty="0">
                <a:hlinkClick r:id="rId3"/>
              </a:rPr>
              <a:t>-</a:t>
            </a:r>
            <a:r>
              <a:rPr lang="en-US" sz="1400" dirty="0" err="1">
                <a:hlinkClick r:id="rId3"/>
              </a:rPr>
              <a:t>fnal</a:t>
            </a:r>
            <a:endParaRPr lang="en-US" sz="14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Transport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E10DAC54-D956-48B1-890A-B5484F08E29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28750" y="319630"/>
            <a:ext cx="3277162" cy="245787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2"/>
          <p:cNvSpPr>
            <a:spLocks noGrp="1"/>
          </p:cNvSpPr>
          <p:nvPr>
            <p:ph type="body" sz="half" idx="13"/>
          </p:nvPr>
        </p:nvSpPr>
        <p:spPr>
          <a:xfrm>
            <a:off x="5388945" y="2781899"/>
            <a:ext cx="3237120" cy="234282"/>
          </a:xfrm>
        </p:spPr>
        <p:txBody>
          <a:bodyPr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Ready to leave CERN on June 12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/>
          </a:p>
        </p:txBody>
      </p:sp>
      <p:sp>
        <p:nvSpPr>
          <p:cNvPr id="13" name="Text Placeholder 2"/>
          <p:cNvSpPr>
            <a:spLocks noGrp="1"/>
          </p:cNvSpPr>
          <p:nvPr>
            <p:ph type="body" sz="half" idx="13"/>
          </p:nvPr>
        </p:nvSpPr>
        <p:spPr>
          <a:xfrm>
            <a:off x="5548505" y="6069014"/>
            <a:ext cx="3237120" cy="234282"/>
          </a:xfrm>
        </p:spPr>
        <p:txBody>
          <a:bodyPr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Stop at Port of </a:t>
            </a:r>
            <a:r>
              <a:rPr lang="en-US" sz="1200" dirty="0" smtClean="0">
                <a:solidFill>
                  <a:schemeClr val="tx2"/>
                </a:solidFill>
              </a:rPr>
              <a:t> Cleveland </a:t>
            </a:r>
            <a:r>
              <a:rPr lang="en-US" sz="1200" dirty="0" smtClean="0">
                <a:solidFill>
                  <a:schemeClr val="tx2"/>
                </a:solidFill>
              </a:rPr>
              <a:t>on July </a:t>
            </a:r>
            <a:r>
              <a:rPr lang="en-US" sz="1200" dirty="0" smtClean="0">
                <a:solidFill>
                  <a:schemeClr val="tx2"/>
                </a:solidFill>
              </a:rPr>
              <a:t>6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870" y="2824190"/>
            <a:ext cx="2465190" cy="32869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Placeholder 2"/>
          <p:cNvSpPr>
            <a:spLocks noGrp="1"/>
          </p:cNvSpPr>
          <p:nvPr>
            <p:ph type="body" sz="half" idx="13"/>
          </p:nvPr>
        </p:nvSpPr>
        <p:spPr>
          <a:xfrm>
            <a:off x="705869" y="6111110"/>
            <a:ext cx="3237120" cy="234282"/>
          </a:xfrm>
        </p:spPr>
        <p:txBody>
          <a:bodyPr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Loading at Antwerp on June 23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50" y="2979583"/>
            <a:ext cx="4814117" cy="306772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270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Installation – WBS 4.4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28545"/>
          </a:xfrm>
        </p:spPr>
        <p:txBody>
          <a:bodyPr/>
          <a:lstStyle/>
          <a:p>
            <a:r>
              <a:rPr lang="en-US" sz="2000" dirty="0" smtClean="0"/>
              <a:t>Joint effort of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, INFN, CERN and collaboration</a:t>
            </a:r>
            <a:endParaRPr lang="en-US" sz="2000" dirty="0"/>
          </a:p>
          <a:p>
            <a:pPr lvl="1"/>
            <a:r>
              <a:rPr lang="en-US" sz="1800" dirty="0" smtClean="0"/>
              <a:t>CERN : insulated </a:t>
            </a:r>
            <a:r>
              <a:rPr lang="en-US" sz="1800" dirty="0"/>
              <a:t>warm </a:t>
            </a:r>
            <a:r>
              <a:rPr lang="en-US" sz="1800" dirty="0" smtClean="0"/>
              <a:t>vessel and cold vessels (w/</a:t>
            </a:r>
            <a:r>
              <a:rPr lang="en-US" sz="1800" dirty="0" err="1" smtClean="0"/>
              <a:t>eng.</a:t>
            </a:r>
            <a:r>
              <a:rPr lang="en-US" sz="1800" dirty="0" smtClean="0"/>
              <a:t> documents).  Transport of detectors to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.  </a:t>
            </a:r>
            <a:r>
              <a:rPr lang="en-US" sz="1800" dirty="0" smtClean="0"/>
              <a:t>Technical labor </a:t>
            </a:r>
            <a:r>
              <a:rPr lang="en-US" sz="1800" dirty="0" smtClean="0"/>
              <a:t>for specific installations.</a:t>
            </a:r>
          </a:p>
          <a:p>
            <a:pPr lvl="1"/>
            <a:r>
              <a:rPr lang="en-US" sz="1800" dirty="0" smtClean="0"/>
              <a:t>INFN </a:t>
            </a:r>
            <a:r>
              <a:rPr lang="en-US" sz="1800" dirty="0"/>
              <a:t>&amp; ICARUS collaboration : </a:t>
            </a:r>
            <a:r>
              <a:rPr lang="en-US" sz="1800" dirty="0" smtClean="0"/>
              <a:t>detector </a:t>
            </a:r>
            <a:r>
              <a:rPr lang="en-US" sz="1800" dirty="0"/>
              <a:t>readout </a:t>
            </a:r>
            <a:r>
              <a:rPr lang="en-US" sz="1800" dirty="0" smtClean="0"/>
              <a:t>systems, internal cryogenics piping and instrumentation etc.  Technical labor for installation and collaborators </a:t>
            </a:r>
            <a:r>
              <a:rPr lang="en-US" sz="1800" dirty="0"/>
              <a:t>with historical </a:t>
            </a:r>
            <a:r>
              <a:rPr lang="en-US" sz="1800" dirty="0" smtClean="0"/>
              <a:t>knowledge. </a:t>
            </a:r>
          </a:p>
          <a:p>
            <a:pPr lvl="1"/>
            <a:r>
              <a:rPr lang="en-US" sz="1800" dirty="0" err="1" smtClean="0"/>
              <a:t>Fermilab</a:t>
            </a:r>
            <a:r>
              <a:rPr lang="en-US" sz="1800" dirty="0" smtClean="0"/>
              <a:t> </a:t>
            </a:r>
            <a:r>
              <a:rPr lang="en-US" sz="1800" dirty="0"/>
              <a:t>: </a:t>
            </a:r>
            <a:r>
              <a:rPr lang="en-US" sz="1800" dirty="0" smtClean="0"/>
              <a:t>personnel </a:t>
            </a:r>
            <a:r>
              <a:rPr lang="en-US" sz="1800" dirty="0"/>
              <a:t>in support of installation, including engineering; </a:t>
            </a:r>
            <a:r>
              <a:rPr lang="en-US" sz="1800" dirty="0" smtClean="0"/>
              <a:t>specific </a:t>
            </a:r>
            <a:r>
              <a:rPr lang="en-US" sz="1800" dirty="0"/>
              <a:t>support hardware; provides guidance </a:t>
            </a:r>
            <a:r>
              <a:rPr lang="en-US" sz="1800" dirty="0" smtClean="0"/>
              <a:t>through ORC and personnel </a:t>
            </a:r>
            <a:r>
              <a:rPr lang="en-US" sz="1800" dirty="0" smtClean="0"/>
              <a:t>to </a:t>
            </a:r>
            <a:r>
              <a:rPr lang="en-US" sz="1800" dirty="0" smtClean="0"/>
              <a:t>develop review material. </a:t>
            </a:r>
            <a:endParaRPr lang="en-US" sz="1800" dirty="0"/>
          </a:p>
          <a:p>
            <a:pPr marL="166687"/>
            <a:endParaRPr lang="en-US" sz="2000" dirty="0" smtClean="0"/>
          </a:p>
          <a:p>
            <a:pPr marL="166687"/>
            <a:endParaRPr lang="en-US" sz="2000" dirty="0"/>
          </a:p>
          <a:p>
            <a:pPr marL="166687"/>
            <a:endParaRPr lang="en-US" sz="2000" dirty="0" smtClean="0"/>
          </a:p>
          <a:p>
            <a:pPr marL="166687"/>
            <a:endParaRPr lang="en-US" sz="2000" dirty="0"/>
          </a:p>
          <a:p>
            <a:pPr marL="166687"/>
            <a:r>
              <a:rPr lang="en-US" sz="2000" dirty="0" smtClean="0"/>
              <a:t>New </a:t>
            </a:r>
            <a:r>
              <a:rPr lang="en-US" sz="2000" dirty="0"/>
              <a:t>ground for Fermilab : vendors </a:t>
            </a:r>
            <a:r>
              <a:rPr lang="en-US" sz="2000" dirty="0" smtClean="0"/>
              <a:t>performing                                          work </a:t>
            </a:r>
            <a:r>
              <a:rPr lang="en-US" sz="2000" dirty="0"/>
              <a:t>on-site who are not hired by us – they work for CERN</a:t>
            </a:r>
          </a:p>
          <a:p>
            <a:pPr marL="223837" lvl="1" indent="0">
              <a:buNone/>
            </a:pPr>
            <a:r>
              <a:rPr lang="en-US" dirty="0"/>
              <a:t>	</a:t>
            </a:r>
            <a:r>
              <a:rPr lang="en-US" i="1" dirty="0"/>
              <a:t>first instance </a:t>
            </a:r>
            <a:r>
              <a:rPr lang="en-US" i="1" dirty="0" smtClean="0"/>
              <a:t>in progress now </a:t>
            </a:r>
            <a:r>
              <a:rPr lang="en-US" i="1" dirty="0"/>
              <a:t>: insulation contra</a:t>
            </a:r>
            <a:r>
              <a:rPr lang="en-US" dirty="0"/>
              <a:t>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7" t="8194" r="1227" b="12621"/>
          <a:stretch/>
        </p:blipFill>
        <p:spPr>
          <a:xfrm>
            <a:off x="2798715" y="3489780"/>
            <a:ext cx="3315675" cy="1749242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44094" y="3489780"/>
            <a:ext cx="3068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CERN – FNAL – INFN Warm Vessel Team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5384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Scope and organization of the SBN program</a:t>
            </a:r>
          </a:p>
          <a:p>
            <a:r>
              <a:rPr lang="en-US" dirty="0" smtClean="0"/>
              <a:t>Infrastructure Progress</a:t>
            </a:r>
          </a:p>
          <a:p>
            <a:r>
              <a:rPr lang="en-US" dirty="0" smtClean="0"/>
              <a:t>ICARUS Progress</a:t>
            </a:r>
          </a:p>
          <a:p>
            <a:r>
              <a:rPr lang="en-US" dirty="0" smtClean="0"/>
              <a:t>SBND Progress</a:t>
            </a:r>
          </a:p>
          <a:p>
            <a:r>
              <a:rPr lang="en-US" dirty="0" smtClean="0"/>
              <a:t>Program cost and budget</a:t>
            </a:r>
          </a:p>
          <a:p>
            <a:r>
              <a:rPr lang="en-US" dirty="0" smtClean="0"/>
              <a:t>Summary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Peter Wilson | SBN Program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Installation Progress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2250" y="991865"/>
            <a:ext cx="4679359" cy="4067152"/>
          </a:xfrm>
        </p:spPr>
        <p:txBody>
          <a:bodyPr/>
          <a:lstStyle/>
          <a:p>
            <a:r>
              <a:rPr lang="en-US" dirty="0" smtClean="0"/>
              <a:t>Installation </a:t>
            </a:r>
            <a:r>
              <a:rPr lang="en-US" dirty="0"/>
              <a:t>began in February</a:t>
            </a:r>
          </a:p>
          <a:p>
            <a:pPr lvl="1"/>
            <a:r>
              <a:rPr lang="en-US" dirty="0"/>
              <a:t>Load-bearing pads on the building floor</a:t>
            </a:r>
          </a:p>
          <a:p>
            <a:pPr lvl="2"/>
            <a:r>
              <a:rPr lang="en-US" dirty="0"/>
              <a:t>Provided by Fermilab, following guidelines from CERN engineers who designed the warm vessel</a:t>
            </a:r>
          </a:p>
          <a:p>
            <a:pPr lvl="1"/>
            <a:r>
              <a:rPr lang="en-US" dirty="0"/>
              <a:t>Received the warm vessel parts provided by CERN</a:t>
            </a:r>
          </a:p>
          <a:p>
            <a:r>
              <a:rPr lang="en-US" dirty="0"/>
              <a:t>May</a:t>
            </a:r>
          </a:p>
          <a:p>
            <a:pPr lvl="1"/>
            <a:r>
              <a:rPr lang="en-US" dirty="0"/>
              <a:t>Assembly of warm vessel steel box</a:t>
            </a:r>
          </a:p>
          <a:p>
            <a:pPr lvl="2"/>
            <a:r>
              <a:rPr lang="en-US" dirty="0"/>
              <a:t>CERN </a:t>
            </a:r>
            <a:r>
              <a:rPr lang="en-US" dirty="0" smtClean="0"/>
              <a:t>and INFN </a:t>
            </a:r>
            <a:r>
              <a:rPr lang="en-US" dirty="0"/>
              <a:t>technical crew </a:t>
            </a:r>
            <a:r>
              <a:rPr lang="en-US" dirty="0" smtClean="0"/>
              <a:t>with CERN </a:t>
            </a:r>
            <a:r>
              <a:rPr lang="en-US" dirty="0"/>
              <a:t>supervision</a:t>
            </a:r>
          </a:p>
          <a:p>
            <a:pPr lvl="2"/>
            <a:r>
              <a:rPr lang="en-US" dirty="0"/>
              <a:t>Fermilab provided logistics, crane ops, welding</a:t>
            </a:r>
          </a:p>
          <a:p>
            <a:r>
              <a:rPr lang="en-US" dirty="0" smtClean="0"/>
              <a:t>June/July</a:t>
            </a:r>
            <a:endParaRPr lang="en-US" dirty="0"/>
          </a:p>
          <a:p>
            <a:pPr lvl="1"/>
            <a:r>
              <a:rPr lang="en-US" dirty="0"/>
              <a:t>Insulate the warm vessel : CERN </a:t>
            </a:r>
            <a:r>
              <a:rPr lang="en-US" dirty="0" smtClean="0"/>
              <a:t>contractor</a:t>
            </a:r>
          </a:p>
          <a:p>
            <a:r>
              <a:rPr lang="en-US" dirty="0" smtClean="0"/>
              <a:t>Planning</a:t>
            </a:r>
            <a:endParaRPr lang="en-US" dirty="0"/>
          </a:p>
          <a:p>
            <a:pPr lvl="1"/>
            <a:r>
              <a:rPr lang="en-US" dirty="0" smtClean="0"/>
              <a:t>Installation rigging contract</a:t>
            </a:r>
          </a:p>
          <a:p>
            <a:pPr lvl="1"/>
            <a:r>
              <a:rPr lang="en-US" dirty="0" smtClean="0"/>
              <a:t>Cryogenics and readout installation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21" y="2945217"/>
            <a:ext cx="2487661" cy="331688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329" y="394923"/>
            <a:ext cx="2726553" cy="15336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727460" y="634669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Helvetica"/>
                <a:cs typeface="Helvetica"/>
              </a:rPr>
              <a:t>Floor Footers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5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397" y="1722472"/>
            <a:ext cx="2552376" cy="1888189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637008" y="3312391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Erecting walls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63621" y="5878381"/>
            <a:ext cx="1616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  <a:latin typeface="Helvetica"/>
                <a:cs typeface="Helvetica"/>
              </a:rPr>
              <a:t>Insulation Installation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8750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CRT – WBS 4.6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5153365" cy="4987867"/>
          </a:xfrm>
        </p:spPr>
        <p:txBody>
          <a:bodyPr/>
          <a:lstStyle/>
          <a:p>
            <a:r>
              <a:rPr lang="en-US" sz="2000" dirty="0" smtClean="0"/>
              <a:t>CERN </a:t>
            </a:r>
            <a:r>
              <a:rPr lang="en-US" sz="2000" dirty="0"/>
              <a:t>/ INFN </a:t>
            </a:r>
          </a:p>
          <a:p>
            <a:pPr lvl="1"/>
            <a:r>
              <a:rPr lang="en-US" sz="1800" dirty="0"/>
              <a:t>Top CRT : New scintillator panels, </a:t>
            </a:r>
            <a:r>
              <a:rPr lang="en-US" sz="1800" dirty="0" err="1"/>
              <a:t>SiPM</a:t>
            </a:r>
            <a:r>
              <a:rPr lang="en-US" sz="1800" dirty="0"/>
              <a:t> output, CAEN </a:t>
            </a:r>
            <a:r>
              <a:rPr lang="en-US" sz="1800" dirty="0" smtClean="0"/>
              <a:t>readout (same as </a:t>
            </a:r>
            <a:r>
              <a:rPr lang="en-US" sz="1800" dirty="0" err="1" smtClean="0"/>
              <a:t>MicroBooNE</a:t>
            </a:r>
            <a:r>
              <a:rPr lang="en-US" sz="1800" dirty="0" smtClean="0"/>
              <a:t> and SBND)</a:t>
            </a:r>
          </a:p>
          <a:p>
            <a:pPr lvl="2"/>
            <a:r>
              <a:rPr lang="en-US" sz="1600" dirty="0" smtClean="0"/>
              <a:t>Components being procured, final designs and prototypes</a:t>
            </a:r>
            <a:endParaRPr lang="en-US" sz="1600" dirty="0"/>
          </a:p>
          <a:p>
            <a:r>
              <a:rPr lang="en-US" sz="2000" dirty="0" smtClean="0"/>
              <a:t>FNAL: </a:t>
            </a:r>
            <a:r>
              <a:rPr lang="en-US" sz="2000" dirty="0"/>
              <a:t>Sides, Bottom</a:t>
            </a:r>
            <a:r>
              <a:rPr lang="en-US" sz="2000" dirty="0" smtClean="0"/>
              <a:t>, mechanical support</a:t>
            </a:r>
            <a:endParaRPr lang="en-US" sz="2000" dirty="0"/>
          </a:p>
          <a:p>
            <a:pPr lvl="1"/>
            <a:r>
              <a:rPr lang="en-US" sz="1800" dirty="0"/>
              <a:t>Side scintillator : </a:t>
            </a:r>
            <a:r>
              <a:rPr lang="en-US" sz="1800" dirty="0" smtClean="0"/>
              <a:t>MINOS</a:t>
            </a:r>
            <a:r>
              <a:rPr lang="en-US" sz="1800" dirty="0"/>
              <a:t> </a:t>
            </a:r>
            <a:r>
              <a:rPr lang="en-US" sz="1800" dirty="0" smtClean="0"/>
              <a:t>w/new </a:t>
            </a:r>
            <a:r>
              <a:rPr lang="en-US" sz="1800" dirty="0" err="1"/>
              <a:t>SiPM</a:t>
            </a:r>
            <a:r>
              <a:rPr lang="en-US" sz="1800" dirty="0"/>
              <a:t> output, CAEN </a:t>
            </a:r>
            <a:r>
              <a:rPr lang="en-US" sz="1800" dirty="0" smtClean="0"/>
              <a:t>readout.   </a:t>
            </a:r>
          </a:p>
          <a:p>
            <a:pPr lvl="2"/>
            <a:r>
              <a:rPr lang="en-US" sz="1600" dirty="0" smtClean="0"/>
              <a:t>Checkout of modules this summer</a:t>
            </a:r>
          </a:p>
          <a:p>
            <a:pPr lvl="2"/>
            <a:r>
              <a:rPr lang="en-US" sz="1600" dirty="0" smtClean="0"/>
              <a:t>Testing prototype readout</a:t>
            </a:r>
            <a:endParaRPr lang="en-US" sz="1600" dirty="0"/>
          </a:p>
          <a:p>
            <a:pPr lvl="1"/>
            <a:r>
              <a:rPr lang="en-US" sz="1800" dirty="0"/>
              <a:t>Bottom Scintillator : </a:t>
            </a:r>
            <a:r>
              <a:rPr lang="en-US" sz="1800" dirty="0" smtClean="0"/>
              <a:t>Double-</a:t>
            </a:r>
            <a:r>
              <a:rPr lang="en-US" sz="1800" dirty="0" err="1" smtClean="0"/>
              <a:t>Chooz</a:t>
            </a:r>
            <a:r>
              <a:rPr lang="en-US" sz="1800" dirty="0" smtClean="0"/>
              <a:t> scintillator </a:t>
            </a:r>
            <a:r>
              <a:rPr lang="en-US" sz="1800" dirty="0"/>
              <a:t>from </a:t>
            </a:r>
            <a:r>
              <a:rPr lang="en-US" sz="1800" dirty="0" err="1" smtClean="0"/>
              <a:t>UChicago</a:t>
            </a:r>
            <a:r>
              <a:rPr lang="en-US" sz="1800" dirty="0" smtClean="0"/>
              <a:t>/</a:t>
            </a:r>
            <a:r>
              <a:rPr lang="en-US" sz="1800" dirty="0" err="1" smtClean="0"/>
              <a:t>VATech</a:t>
            </a:r>
            <a:r>
              <a:rPr lang="en-US" sz="1800" dirty="0" smtClean="0"/>
              <a:t>.</a:t>
            </a:r>
          </a:p>
          <a:p>
            <a:pPr lvl="2"/>
            <a:r>
              <a:rPr lang="en-US" sz="1600" dirty="0" smtClean="0"/>
              <a:t>4 of 14 install, remainder ready to install  </a:t>
            </a:r>
            <a:endParaRPr lang="en-US" sz="1600" dirty="0"/>
          </a:p>
          <a:p>
            <a:pPr lvl="1"/>
            <a:r>
              <a:rPr lang="en-US" sz="1800" dirty="0"/>
              <a:t>All mechanical support, design and fabrication : Top, Sides, </a:t>
            </a:r>
            <a:r>
              <a:rPr lang="en-US" sz="1800" dirty="0" smtClean="0"/>
              <a:t>Bottom</a:t>
            </a:r>
          </a:p>
          <a:p>
            <a:pPr lvl="2"/>
            <a:r>
              <a:rPr lang="en-US" sz="1600" dirty="0" smtClean="0"/>
              <a:t>Design in progress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 rotWithShape="1">
          <a:blip r:embed="rId2"/>
          <a:srcRect b="2496"/>
          <a:stretch/>
        </p:blipFill>
        <p:spPr>
          <a:xfrm>
            <a:off x="5535007" y="1444242"/>
            <a:ext cx="3380393" cy="345452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5606643" y="4956085"/>
            <a:ext cx="3237120" cy="234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tx2"/>
                </a:solidFill>
              </a:rPr>
              <a:t>Installing Bottom CRT Panels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8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Notched Right Arrow 36"/>
          <p:cNvSpPr/>
          <p:nvPr/>
        </p:nvSpPr>
        <p:spPr>
          <a:xfrm>
            <a:off x="10002" y="5971368"/>
            <a:ext cx="8991793" cy="555798"/>
          </a:xfrm>
          <a:prstGeom prst="notched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93" name="Straight Connector 92"/>
          <p:cNvCxnSpPr/>
          <p:nvPr/>
        </p:nvCxnSpPr>
        <p:spPr>
          <a:xfrm flipV="1">
            <a:off x="6942268" y="850802"/>
            <a:ext cx="0" cy="4557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436" y="183662"/>
            <a:ext cx="7482114" cy="411164"/>
          </a:xfrm>
        </p:spPr>
        <p:txBody>
          <a:bodyPr/>
          <a:lstStyle/>
          <a:p>
            <a:r>
              <a:rPr lang="en-US" dirty="0"/>
              <a:t>Far Detector Timeline </a:t>
            </a:r>
            <a:r>
              <a:rPr lang="en-US" dirty="0" smtClean="0"/>
              <a:t>(Technically Driven)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2590679" y="5650613"/>
            <a:ext cx="8659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smtClean="0">
                <a:solidFill>
                  <a:schemeClr val="accent2"/>
                </a:solidFill>
              </a:rPr>
              <a:t>July </a:t>
            </a:r>
            <a:r>
              <a:rPr lang="en-US" sz="1400" dirty="0">
                <a:solidFill>
                  <a:schemeClr val="accent2"/>
                </a:solidFill>
              </a:rPr>
              <a:t>2017</a:t>
            </a:r>
          </a:p>
        </p:txBody>
      </p:sp>
      <p:sp>
        <p:nvSpPr>
          <p:cNvPr id="89" name="Rectangle 88"/>
          <p:cNvSpPr/>
          <p:nvPr/>
        </p:nvSpPr>
        <p:spPr>
          <a:xfrm rot="19290258">
            <a:off x="7135542" y="5046710"/>
            <a:ext cx="792638" cy="3367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2019</a:t>
            </a:r>
          </a:p>
        </p:txBody>
      </p:sp>
      <p:cxnSp>
        <p:nvCxnSpPr>
          <p:cNvPr id="85" name="Straight Connector 84"/>
          <p:cNvCxnSpPr>
            <a:cxnSpLocks/>
          </p:cNvCxnSpPr>
          <p:nvPr/>
        </p:nvCxnSpPr>
        <p:spPr>
          <a:xfrm flipH="1" flipV="1">
            <a:off x="3002730" y="631806"/>
            <a:ext cx="6574" cy="4723606"/>
          </a:xfrm>
          <a:prstGeom prst="line">
            <a:avLst/>
          </a:prstGeom>
          <a:ln w="3492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881316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513015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44714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76413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08112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638899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249617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59423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22821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354520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986219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91122" y="753114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5"/>
          <p:cNvSpPr/>
          <p:nvPr/>
        </p:nvSpPr>
        <p:spPr>
          <a:xfrm>
            <a:off x="4101209" y="4762876"/>
            <a:ext cx="1436551" cy="10947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1450" tIns="171450" rIns="171450" bIns="171450" numCol="1" spcCol="1270" anchor="ctr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500" kern="1200"/>
          </a:p>
        </p:txBody>
      </p:sp>
      <p:sp>
        <p:nvSpPr>
          <p:cNvPr id="23" name="Rectangle 22"/>
          <p:cNvSpPr/>
          <p:nvPr/>
        </p:nvSpPr>
        <p:spPr>
          <a:xfrm>
            <a:off x="6188639" y="4813384"/>
            <a:ext cx="1264721" cy="98054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Rectangle 79"/>
          <p:cNvSpPr/>
          <p:nvPr/>
        </p:nvSpPr>
        <p:spPr>
          <a:xfrm rot="19290258">
            <a:off x="4606761" y="3817018"/>
            <a:ext cx="775226" cy="3318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1" name="Rectangle 80"/>
          <p:cNvSpPr/>
          <p:nvPr/>
        </p:nvSpPr>
        <p:spPr>
          <a:xfrm rot="19290258">
            <a:off x="5893044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2018</a:t>
            </a:r>
          </a:p>
        </p:txBody>
      </p:sp>
      <p:sp>
        <p:nvSpPr>
          <p:cNvPr id="36" name="Rectangle 35"/>
          <p:cNvSpPr/>
          <p:nvPr/>
        </p:nvSpPr>
        <p:spPr>
          <a:xfrm rot="19290258">
            <a:off x="5261346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2018</a:t>
            </a:r>
          </a:p>
        </p:txBody>
      </p:sp>
      <p:sp>
        <p:nvSpPr>
          <p:cNvPr id="79" name="Rectangle 78"/>
          <p:cNvSpPr/>
          <p:nvPr/>
        </p:nvSpPr>
        <p:spPr>
          <a:xfrm rot="19290258">
            <a:off x="4619526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2018</a:t>
            </a:r>
          </a:p>
        </p:txBody>
      </p:sp>
      <p:sp>
        <p:nvSpPr>
          <p:cNvPr id="76" name="Rectangle 75"/>
          <p:cNvSpPr/>
          <p:nvPr/>
        </p:nvSpPr>
        <p:spPr>
          <a:xfrm rot="19290258">
            <a:off x="4260374" y="5045193"/>
            <a:ext cx="775226" cy="3318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7" name="Rectangle 76"/>
          <p:cNvSpPr/>
          <p:nvPr/>
        </p:nvSpPr>
        <p:spPr>
          <a:xfrm rot="19290258">
            <a:off x="3383557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2017</a:t>
            </a:r>
          </a:p>
        </p:txBody>
      </p:sp>
      <p:sp>
        <p:nvSpPr>
          <p:cNvPr id="74" name="Rectangle 73"/>
          <p:cNvSpPr/>
          <p:nvPr/>
        </p:nvSpPr>
        <p:spPr>
          <a:xfrm rot="19290258">
            <a:off x="4392008" y="3569301"/>
            <a:ext cx="775226" cy="3318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5" name="Rectangle 74"/>
          <p:cNvSpPr/>
          <p:nvPr/>
        </p:nvSpPr>
        <p:spPr>
          <a:xfrm rot="19290258">
            <a:off x="3995764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2018</a:t>
            </a:r>
          </a:p>
        </p:txBody>
      </p:sp>
      <p:sp>
        <p:nvSpPr>
          <p:cNvPr id="72" name="Rectangle 71"/>
          <p:cNvSpPr/>
          <p:nvPr/>
        </p:nvSpPr>
        <p:spPr>
          <a:xfrm rot="19290258">
            <a:off x="4524938" y="3718717"/>
            <a:ext cx="775226" cy="3318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3" name="Rectangle 72"/>
          <p:cNvSpPr/>
          <p:nvPr/>
        </p:nvSpPr>
        <p:spPr>
          <a:xfrm rot="19290258">
            <a:off x="2730490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2017</a:t>
            </a:r>
          </a:p>
        </p:txBody>
      </p:sp>
      <p:sp>
        <p:nvSpPr>
          <p:cNvPr id="71" name="Rectangle 70"/>
          <p:cNvSpPr/>
          <p:nvPr/>
        </p:nvSpPr>
        <p:spPr>
          <a:xfrm rot="19290258">
            <a:off x="2092271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2017</a:t>
            </a:r>
          </a:p>
        </p:txBody>
      </p:sp>
      <p:sp>
        <p:nvSpPr>
          <p:cNvPr id="68" name="Rectangle 67"/>
          <p:cNvSpPr/>
          <p:nvPr/>
        </p:nvSpPr>
        <p:spPr>
          <a:xfrm rot="19290258">
            <a:off x="4790796" y="4017550"/>
            <a:ext cx="775226" cy="3318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9" name="Rectangle 68"/>
          <p:cNvSpPr/>
          <p:nvPr/>
        </p:nvSpPr>
        <p:spPr>
          <a:xfrm rot="19290258">
            <a:off x="1463103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2017</a:t>
            </a:r>
          </a:p>
        </p:txBody>
      </p:sp>
      <p:sp>
        <p:nvSpPr>
          <p:cNvPr id="67" name="Rectangle 66"/>
          <p:cNvSpPr/>
          <p:nvPr/>
        </p:nvSpPr>
        <p:spPr>
          <a:xfrm rot="19290258">
            <a:off x="837509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2016</a:t>
            </a:r>
          </a:p>
        </p:txBody>
      </p:sp>
      <p:sp>
        <p:nvSpPr>
          <p:cNvPr id="65" name="Rectangle 64"/>
          <p:cNvSpPr/>
          <p:nvPr/>
        </p:nvSpPr>
        <p:spPr>
          <a:xfrm rot="19290258">
            <a:off x="194080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2016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47233" y="2595716"/>
            <a:ext cx="9004494" cy="340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7996950" y="691598"/>
            <a:ext cx="0" cy="455719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 rot="19290258">
            <a:off x="6524743" y="50564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2019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524746" y="5650613"/>
            <a:ext cx="861664" cy="3037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Feb.2019</a:t>
            </a:r>
          </a:p>
        </p:txBody>
      </p:sp>
      <p:sp>
        <p:nvSpPr>
          <p:cNvPr id="40" name="Freeform 39"/>
          <p:cNvSpPr/>
          <p:nvPr/>
        </p:nvSpPr>
        <p:spPr>
          <a:xfrm>
            <a:off x="-652969" y="5861026"/>
            <a:ext cx="3992306" cy="334037"/>
          </a:xfrm>
          <a:custGeom>
            <a:avLst/>
            <a:gdLst>
              <a:gd name="connsiteX0" fmla="*/ 0 w 3978262"/>
              <a:gd name="connsiteY0" fmla="*/ 0 h 338489"/>
              <a:gd name="connsiteX1" fmla="*/ 3978262 w 3978262"/>
              <a:gd name="connsiteY1" fmla="*/ 0 h 338489"/>
              <a:gd name="connsiteX2" fmla="*/ 3978262 w 3978262"/>
              <a:gd name="connsiteY2" fmla="*/ 338489 h 338489"/>
              <a:gd name="connsiteX3" fmla="*/ 0 w 3978262"/>
              <a:gd name="connsiteY3" fmla="*/ 338489 h 338489"/>
              <a:gd name="connsiteX4" fmla="*/ 0 w 3978262"/>
              <a:gd name="connsiteY4" fmla="*/ 0 h 33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262" h="338489">
                <a:moveTo>
                  <a:pt x="0" y="0"/>
                </a:moveTo>
                <a:lnTo>
                  <a:pt x="3978262" y="0"/>
                </a:lnTo>
                <a:lnTo>
                  <a:pt x="3978262" y="338489"/>
                </a:lnTo>
                <a:lnTo>
                  <a:pt x="0" y="33848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Timeline – Calendar year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-63674" y="2745532"/>
            <a:ext cx="2428317" cy="276999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Building Construction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31443" y="3073390"/>
            <a:ext cx="925901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sz="900" dirty="0"/>
              <a:t>Warm Vessel Installation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047879" y="4125878"/>
            <a:ext cx="2038412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u="sng"/>
            </a:lvl1pPr>
          </a:lstStyle>
          <a:p>
            <a:r>
              <a:rPr lang="en-US" u="none" dirty="0"/>
              <a:t>Cryogenics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-63673" y="1628644"/>
            <a:ext cx="1475976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Warm Vessel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-63673" y="703638"/>
            <a:ext cx="1799839" cy="2769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TPC 1 &amp; Cold Vessels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825286" y="729681"/>
            <a:ext cx="514051" cy="43088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 u="none"/>
            </a:lvl1pPr>
          </a:lstStyle>
          <a:p>
            <a:r>
              <a:rPr lang="en-US" sz="1100" dirty="0"/>
              <a:t>T600Ship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741963" y="838687"/>
            <a:ext cx="722219" cy="2769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TPC 2 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0655" y="1635450"/>
            <a:ext cx="378930" cy="2743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 fontScale="77500" lnSpcReduction="20000"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sz="900" dirty="0"/>
              <a:t>Ship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894524" y="3771384"/>
            <a:ext cx="735357" cy="2462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Top CRT  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-63673" y="2232878"/>
            <a:ext cx="4093103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u="sng"/>
            </a:lvl1pPr>
          </a:lstStyle>
          <a:p>
            <a:r>
              <a:rPr lang="en-US" u="none" dirty="0"/>
              <a:t>Cryogenics  Design, Fabrication, Delivery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086871" y="4368441"/>
            <a:ext cx="3082489" cy="610152"/>
            <a:chOff x="5832910" y="4122880"/>
            <a:chExt cx="3082489" cy="610152"/>
          </a:xfrm>
        </p:grpSpPr>
        <p:sp>
          <p:nvSpPr>
            <p:cNvPr id="107" name="Right Arrow 106"/>
            <p:cNvSpPr/>
            <p:nvPr/>
          </p:nvSpPr>
          <p:spPr>
            <a:xfrm>
              <a:off x="5832910" y="4122880"/>
              <a:ext cx="3082489" cy="610152"/>
            </a:xfrm>
            <a:prstGeom prst="rightArrow">
              <a:avLst/>
            </a:prstGeom>
            <a:gradFill flip="none" rotWithShape="1">
              <a:gsLst>
                <a:gs pos="25000">
                  <a:srgbClr val="660066"/>
                </a:gs>
                <a:gs pos="35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880790" y="4308221"/>
              <a:ext cx="2037353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/>
                <a:t>Lar Fill       Commission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688307" y="4287409"/>
              <a:ext cx="1136465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Operate</a:t>
              </a:r>
              <a:endParaRPr lang="en-US" sz="1400" b="1" dirty="0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2038688" y="1896779"/>
            <a:ext cx="2823857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CRT Top Design &amp; Fabrication 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573967" y="1546990"/>
            <a:ext cx="1250434" cy="738664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Refurbish, Design and Fabricate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573967" y="2852084"/>
            <a:ext cx="125043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Install and Commission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089941" y="1205451"/>
            <a:ext cx="3154114" cy="276999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Readout Electronics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4294982" y="3247817"/>
            <a:ext cx="883173" cy="40011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Readout Electronics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17488" y="3930334"/>
            <a:ext cx="125043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Not all activities shown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486655" y="3771384"/>
            <a:ext cx="751278" cy="2462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Side CRT  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607312" y="3785697"/>
            <a:ext cx="645949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OB 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875005" y="3021875"/>
            <a:ext cx="365760" cy="2743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sz="600" dirty="0"/>
              <a:t>Top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371503" y="3277847"/>
            <a:ext cx="605137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T600 Install</a:t>
            </a:r>
          </a:p>
        </p:txBody>
      </p:sp>
      <p:sp>
        <p:nvSpPr>
          <p:cNvPr id="116" name="Rectangle 115"/>
          <p:cNvSpPr/>
          <p:nvPr/>
        </p:nvSpPr>
        <p:spPr>
          <a:xfrm rot="19290258">
            <a:off x="7714911" y="5046710"/>
            <a:ext cx="792638" cy="3367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3Q 2019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6704" y="5442563"/>
            <a:ext cx="7654057" cy="86790"/>
            <a:chOff x="416704" y="5442563"/>
            <a:chExt cx="7654057" cy="86790"/>
          </a:xfrm>
        </p:grpSpPr>
        <p:sp>
          <p:nvSpPr>
            <p:cNvPr id="26" name="Oval 25"/>
            <p:cNvSpPr/>
            <p:nvPr/>
          </p:nvSpPr>
          <p:spPr>
            <a:xfrm>
              <a:off x="2284605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/>
          </p:nvSpPr>
          <p:spPr>
            <a:xfrm>
              <a:off x="2937124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/>
          </p:nvSpPr>
          <p:spPr>
            <a:xfrm>
              <a:off x="1666833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28"/>
            <p:cNvSpPr/>
            <p:nvPr/>
          </p:nvSpPr>
          <p:spPr>
            <a:xfrm>
              <a:off x="4202563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Oval 29"/>
            <p:cNvSpPr/>
            <p:nvPr/>
          </p:nvSpPr>
          <p:spPr>
            <a:xfrm>
              <a:off x="416704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30"/>
            <p:cNvSpPr/>
            <p:nvPr/>
          </p:nvSpPr>
          <p:spPr>
            <a:xfrm>
              <a:off x="4844888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31"/>
            <p:cNvSpPr/>
            <p:nvPr/>
          </p:nvSpPr>
          <p:spPr>
            <a:xfrm>
              <a:off x="5481173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32"/>
            <p:cNvSpPr/>
            <p:nvPr/>
          </p:nvSpPr>
          <p:spPr>
            <a:xfrm>
              <a:off x="6094964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Oval 33"/>
            <p:cNvSpPr/>
            <p:nvPr/>
          </p:nvSpPr>
          <p:spPr>
            <a:xfrm>
              <a:off x="6745012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Oval 45"/>
            <p:cNvSpPr/>
            <p:nvPr/>
          </p:nvSpPr>
          <p:spPr>
            <a:xfrm>
              <a:off x="7395882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Oval 85"/>
            <p:cNvSpPr/>
            <p:nvPr/>
          </p:nvSpPr>
          <p:spPr>
            <a:xfrm>
              <a:off x="7996950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7" name="Oval 116"/>
            <p:cNvSpPr/>
            <p:nvPr/>
          </p:nvSpPr>
          <p:spPr>
            <a:xfrm>
              <a:off x="1046048" y="5446388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Oval 117"/>
            <p:cNvSpPr/>
            <p:nvPr/>
          </p:nvSpPr>
          <p:spPr>
            <a:xfrm>
              <a:off x="3589389" y="5446388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076871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 smtClean="0"/>
              <a:t>SBND Progress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71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– WBS </a:t>
            </a:r>
            <a:r>
              <a:rPr lang="en-US" dirty="0" smtClean="0"/>
              <a:t>2.3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15470" y="606893"/>
            <a:ext cx="7261092" cy="5736617"/>
            <a:chOff x="1515470" y="606893"/>
            <a:chExt cx="7261092" cy="5736617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90"/>
            <a:stretch/>
          </p:blipFill>
          <p:spPr bwMode="auto">
            <a:xfrm>
              <a:off x="1515470" y="606893"/>
              <a:ext cx="5945449" cy="5736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397" y="2481243"/>
              <a:ext cx="1195165" cy="1590307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6741473" y="4285801"/>
              <a:ext cx="1406217" cy="0"/>
            </a:xfrm>
            <a:prstGeom prst="straightConnector1">
              <a:avLst/>
            </a:prstGeom>
            <a:ln>
              <a:solidFill>
                <a:srgbClr val="00308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140742" y="4008381"/>
              <a:ext cx="0" cy="288698"/>
            </a:xfrm>
            <a:prstGeom prst="line">
              <a:avLst/>
            </a:prstGeom>
            <a:ln>
              <a:solidFill>
                <a:srgbClr val="00308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>
            <a:off x="2070693" y="2832732"/>
            <a:ext cx="422711" cy="191574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065439" y="3307624"/>
            <a:ext cx="402210" cy="173698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001" y="3133706"/>
            <a:ext cx="205820" cy="190576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680" y="2653100"/>
            <a:ext cx="205820" cy="1905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7324" y="4186023"/>
            <a:ext cx="14369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Cathode Plane</a:t>
            </a:r>
          </a:p>
          <a:p>
            <a:pPr algn="ctr"/>
            <a:r>
              <a:rPr lang="en-US" sz="1600" dirty="0" smtClean="0"/>
              <a:t>Assembly (x2)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15470" y="3955538"/>
            <a:ext cx="1309012" cy="409432"/>
          </a:xfrm>
          <a:prstGeom prst="straightConnector1">
            <a:avLst/>
          </a:prstGeom>
          <a:ln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35918" y="4861889"/>
            <a:ext cx="1679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Anode Plane Assemblies (x4)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493778" y="4652889"/>
            <a:ext cx="688873" cy="378277"/>
          </a:xfrm>
          <a:prstGeom prst="straightConnector1">
            <a:avLst/>
          </a:prstGeom>
          <a:ln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21901" y="634653"/>
            <a:ext cx="181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HV Feed-through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233680" y="867442"/>
            <a:ext cx="320151" cy="208187"/>
          </a:xfrm>
          <a:prstGeom prst="straightConnector1">
            <a:avLst/>
          </a:prstGeom>
          <a:ln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93778" y="296099"/>
            <a:ext cx="2154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Field Cage Panels (x16)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040244" y="606893"/>
            <a:ext cx="592331" cy="923302"/>
          </a:xfrm>
          <a:prstGeom prst="straightConnector1">
            <a:avLst/>
          </a:prstGeom>
          <a:ln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2689" y="5478326"/>
            <a:ext cx="14369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Access Field Cage Panel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899325" y="5247841"/>
            <a:ext cx="1309012" cy="409432"/>
          </a:xfrm>
          <a:prstGeom prst="straightConnector1">
            <a:avLst/>
          </a:prstGeom>
          <a:ln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36315" y="917250"/>
            <a:ext cx="1683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Connections to cryostat top (x6)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7563885" y="2104587"/>
            <a:ext cx="1256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WBS 2.4</a:t>
            </a:r>
          </a:p>
          <a:p>
            <a:pPr algn="ctr"/>
            <a:r>
              <a:rPr lang="en-US" sz="1100" dirty="0" smtClean="0"/>
              <a:t>PMT Module (x24)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112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Construction Progress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9" y="723852"/>
            <a:ext cx="2224558" cy="1668419"/>
          </a:xfrm>
          <a:prstGeom prst="rect">
            <a:avLst/>
          </a:prstGeom>
          <a:ln>
            <a:solidFill>
              <a:srgbClr val="003971"/>
            </a:solidFill>
          </a:ln>
        </p:spPr>
      </p:pic>
      <p:pic>
        <p:nvPicPr>
          <p:cNvPr id="8" name="Content Placeholder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78"/>
          <a:stretch/>
        </p:blipFill>
        <p:spPr>
          <a:xfrm>
            <a:off x="6280719" y="379023"/>
            <a:ext cx="2863281" cy="1954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237" y="417556"/>
            <a:ext cx="1429597" cy="123658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293921" y="2361928"/>
            <a:ext cx="700916" cy="0"/>
          </a:xfrm>
          <a:prstGeom prst="straightConnector1">
            <a:avLst/>
          </a:prstGeom>
          <a:ln w="12700" cmpd="sng">
            <a:solidFill>
              <a:schemeClr val="tx1">
                <a:lumMod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301" y="2466152"/>
            <a:ext cx="927885" cy="211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1438" y="723851"/>
            <a:ext cx="1284246" cy="2232597"/>
          </a:xfrm>
          <a:prstGeom prst="rect">
            <a:avLst/>
          </a:prstGeom>
          <a:ln>
            <a:solidFill>
              <a:srgbClr val="00397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81055" y="1177410"/>
            <a:ext cx="2232596" cy="1325480"/>
          </a:xfrm>
          <a:prstGeom prst="rect">
            <a:avLst/>
          </a:prstGeom>
          <a:ln>
            <a:solidFill>
              <a:srgbClr val="00397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7032" y="1713941"/>
            <a:ext cx="1379863" cy="1242507"/>
          </a:xfrm>
          <a:prstGeom prst="rect">
            <a:avLst/>
          </a:prstGeom>
          <a:ln>
            <a:solidFill>
              <a:srgbClr val="00397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6603" y="2433228"/>
            <a:ext cx="2288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3 of 4 </a:t>
            </a:r>
            <a:r>
              <a:rPr lang="en-US" sz="1400" dirty="0" smtClean="0"/>
              <a:t>APA frames complete and ready to ship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54" y="3200862"/>
            <a:ext cx="2961815" cy="2193478"/>
          </a:xfrm>
          <a:prstGeom prst="rect">
            <a:avLst/>
          </a:prstGeom>
          <a:ln>
            <a:solidFill>
              <a:srgbClr val="00397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477" y="3200862"/>
            <a:ext cx="2938433" cy="2193478"/>
          </a:xfrm>
          <a:prstGeom prst="rect">
            <a:avLst/>
          </a:prstGeom>
          <a:ln>
            <a:solidFill>
              <a:srgbClr val="00397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6369" y="3035384"/>
            <a:ext cx="2821717" cy="3178615"/>
          </a:xfrm>
          <a:prstGeom prst="rect">
            <a:avLst/>
          </a:prstGeom>
          <a:ln>
            <a:solidFill>
              <a:srgbClr val="00397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143321" y="5997881"/>
            <a:ext cx="1160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CPA production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25649" y="5404978"/>
            <a:ext cx="5962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Prototype wiring activities in the UK and US.  </a:t>
            </a:r>
          </a:p>
          <a:p>
            <a:r>
              <a:rPr lang="en-US" sz="1400" dirty="0" smtClean="0"/>
              <a:t>Production Readiness Reviews scheduled for July (UK) and September (US).</a:t>
            </a:r>
          </a:p>
          <a:p>
            <a:r>
              <a:rPr lang="en-US" sz="1400" dirty="0" smtClean="0"/>
              <a:t>Wired and tested APAs to be delivered to Fermilab in Spring 2018.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9723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 QC: Cold Test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228601" y="749610"/>
            <a:ext cx="4120376" cy="537117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Insulated, actively cooled and monitored boxes for APA Quality Control at wiring sites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L</a:t>
            </a:r>
            <a:r>
              <a:rPr lang="en-US" dirty="0" smtClean="0"/>
              <a:t>arge enough for both SBND and ProtoDUNE APAs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Initial cool down tests with UK system successful</a:t>
            </a:r>
          </a:p>
          <a:p>
            <a:r>
              <a:rPr lang="en-US" dirty="0" smtClean="0"/>
              <a:t>US system under development between SBND groups and PSL Wisconsin (ProtoDUNE)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015" y="103665"/>
            <a:ext cx="2663901" cy="1732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704" y="1908320"/>
            <a:ext cx="2596627" cy="2073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324" y="4017328"/>
            <a:ext cx="3745237" cy="22350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64451" y="3258635"/>
            <a:ext cx="18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Full scale APA cold testing setup at Daresbury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6388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System </a:t>
            </a:r>
            <a:r>
              <a:rPr lang="mr-IN" dirty="0"/>
              <a:t>–</a:t>
            </a:r>
            <a:r>
              <a:rPr lang="en-US" dirty="0"/>
              <a:t> Feed-through and Field Cage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1" y="839755"/>
            <a:ext cx="4938131" cy="5330586"/>
          </a:xfrm>
        </p:spPr>
        <p:txBody>
          <a:bodyPr/>
          <a:lstStyle/>
          <a:p>
            <a:pPr>
              <a:lnSpc>
                <a:spcPts val="2480"/>
              </a:lnSpc>
            </a:pPr>
            <a:r>
              <a:rPr lang="en-US" dirty="0" smtClean="0"/>
              <a:t>FT: contract sent </a:t>
            </a:r>
            <a:r>
              <a:rPr lang="en-US" dirty="0"/>
              <a:t>out by Yale in March to produce two SBND feed-through </a:t>
            </a:r>
            <a:r>
              <a:rPr lang="en-US" dirty="0" smtClean="0"/>
              <a:t>assemblies. </a:t>
            </a:r>
            <a:endParaRPr lang="en-US" dirty="0"/>
          </a:p>
          <a:p>
            <a:pPr lvl="1">
              <a:lnSpc>
                <a:spcPts val="2480"/>
              </a:lnSpc>
            </a:pPr>
            <a:r>
              <a:rPr lang="en-US" sz="1800" dirty="0" smtClean="0"/>
              <a:t>Expecting </a:t>
            </a:r>
            <a:r>
              <a:rPr lang="en-US" sz="1800" dirty="0"/>
              <a:t>to receive prototype FT </a:t>
            </a:r>
            <a:r>
              <a:rPr lang="en-US" sz="1800" dirty="0" smtClean="0"/>
              <a:t>in July</a:t>
            </a:r>
            <a:endParaRPr lang="en-US" sz="1800" dirty="0"/>
          </a:p>
          <a:p>
            <a:pPr lvl="1">
              <a:lnSpc>
                <a:spcPts val="2480"/>
              </a:lnSpc>
              <a:spcAft>
                <a:spcPts val="3000"/>
              </a:spcAft>
            </a:pPr>
            <a:r>
              <a:rPr lang="en-US" sz="1800" dirty="0" smtClean="0"/>
              <a:t>Getting </a:t>
            </a:r>
            <a:r>
              <a:rPr lang="en-US" sz="1800" dirty="0"/>
              <a:t>ready for cold test at Yale campus </a:t>
            </a:r>
          </a:p>
          <a:p>
            <a:pPr>
              <a:lnSpc>
                <a:spcPts val="2480"/>
              </a:lnSpc>
              <a:spcAft>
                <a:spcPts val="600"/>
              </a:spcAft>
            </a:pPr>
            <a:r>
              <a:rPr lang="en-US" dirty="0" smtClean="0"/>
              <a:t>Field Cage: SBND uses very similar design to ProtoDUNE-SP.  </a:t>
            </a:r>
          </a:p>
          <a:p>
            <a:pPr lvl="1">
              <a:lnSpc>
                <a:spcPts val="2480"/>
              </a:lnSpc>
              <a:spcAft>
                <a:spcPts val="1200"/>
              </a:spcAft>
            </a:pPr>
            <a:r>
              <a:rPr lang="en-US" sz="1800" dirty="0" smtClean="0"/>
              <a:t>Order for extruded aluminum profiles for both ProtoDUNE and SBND placed last month through CERN   </a:t>
            </a:r>
            <a:r>
              <a:rPr lang="en-US" sz="1600" dirty="0" smtClean="0"/>
              <a:t>  </a:t>
            </a:r>
            <a:endParaRPr lang="en-US" dirty="0"/>
          </a:p>
          <a:p>
            <a:pPr lvl="1">
              <a:lnSpc>
                <a:spcPts val="2480"/>
              </a:lnSpc>
              <a:spcAft>
                <a:spcPts val="2400"/>
              </a:spcAft>
            </a:pPr>
            <a:r>
              <a:rPr lang="en-US" sz="1800" dirty="0" smtClean="0"/>
              <a:t>High Voltage </a:t>
            </a:r>
            <a:r>
              <a:rPr lang="en-US" sz="1800" dirty="0"/>
              <a:t>D</a:t>
            </a:r>
            <a:r>
              <a:rPr lang="en-US" sz="1800" dirty="0" smtClean="0"/>
              <a:t>ivider </a:t>
            </a:r>
            <a:r>
              <a:rPr lang="en-US" sz="1800" dirty="0"/>
              <a:t>B</a:t>
            </a:r>
            <a:r>
              <a:rPr lang="en-US" sz="1800" dirty="0" smtClean="0"/>
              <a:t>oard </a:t>
            </a:r>
            <a:r>
              <a:rPr lang="en-US" sz="1800" dirty="0"/>
              <a:t>cold </a:t>
            </a:r>
            <a:r>
              <a:rPr lang="en-US" sz="1800" dirty="0" smtClean="0"/>
              <a:t>tests </a:t>
            </a:r>
            <a:r>
              <a:rPr lang="en-US" sz="1800" dirty="0"/>
              <a:t>are on-going at </a:t>
            </a:r>
            <a:r>
              <a:rPr lang="en-US" sz="1800" dirty="0" smtClean="0"/>
              <a:t>Yale.</a:t>
            </a:r>
            <a:endParaRPr lang="en-US" sz="18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8"/>
          <a:stretch/>
        </p:blipFill>
        <p:spPr>
          <a:xfrm>
            <a:off x="5480387" y="746688"/>
            <a:ext cx="3161963" cy="4439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982" y="5383737"/>
            <a:ext cx="3836622" cy="72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777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 Photon Detection - WBS 2.4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148" y="5907899"/>
            <a:ext cx="4134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TPB coating (wavelength shifter) of PMTs at INTLVAC in Canada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801" y="3188100"/>
            <a:ext cx="2680404" cy="2743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4537" y="5907899"/>
            <a:ext cx="2499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Mounting box and integration design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212" y="3068156"/>
            <a:ext cx="1798509" cy="1512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182483" y="4601818"/>
            <a:ext cx="1866969" cy="1327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33362" y="5907899"/>
            <a:ext cx="147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Feed-through design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9" y="3188100"/>
            <a:ext cx="4078312" cy="2719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532" y="46604"/>
            <a:ext cx="2202251" cy="293035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6723272" y="2644750"/>
            <a:ext cx="459211" cy="1269946"/>
          </a:xfrm>
          <a:prstGeom prst="straightConnector1">
            <a:avLst/>
          </a:prstGeom>
          <a:ln>
            <a:solidFill>
              <a:srgbClr val="0E447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622612" y="1305531"/>
            <a:ext cx="48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x24</a:t>
            </a:r>
            <a:endParaRPr lang="en-US" sz="1600" dirty="0"/>
          </a:p>
        </p:txBody>
      </p:sp>
      <p:sp>
        <p:nvSpPr>
          <p:cNvPr id="27" name="Content Placeholder 7"/>
          <p:cNvSpPr>
            <a:spLocks noGrp="1"/>
          </p:cNvSpPr>
          <p:nvPr>
            <p:ph idx="1"/>
          </p:nvPr>
        </p:nvSpPr>
        <p:spPr>
          <a:xfrm>
            <a:off x="228599" y="1131402"/>
            <a:ext cx="6110153" cy="4712400"/>
          </a:xfrm>
        </p:spPr>
        <p:txBody>
          <a:bodyPr/>
          <a:lstStyle/>
          <a:p>
            <a:r>
              <a:rPr lang="en-US" sz="2000" dirty="0" smtClean="0"/>
              <a:t>High performance system with 144 8” PMTs and CAEN fast digitizing readout electronics</a:t>
            </a:r>
          </a:p>
          <a:p>
            <a:pPr lvl="1"/>
            <a:r>
              <a:rPr lang="en-US" sz="2000" dirty="0"/>
              <a:t>H</a:t>
            </a:r>
            <a:r>
              <a:rPr lang="en-US" sz="2000" dirty="0" smtClean="0"/>
              <a:t>ardware purchased and in hand</a:t>
            </a:r>
          </a:p>
          <a:p>
            <a:pPr lvl="1"/>
            <a:r>
              <a:rPr lang="en-US" sz="2000" dirty="0" smtClean="0"/>
              <a:t>System fully funded through LANL LDRD Award</a:t>
            </a:r>
          </a:p>
        </p:txBody>
      </p:sp>
    </p:spTree>
    <p:extLst>
      <p:ext uri="{BB962C8B-B14F-4D97-AF65-F5344CB8AC3E}">
        <p14:creationId xmlns:p14="http://schemas.microsoft.com/office/powerpoint/2010/main" val="162424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Ray Tagger and Laser Calibration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Content Placeholder 17"/>
          <p:cNvSpPr txBox="1">
            <a:spLocks/>
          </p:cNvSpPr>
          <p:nvPr/>
        </p:nvSpPr>
        <p:spPr>
          <a:xfrm>
            <a:off x="3654791" y="710587"/>
            <a:ext cx="5421101" cy="17857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 smtClean="0"/>
              <a:t>CRT &amp; Laser systems provided by University of Bern (Swiss NSF funded)</a:t>
            </a:r>
          </a:p>
          <a:p>
            <a:r>
              <a:rPr lang="en-US" sz="2000" dirty="0" smtClean="0"/>
              <a:t>CRT in production at Bern, bottom panels all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and test underway in the SBND pit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53" y="3322612"/>
            <a:ext cx="3363037" cy="2888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7" y="1107892"/>
            <a:ext cx="3045578" cy="2031642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4024510" y="5812039"/>
            <a:ext cx="2590379" cy="422736"/>
            <a:chOff x="4066882" y="5801489"/>
            <a:chExt cx="2508543" cy="409381"/>
          </a:xfrm>
        </p:grpSpPr>
        <p:sp>
          <p:nvSpPr>
            <p:cNvPr id="14" name="Rectangle 13"/>
            <p:cNvSpPr/>
            <p:nvPr/>
          </p:nvSpPr>
          <p:spPr>
            <a:xfrm>
              <a:off x="4066882" y="5835855"/>
              <a:ext cx="841312" cy="375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80242" y="5801489"/>
              <a:ext cx="15951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SBND Detector Hall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78" y="2108259"/>
            <a:ext cx="2661546" cy="3992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03996" y="3930137"/>
            <a:ext cx="187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CRT Panels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269582" y="4089987"/>
            <a:ext cx="2193199" cy="14431"/>
          </a:xfrm>
          <a:prstGeom prst="straightConnector1">
            <a:avLst/>
          </a:prstGeom>
          <a:ln>
            <a:solidFill>
              <a:srgbClr val="0E447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263993" y="4106978"/>
            <a:ext cx="1015368" cy="1320249"/>
          </a:xfrm>
          <a:prstGeom prst="straightConnector1">
            <a:avLst/>
          </a:prstGeom>
          <a:ln>
            <a:solidFill>
              <a:srgbClr val="0E447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82030" y="2655377"/>
            <a:ext cx="187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DAQ Rack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129010" y="2626098"/>
            <a:ext cx="2186190" cy="179064"/>
          </a:xfrm>
          <a:prstGeom prst="straightConnector1">
            <a:avLst/>
          </a:prstGeom>
          <a:ln>
            <a:solidFill>
              <a:srgbClr val="0E447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 smtClean="0"/>
              <a:t>SBN Program Scope and Organization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73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SBND CRT sees BNB!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5" y="658363"/>
            <a:ext cx="3249446" cy="3151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51" y="3796126"/>
            <a:ext cx="9528265" cy="2498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24" y="2210841"/>
            <a:ext cx="5050465" cy="13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22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Electronics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679629"/>
            <a:ext cx="4925950" cy="519115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 smtClean="0"/>
              <a:t>SBND and ProtoDUNE-SP began strongly aligned in plans for front-end TPC electronics with only minor differences for APA layouts. 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FEMB (front-end mother board) and WIB (warm interface board) developed for SBND and later modified for ProtoDUNE implementation.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A</a:t>
            </a:r>
            <a:r>
              <a:rPr lang="en-US" sz="2000" dirty="0" smtClean="0"/>
              <a:t>n Independent Technical Review of the electronics system in October 2016</a:t>
            </a:r>
            <a:r>
              <a:rPr lang="en-US" sz="2000" dirty="0"/>
              <a:t> </a:t>
            </a:r>
            <a:r>
              <a:rPr lang="en-US" sz="2000" dirty="0" smtClean="0"/>
              <a:t>revealed performance issues with the ADC ASIC (version P1) and was deemed not suitable for SBND</a:t>
            </a:r>
          </a:p>
          <a:p>
            <a:pPr lvl="1"/>
            <a:r>
              <a:rPr lang="en-US" sz="1800" b="1" dirty="0" smtClean="0"/>
              <a:t>SBND now carefully considering ADC options to satisfy technical requirements for the SBND physics program while keeping cost impacts minimized</a:t>
            </a:r>
          </a:p>
          <a:p>
            <a:pPr marL="228600" lvl="1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916" y="2646586"/>
            <a:ext cx="3835084" cy="35528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77161" y="190962"/>
            <a:ext cx="3214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100" dirty="0" smtClean="0"/>
              <a:t>128-channel FEMB with 8 Amplifier and 8 ADC ASICs</a:t>
            </a:r>
          </a:p>
          <a:p>
            <a:r>
              <a:rPr lang="en-US" sz="1100" dirty="0" smtClean="0"/>
              <a:t>FPGA mezzanine for multiplexing and data readout.</a:t>
            </a:r>
            <a:endParaRPr lang="en-US" sz="11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481" y="636611"/>
            <a:ext cx="3254362" cy="1776487"/>
          </a:xfrm>
          <a:prstGeom prst="rect">
            <a:avLst/>
          </a:prstGeom>
          <a:ln w="3175" cmpd="sng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5674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buFont typeface="+mj-lt"/>
              <a:buAutoNum type="arabicPeriod"/>
            </a:pPr>
            <a:r>
              <a:rPr lang="en-US" sz="1800" dirty="0"/>
              <a:t>Commercial off the shelf (COTS) ADC </a:t>
            </a:r>
            <a:r>
              <a:rPr lang="en-US" sz="1800" dirty="0" smtClean="0"/>
              <a:t>operated in </a:t>
            </a:r>
            <a:r>
              <a:rPr lang="en-US" sz="1800" dirty="0" err="1" smtClean="0"/>
              <a:t>LAr</a:t>
            </a:r>
            <a:r>
              <a:rPr lang="en-US" sz="1800" dirty="0" smtClean="0"/>
              <a:t> temp</a:t>
            </a:r>
          </a:p>
          <a:p>
            <a:pPr marL="857250" lvl="2" indent="-457200"/>
            <a:r>
              <a:rPr lang="en-US" sz="1600" dirty="0"/>
              <a:t>Requires </a:t>
            </a:r>
            <a:r>
              <a:rPr lang="en-US" sz="1600" dirty="0" smtClean="0"/>
              <a:t>qualification </a:t>
            </a:r>
            <a:r>
              <a:rPr lang="en-US" sz="1600" dirty="0"/>
              <a:t>for cold operation; </a:t>
            </a:r>
            <a:r>
              <a:rPr lang="en-US" sz="1600" dirty="0" smtClean="0"/>
              <a:t>promising tests of three models at LN2 </a:t>
            </a:r>
            <a:r>
              <a:rPr lang="en-US" sz="1600" dirty="0"/>
              <a:t>temps </a:t>
            </a:r>
            <a:r>
              <a:rPr lang="en-US" sz="1600" dirty="0" smtClean="0"/>
              <a:t>demonstrate excellent yield (all) and linearity (2 of 3) </a:t>
            </a:r>
          </a:p>
          <a:p>
            <a:pPr marL="857250" lvl="2" indent="-457200"/>
            <a:r>
              <a:rPr lang="en-US" sz="1600" dirty="0"/>
              <a:t>N</a:t>
            </a:r>
            <a:r>
              <a:rPr lang="en-US" sz="1600" dirty="0" smtClean="0"/>
              <a:t>ext step: stress tests of 1 or 2 models </a:t>
            </a:r>
            <a:r>
              <a:rPr lang="en-US" sz="1600" dirty="0"/>
              <a:t>at BNL/FNAL </a:t>
            </a:r>
            <a:r>
              <a:rPr lang="en-US" sz="1600" dirty="0" smtClean="0"/>
              <a:t>to </a:t>
            </a:r>
            <a:r>
              <a:rPr lang="en-US" sz="1600" dirty="0"/>
              <a:t>qualify for long term </a:t>
            </a:r>
            <a:r>
              <a:rPr lang="en-US" sz="1600" dirty="0" smtClean="0"/>
              <a:t>operation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1800" dirty="0"/>
              <a:t>Warm ADC </a:t>
            </a:r>
            <a:r>
              <a:rPr lang="en-US" sz="1800" dirty="0" smtClean="0"/>
              <a:t>system</a:t>
            </a:r>
          </a:p>
          <a:p>
            <a:pPr marL="857250" lvl="2" indent="-457200"/>
            <a:r>
              <a:rPr lang="en-US" sz="1600" dirty="0"/>
              <a:t>Several examples of working systems in </a:t>
            </a:r>
            <a:r>
              <a:rPr lang="en-US" sz="1600" dirty="0" err="1"/>
              <a:t>MicroBooNE</a:t>
            </a:r>
            <a:r>
              <a:rPr lang="en-US" sz="1600" dirty="0"/>
              <a:t>, ICARUS, </a:t>
            </a:r>
            <a:r>
              <a:rPr lang="en-US" sz="1600" dirty="0" err="1" smtClean="0"/>
              <a:t>LArIAT</a:t>
            </a:r>
            <a:endParaRPr lang="en-US" sz="1600" dirty="0" smtClean="0"/>
          </a:p>
          <a:p>
            <a:pPr marL="857250" lvl="2" indent="-457200"/>
            <a:r>
              <a:rPr lang="en-US" sz="1600" dirty="0" smtClean="0"/>
              <a:t>Has significant integration implications due to larger cable count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1800" dirty="0"/>
              <a:t>Multiple P1 ADC ASICs per </a:t>
            </a:r>
            <a:r>
              <a:rPr lang="en-US" sz="1800" dirty="0" smtClean="0"/>
              <a:t>channel</a:t>
            </a:r>
          </a:p>
          <a:p>
            <a:pPr marL="857250" lvl="2" indent="-457200"/>
            <a:r>
              <a:rPr lang="en-US" sz="1600" dirty="0" smtClean="0"/>
              <a:t>Dual-gain</a:t>
            </a:r>
            <a:r>
              <a:rPr lang="en-US" sz="1600" dirty="0"/>
              <a:t>: a high gain path to provide improved resolution on signals up to </a:t>
            </a:r>
            <a:r>
              <a:rPr lang="en-US" sz="1600" dirty="0" err="1" smtClean="0"/>
              <a:t>mip</a:t>
            </a:r>
            <a:r>
              <a:rPr lang="en-US" sz="1600" dirty="0" smtClean="0"/>
              <a:t>-scale</a:t>
            </a:r>
          </a:p>
          <a:p>
            <a:pPr marL="857250" lvl="2" indent="-457200"/>
            <a:r>
              <a:rPr lang="en-US" sz="1600" dirty="0" smtClean="0"/>
              <a:t>Requires </a:t>
            </a:r>
            <a:r>
              <a:rPr lang="en-US" sz="1600" dirty="0"/>
              <a:t>qualification of a commercial op-amp for cold </a:t>
            </a:r>
            <a:r>
              <a:rPr lang="en-US" sz="1600" dirty="0" smtClean="0"/>
              <a:t>operation</a:t>
            </a:r>
          </a:p>
          <a:p>
            <a:pPr marL="857250" lvl="2" indent="-457200"/>
            <a:r>
              <a:rPr lang="en-US" sz="1600" dirty="0" smtClean="0"/>
              <a:t>Detailed </a:t>
            </a:r>
            <a:r>
              <a:rPr lang="en-US" sz="1600" dirty="0"/>
              <a:t>simulation studies to understand realistic performance of such a system are </a:t>
            </a:r>
            <a:r>
              <a:rPr lang="en-US" sz="1600" dirty="0" smtClean="0"/>
              <a:t>required</a:t>
            </a:r>
          </a:p>
          <a:p>
            <a:pPr marL="857250" lvl="2" indent="-457200"/>
            <a:endParaRPr lang="en-US" sz="1600" dirty="0" smtClean="0"/>
          </a:p>
          <a:p>
            <a:pPr>
              <a:spcAft>
                <a:spcPts val="1200"/>
              </a:spcAft>
            </a:pPr>
            <a:r>
              <a:rPr lang="en-US" sz="1800" dirty="0"/>
              <a:t>Cold ADC Steering Committee (Chair: Mike </a:t>
            </a:r>
            <a:r>
              <a:rPr lang="en-US" sz="1800" dirty="0" err="1"/>
              <a:t>Shaevitz</a:t>
            </a:r>
            <a:r>
              <a:rPr lang="en-US" sz="1800" dirty="0"/>
              <a:t>) has been working since February to evaluate cold ADC options and steer the work needed to inform a </a:t>
            </a:r>
            <a:r>
              <a:rPr lang="en-US" sz="1800" dirty="0" smtClean="0"/>
              <a:t>decision.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Just </a:t>
            </a:r>
            <a:r>
              <a:rPr lang="en-US" sz="1800" dirty="0"/>
              <a:t>launched: Warm ADC Working Group (Chair: Georgia </a:t>
            </a:r>
            <a:r>
              <a:rPr lang="en-US" sz="1800" dirty="0" err="1"/>
              <a:t>Karagiorgi</a:t>
            </a:r>
            <a:r>
              <a:rPr lang="en-US" sz="1800" dirty="0"/>
              <a:t>) to provide detailed schedule and cost estimates for this option.</a:t>
            </a:r>
          </a:p>
          <a:p>
            <a:pPr>
              <a:spcAft>
                <a:spcPts val="1800"/>
              </a:spcAft>
            </a:pPr>
            <a:endParaRPr lang="en-US" sz="2000" dirty="0"/>
          </a:p>
          <a:p>
            <a:pPr marL="857250" lvl="2" indent="-457200"/>
            <a:endParaRPr lang="en-US" sz="1600" dirty="0"/>
          </a:p>
          <a:p>
            <a:pPr marL="457200" lvl="1" indent="-457200">
              <a:buFont typeface="+mj-lt"/>
              <a:buAutoNum type="arabicPeriod"/>
            </a:pPr>
            <a:endParaRPr lang="en-US" sz="1800" dirty="0" smtClean="0"/>
          </a:p>
          <a:p>
            <a:pPr marL="457200" lvl="1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Electronics ADC Options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4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Cryostat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idx="1"/>
          </p:nvPr>
        </p:nvSpPr>
        <p:spPr>
          <a:xfrm>
            <a:off x="71708" y="934613"/>
            <a:ext cx="9017859" cy="1342641"/>
          </a:xfrm>
        </p:spPr>
        <p:txBody>
          <a:bodyPr/>
          <a:lstStyle/>
          <a:p>
            <a:r>
              <a:rPr lang="en-US" sz="2000" dirty="0" smtClean="0"/>
              <a:t>Design from CERN: SBND a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generation prototype for DUNE </a:t>
            </a:r>
          </a:p>
          <a:p>
            <a:pPr lvl="1"/>
            <a:r>
              <a:rPr lang="en-US" sz="2000" dirty="0" smtClean="0"/>
              <a:t>Based on lessons being learned now from 1x1x3 m</a:t>
            </a:r>
            <a:r>
              <a:rPr lang="en-US" sz="2000" baseline="30000" dirty="0" smtClean="0"/>
              <a:t>3 </a:t>
            </a:r>
            <a:r>
              <a:rPr lang="en-US" sz="2000" dirty="0" smtClean="0"/>
              <a:t>and </a:t>
            </a:r>
            <a:r>
              <a:rPr lang="en-US" sz="2000" dirty="0" err="1" smtClean="0"/>
              <a:t>ProtoDUNEs</a:t>
            </a:r>
            <a:endParaRPr lang="en-US" sz="2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5"/>
          <a:stretch/>
        </p:blipFill>
        <p:spPr>
          <a:xfrm>
            <a:off x="74392" y="2086416"/>
            <a:ext cx="4414925" cy="4163547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28"/>
          <a:stretch/>
        </p:blipFill>
        <p:spPr>
          <a:xfrm>
            <a:off x="4990352" y="2347970"/>
            <a:ext cx="2908908" cy="1787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99260" y="2496811"/>
            <a:ext cx="110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Cryostat interfaces with CRT panels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411" y="4200832"/>
            <a:ext cx="2680855" cy="2089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74209" y="4679274"/>
            <a:ext cx="13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Cryostat lid a key integration element for TPC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026601" y="3740885"/>
            <a:ext cx="96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bottom CRT</a:t>
            </a:r>
          </a:p>
          <a:p>
            <a:r>
              <a:rPr lang="en-US" sz="1200" dirty="0" smtClean="0"/>
              <a:t>panels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434832" y="3771549"/>
            <a:ext cx="637124" cy="116907"/>
          </a:xfrm>
          <a:prstGeom prst="straightConnector1">
            <a:avLst/>
          </a:prstGeom>
          <a:ln w="28575" cmpd="sng">
            <a:solidFill>
              <a:srgbClr val="004C9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851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/>
          <p:cNvCxnSpPr>
            <a:cxnSpLocks/>
          </p:cNvCxnSpPr>
          <p:nvPr/>
        </p:nvCxnSpPr>
        <p:spPr>
          <a:xfrm flipV="1">
            <a:off x="2211219" y="759444"/>
            <a:ext cx="0" cy="4675386"/>
          </a:xfrm>
          <a:prstGeom prst="line">
            <a:avLst/>
          </a:prstGeom>
          <a:ln w="3492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Notched Right Arrow 36"/>
          <p:cNvSpPr/>
          <p:nvPr/>
        </p:nvSpPr>
        <p:spPr>
          <a:xfrm>
            <a:off x="117987" y="5237100"/>
            <a:ext cx="8889368" cy="603655"/>
          </a:xfrm>
          <a:prstGeom prst="notched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88" name="Straight Connector 87"/>
          <p:cNvCxnSpPr/>
          <p:nvPr/>
        </p:nvCxnSpPr>
        <p:spPr>
          <a:xfrm flipV="1">
            <a:off x="8540035" y="788892"/>
            <a:ext cx="0" cy="4557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436" y="183662"/>
            <a:ext cx="7482114" cy="411164"/>
          </a:xfrm>
        </p:spPr>
        <p:txBody>
          <a:bodyPr/>
          <a:lstStyle/>
          <a:p>
            <a:r>
              <a:rPr lang="en-US" dirty="0"/>
              <a:t>Near Detector Timeline </a:t>
            </a:r>
            <a:r>
              <a:rPr lang="en-US" dirty="0" smtClean="0"/>
              <a:t>(Technically Driven)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1716267" y="5658259"/>
            <a:ext cx="9268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June 2017</a:t>
            </a:r>
          </a:p>
        </p:txBody>
      </p:sp>
      <p:sp>
        <p:nvSpPr>
          <p:cNvPr id="89" name="Rectangle 88"/>
          <p:cNvSpPr/>
          <p:nvPr/>
        </p:nvSpPr>
        <p:spPr>
          <a:xfrm rot="19290258">
            <a:off x="6549868" y="4988110"/>
            <a:ext cx="792638" cy="3367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2019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891912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523611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5310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87009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18708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628514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260213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70019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33417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365116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996815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101718" y="732212"/>
            <a:ext cx="0" cy="45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5"/>
          <p:cNvSpPr/>
          <p:nvPr/>
        </p:nvSpPr>
        <p:spPr>
          <a:xfrm>
            <a:off x="4111804" y="4741974"/>
            <a:ext cx="1436551" cy="10947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1450" tIns="171450" rIns="171450" bIns="171450" numCol="1" spcCol="1270" anchor="ctr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500" kern="1200"/>
          </a:p>
        </p:txBody>
      </p:sp>
      <p:sp>
        <p:nvSpPr>
          <p:cNvPr id="23" name="Rectangle 22"/>
          <p:cNvSpPr/>
          <p:nvPr/>
        </p:nvSpPr>
        <p:spPr>
          <a:xfrm>
            <a:off x="6199235" y="4792482"/>
            <a:ext cx="1264721" cy="98054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TextBox 23"/>
          <p:cNvSpPr txBox="1"/>
          <p:nvPr/>
        </p:nvSpPr>
        <p:spPr>
          <a:xfrm>
            <a:off x="-121920" y="2617383"/>
            <a:ext cx="1860728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Building Construction</a:t>
            </a:r>
          </a:p>
        </p:txBody>
      </p:sp>
      <p:sp>
        <p:nvSpPr>
          <p:cNvPr id="81" name="Rectangle 80"/>
          <p:cNvSpPr/>
          <p:nvPr/>
        </p:nvSpPr>
        <p:spPr>
          <a:xfrm rot="19290258">
            <a:off x="5288509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2018</a:t>
            </a:r>
          </a:p>
        </p:txBody>
      </p:sp>
      <p:sp>
        <p:nvSpPr>
          <p:cNvPr id="36" name="Rectangle 35"/>
          <p:cNvSpPr/>
          <p:nvPr/>
        </p:nvSpPr>
        <p:spPr>
          <a:xfrm rot="19290258">
            <a:off x="4674052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2018</a:t>
            </a:r>
          </a:p>
        </p:txBody>
      </p:sp>
      <p:sp>
        <p:nvSpPr>
          <p:cNvPr id="79" name="Rectangle 78"/>
          <p:cNvSpPr/>
          <p:nvPr/>
        </p:nvSpPr>
        <p:spPr>
          <a:xfrm rot="19290258">
            <a:off x="4023549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2018</a:t>
            </a:r>
          </a:p>
        </p:txBody>
      </p:sp>
      <p:sp>
        <p:nvSpPr>
          <p:cNvPr id="76" name="Rectangle 75"/>
          <p:cNvSpPr/>
          <p:nvPr/>
        </p:nvSpPr>
        <p:spPr>
          <a:xfrm rot="19290258">
            <a:off x="4270970" y="5024291"/>
            <a:ext cx="775226" cy="3318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7" name="Rectangle 76"/>
          <p:cNvSpPr/>
          <p:nvPr/>
        </p:nvSpPr>
        <p:spPr>
          <a:xfrm rot="19290258">
            <a:off x="2767893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2017</a:t>
            </a:r>
          </a:p>
        </p:txBody>
      </p:sp>
      <p:sp>
        <p:nvSpPr>
          <p:cNvPr id="75" name="Rectangle 74"/>
          <p:cNvSpPr/>
          <p:nvPr/>
        </p:nvSpPr>
        <p:spPr>
          <a:xfrm rot="19290258">
            <a:off x="3398959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2018</a:t>
            </a:r>
          </a:p>
        </p:txBody>
      </p:sp>
      <p:sp>
        <p:nvSpPr>
          <p:cNvPr id="73" name="Rectangle 72"/>
          <p:cNvSpPr/>
          <p:nvPr/>
        </p:nvSpPr>
        <p:spPr>
          <a:xfrm rot="19290258">
            <a:off x="2143300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2017</a:t>
            </a:r>
          </a:p>
        </p:txBody>
      </p:sp>
      <p:sp>
        <p:nvSpPr>
          <p:cNvPr id="71" name="Rectangle 70"/>
          <p:cNvSpPr/>
          <p:nvPr/>
        </p:nvSpPr>
        <p:spPr>
          <a:xfrm rot="19290258">
            <a:off x="1506346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2017</a:t>
            </a:r>
          </a:p>
        </p:txBody>
      </p:sp>
      <p:sp>
        <p:nvSpPr>
          <p:cNvPr id="69" name="Rectangle 68"/>
          <p:cNvSpPr/>
          <p:nvPr/>
        </p:nvSpPr>
        <p:spPr>
          <a:xfrm rot="19290258">
            <a:off x="865668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2017</a:t>
            </a:r>
          </a:p>
        </p:txBody>
      </p:sp>
      <p:sp>
        <p:nvSpPr>
          <p:cNvPr id="67" name="Rectangle 66"/>
          <p:cNvSpPr/>
          <p:nvPr/>
        </p:nvSpPr>
        <p:spPr>
          <a:xfrm rot="19290258">
            <a:off x="250040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2016</a:t>
            </a:r>
          </a:p>
        </p:txBody>
      </p:sp>
      <p:sp>
        <p:nvSpPr>
          <p:cNvPr id="65" name="Rectangle 64"/>
          <p:cNvSpPr/>
          <p:nvPr/>
        </p:nvSpPr>
        <p:spPr>
          <a:xfrm rot="19290258">
            <a:off x="7745770" y="4987954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4Q 2019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-121920" y="1573887"/>
            <a:ext cx="3487412" cy="2766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Cryostat  Design, Procurement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-121920" y="685642"/>
            <a:ext cx="4094310" cy="2769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TPC / PMT Design and Fabrication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46049" y="2987182"/>
            <a:ext cx="1447661" cy="24622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Detector Installation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105945" y="2317172"/>
            <a:ext cx="8727951" cy="120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007545" y="670696"/>
            <a:ext cx="0" cy="455719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36998" y="3009790"/>
            <a:ext cx="1564406" cy="24622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dirty="0"/>
              <a:t>Cryostat  Installation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04179" y="1965940"/>
            <a:ext cx="1691617" cy="24622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u="sng"/>
            </a:lvl1pPr>
          </a:lstStyle>
          <a:p>
            <a:r>
              <a:rPr lang="en-US" sz="1000" u="none" dirty="0"/>
              <a:t>Cryogenics Final Design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-121920" y="1122713"/>
            <a:ext cx="3752496" cy="277064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TPC Electronics Design, Prototyping</a:t>
            </a:r>
          </a:p>
        </p:txBody>
      </p:sp>
      <p:sp>
        <p:nvSpPr>
          <p:cNvPr id="90" name="Rectangle 89"/>
          <p:cNvSpPr/>
          <p:nvPr/>
        </p:nvSpPr>
        <p:spPr>
          <a:xfrm rot="19290258">
            <a:off x="5930579" y="4997863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Q 2019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23610" y="3665875"/>
            <a:ext cx="2046226" cy="24622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u="sng"/>
            </a:lvl1pPr>
          </a:lstStyle>
          <a:p>
            <a:r>
              <a:rPr lang="en-US" sz="1000" u="none" dirty="0"/>
              <a:t>Cryogenics Installation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8353" y="3658333"/>
            <a:ext cx="125043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Not all activities shown</a:t>
            </a:r>
          </a:p>
        </p:txBody>
      </p:sp>
      <p:sp>
        <p:nvSpPr>
          <p:cNvPr id="93" name="Right Arrow 92"/>
          <p:cNvSpPr/>
          <p:nvPr/>
        </p:nvSpPr>
        <p:spPr>
          <a:xfrm>
            <a:off x="7757312" y="3420400"/>
            <a:ext cx="1374901" cy="784254"/>
          </a:xfrm>
          <a:prstGeom prst="rightArrow">
            <a:avLst/>
          </a:prstGeom>
          <a:gradFill flip="none" rotWithShape="1">
            <a:gsLst>
              <a:gs pos="25000">
                <a:srgbClr val="660066"/>
              </a:gs>
              <a:gs pos="35000">
                <a:schemeClr val="accent3">
                  <a:lumMod val="75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57313" y="3672271"/>
            <a:ext cx="1279696" cy="35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1200" b="1" dirty="0">
                <a:solidFill>
                  <a:schemeClr val="bg1"/>
                </a:solidFill>
              </a:rPr>
              <a:t>   LAr Filling &amp; Commissioning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157066" y="5651905"/>
            <a:ext cx="8338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Jan.2020</a:t>
            </a:r>
          </a:p>
        </p:txBody>
      </p:sp>
      <p:sp>
        <p:nvSpPr>
          <p:cNvPr id="40" name="Freeform 39"/>
          <p:cNvSpPr/>
          <p:nvPr/>
        </p:nvSpPr>
        <p:spPr>
          <a:xfrm>
            <a:off x="-626814" y="5949146"/>
            <a:ext cx="3992306" cy="334037"/>
          </a:xfrm>
          <a:custGeom>
            <a:avLst/>
            <a:gdLst>
              <a:gd name="connsiteX0" fmla="*/ 0 w 3978262"/>
              <a:gd name="connsiteY0" fmla="*/ 0 h 338489"/>
              <a:gd name="connsiteX1" fmla="*/ 3978262 w 3978262"/>
              <a:gd name="connsiteY1" fmla="*/ 0 h 338489"/>
              <a:gd name="connsiteX2" fmla="*/ 3978262 w 3978262"/>
              <a:gd name="connsiteY2" fmla="*/ 338489 h 338489"/>
              <a:gd name="connsiteX3" fmla="*/ 0 w 3978262"/>
              <a:gd name="connsiteY3" fmla="*/ 338489 h 338489"/>
              <a:gd name="connsiteX4" fmla="*/ 0 w 3978262"/>
              <a:gd name="connsiteY4" fmla="*/ 0 h 33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262" h="338489">
                <a:moveTo>
                  <a:pt x="0" y="0"/>
                </a:moveTo>
                <a:lnTo>
                  <a:pt x="3978262" y="0"/>
                </a:lnTo>
                <a:lnTo>
                  <a:pt x="3978262" y="338489"/>
                </a:lnTo>
                <a:lnTo>
                  <a:pt x="0" y="33848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Timeline – Calendar year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682550" y="1654787"/>
            <a:ext cx="125043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Design Fabricate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682550" y="2343441"/>
            <a:ext cx="125043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Install and Commission</a:t>
            </a:r>
          </a:p>
        </p:txBody>
      </p:sp>
      <p:sp>
        <p:nvSpPr>
          <p:cNvPr id="101" name="Rectangle 100"/>
          <p:cNvSpPr/>
          <p:nvPr/>
        </p:nvSpPr>
        <p:spPr>
          <a:xfrm rot="19290258">
            <a:off x="7132746" y="4988110"/>
            <a:ext cx="792638" cy="3367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3Q 2019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236998" y="2390820"/>
            <a:ext cx="422322" cy="2743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sz="800" dirty="0"/>
              <a:t>Top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433184" y="5393348"/>
            <a:ext cx="7654057" cy="86790"/>
            <a:chOff x="416704" y="5442563"/>
            <a:chExt cx="7654057" cy="86790"/>
          </a:xfrm>
        </p:grpSpPr>
        <p:sp>
          <p:nvSpPr>
            <p:cNvPr id="103" name="Oval 102"/>
            <p:cNvSpPr/>
            <p:nvPr/>
          </p:nvSpPr>
          <p:spPr>
            <a:xfrm>
              <a:off x="2284605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Oval 103"/>
            <p:cNvSpPr/>
            <p:nvPr/>
          </p:nvSpPr>
          <p:spPr>
            <a:xfrm>
              <a:off x="2937124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Oval 104"/>
            <p:cNvSpPr/>
            <p:nvPr/>
          </p:nvSpPr>
          <p:spPr>
            <a:xfrm>
              <a:off x="1666833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Oval 105"/>
            <p:cNvSpPr/>
            <p:nvPr/>
          </p:nvSpPr>
          <p:spPr>
            <a:xfrm>
              <a:off x="4202563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7" name="Oval 106"/>
            <p:cNvSpPr/>
            <p:nvPr/>
          </p:nvSpPr>
          <p:spPr>
            <a:xfrm>
              <a:off x="416704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Oval 107"/>
            <p:cNvSpPr/>
            <p:nvPr/>
          </p:nvSpPr>
          <p:spPr>
            <a:xfrm>
              <a:off x="4844888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Oval 108"/>
            <p:cNvSpPr/>
            <p:nvPr/>
          </p:nvSpPr>
          <p:spPr>
            <a:xfrm>
              <a:off x="5481173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Oval 109"/>
            <p:cNvSpPr/>
            <p:nvPr/>
          </p:nvSpPr>
          <p:spPr>
            <a:xfrm>
              <a:off x="6094964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Oval 110"/>
            <p:cNvSpPr/>
            <p:nvPr/>
          </p:nvSpPr>
          <p:spPr>
            <a:xfrm>
              <a:off x="6745012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2" name="Oval 111"/>
            <p:cNvSpPr/>
            <p:nvPr/>
          </p:nvSpPr>
          <p:spPr>
            <a:xfrm>
              <a:off x="7395882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Oval 112"/>
            <p:cNvSpPr/>
            <p:nvPr/>
          </p:nvSpPr>
          <p:spPr>
            <a:xfrm>
              <a:off x="7996950" y="5442563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4" name="Oval 113"/>
            <p:cNvSpPr/>
            <p:nvPr/>
          </p:nvSpPr>
          <p:spPr>
            <a:xfrm>
              <a:off x="1046048" y="5446388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5" name="Oval 114"/>
            <p:cNvSpPr/>
            <p:nvPr/>
          </p:nvSpPr>
          <p:spPr>
            <a:xfrm>
              <a:off x="3589389" y="5446388"/>
              <a:ext cx="73811" cy="8296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6" name="TextBox 115"/>
          <p:cNvSpPr txBox="1"/>
          <p:nvPr/>
        </p:nvSpPr>
        <p:spPr>
          <a:xfrm>
            <a:off x="3746110" y="1027960"/>
            <a:ext cx="1969632" cy="461665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TPC Electronics Production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152762" y="1967700"/>
            <a:ext cx="1458733" cy="24622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u="sng"/>
            </a:lvl1pPr>
          </a:lstStyle>
          <a:p>
            <a:r>
              <a:rPr lang="en-US" sz="1000" u="none" dirty="0"/>
              <a:t>Cryogenics Delivery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436126" y="3311010"/>
            <a:ext cx="1464488" cy="246221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Readout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621202" y="1583299"/>
            <a:ext cx="633621" cy="2743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sz="900" dirty="0"/>
              <a:t>Ship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504097" y="2390820"/>
            <a:ext cx="365760" cy="274320"/>
          </a:xfrm>
          <a:prstGeom prst="rect">
            <a:avLst/>
          </a:prstGeom>
          <a:solidFill>
            <a:srgbClr val="004C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dirty="0"/>
              <a:t>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821216" y="2603555"/>
            <a:ext cx="2252902" cy="2769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TPC Assembly</a:t>
            </a:r>
          </a:p>
        </p:txBody>
      </p:sp>
      <p:sp>
        <p:nvSpPr>
          <p:cNvPr id="123" name="Right Arrow 92"/>
          <p:cNvSpPr/>
          <p:nvPr/>
        </p:nvSpPr>
        <p:spPr>
          <a:xfrm>
            <a:off x="8013430" y="4313298"/>
            <a:ext cx="1080036" cy="70089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Top CRT and Overburden</a:t>
            </a:r>
          </a:p>
        </p:txBody>
      </p:sp>
    </p:spTree>
    <p:extLst>
      <p:ext uri="{BB962C8B-B14F-4D97-AF65-F5344CB8AC3E}">
        <p14:creationId xmlns:p14="http://schemas.microsoft.com/office/powerpoint/2010/main" val="2142977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 smtClean="0"/>
              <a:t>Management, Budget and Costs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8379" y="3795823"/>
            <a:ext cx="4934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following is a condensed version of slides shown at DOE-OHEP briefing on SBN on June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SBN program conceived during the P5 process as a campaign not a 413b project</a:t>
            </a:r>
          </a:p>
          <a:p>
            <a:r>
              <a:rPr lang="en-US" dirty="0" smtClean="0"/>
              <a:t>Manage the construction and installation tasks using standard project management tools </a:t>
            </a:r>
          </a:p>
          <a:p>
            <a:pPr lvl="1"/>
            <a:r>
              <a:rPr lang="en-US" dirty="0" smtClean="0"/>
              <a:t>Resource </a:t>
            </a:r>
            <a:r>
              <a:rPr lang="en-US" dirty="0"/>
              <a:t>L</a:t>
            </a:r>
            <a:r>
              <a:rPr lang="en-US" dirty="0" smtClean="0"/>
              <a:t>oaded Schedule (RLS)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esign, construction and installation readiness reviews</a:t>
            </a:r>
          </a:p>
          <a:p>
            <a:pPr lvl="1"/>
            <a:r>
              <a:rPr lang="en-US" dirty="0" smtClean="0"/>
              <a:t>PMGs including lab and agency representatives (Mar ’16 on)</a:t>
            </a:r>
          </a:p>
          <a:p>
            <a:pPr lvl="1"/>
            <a:r>
              <a:rPr lang="en-US" dirty="0" smtClean="0"/>
              <a:t>Report at </a:t>
            </a:r>
            <a:r>
              <a:rPr lang="en-US" dirty="0" err="1" smtClean="0"/>
              <a:t>Fermilab</a:t>
            </a:r>
            <a:r>
              <a:rPr lang="en-US" dirty="0" smtClean="0"/>
              <a:t> Project Oversight Group (POG)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 Director’s reviews of SBN Program:                            Dec 2015,  </a:t>
            </a:r>
            <a:r>
              <a:rPr lang="en-US" dirty="0"/>
              <a:t>D</a:t>
            </a:r>
            <a:r>
              <a:rPr lang="en-US" dirty="0" smtClean="0"/>
              <a:t>ec 2016</a:t>
            </a:r>
            <a:r>
              <a:rPr lang="en-US" dirty="0"/>
              <a:t> </a:t>
            </a:r>
            <a:r>
              <a:rPr lang="en-US" dirty="0" smtClean="0"/>
              <a:t>and planned Sept 2017</a:t>
            </a:r>
          </a:p>
          <a:p>
            <a:r>
              <a:rPr lang="en-US" dirty="0" smtClean="0"/>
              <a:t>Differences from a 413b project:</a:t>
            </a:r>
          </a:p>
          <a:p>
            <a:pPr lvl="1"/>
            <a:r>
              <a:rPr lang="en-US" dirty="0" smtClean="0"/>
              <a:t>No CD process setting a TPC, KPPs, and completion date</a:t>
            </a:r>
          </a:p>
          <a:p>
            <a:pPr lvl="1"/>
            <a:r>
              <a:rPr lang="en-US" dirty="0" smtClean="0"/>
              <a:t>Funding as available – contingency through scope or timeline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Management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86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SBN program is funded from two sources within the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budget:</a:t>
            </a:r>
          </a:p>
          <a:p>
            <a:pPr lvl="1"/>
            <a:r>
              <a:rPr lang="en-US" sz="2000" dirty="0" smtClean="0"/>
              <a:t>Dedicated ”R&amp;D” funds at level of $10.5M over FY15-FY18</a:t>
            </a:r>
          </a:p>
          <a:p>
            <a:pPr lvl="1"/>
            <a:r>
              <a:rPr lang="en-US" sz="2000" dirty="0" smtClean="0"/>
              <a:t>Detector and Computing Operations funds (Detector OPS) within the Neutrino Division</a:t>
            </a:r>
          </a:p>
          <a:p>
            <a:r>
              <a:rPr lang="en-US" sz="2000" dirty="0" smtClean="0"/>
              <a:t>The SBN buildings </a:t>
            </a:r>
            <a:r>
              <a:rPr lang="en-US" sz="2000" dirty="0"/>
              <a:t>were </a:t>
            </a:r>
            <a:r>
              <a:rPr lang="en-US" sz="2000" dirty="0" smtClean="0"/>
              <a:t>constructed as General Plant Projects and </a:t>
            </a:r>
            <a:r>
              <a:rPr lang="en-US" sz="2000" dirty="0"/>
              <a:t>are not included in </a:t>
            </a:r>
            <a:r>
              <a:rPr lang="en-US" sz="2000" dirty="0" smtClean="0"/>
              <a:t>the following discussion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000" dirty="0" smtClean="0"/>
              <a:t>Funding and obligation (cost) summaries to follow show whole program starting in FY15 including construction and operations phases of each detector </a:t>
            </a:r>
          </a:p>
          <a:p>
            <a:pPr lvl="1"/>
            <a:r>
              <a:rPr lang="en-US" sz="2000" dirty="0" smtClean="0"/>
              <a:t>Include </a:t>
            </a:r>
            <a:r>
              <a:rPr lang="en-US" sz="2000" dirty="0" err="1" smtClean="0"/>
              <a:t>MicroBooNE</a:t>
            </a:r>
            <a:r>
              <a:rPr lang="en-US" sz="2000" dirty="0" smtClean="0"/>
              <a:t> operations funding and obligations</a:t>
            </a:r>
          </a:p>
          <a:p>
            <a:pPr lvl="1"/>
            <a:r>
              <a:rPr lang="en-US" sz="2000" dirty="0" smtClean="0"/>
              <a:t>This is a change from previous presentations (e.g. Director’s Reviews)</a:t>
            </a:r>
          </a:p>
          <a:p>
            <a:pPr lvl="1"/>
            <a:r>
              <a:rPr lang="en-US" sz="2000" dirty="0" smtClean="0"/>
              <a:t>Allows more complete analysis of </a:t>
            </a:r>
            <a:r>
              <a:rPr lang="en-US" sz="2000" dirty="0"/>
              <a:t>the effect of delays and tradeoff’s of </a:t>
            </a:r>
            <a:r>
              <a:rPr lang="en-US" sz="2000" dirty="0" smtClean="0"/>
              <a:t>options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 Funding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91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Flat-flat budget for all FNAL Neutrino Division operations funds in FY18 and beyond</a:t>
            </a:r>
          </a:p>
          <a:p>
            <a:r>
              <a:rPr lang="en-US" dirty="0" smtClean="0"/>
              <a:t>So called “R&amp;D” funds capped at $10.5M over FY15-18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/>
              <a:t>Impact </a:t>
            </a:r>
            <a:r>
              <a:rPr lang="en-US" sz="2400" dirty="0"/>
              <a:t>of </a:t>
            </a:r>
            <a:r>
              <a:rPr lang="en-US" sz="2400" dirty="0" smtClean="0"/>
              <a:t>other scenarios will be analyzed later this summer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Funding Assumptions (pre-PBR)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1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 and installation </a:t>
            </a:r>
          </a:p>
          <a:p>
            <a:pPr lvl="1"/>
            <a:r>
              <a:rPr lang="en-US" dirty="0" smtClean="0"/>
              <a:t>From resource loaded schedule for WBS 1-4</a:t>
            </a:r>
          </a:p>
          <a:p>
            <a:pPr lvl="1"/>
            <a:r>
              <a:rPr lang="en-US" dirty="0" smtClean="0"/>
              <a:t>Schedule is technically driven and </a:t>
            </a:r>
            <a:r>
              <a:rPr lang="en-US" dirty="0" smtClean="0"/>
              <a:t>aspirational</a:t>
            </a:r>
            <a:endParaRPr lang="en-US" dirty="0" smtClean="0"/>
          </a:p>
          <a:p>
            <a:pPr lvl="1"/>
            <a:r>
              <a:rPr lang="en-US" dirty="0" smtClean="0"/>
              <a:t>Not resource leveled or matched to a funding profile</a:t>
            </a:r>
          </a:p>
          <a:p>
            <a:r>
              <a:rPr lang="en-US" dirty="0" smtClean="0"/>
              <a:t>Commissioning and operation assumptions</a:t>
            </a:r>
            <a:endParaRPr lang="en-US" dirty="0"/>
          </a:p>
          <a:p>
            <a:pPr lvl="1"/>
            <a:r>
              <a:rPr lang="en-US" sz="2000" dirty="0" smtClean="0"/>
              <a:t>Steady state </a:t>
            </a:r>
            <a:r>
              <a:rPr lang="en-US" sz="2000" dirty="0" err="1" smtClean="0"/>
              <a:t>MicroBooNE</a:t>
            </a:r>
            <a:r>
              <a:rPr lang="en-US" sz="2000" dirty="0" smtClean="0"/>
              <a:t> operations </a:t>
            </a:r>
          </a:p>
          <a:p>
            <a:pPr lvl="1"/>
            <a:r>
              <a:rPr lang="en-US" sz="2000" dirty="0" smtClean="0"/>
              <a:t>For ICARUS and SBND, use </a:t>
            </a:r>
            <a:r>
              <a:rPr lang="en-US" sz="2000" dirty="0" err="1"/>
              <a:t>MicroBooNE</a:t>
            </a:r>
            <a:r>
              <a:rPr lang="en-US" sz="2000" dirty="0"/>
              <a:t> </a:t>
            </a:r>
            <a:r>
              <a:rPr lang="en-US" sz="2000" dirty="0" smtClean="0"/>
              <a:t>experience as model for commissioning year and steady state</a:t>
            </a:r>
            <a:endParaRPr lang="en-US" sz="2000" dirty="0"/>
          </a:p>
          <a:p>
            <a:pPr lvl="1"/>
            <a:r>
              <a:rPr lang="en-US" sz="2000" dirty="0"/>
              <a:t>Includes </a:t>
            </a:r>
            <a:r>
              <a:rPr lang="en-US" sz="2000" dirty="0" err="1"/>
              <a:t>LAr</a:t>
            </a:r>
            <a:r>
              <a:rPr lang="en-US" sz="2000" dirty="0"/>
              <a:t> </a:t>
            </a:r>
            <a:r>
              <a:rPr lang="en-US" sz="2000" dirty="0" smtClean="0"/>
              <a:t>fill (first year), LN2 (every year), </a:t>
            </a:r>
            <a:r>
              <a:rPr lang="en-US" sz="2000" dirty="0" err="1" smtClean="0"/>
              <a:t>misc</a:t>
            </a:r>
            <a:r>
              <a:rPr lang="en-US" sz="2000" dirty="0" smtClean="0"/>
              <a:t> M&amp;S and </a:t>
            </a:r>
            <a:r>
              <a:rPr lang="en-US" sz="2000" dirty="0"/>
              <a:t>technical </a:t>
            </a:r>
            <a:r>
              <a:rPr lang="en-US" sz="2000" dirty="0" smtClean="0"/>
              <a:t>labor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obligations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83879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onstruction and installation (aka Phase 1):</a:t>
            </a:r>
          </a:p>
          <a:p>
            <a:pPr>
              <a:buClr>
                <a:schemeClr val="accent3"/>
              </a:buClr>
              <a:buFont typeface="Wingdings" charset="2"/>
              <a:buChar char="ü"/>
            </a:pPr>
            <a:r>
              <a:rPr lang="en-US" dirty="0" smtClean="0"/>
              <a:t>Design and construct two buildings: GPPs</a:t>
            </a:r>
          </a:p>
          <a:p>
            <a:r>
              <a:rPr lang="en-US" dirty="0">
                <a:solidFill>
                  <a:schemeClr val="accent6"/>
                </a:solidFill>
              </a:rPr>
              <a:t>Design, construct, and install the SBND </a:t>
            </a:r>
            <a:r>
              <a:rPr lang="en-US" dirty="0" smtClean="0">
                <a:solidFill>
                  <a:schemeClr val="accent6"/>
                </a:solidFill>
              </a:rPr>
              <a:t>detector</a:t>
            </a:r>
            <a:endParaRPr lang="en-US" dirty="0" smtClean="0"/>
          </a:p>
          <a:p>
            <a:r>
              <a:rPr lang="en-US" dirty="0" smtClean="0"/>
              <a:t>Refurbish and install ICARUS T600 detector</a:t>
            </a:r>
          </a:p>
          <a:p>
            <a:r>
              <a:rPr lang="en-US" dirty="0" smtClean="0"/>
              <a:t>Design</a:t>
            </a:r>
            <a:r>
              <a:rPr lang="en-US" dirty="0"/>
              <a:t>, construct, and </a:t>
            </a:r>
            <a:r>
              <a:rPr lang="en-US" dirty="0" smtClean="0"/>
              <a:t>install infrastructure (</a:t>
            </a:r>
            <a:r>
              <a:rPr lang="en-US" dirty="0" err="1" smtClean="0"/>
              <a:t>eg</a:t>
            </a:r>
            <a:r>
              <a:rPr lang="en-US" dirty="0" smtClean="0"/>
              <a:t> cryogenics)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Operations (aka Phase 2): </a:t>
            </a:r>
          </a:p>
          <a:p>
            <a:r>
              <a:rPr lang="en-US" dirty="0" smtClean="0"/>
              <a:t>Operate </a:t>
            </a:r>
            <a:r>
              <a:rPr lang="en-US" dirty="0" err="1" smtClean="0"/>
              <a:t>MicroBooNE</a:t>
            </a:r>
            <a:r>
              <a:rPr lang="en-US" dirty="0" smtClean="0"/>
              <a:t> detector – FY15 on</a:t>
            </a:r>
          </a:p>
          <a:p>
            <a:r>
              <a:rPr lang="en-US" dirty="0" smtClean="0"/>
              <a:t>Cold commission and operate ICARUS detector - start FY18</a:t>
            </a:r>
          </a:p>
          <a:p>
            <a:r>
              <a:rPr lang="en-US" dirty="0"/>
              <a:t>Cold commission and operate </a:t>
            </a:r>
            <a:r>
              <a:rPr lang="en-US" dirty="0" smtClean="0"/>
              <a:t>SBND detector – start FY19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Program Scope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850" y="3155656"/>
            <a:ext cx="8808758" cy="46166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308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3087"/>
                </a:solidFill>
              </a:rPr>
              <a:t>Primary </a:t>
            </a:r>
            <a:r>
              <a:rPr lang="en-US" smtClean="0">
                <a:solidFill>
                  <a:srgbClr val="003087"/>
                </a:solidFill>
              </a:rPr>
              <a:t>DOE contributions: </a:t>
            </a:r>
            <a:r>
              <a:rPr lang="en-US" dirty="0" smtClean="0">
                <a:solidFill>
                  <a:srgbClr val="003087"/>
                </a:solidFill>
              </a:rPr>
              <a:t>infrastructure, assembly  and installation </a:t>
            </a:r>
            <a:endParaRPr lang="en-US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1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" y="588906"/>
            <a:ext cx="8915400" cy="46257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Budget and Obligations – Technically Driven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2384" y="5127974"/>
            <a:ext cx="8720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Construction from current </a:t>
            </a:r>
            <a:r>
              <a:rPr lang="en-US" dirty="0" smtClean="0">
                <a:solidFill>
                  <a:srgbClr val="FF0000"/>
                </a:solidFill>
              </a:rPr>
              <a:t>technically driven </a:t>
            </a:r>
            <a:r>
              <a:rPr lang="en-US" dirty="0" smtClean="0"/>
              <a:t>RLS file </a:t>
            </a:r>
          </a:p>
          <a:p>
            <a:r>
              <a:rPr lang="en-US" dirty="0" smtClean="0"/>
              <a:t>Operations </a:t>
            </a:r>
            <a:r>
              <a:rPr lang="en-US" dirty="0" smtClean="0">
                <a:solidFill>
                  <a:schemeClr val="accent3"/>
                </a:solidFill>
              </a:rPr>
              <a:t>turn-on</a:t>
            </a:r>
            <a:r>
              <a:rPr lang="en-US" dirty="0" smtClean="0"/>
              <a:t> assumes technically driven construction 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111750" y="4000500"/>
            <a:ext cx="749300" cy="228600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292600" y="4888102"/>
            <a:ext cx="3873500" cy="2680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857500" y="2666999"/>
            <a:ext cx="4508500" cy="88969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616700" y="4215701"/>
            <a:ext cx="749300" cy="228600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0936" y="5933205"/>
            <a:ext cx="7758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Carryover (FY X) = Funding (FY X) + Carryover (FY X-1) </a:t>
            </a:r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– Obligations (FY X)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29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/>
          <p:cNvSpPr/>
          <p:nvPr/>
        </p:nvSpPr>
        <p:spPr>
          <a:xfrm>
            <a:off x="4922872" y="2604971"/>
            <a:ext cx="2870788" cy="78376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0" y="610173"/>
            <a:ext cx="9004584" cy="45353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Budget and Obligations – Resource Limited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2384" y="5127974"/>
            <a:ext cx="8720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Operations </a:t>
            </a:r>
            <a:r>
              <a:rPr lang="en-US" dirty="0" smtClean="0">
                <a:solidFill>
                  <a:schemeClr val="accent3"/>
                </a:solidFill>
              </a:rPr>
              <a:t>turn-on</a:t>
            </a:r>
            <a:r>
              <a:rPr lang="en-US" dirty="0" smtClean="0"/>
              <a:t> likely to occur later as construction schedules </a:t>
            </a:r>
            <a:r>
              <a:rPr lang="en-US" dirty="0" smtClean="0"/>
              <a:t>shift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802874" y="4000500"/>
            <a:ext cx="749300" cy="228600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292600" y="4845570"/>
            <a:ext cx="3873500" cy="2680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857500" y="2666999"/>
            <a:ext cx="5199624" cy="90401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307824" y="4215701"/>
            <a:ext cx="749300" cy="228600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507663" y="3982254"/>
            <a:ext cx="344888" cy="23889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7042300" y="4219717"/>
            <a:ext cx="344888" cy="23889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84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 process of adapting the plan to </a:t>
            </a:r>
            <a:r>
              <a:rPr lang="en-US" sz="2000" dirty="0" smtClean="0"/>
              <a:t>address changing technical schedules</a:t>
            </a:r>
            <a:r>
              <a:rPr lang="en-US" sz="1800" dirty="0" smtClean="0"/>
              <a:t> </a:t>
            </a:r>
            <a:r>
              <a:rPr lang="en-US" sz="2000" dirty="0" smtClean="0"/>
              <a:t>and funding limited effort</a:t>
            </a:r>
            <a:endParaRPr lang="en-US" sz="1800" dirty="0" smtClean="0"/>
          </a:p>
          <a:p>
            <a:pPr lvl="1"/>
            <a:r>
              <a:rPr lang="en-US" sz="1800" dirty="0" smtClean="0"/>
              <a:t>Move </a:t>
            </a:r>
            <a:r>
              <a:rPr lang="en-US" sz="1800" dirty="0"/>
              <a:t>from technically </a:t>
            </a:r>
            <a:r>
              <a:rPr lang="en-US" sz="1800" dirty="0" smtClean="0"/>
              <a:t>driven to </a:t>
            </a:r>
            <a:r>
              <a:rPr lang="en-US" sz="1800" dirty="0"/>
              <a:t>funding limited schedule (e.g. FY18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lvl="1"/>
            <a:r>
              <a:rPr lang="en-US" sz="1800" dirty="0" smtClean="0"/>
              <a:t>Examine </a:t>
            </a:r>
            <a:r>
              <a:rPr lang="en-US" sz="1800" dirty="0" smtClean="0"/>
              <a:t>staging </a:t>
            </a:r>
            <a:r>
              <a:rPr lang="en-US" sz="1800" dirty="0" smtClean="0"/>
              <a:t>and possible de-scoping options</a:t>
            </a:r>
          </a:p>
          <a:p>
            <a:pPr lvl="1"/>
            <a:r>
              <a:rPr lang="en-US" sz="1800" dirty="0" smtClean="0"/>
              <a:t>Reminder: detectors are primarily in-kind contributions: CERN, INFN, NSF, Swiss, </a:t>
            </a:r>
            <a:r>
              <a:rPr lang="en-US" sz="1800" dirty="0"/>
              <a:t>UK-STFC</a:t>
            </a:r>
            <a:endParaRPr lang="en-US" sz="1800" dirty="0" smtClean="0"/>
          </a:p>
          <a:p>
            <a:r>
              <a:rPr lang="en-US" sz="2000" dirty="0"/>
              <a:t>T</a:t>
            </a:r>
            <a:r>
              <a:rPr lang="en-US" sz="2000" dirty="0" smtClean="0"/>
              <a:t>ools now in place to model scenarios for funding, construction scope and schedule, and operations timelines</a:t>
            </a:r>
            <a:endParaRPr lang="en-US" sz="2000" dirty="0"/>
          </a:p>
          <a:p>
            <a:r>
              <a:rPr lang="en-US" sz="2000" dirty="0" smtClean="0"/>
              <a:t>The Technical Coordinators and L2s already charged with examining alternate plans to reduce DOE costs. </a:t>
            </a:r>
          </a:p>
          <a:p>
            <a:pPr lvl="1"/>
            <a:r>
              <a:rPr lang="en-US" sz="1800" dirty="0" smtClean="0"/>
              <a:t>Use of more student and postdoc labor</a:t>
            </a:r>
          </a:p>
          <a:p>
            <a:pPr lvl="1"/>
            <a:r>
              <a:rPr lang="en-US" sz="1800" dirty="0" smtClean="0"/>
              <a:t>Value engineering: reuse of equipment and alternate technical solutions </a:t>
            </a:r>
          </a:p>
          <a:p>
            <a:pPr lvl="1"/>
            <a:r>
              <a:rPr lang="en-US" sz="1800" dirty="0" smtClean="0"/>
              <a:t>Seek additional support from collaborating institutions.</a:t>
            </a:r>
            <a:r>
              <a:rPr lang="en-US" sz="2000" dirty="0" smtClean="0"/>
              <a:t>   </a:t>
            </a:r>
          </a:p>
          <a:p>
            <a:r>
              <a:rPr lang="en-US" sz="2000" dirty="0" smtClean="0"/>
              <a:t>Engaging with collaborations:</a:t>
            </a:r>
          </a:p>
          <a:p>
            <a:pPr lvl="1"/>
            <a:r>
              <a:rPr lang="en-US" sz="1800" dirty="0" smtClean="0"/>
              <a:t>SBND Institutional Board and Collaboration meetings </a:t>
            </a:r>
          </a:p>
          <a:p>
            <a:pPr lvl="1"/>
            <a:r>
              <a:rPr lang="en-US" sz="2000" dirty="0" smtClean="0"/>
              <a:t>ICARUS PIs meeting</a:t>
            </a:r>
          </a:p>
          <a:p>
            <a:pPr lvl="1"/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for planning SBN program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86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Most simple changes have significant impact:</a:t>
            </a:r>
          </a:p>
          <a:p>
            <a:pPr lvl="1"/>
            <a:r>
              <a:rPr lang="en-US" sz="1800" dirty="0" smtClean="0"/>
              <a:t>Concrete </a:t>
            </a:r>
            <a:r>
              <a:rPr lang="en-US" sz="1800" dirty="0"/>
              <a:t>overburden </a:t>
            </a:r>
            <a:r>
              <a:rPr lang="en-US" sz="1800" dirty="0" smtClean="0"/>
              <a:t>for ICARUS and </a:t>
            </a:r>
            <a:r>
              <a:rPr lang="en-US" sz="1800" dirty="0" smtClean="0"/>
              <a:t>SBND are</a:t>
            </a:r>
            <a:r>
              <a:rPr lang="en-US" sz="1800" dirty="0" smtClean="0"/>
              <a:t> already </a:t>
            </a:r>
            <a:r>
              <a:rPr lang="en-US" sz="1800" dirty="0"/>
              <a:t>planned </a:t>
            </a:r>
            <a:r>
              <a:rPr lang="en-US" sz="1800" dirty="0" smtClean="0"/>
              <a:t>for purchase and installation </a:t>
            </a:r>
            <a:r>
              <a:rPr lang="en-US" sz="1800" dirty="0"/>
              <a:t>after the </a:t>
            </a:r>
            <a:r>
              <a:rPr lang="en-US" sz="1800" dirty="0" err="1"/>
              <a:t>LAr</a:t>
            </a:r>
            <a:r>
              <a:rPr lang="en-US" sz="1800" dirty="0"/>
              <a:t> </a:t>
            </a:r>
            <a:r>
              <a:rPr lang="en-US" sz="1800" dirty="0" smtClean="0"/>
              <a:t>fill of each detector    </a:t>
            </a:r>
            <a:endParaRPr lang="en-US" sz="1800" dirty="0" smtClean="0"/>
          </a:p>
          <a:p>
            <a:pPr lvl="1"/>
            <a:r>
              <a:rPr lang="en-US" sz="1800" dirty="0" smtClean="0"/>
              <a:t>Readout electronics for ICARUS </a:t>
            </a:r>
            <a:r>
              <a:rPr lang="en-US" sz="1800" dirty="0" smtClean="0"/>
              <a:t>side CRT modules </a:t>
            </a:r>
            <a:r>
              <a:rPr lang="en-US" sz="1800" dirty="0" smtClean="0"/>
              <a:t>could be purchased/installed later but would not want to delay much past </a:t>
            </a:r>
            <a:r>
              <a:rPr lang="en-US" sz="1800" dirty="0" err="1" smtClean="0"/>
              <a:t>LAr</a:t>
            </a:r>
            <a:r>
              <a:rPr lang="en-US" sz="1800" dirty="0" smtClean="0"/>
              <a:t> fill</a:t>
            </a:r>
          </a:p>
          <a:p>
            <a:pPr lvl="1"/>
            <a:r>
              <a:rPr lang="en-US" sz="1800" dirty="0" smtClean="0"/>
              <a:t>SBND TPC size and channel count already set by completed APA frames</a:t>
            </a:r>
          </a:p>
          <a:p>
            <a:r>
              <a:rPr lang="en-US" sz="2000" dirty="0" smtClean="0"/>
              <a:t>Examples: </a:t>
            </a:r>
          </a:p>
          <a:p>
            <a:pPr lvl="1"/>
            <a:r>
              <a:rPr lang="en-US" sz="1800" dirty="0" smtClean="0"/>
              <a:t>FNAL </a:t>
            </a:r>
            <a:r>
              <a:rPr lang="en-US" sz="1600" dirty="0" smtClean="0"/>
              <a:t>Cryogenics </a:t>
            </a:r>
            <a:r>
              <a:rPr lang="en-US" sz="1600" dirty="0" smtClean="0"/>
              <a:t>team looking at M&amp;S reductions through reuse of equipment </a:t>
            </a:r>
            <a:r>
              <a:rPr lang="en-US" sz="1600" dirty="0" smtClean="0"/>
              <a:t>such as controls hardware.   Working with CERN and DEMACO for past year on value engineering of systems including optimizations with </a:t>
            </a:r>
            <a:r>
              <a:rPr lang="en-US" sz="1600" dirty="0" err="1" smtClean="0"/>
              <a:t>ProtoDUNEs</a:t>
            </a:r>
            <a:r>
              <a:rPr lang="en-US" sz="1600" dirty="0" smtClean="0"/>
              <a:t> </a:t>
            </a:r>
            <a:endParaRPr lang="en-US" sz="1800" dirty="0" smtClean="0"/>
          </a:p>
          <a:p>
            <a:pPr lvl="1"/>
            <a:r>
              <a:rPr lang="en-US" sz="1800" dirty="0" smtClean="0"/>
              <a:t>Look </a:t>
            </a:r>
            <a:r>
              <a:rPr lang="en-US" sz="1800" dirty="0" smtClean="0"/>
              <a:t>hard at costs of the </a:t>
            </a:r>
            <a:r>
              <a:rPr lang="en-US" sz="1800" dirty="0" smtClean="0"/>
              <a:t>SBND TPC </a:t>
            </a:r>
            <a:r>
              <a:rPr lang="en-US" sz="1800" dirty="0" smtClean="0"/>
              <a:t>electronics </a:t>
            </a:r>
            <a:r>
              <a:rPr lang="en-US" sz="1800" dirty="0" smtClean="0"/>
              <a:t>options </a:t>
            </a:r>
            <a:endParaRPr lang="en-US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– de-scoping challenge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884DC47-D5A4-7949-AB62-7507176C2790}" type="datetime1">
              <a:rPr lang="en-US" smtClean="0"/>
              <a:t>7/6/17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SBN Team | Plan - Next 6 Months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5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ICARUS</a:t>
            </a:r>
          </a:p>
          <a:p>
            <a:pPr lvl="1"/>
            <a:r>
              <a:rPr lang="en-US" sz="1800" dirty="0"/>
              <a:t>Support installation activities for vessels, cryogenics and </a:t>
            </a:r>
            <a:r>
              <a:rPr lang="en-US" sz="1800" dirty="0" smtClean="0"/>
              <a:t>electronics with CERN, INFN and collaboration</a:t>
            </a:r>
            <a:endParaRPr lang="en-US" sz="1800" dirty="0"/>
          </a:p>
          <a:p>
            <a:pPr lvl="1"/>
            <a:r>
              <a:rPr lang="en-US" sz="1800" dirty="0"/>
              <a:t>Complete installation of cryogenics in collaboration with CERN</a:t>
            </a:r>
          </a:p>
          <a:p>
            <a:pPr lvl="1"/>
            <a:r>
              <a:rPr lang="en-US" sz="1800" dirty="0"/>
              <a:t>Cool down and fill detector (if ready)</a:t>
            </a:r>
          </a:p>
          <a:p>
            <a:r>
              <a:rPr lang="en-US" sz="2000" dirty="0"/>
              <a:t>SBND</a:t>
            </a:r>
          </a:p>
          <a:p>
            <a:pPr lvl="1"/>
            <a:r>
              <a:rPr lang="en-US" sz="1800" dirty="0"/>
              <a:t>Support the decision on TPC electronics by early FY18</a:t>
            </a:r>
          </a:p>
          <a:p>
            <a:pPr lvl="1"/>
            <a:r>
              <a:rPr lang="en-US" sz="1800" dirty="0"/>
              <a:t>Support assembly of the TPC </a:t>
            </a:r>
            <a:r>
              <a:rPr lang="en-US" sz="1800" dirty="0" smtClean="0"/>
              <a:t>at FNAL </a:t>
            </a:r>
            <a:r>
              <a:rPr lang="en-US" sz="1800" dirty="0"/>
              <a:t>(engineering, fixtures and technicians)</a:t>
            </a:r>
          </a:p>
          <a:p>
            <a:pPr lvl="1"/>
            <a:r>
              <a:rPr lang="en-US" sz="1800" dirty="0"/>
              <a:t>Support installation of cryostat (if ready)</a:t>
            </a:r>
          </a:p>
          <a:p>
            <a:pPr lvl="1"/>
            <a:r>
              <a:rPr lang="en-US" sz="1800" dirty="0"/>
              <a:t>Support completion of cryogenics design in collaboration with CERN </a:t>
            </a:r>
          </a:p>
          <a:p>
            <a:pPr lvl="1"/>
            <a:r>
              <a:rPr lang="en-US" sz="1800" dirty="0"/>
              <a:t>If funds available start preproduction of TPC electronics</a:t>
            </a:r>
          </a:p>
          <a:p>
            <a:pPr lvl="1"/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Priorities for FY18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78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Upcoming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098850" cy="4987867"/>
          </a:xfrm>
        </p:spPr>
        <p:txBody>
          <a:bodyPr/>
          <a:lstStyle/>
          <a:p>
            <a:r>
              <a:rPr lang="en-US" sz="1800" dirty="0"/>
              <a:t>July: </a:t>
            </a:r>
            <a:endParaRPr lang="en-US" sz="1400" dirty="0"/>
          </a:p>
          <a:p>
            <a:pPr lvl="1"/>
            <a:r>
              <a:rPr lang="en-US" sz="1600" dirty="0" smtClean="0"/>
              <a:t>Create schedule baseline</a:t>
            </a:r>
            <a:r>
              <a:rPr lang="en-US" sz="1600" dirty="0"/>
              <a:t>, start change control and status tracking</a:t>
            </a:r>
          </a:p>
          <a:p>
            <a:pPr lvl="1"/>
            <a:r>
              <a:rPr lang="en-US" sz="1600" dirty="0" smtClean="0"/>
              <a:t>ICARUS T600 arrives at </a:t>
            </a:r>
            <a:r>
              <a:rPr lang="en-US" sz="1600" dirty="0" err="1" smtClean="0"/>
              <a:t>Fermilab</a:t>
            </a:r>
            <a:endParaRPr lang="en-US" sz="1600" dirty="0" smtClean="0"/>
          </a:p>
          <a:p>
            <a:pPr lvl="1"/>
            <a:r>
              <a:rPr lang="en-US" sz="1600" dirty="0" smtClean="0"/>
              <a:t>SBND APA wire winding review (UK)</a:t>
            </a:r>
            <a:endParaRPr lang="en-US" sz="1600" dirty="0"/>
          </a:p>
          <a:p>
            <a:r>
              <a:rPr lang="en-US" sz="1800" dirty="0"/>
              <a:t>August: </a:t>
            </a:r>
            <a:endParaRPr lang="en-US" sz="1400" dirty="0" smtClean="0"/>
          </a:p>
          <a:p>
            <a:pPr lvl="1"/>
            <a:r>
              <a:rPr lang="en-US" sz="1600" dirty="0" smtClean="0"/>
              <a:t>Re-planning </a:t>
            </a:r>
            <a:r>
              <a:rPr lang="en-US" sz="1600" dirty="0"/>
              <a:t>of FY18-on to match funding profile(s</a:t>
            </a:r>
            <a:r>
              <a:rPr lang="en-US" sz="1600" dirty="0" smtClean="0"/>
              <a:t>) </a:t>
            </a:r>
            <a:endParaRPr lang="en-US" sz="1600" dirty="0"/>
          </a:p>
          <a:p>
            <a:pPr lvl="1"/>
            <a:r>
              <a:rPr lang="en-US" sz="1600" dirty="0" smtClean="0"/>
              <a:t>ICARUS T600 vessels inspection, sealing and vacuum test </a:t>
            </a:r>
            <a:endParaRPr lang="en-US" sz="1600" dirty="0"/>
          </a:p>
          <a:p>
            <a:r>
              <a:rPr lang="en-US" sz="1800" dirty="0" smtClean="0"/>
              <a:t>September:</a:t>
            </a:r>
          </a:p>
          <a:p>
            <a:pPr lvl="1"/>
            <a:r>
              <a:rPr lang="en-US" sz="1600" dirty="0" smtClean="0"/>
              <a:t>Director’s Review (Sept 26-27) </a:t>
            </a:r>
            <a:endParaRPr lang="en-US" sz="1600" dirty="0"/>
          </a:p>
          <a:p>
            <a:pPr lvl="1"/>
            <a:r>
              <a:rPr lang="en-US" sz="1600" dirty="0" smtClean="0"/>
              <a:t>ICARUS cold shields delivered; rigging contract placed</a:t>
            </a:r>
          </a:p>
          <a:p>
            <a:pPr lvl="1"/>
            <a:r>
              <a:rPr lang="en-US" sz="1600" dirty="0" smtClean="0"/>
              <a:t>SBND APA wire winding review (US); warm electronics report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88958" y="1043046"/>
            <a:ext cx="4226442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October</a:t>
            </a:r>
          </a:p>
          <a:p>
            <a:pPr lvl="1"/>
            <a:r>
              <a:rPr lang="en-US" sz="1600" dirty="0" smtClean="0"/>
              <a:t>Adjust plan based on Director’s review input</a:t>
            </a:r>
          </a:p>
          <a:p>
            <a:pPr lvl="1"/>
            <a:r>
              <a:rPr lang="en-US" sz="1600" dirty="0" smtClean="0"/>
              <a:t>ICARUS T600 cold vessels installed</a:t>
            </a:r>
          </a:p>
          <a:p>
            <a:r>
              <a:rPr lang="en-US" sz="1800" dirty="0" smtClean="0"/>
              <a:t>November</a:t>
            </a:r>
          </a:p>
          <a:p>
            <a:pPr lvl="1"/>
            <a:r>
              <a:rPr lang="en-US" sz="1600" dirty="0" smtClean="0"/>
              <a:t>ICARUS install readout chimneys and warm vessel top</a:t>
            </a:r>
          </a:p>
          <a:p>
            <a:pPr lvl="1"/>
            <a:r>
              <a:rPr lang="en-US" sz="1600" dirty="0" smtClean="0"/>
              <a:t>SBND Cold ADC committee report</a:t>
            </a:r>
          </a:p>
          <a:p>
            <a:r>
              <a:rPr lang="en-US" sz="1800" dirty="0" smtClean="0"/>
              <a:t>December</a:t>
            </a:r>
          </a:p>
          <a:p>
            <a:pPr lvl="1"/>
            <a:r>
              <a:rPr lang="en-US" sz="1600" dirty="0" smtClean="0"/>
              <a:t>ICARUS begin cryogenics installation</a:t>
            </a:r>
          </a:p>
          <a:p>
            <a:pPr lvl="1"/>
            <a:r>
              <a:rPr lang="en-US" sz="1600" dirty="0" smtClean="0"/>
              <a:t>SBND decision on TPC electronics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5545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The</a:t>
            </a:r>
            <a:r>
              <a:rPr lang="en-US" sz="2000" b="1" dirty="0" smtClean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b="1" dirty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International participation</a:t>
            </a:r>
            <a:r>
              <a:rPr lang="en-US" sz="2000" dirty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 in the SBN program helps to build/maintain the neutrino physics community at </a:t>
            </a:r>
            <a:r>
              <a:rPr lang="en-US" sz="2000" dirty="0" err="1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Fermilab</a:t>
            </a:r>
            <a:r>
              <a:rPr lang="en-US" sz="2000" dirty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r>
              <a:rPr lang="en-US" sz="2000" dirty="0" smtClean="0"/>
              <a:t>The </a:t>
            </a:r>
            <a:r>
              <a:rPr lang="en-US" sz="2000" b="1" dirty="0"/>
              <a:t>construction</a:t>
            </a:r>
            <a:r>
              <a:rPr lang="en-US" sz="2000" dirty="0"/>
              <a:t>, </a:t>
            </a:r>
            <a:r>
              <a:rPr lang="en-US" sz="2000" b="1" dirty="0"/>
              <a:t>operation</a:t>
            </a:r>
            <a:r>
              <a:rPr lang="en-US" sz="2000" dirty="0"/>
              <a:t>, and </a:t>
            </a:r>
            <a:r>
              <a:rPr lang="en-US" sz="2000" b="1" dirty="0"/>
              <a:t>analysis of data </a:t>
            </a:r>
            <a:r>
              <a:rPr lang="en-US" sz="2000" dirty="0"/>
              <a:t>from </a:t>
            </a:r>
            <a:r>
              <a:rPr lang="en-US" sz="2000" dirty="0" smtClean="0"/>
              <a:t>SBN </a:t>
            </a:r>
            <a:r>
              <a:rPr lang="en-US" sz="2000" dirty="0"/>
              <a:t>will undoubtedly provide significant new knowledge and important lessons to the </a:t>
            </a:r>
            <a:r>
              <a:rPr lang="en-US" sz="2000" dirty="0" err="1"/>
              <a:t>LAr</a:t>
            </a:r>
            <a:r>
              <a:rPr lang="en-US" sz="2000" dirty="0"/>
              <a:t> community working toward DUNE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The SBN program is piloting many areas interaction with CERN and other international collaborators for DUNE/LBNF (e.g.):</a:t>
            </a:r>
          </a:p>
          <a:p>
            <a:pPr lvl="1"/>
            <a:r>
              <a:rPr lang="en-US" sz="1800" dirty="0" smtClean="0"/>
              <a:t>Equivalency of European and American engineering codes and standards</a:t>
            </a:r>
          </a:p>
          <a:p>
            <a:pPr lvl="1"/>
            <a:r>
              <a:rPr lang="en-US" sz="1800" dirty="0" smtClean="0"/>
              <a:t>Duty free import of scientific equipment </a:t>
            </a:r>
          </a:p>
          <a:p>
            <a:r>
              <a:rPr lang="en-US" sz="2000" dirty="0" smtClean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Tremendous </a:t>
            </a:r>
            <a:r>
              <a:rPr lang="en-US" sz="2000" b="1" dirty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progress</a:t>
            </a:r>
            <a:r>
              <a:rPr lang="en-US" sz="2000" dirty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 in the development of the program</a:t>
            </a:r>
          </a:p>
          <a:p>
            <a:pPr lvl="1"/>
            <a:r>
              <a:rPr lang="en-US" sz="2000" dirty="0" smtClean="0"/>
              <a:t>The ICARUS </a:t>
            </a:r>
            <a:r>
              <a:rPr lang="en-US" sz="2000" dirty="0"/>
              <a:t>detector is on its way to </a:t>
            </a:r>
            <a:r>
              <a:rPr lang="en-US" sz="2000" dirty="0" err="1"/>
              <a:t>Fermilab</a:t>
            </a:r>
            <a:r>
              <a:rPr lang="en-US" sz="2000" dirty="0"/>
              <a:t> and will arrive </a:t>
            </a:r>
            <a:r>
              <a:rPr lang="en-US" sz="2000" dirty="0" smtClean="0"/>
              <a:t>soon.</a:t>
            </a:r>
            <a:endParaRPr lang="en-US" sz="2000" dirty="0"/>
          </a:p>
          <a:p>
            <a:pPr lvl="1"/>
            <a:r>
              <a:rPr lang="en-US" sz="2000" dirty="0" smtClean="0"/>
              <a:t>Installation for ICARUS is already underway</a:t>
            </a:r>
          </a:p>
          <a:p>
            <a:pPr lvl="1"/>
            <a:r>
              <a:rPr lang="en-US" sz="2000" dirty="0" smtClean="0"/>
              <a:t>SBND </a:t>
            </a:r>
            <a:r>
              <a:rPr lang="en-US" sz="2000" dirty="0"/>
              <a:t>is making excellent technical progress toward construction of the detector</a:t>
            </a:r>
            <a:r>
              <a:rPr lang="en-US" sz="2000" dirty="0" smtClean="0"/>
              <a:t>.</a:t>
            </a:r>
            <a:endParaRPr lang="en-US" sz="2000" dirty="0" smtClean="0">
              <a:uFill>
                <a:solidFill/>
              </a:uFill>
              <a:latin typeface="Helvetica" charset="0"/>
              <a:ea typeface="Helvetica" charset="0"/>
              <a:cs typeface="Helvetica" charset="0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000" smtClean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Re-planning </a:t>
            </a:r>
            <a:r>
              <a:rPr lang="en-US" sz="2000" dirty="0" smtClean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is in </a:t>
            </a:r>
            <a:r>
              <a:rPr lang="en-US" sz="2000" dirty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progress to </a:t>
            </a:r>
            <a:r>
              <a:rPr lang="en-US" sz="2000" dirty="0" smtClean="0">
                <a:uFill>
                  <a:solidFill/>
                </a:uFill>
                <a:latin typeface="Helvetica" charset="0"/>
                <a:ea typeface="Helvetica" charset="0"/>
                <a:cs typeface="Helvetica" charset="0"/>
              </a:rPr>
              <a:t>match more realistic technical and funding scenarios.</a:t>
            </a:r>
            <a:endParaRPr lang="en-US" sz="2000" dirty="0">
              <a:uFill>
                <a:solidFill/>
              </a:uFill>
              <a:latin typeface="Calibri" charset="0"/>
              <a:ea typeface="Calibri" charset="0"/>
              <a:cs typeface="Calibri" charset="0"/>
            </a:endParaRPr>
          </a:p>
          <a:p>
            <a:pPr lvl="1"/>
            <a:endParaRPr lang="en-US" sz="2000" dirty="0" smtClean="0">
              <a:uFill>
                <a:solidFill/>
              </a:u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50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 smtClean="0"/>
              <a:t>Backup Slides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59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 smtClean="0"/>
              <a:t>SBN Scientific Goals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4246" y="281020"/>
            <a:ext cx="6975509" cy="427877"/>
          </a:xfrm>
        </p:spPr>
        <p:txBody>
          <a:bodyPr/>
          <a:lstStyle/>
          <a:p>
            <a:r>
              <a:rPr lang="en-US" dirty="0"/>
              <a:t>US Particle Physics Prioritization Report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-4498"/>
          <a:stretch/>
        </p:blipFill>
        <p:spPr>
          <a:xfrm>
            <a:off x="7055530" y="1074441"/>
            <a:ext cx="1815614" cy="2483042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370582" y="617097"/>
            <a:ext cx="2402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505050"/>
                </a:solidFill>
              </a:rPr>
              <a:t>P5 Report, May 2014</a:t>
            </a:r>
            <a:endParaRPr lang="en-US" sz="2000" b="1" i="1" dirty="0">
              <a:solidFill>
                <a:srgbClr val="505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84" y="1316961"/>
            <a:ext cx="6510072" cy="1500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52" y="3690194"/>
            <a:ext cx="7471785" cy="254859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057593" y="4133505"/>
            <a:ext cx="2473822" cy="0"/>
          </a:xfrm>
          <a:prstGeom prst="line">
            <a:avLst/>
          </a:prstGeom>
          <a:ln w="28575" cmpd="sng">
            <a:solidFill>
              <a:srgbClr val="0F2D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36430" y="2105247"/>
            <a:ext cx="5213226" cy="1486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3115" y="2461213"/>
            <a:ext cx="1578848" cy="1486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573351" y="4848447"/>
            <a:ext cx="5389986" cy="503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92539" y="5199954"/>
            <a:ext cx="3468405" cy="5032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371990" y="5568419"/>
            <a:ext cx="5591347" cy="2516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04709" y="5919926"/>
            <a:ext cx="5987207" cy="653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03115" y="1796902"/>
            <a:ext cx="2348805" cy="985"/>
          </a:xfrm>
          <a:prstGeom prst="line">
            <a:avLst/>
          </a:prstGeom>
          <a:ln w="28575" cmpd="sng"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34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 smtClean="0"/>
              <a:t>Work Breakdown </a:t>
            </a:r>
            <a:r>
              <a:rPr lang="en-US" dirty="0"/>
              <a:t>for 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64926" y="978433"/>
            <a:ext cx="7652677" cy="5203051"/>
            <a:chOff x="319870" y="893089"/>
            <a:chExt cx="7652677" cy="52030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52" y="893089"/>
              <a:ext cx="6813795" cy="520305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19870" y="2592729"/>
              <a:ext cx="1717274" cy="1851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95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6"/>
          <p:cNvSpPr txBox="1">
            <a:spLocks/>
          </p:cNvSpPr>
          <p:nvPr/>
        </p:nvSpPr>
        <p:spPr>
          <a:xfrm>
            <a:off x="61565" y="675598"/>
            <a:ext cx="9233264" cy="309991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Three </a:t>
            </a: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LAr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TPC detectors located along the Booster Neutrino Beam (BNB)</a:t>
            </a:r>
          </a:p>
          <a:p>
            <a:pPr lvl="1">
              <a:spcAft>
                <a:spcPts val="0"/>
              </a:spcAft>
            </a:pPr>
            <a:r>
              <a:rPr lang="en-US" sz="1700" u="sng" dirty="0" smtClean="0">
                <a:latin typeface="Calibri" charset="0"/>
                <a:ea typeface="Calibri" charset="0"/>
                <a:cs typeface="Calibri" charset="0"/>
              </a:rPr>
              <a:t>Same</a:t>
            </a:r>
            <a:r>
              <a:rPr lang="en-US" sz="1700" dirty="0" smtClean="0">
                <a:latin typeface="Calibri" charset="0"/>
                <a:ea typeface="Calibri" charset="0"/>
                <a:cs typeface="Calibri" charset="0"/>
              </a:rPr>
              <a:t> beam, </a:t>
            </a:r>
            <a:r>
              <a:rPr lang="en-US" sz="1700" u="sng" dirty="0" smtClean="0">
                <a:latin typeface="Calibri" charset="0"/>
                <a:ea typeface="Calibri" charset="0"/>
                <a:cs typeface="Calibri" charset="0"/>
              </a:rPr>
              <a:t>same</a:t>
            </a:r>
            <a:r>
              <a:rPr lang="en-US" sz="1700" dirty="0" smtClean="0">
                <a:latin typeface="Calibri" charset="0"/>
                <a:ea typeface="Calibri" charset="0"/>
                <a:cs typeface="Calibri" charset="0"/>
              </a:rPr>
              <a:t> neutrino target, </a:t>
            </a:r>
            <a:r>
              <a:rPr lang="en-US" sz="1700" u="sng" dirty="0" smtClean="0">
                <a:latin typeface="Calibri" charset="0"/>
                <a:ea typeface="Calibri" charset="0"/>
                <a:cs typeface="Calibri" charset="0"/>
              </a:rPr>
              <a:t>same</a:t>
            </a:r>
            <a:r>
              <a:rPr lang="en-US" sz="1700" dirty="0" smtClean="0">
                <a:latin typeface="Calibri" charset="0"/>
                <a:ea typeface="Calibri" charset="0"/>
                <a:cs typeface="Calibri" charset="0"/>
              </a:rPr>
              <a:t> detector technology </a:t>
            </a:r>
            <a:r>
              <a:rPr lang="en-US" sz="17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</a:t>
            </a:r>
            <a:r>
              <a:rPr lang="en-US" sz="1700" b="1" u="sng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minimize systematics</a:t>
            </a:r>
            <a:endParaRPr lang="en-US" sz="1700" b="1" u="sng" dirty="0" smtClean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MicroBooNE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has been operational with beam since 2015</a:t>
            </a:r>
          </a:p>
          <a:p>
            <a:pPr lvl="1">
              <a:spcAft>
                <a:spcPts val="0"/>
              </a:spcAft>
            </a:pPr>
            <a:r>
              <a:rPr lang="en-US" sz="1700" dirty="0" err="1" smtClean="0">
                <a:latin typeface="Calibri" charset="0"/>
                <a:ea typeface="Calibri" charset="0"/>
                <a:cs typeface="Calibri" charset="0"/>
              </a:rPr>
              <a:t>MicroBooNE</a:t>
            </a:r>
            <a:r>
              <a:rPr lang="en-US" sz="1700" dirty="0" smtClean="0">
                <a:latin typeface="Calibri" charset="0"/>
                <a:ea typeface="Calibri" charset="0"/>
                <a:cs typeface="Calibri" charset="0"/>
              </a:rPr>
              <a:t> designed very specifically to be sensitive to the </a:t>
            </a:r>
            <a:r>
              <a:rPr lang="en-US" sz="1700" dirty="0" err="1" smtClean="0">
                <a:latin typeface="Calibri" charset="0"/>
                <a:ea typeface="Calibri" charset="0"/>
                <a:cs typeface="Calibri" charset="0"/>
              </a:rPr>
              <a:t>MiniBooNE</a:t>
            </a:r>
            <a:r>
              <a:rPr lang="en-US" sz="1700" dirty="0" smtClean="0">
                <a:latin typeface="Calibri" charset="0"/>
                <a:ea typeface="Calibri" charset="0"/>
                <a:cs typeface="Calibri" charset="0"/>
              </a:rPr>
              <a:t> observed anomaly  </a:t>
            </a:r>
          </a:p>
          <a:p>
            <a:pPr>
              <a:spcAft>
                <a:spcPts val="0"/>
              </a:spcAft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Full SBN Program approved in Feb 2015</a:t>
            </a:r>
          </a:p>
          <a:p>
            <a:pPr lvl="1">
              <a:spcAft>
                <a:spcPts val="0"/>
              </a:spcAft>
            </a:pPr>
            <a:r>
              <a:rPr lang="en-US" sz="1700" dirty="0" smtClean="0">
                <a:latin typeface="Calibri" charset="0"/>
                <a:ea typeface="Calibri" charset="0"/>
                <a:cs typeface="Calibri" charset="0"/>
              </a:rPr>
              <a:t>Addition of ICARUS and SBND extends science reach from a specific anomaly to the </a:t>
            </a:r>
            <a:r>
              <a:rPr lang="en-US" sz="1700" b="1" u="sng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world-leading neutrino oscillation search experiment</a:t>
            </a:r>
            <a:r>
              <a:rPr lang="en-US" sz="1700" dirty="0" smtClean="0">
                <a:latin typeface="Calibri" charset="0"/>
                <a:ea typeface="Calibri" charset="0"/>
                <a:cs typeface="Calibri" charset="0"/>
              </a:rPr>
              <a:t> at</a:t>
            </a:r>
            <a:r>
              <a:rPr lang="en-US" sz="1700" dirty="0" smtClean="0"/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~ 1 eV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>
              <a:spcAft>
                <a:spcPts val="0"/>
              </a:spcAft>
            </a:pPr>
            <a:r>
              <a:rPr lang="en-US" sz="1700" dirty="0" smtClean="0">
                <a:latin typeface="Calibri" charset="0"/>
                <a:ea typeface="Calibri" charset="0"/>
                <a:cs typeface="Calibri" charset="0"/>
              </a:rPr>
              <a:t>Up-to-date global analysis of experimental data indicate this as the region where light sterile neutrino states could still be hiding!     </a:t>
            </a:r>
            <a:r>
              <a:rPr lang="en-US" sz="1700" dirty="0" smtClean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766" y="3437230"/>
            <a:ext cx="9144000" cy="3420770"/>
            <a:chOff x="0" y="2799306"/>
            <a:chExt cx="9144000" cy="3420770"/>
          </a:xfrm>
          <a:effectLst>
            <a:glow>
              <a:schemeClr val="accent1">
                <a:alpha val="40000"/>
              </a:schemeClr>
            </a:glo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819525"/>
              <a:ext cx="9144000" cy="340055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H="1">
              <a:off x="2397256" y="5205215"/>
              <a:ext cx="89032" cy="254097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" name="Straight Connector 10"/>
            <p:cNvCxnSpPr/>
            <p:nvPr/>
          </p:nvCxnSpPr>
          <p:spPr>
            <a:xfrm flipH="1">
              <a:off x="3858553" y="5355105"/>
              <a:ext cx="297572" cy="87046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/>
            <p:nvPr/>
          </p:nvCxnSpPr>
          <p:spPr>
            <a:xfrm flipH="1">
              <a:off x="7434627" y="4987206"/>
              <a:ext cx="297457" cy="317849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Arrow Connector 12"/>
            <p:cNvCxnSpPr/>
            <p:nvPr/>
          </p:nvCxnSpPr>
          <p:spPr>
            <a:xfrm flipH="1">
              <a:off x="457200" y="5445601"/>
              <a:ext cx="8083950" cy="294473"/>
            </a:xfrm>
            <a:prstGeom prst="straightConnector1">
              <a:avLst/>
            </a:prstGeom>
            <a:noFill/>
            <a:ln w="25400" cap="flat" cmpd="sng" algn="ctr">
              <a:solidFill>
                <a:srgbClr val="D12443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Box 13"/>
            <p:cNvSpPr txBox="1"/>
            <p:nvPr/>
          </p:nvSpPr>
          <p:spPr>
            <a:xfrm>
              <a:off x="4501371" y="5537003"/>
              <a:ext cx="2395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0" lon="0" rev="120000"/>
                </a:camera>
                <a:lightRig rig="threePt" dir="t"/>
              </a:scene3d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12443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uLnTx/>
                  <a:uFillTx/>
                </a:rPr>
                <a:t>Booster Neutrino Beam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1244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79970" y="4453913"/>
              <a:ext cx="890451" cy="73866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ICARUS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600m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476 tons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39363" y="4622760"/>
              <a:ext cx="1239880" cy="73866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MicroBooNE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470m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89 tons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724414" y="4260911"/>
              <a:ext cx="890451" cy="73866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SBND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110m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112 tons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9006" y="2799306"/>
              <a:ext cx="3434586" cy="80081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619023" y="3545363"/>
              <a:ext cx="1631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hlinkClick r:id="rId5"/>
                </a:rPr>
                <a:t>arXiv:1503.01520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273378" y="250930"/>
            <a:ext cx="5742432" cy="427877"/>
          </a:xfrm>
        </p:spPr>
        <p:txBody>
          <a:bodyPr/>
          <a:lstStyle/>
          <a:p>
            <a:r>
              <a:rPr lang="en-US" dirty="0"/>
              <a:t>The Three Detector SBN Program</a:t>
            </a:r>
          </a:p>
        </p:txBody>
      </p:sp>
    </p:spTree>
    <p:extLst>
      <p:ext uri="{BB962C8B-B14F-4D97-AF65-F5344CB8AC3E}">
        <p14:creationId xmlns:p14="http://schemas.microsoft.com/office/powerpoint/2010/main" val="20261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36430" y="6515100"/>
            <a:ext cx="5296145" cy="2413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Peter Wilson | SBN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44207" y="6515100"/>
            <a:ext cx="447675" cy="241300"/>
          </a:xfrm>
          <a:prstGeom prst="rect">
            <a:avLst/>
          </a:prstGeom>
        </p:spPr>
        <p:txBody>
          <a:bodyPr/>
          <a:lstStyle/>
          <a:p>
            <a:fld id="{2E6C8CC7-F89C-4B6E-BAFB-786CF2D0A6EA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22" name="Picture 21" descr="osc_1.60_0.0014_L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73020" y="-81078"/>
            <a:ext cx="2598323" cy="40810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4092" y="767281"/>
            <a:ext cx="1817576" cy="1077218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control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chemeClr val="accent4"/>
                </a:solidFill>
              </a:rPr>
              <a:t>systematic</a:t>
            </a:r>
            <a:r>
              <a:rPr lang="en-US" sz="1600" b="1" dirty="0" smtClean="0">
                <a:solidFill>
                  <a:srgbClr val="AF272F"/>
                </a:solidFill>
              </a:rPr>
              <a:t>s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with near detector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before oscillations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9" name="Picture 28" descr="osc_1.60_0.0014_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75296" y="988500"/>
            <a:ext cx="1891008" cy="2970089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5262232" y="1019318"/>
            <a:ext cx="773524" cy="362092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699805" y="1259283"/>
            <a:ext cx="972007" cy="205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6882563" y="1608320"/>
            <a:ext cx="201221" cy="770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391269" y="1935531"/>
            <a:ext cx="135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badi MT Condensed Extra Bold"/>
                <a:cs typeface="Abadi MT Condensed Extra Bold"/>
              </a:rPr>
              <a:t>oscillation shape at far detector</a:t>
            </a:r>
          </a:p>
          <a:p>
            <a:pPr algn="ctr"/>
            <a:r>
              <a:rPr lang="en-US" sz="1200" dirty="0" smtClean="0">
                <a:latin typeface="Abadi MT Condensed Extra Bold"/>
                <a:cs typeface="Abadi MT Condensed Extra Bold"/>
              </a:rPr>
              <a:t> vs. energy</a:t>
            </a:r>
            <a:endParaRPr lang="en-US" sz="1200" dirty="0">
              <a:latin typeface="Abadi MT Condensed Extra Bold"/>
              <a:cs typeface="Abadi MT Condensed Extra Bold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766" y="3437230"/>
            <a:ext cx="9144000" cy="3420770"/>
            <a:chOff x="0" y="2799306"/>
            <a:chExt cx="9144000" cy="3420770"/>
          </a:xfrm>
          <a:effectLst>
            <a:glow>
              <a:schemeClr val="accent1">
                <a:alpha val="40000"/>
              </a:schemeClr>
            </a:glow>
          </a:effectLst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-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819525"/>
              <a:ext cx="9144000" cy="3400551"/>
            </a:xfrm>
            <a:prstGeom prst="rect">
              <a:avLst/>
            </a:prstGeom>
          </p:spPr>
        </p:pic>
        <p:cxnSp>
          <p:nvCxnSpPr>
            <p:cNvPr id="40" name="Straight Connector 39"/>
            <p:cNvCxnSpPr/>
            <p:nvPr/>
          </p:nvCxnSpPr>
          <p:spPr>
            <a:xfrm flipH="1">
              <a:off x="2397256" y="5205215"/>
              <a:ext cx="89032" cy="254097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40"/>
            <p:cNvCxnSpPr/>
            <p:nvPr/>
          </p:nvCxnSpPr>
          <p:spPr>
            <a:xfrm flipH="1">
              <a:off x="3858553" y="5355105"/>
              <a:ext cx="297572" cy="87046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Connector 41"/>
            <p:cNvCxnSpPr/>
            <p:nvPr/>
          </p:nvCxnSpPr>
          <p:spPr>
            <a:xfrm flipH="1">
              <a:off x="7434627" y="4987206"/>
              <a:ext cx="297457" cy="317849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Arrow Connector 42"/>
            <p:cNvCxnSpPr/>
            <p:nvPr/>
          </p:nvCxnSpPr>
          <p:spPr>
            <a:xfrm flipH="1">
              <a:off x="457200" y="5445601"/>
              <a:ext cx="8083950" cy="294473"/>
            </a:xfrm>
            <a:prstGeom prst="straightConnector1">
              <a:avLst/>
            </a:prstGeom>
            <a:noFill/>
            <a:ln w="25400" cap="flat" cmpd="sng" algn="ctr">
              <a:solidFill>
                <a:srgbClr val="D12443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4" name="TextBox 43"/>
            <p:cNvSpPr txBox="1"/>
            <p:nvPr/>
          </p:nvSpPr>
          <p:spPr>
            <a:xfrm>
              <a:off x="4501371" y="5537003"/>
              <a:ext cx="2395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0" lon="0" rev="120000"/>
                </a:camera>
                <a:lightRig rig="threePt" dir="t"/>
              </a:scene3d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12443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uLnTx/>
                  <a:uFillTx/>
                </a:rPr>
                <a:t>Booster Neutrino Beam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1244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79970" y="4453913"/>
              <a:ext cx="890451" cy="73866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ICARUS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600m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476 tons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139363" y="4622760"/>
              <a:ext cx="1239880" cy="73866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MicroBooNE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470m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89 tons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724414" y="4260911"/>
              <a:ext cx="890451" cy="73866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SBND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110m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112 tons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9006" y="2799306"/>
              <a:ext cx="3434586" cy="800810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619023" y="3545363"/>
              <a:ext cx="1631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hlinkClick r:id="rId7"/>
                </a:rPr>
                <a:t>arXiv:1503.01520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itle 2"/>
          <p:cNvSpPr>
            <a:spLocks noGrp="1"/>
          </p:cNvSpPr>
          <p:nvPr>
            <p:ph type="title"/>
          </p:nvPr>
        </p:nvSpPr>
        <p:spPr>
          <a:xfrm>
            <a:off x="273378" y="250930"/>
            <a:ext cx="5742432" cy="427877"/>
          </a:xfrm>
        </p:spPr>
        <p:txBody>
          <a:bodyPr/>
          <a:lstStyle/>
          <a:p>
            <a:r>
              <a:rPr lang="en-US" dirty="0"/>
              <a:t>The Three Detector SBN Program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1077171" y="1699164"/>
            <a:ext cx="2359124" cy="474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917114" y="1264381"/>
            <a:ext cx="1077546" cy="580118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16200000">
            <a:off x="5293886" y="2201865"/>
            <a:ext cx="1938224" cy="372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35754" y="731349"/>
            <a:ext cx="2709378" cy="830997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increase </a:t>
            </a:r>
            <a:r>
              <a:rPr lang="en-US" sz="1600" b="1" dirty="0" smtClean="0">
                <a:solidFill>
                  <a:srgbClr val="AF272F"/>
                </a:solidFill>
              </a:rPr>
              <a:t>statistics</a:t>
            </a:r>
            <a:r>
              <a:rPr lang="en-US" sz="1600" dirty="0" smtClean="0">
                <a:solidFill>
                  <a:srgbClr val="000000"/>
                </a:solidFill>
              </a:rPr>
              <a:t> of oscillation signal by adding far detector mass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83367" y="1146847"/>
            <a:ext cx="135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badi MT Condensed Extra Bold"/>
                <a:cs typeface="Abadi MT Condensed Extra Bold"/>
              </a:rPr>
              <a:t>oscillation probability vs. distance</a:t>
            </a:r>
            <a:endParaRPr lang="en-US" sz="1200" dirty="0">
              <a:latin typeface="Abadi MT Condensed Extra Bold"/>
              <a:cs typeface="Abadi MT Condensed Extra Bold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8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81" y="301427"/>
            <a:ext cx="8686800" cy="470824"/>
          </a:xfrm>
        </p:spPr>
        <p:txBody>
          <a:bodyPr/>
          <a:lstStyle/>
          <a:p>
            <a:r>
              <a:rPr lang="en-US" dirty="0"/>
              <a:t>The SBN Oscillation Program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02179" y="4899845"/>
            <a:ext cx="3874837" cy="1400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004C97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e</a:t>
            </a:r>
            <a:r>
              <a:rPr lang="en-US" sz="2000" dirty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 appearance cannot </a:t>
            </a:r>
            <a:r>
              <a:rPr lang="en-US" sz="2000" dirty="0" smtClean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occur </a:t>
            </a:r>
            <a:r>
              <a:rPr lang="en-US" sz="2000" dirty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smtClean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  without </a:t>
            </a:r>
            <a:r>
              <a:rPr lang="en-US" sz="2000" dirty="0" smtClean="0">
                <a:solidFill>
                  <a:srgbClr val="004C97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solidFill>
                  <a:srgbClr val="004C97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 disappearance.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T</a:t>
            </a:r>
            <a:r>
              <a:rPr lang="en-US" sz="2000" dirty="0" smtClean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his is a critical aspect of verifying an oscillation hypothesis.</a:t>
            </a:r>
            <a:endParaRPr lang="en-US" sz="2000" dirty="0">
              <a:solidFill>
                <a:srgbClr val="004C97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017" y="4963345"/>
            <a:ext cx="389680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Combination of the SBN detectors enables 5</a:t>
            </a:r>
            <a:r>
              <a:rPr lang="en-US" sz="2000" dirty="0" smtClean="0">
                <a:solidFill>
                  <a:srgbClr val="004C97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 coverage of the 99% C.L. allowed region of the original LSND signal and the global best fit values.</a:t>
            </a:r>
            <a:endParaRPr lang="en-US" sz="2000" dirty="0">
              <a:solidFill>
                <a:srgbClr val="004C97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571" y="806566"/>
            <a:ext cx="719883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accent4"/>
                </a:solidFill>
                <a:latin typeface="Abadi MT Condensed Extra Bold"/>
                <a:cs typeface="Abadi MT Condensed Extra Bold"/>
              </a:rPr>
              <a:t>S</a:t>
            </a:r>
            <a:r>
              <a:rPr lang="en-US" sz="2000" dirty="0" smtClean="0">
                <a:solidFill>
                  <a:schemeClr val="accent4"/>
                </a:solidFill>
                <a:latin typeface="Abadi MT Condensed Extra Bold"/>
                <a:cs typeface="Abadi MT Condensed Extra Bold"/>
              </a:rPr>
              <a:t>ensitivities to</a:t>
            </a:r>
            <a:r>
              <a:rPr lang="en-US" sz="2000" dirty="0">
                <a:solidFill>
                  <a:schemeClr val="accent4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dirty="0" smtClean="0">
                <a:solidFill>
                  <a:schemeClr val="accent4"/>
                </a:solidFill>
                <a:latin typeface="Abadi MT Condensed Extra Bold"/>
                <a:cs typeface="Abadi MT Condensed Extra Bold"/>
              </a:rPr>
              <a:t>oscillations ONLY </a:t>
            </a:r>
            <a:r>
              <a:rPr lang="en-US" sz="2000" dirty="0">
                <a:solidFill>
                  <a:schemeClr val="accent4"/>
                </a:solidFill>
                <a:latin typeface="Abadi MT Condensed Extra Bold"/>
                <a:cs typeface="Abadi MT Condensed Extra Bold"/>
              </a:rPr>
              <a:t>enabled with </a:t>
            </a:r>
            <a:r>
              <a:rPr lang="en-US" sz="2000" dirty="0" smtClean="0">
                <a:solidFill>
                  <a:schemeClr val="accent4"/>
                </a:solidFill>
                <a:latin typeface="Abadi MT Condensed Extra Bold"/>
                <a:cs typeface="Abadi MT Condensed Extra Bold"/>
              </a:rPr>
              <a:t>near and far detectors</a:t>
            </a:r>
            <a:endParaRPr lang="en-US" sz="2000" dirty="0">
              <a:solidFill>
                <a:schemeClr val="accent4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14" name="Picture 13" descr="SBN_nue_sensitivity_3s_5s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14" t="13840" b="3367"/>
          <a:stretch/>
        </p:blipFill>
        <p:spPr>
          <a:xfrm rot="5400000">
            <a:off x="394422" y="909880"/>
            <a:ext cx="3745108" cy="4533955"/>
          </a:xfrm>
          <a:prstGeom prst="rect">
            <a:avLst/>
          </a:prstGeom>
        </p:spPr>
      </p:pic>
      <p:pic>
        <p:nvPicPr>
          <p:cNvPr id="15" name="Picture 14" descr="SBN_numu_sensitivity_3s_5s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85" t="12134" b="2931"/>
          <a:stretch/>
        </p:blipFill>
        <p:spPr>
          <a:xfrm rot="5400000">
            <a:off x="4947452" y="852799"/>
            <a:ext cx="3755538" cy="46375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21718" y="1382118"/>
            <a:ext cx="1322403" cy="1784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34321" y="1271364"/>
            <a:ext cx="201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4C97"/>
                </a:solidFill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004C97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004C97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solidFill>
                  <a:srgbClr val="004C97"/>
                </a:solidFill>
                <a:latin typeface="Abadi MT Condensed Extra Bold"/>
                <a:cs typeface="Abadi MT Condensed Extra Bold"/>
                <a:sym typeface="Wingdings"/>
              </a:rPr>
              <a:t></a:t>
            </a:r>
            <a:r>
              <a:rPr lang="en-US" sz="1800" dirty="0" smtClean="0">
                <a:solidFill>
                  <a:srgbClr val="004C97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800" dirty="0" smtClean="0">
                <a:solidFill>
                  <a:srgbClr val="004C97"/>
                </a:solidFill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e</a:t>
            </a:r>
            <a:r>
              <a:rPr lang="en-US" sz="1800" dirty="0" smtClean="0">
                <a:solidFill>
                  <a:srgbClr val="004C97"/>
                </a:solidFill>
                <a:latin typeface="Abadi MT Condensed Extra Bold"/>
                <a:cs typeface="Abadi MT Condensed Extra Bold"/>
              </a:rPr>
              <a:t> appearance</a:t>
            </a:r>
            <a:endParaRPr lang="en-US" sz="1800" dirty="0">
              <a:solidFill>
                <a:srgbClr val="004C97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8162" y="1408148"/>
            <a:ext cx="1322403" cy="23636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196280" y="1328962"/>
            <a:ext cx="174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latin typeface="Abadi MT Condensed Extra Bold"/>
                <a:cs typeface="Abadi MT Condensed Extra Bold"/>
              </a:rPr>
              <a:t> disappearance</a:t>
            </a:r>
            <a:endParaRPr lang="en-US" sz="1800" dirty="0">
              <a:latin typeface="Abadi MT Condensed Extra Bold"/>
              <a:cs typeface="Abadi MT Condensed Extra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0627" y="3303932"/>
            <a:ext cx="400230" cy="30777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E70000"/>
                </a:solidFill>
              </a:rPr>
              <a:t>5</a:t>
            </a:r>
            <a:r>
              <a:rPr lang="en-US" sz="1400" dirty="0" smtClean="0">
                <a:solidFill>
                  <a:srgbClr val="E70000"/>
                </a:solidFill>
                <a:latin typeface="Symbol" charset="2"/>
                <a:cs typeface="Symbol" charset="2"/>
              </a:rPr>
              <a:t>s</a:t>
            </a:r>
            <a:endParaRPr lang="en-US" sz="1400" dirty="0">
              <a:solidFill>
                <a:srgbClr val="E70000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845921" y="3007677"/>
            <a:ext cx="335849" cy="325384"/>
          </a:xfrm>
          <a:prstGeom prst="straightConnector1">
            <a:avLst/>
          </a:prstGeom>
          <a:ln w="19050">
            <a:solidFill>
              <a:srgbClr val="EB2F3C"/>
            </a:solidFill>
            <a:prstDash val="sysDash"/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513658" y="3018906"/>
            <a:ext cx="335849" cy="325384"/>
          </a:xfrm>
          <a:prstGeom prst="straightConnector1">
            <a:avLst/>
          </a:prstGeom>
          <a:ln w="19050">
            <a:solidFill>
              <a:srgbClr val="EB2F3C"/>
            </a:solidFill>
            <a:prstDash val="sysDash"/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45806" y="3247959"/>
            <a:ext cx="400230" cy="30777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E70000"/>
                </a:solidFill>
              </a:rPr>
              <a:t>5</a:t>
            </a:r>
            <a:r>
              <a:rPr lang="en-US" sz="1400" dirty="0" smtClean="0">
                <a:solidFill>
                  <a:srgbClr val="E70000"/>
                </a:solidFill>
                <a:latin typeface="Symbol" charset="2"/>
                <a:cs typeface="Symbol" charset="2"/>
              </a:rPr>
              <a:t>s</a:t>
            </a:r>
            <a:endParaRPr lang="en-US" sz="1400" dirty="0">
              <a:solidFill>
                <a:srgbClr val="E70000"/>
              </a:solidFill>
              <a:latin typeface="Symbol" charset="2"/>
              <a:cs typeface="Symbol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61528" y="3926971"/>
            <a:ext cx="971436" cy="27699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E70000"/>
                </a:solidFill>
              </a:rPr>
              <a:t>~3 years </a:t>
            </a:r>
            <a:endParaRPr lang="en-US" sz="1200" dirty="0">
              <a:solidFill>
                <a:srgbClr val="E70000"/>
              </a:solidFill>
              <a:latin typeface="Symbol" charset="2"/>
              <a:cs typeface="Symbol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2756" y="3926971"/>
            <a:ext cx="971436" cy="27699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E70000"/>
                </a:solidFill>
              </a:rPr>
              <a:t>~3 years </a:t>
            </a:r>
            <a:endParaRPr lang="en-US" sz="1200" dirty="0">
              <a:solidFill>
                <a:srgbClr val="E7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228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80" y="190140"/>
            <a:ext cx="8686800" cy="470824"/>
          </a:xfrm>
        </p:spPr>
        <p:txBody>
          <a:bodyPr/>
          <a:lstStyle/>
          <a:p>
            <a:r>
              <a:rPr lang="en-US" dirty="0"/>
              <a:t>Not only oscillation physics: </a:t>
            </a:r>
            <a:r>
              <a:rPr lang="en-US" sz="2000" dirty="0"/>
              <a:t>𝜈-argon interactions at SBN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844618" y="3600671"/>
            <a:ext cx="3262649" cy="2711752"/>
            <a:chOff x="-55" y="4459442"/>
            <a:chExt cx="2843563" cy="2398558"/>
          </a:xfrm>
        </p:grpSpPr>
        <p:pic>
          <p:nvPicPr>
            <p:cNvPr id="8" name="pasted-image.tif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60"/>
            <a:stretch>
              <a:fillRect/>
            </a:stretch>
          </p:blipFill>
          <p:spPr>
            <a:xfrm>
              <a:off x="-55" y="4459442"/>
              <a:ext cx="2843563" cy="2398558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1116657" y="4850281"/>
              <a:ext cx="0" cy="1653255"/>
            </a:xfrm>
            <a:prstGeom prst="line">
              <a:avLst/>
            </a:prstGeom>
            <a:ln w="22225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407609" y="5408664"/>
              <a:ext cx="0" cy="1093990"/>
            </a:xfrm>
            <a:prstGeom prst="line">
              <a:avLst/>
            </a:prstGeom>
            <a:ln w="22225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6929426" y="3139006"/>
            <a:ext cx="149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SBN Fluxes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4415" y="4227223"/>
            <a:ext cx="2376156" cy="175432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0F0D65"/>
            </a:solidFill>
          </a:ln>
        </p:spPr>
        <p:txBody>
          <a:bodyPr wrap="square">
            <a:spAutoFit/>
          </a:bodyPr>
          <a:lstStyle/>
          <a:p>
            <a:pPr marL="222434" indent="-291273" defTabSz="388359">
              <a:spcBef>
                <a:spcPts val="400"/>
              </a:spcBef>
              <a:defRPr sz="1800">
                <a:uFillTx/>
              </a:defRPr>
            </a:pPr>
            <a:r>
              <a:rPr lang="en-US" sz="1600" u="sng" dirty="0" smtClean="0">
                <a:solidFill>
                  <a:srgbClr val="000000"/>
                </a:solidFill>
                <a:uFill>
                  <a:solidFill/>
                </a:uFill>
                <a:latin typeface="Abadi MT Condensed Extra Bold"/>
                <a:cs typeface="Abadi MT Condensed Extra Bold"/>
              </a:rPr>
              <a:t>Some SBND</a:t>
            </a:r>
            <a:r>
              <a:rPr lang="en-US" sz="1600" u="sng" dirty="0">
                <a:solidFill>
                  <a:srgbClr val="000000"/>
                </a:solidFill>
                <a:uFill>
                  <a:solidFill/>
                </a:uFill>
                <a:latin typeface="Abadi MT Condensed Extra Bold"/>
                <a:cs typeface="Abadi MT Condensed Extra Bold"/>
              </a:rPr>
              <a:t> </a:t>
            </a:r>
            <a:r>
              <a:rPr lang="en-US" sz="1600" u="sng" dirty="0" smtClean="0">
                <a:solidFill>
                  <a:srgbClr val="000000"/>
                </a:solidFill>
                <a:uFill>
                  <a:solidFill/>
                </a:uFill>
                <a:latin typeface="Abadi MT Condensed Extra Bold"/>
                <a:cs typeface="Abadi MT Condensed Extra Bold"/>
              </a:rPr>
              <a:t>stats</a:t>
            </a:r>
            <a:r>
              <a:rPr lang="en-US" sz="1600" dirty="0" smtClean="0">
                <a:solidFill>
                  <a:srgbClr val="000000"/>
                </a:solidFill>
                <a:uFill>
                  <a:solidFill/>
                </a:uFill>
                <a:latin typeface="Abadi MT Condensed Extra Bold"/>
                <a:cs typeface="Abadi MT Condensed Extra Bold"/>
              </a:rPr>
              <a:t> (BNB):</a:t>
            </a:r>
            <a:r>
              <a:rPr lang="en-US" sz="1600" dirty="0" smtClean="0">
                <a:solidFill>
                  <a:srgbClr val="000000"/>
                </a:solidFill>
                <a:uFill>
                  <a:solidFill/>
                </a:uFill>
              </a:rPr>
              <a:t> </a:t>
            </a:r>
          </a:p>
          <a:p>
            <a:pPr marL="112706" defTabSz="388359">
              <a:spcBef>
                <a:spcPts val="400"/>
              </a:spcBef>
              <a:defRPr sz="1800">
                <a:uFillTx/>
              </a:defRPr>
            </a:pPr>
            <a:r>
              <a:rPr lang="en-US" sz="1200" b="1" dirty="0" smtClean="0">
                <a:solidFill>
                  <a:srgbClr val="000000"/>
                </a:solidFill>
                <a:uFill>
                  <a:solidFill/>
                </a:uFill>
              </a:rPr>
              <a:t>1.5M  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  <a:latin typeface="Symbol" charset="2"/>
                <a:cs typeface="Symbol" charset="2"/>
              </a:rPr>
              <a:t>n</a:t>
            </a:r>
            <a:r>
              <a:rPr lang="en-US" sz="1200" baseline="-25000" dirty="0" smtClean="0">
                <a:solidFill>
                  <a:srgbClr val="000000"/>
                </a:solidFill>
                <a:uFill>
                  <a:solidFill/>
                </a:uFill>
                <a:latin typeface="Symbol" charset="2"/>
                <a:cs typeface="Symbol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 CC/year</a:t>
            </a:r>
            <a:endParaRPr lang="en-US" sz="1200" dirty="0">
              <a:solidFill>
                <a:srgbClr val="000000"/>
              </a:solidFill>
              <a:uFill>
                <a:solidFill/>
              </a:uFill>
            </a:endParaRPr>
          </a:p>
          <a:p>
            <a:pPr marL="112706" defTabSz="388359">
              <a:spcBef>
                <a:spcPts val="400"/>
              </a:spcBef>
              <a:defRPr sz="1800">
                <a:uFillTx/>
              </a:defRPr>
            </a:pPr>
            <a:r>
              <a:rPr lang="en-US" sz="1200" b="1" dirty="0" smtClean="0">
                <a:solidFill>
                  <a:srgbClr val="000000"/>
                </a:solidFill>
                <a:uFill>
                  <a:solidFill/>
                </a:uFill>
              </a:rPr>
              <a:t>12k  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  <a:latin typeface="Symbol" charset="2"/>
                <a:cs typeface="Symbol" charset="2"/>
              </a:rPr>
              <a:t>n</a:t>
            </a:r>
            <a:r>
              <a:rPr lang="en-US" sz="1200" baseline="-25000" dirty="0" smtClean="0">
                <a:solidFill>
                  <a:srgbClr val="000000"/>
                </a:solidFill>
                <a:uFill>
                  <a:solidFill/>
                </a:uFill>
              </a:rPr>
              <a:t>e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 CC/year</a:t>
            </a:r>
          </a:p>
          <a:p>
            <a:pPr marL="112706" defTabSz="388359">
              <a:spcBef>
                <a:spcPts val="400"/>
              </a:spcBef>
              <a:defRPr sz="1800">
                <a:uFillTx/>
              </a:defRPr>
            </a:pP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also rare channels, like:</a:t>
            </a:r>
          </a:p>
          <a:p>
            <a:pPr marL="569906" lvl="1" defTabSz="388359">
              <a:spcBef>
                <a:spcPts val="400"/>
              </a:spcBef>
              <a:defRPr sz="1800">
                <a:uFillTx/>
              </a:defRPr>
            </a:pP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coherent (10</a:t>
            </a:r>
            <a:r>
              <a:rPr lang="en-US" sz="1200" baseline="30000" dirty="0" smtClean="0">
                <a:solidFill>
                  <a:srgbClr val="000000"/>
                </a:solidFill>
                <a:uFill>
                  <a:solidFill/>
                </a:uFill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/yr) </a:t>
            </a:r>
          </a:p>
          <a:p>
            <a:pPr marL="569906" lvl="1" defTabSz="388359">
              <a:spcBef>
                <a:spcPts val="400"/>
              </a:spcBef>
              <a:defRPr sz="1800">
                <a:uFillTx/>
              </a:defRPr>
            </a:pP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strange prod (10</a:t>
            </a:r>
            <a:r>
              <a:rPr lang="en-US" sz="1200" baseline="30000" dirty="0" smtClean="0">
                <a:solidFill>
                  <a:srgbClr val="000000"/>
                </a:solidFill>
                <a:uFill>
                  <a:solidFill/>
                </a:uFill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/</a:t>
            </a:r>
            <a:r>
              <a:rPr lang="en-US" sz="1200" dirty="0" err="1" smtClean="0">
                <a:solidFill>
                  <a:srgbClr val="000000"/>
                </a:solidFill>
                <a:uFill>
                  <a:solidFill/>
                </a:uFill>
              </a:rPr>
              <a:t>yr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)</a:t>
            </a:r>
            <a:endParaRPr lang="en-US" sz="1200" dirty="0">
              <a:solidFill>
                <a:srgbClr val="000000"/>
              </a:solidFill>
              <a:uFill>
                <a:solidFill/>
              </a:uFill>
            </a:endParaRPr>
          </a:p>
          <a:p>
            <a:pPr marL="569906" lvl="1" defTabSz="388359">
              <a:spcBef>
                <a:spcPts val="400"/>
              </a:spcBef>
              <a:defRPr sz="1800">
                <a:uFillTx/>
              </a:defRPr>
            </a:pP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neutrino-electron (10</a:t>
            </a:r>
            <a:r>
              <a:rPr lang="en-US" sz="1200" baseline="30000" dirty="0" smtClean="0">
                <a:solidFill>
                  <a:srgbClr val="000000"/>
                </a:solidFill>
                <a:uFill>
                  <a:solidFill/>
                </a:uFill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/yr)</a:t>
            </a:r>
            <a:endParaRPr lang="en-US" sz="1200" dirty="0">
              <a:solidFill>
                <a:srgbClr val="000000"/>
              </a:solidFill>
              <a:uFill>
                <a:solidFill/>
              </a:u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632575" y="1027224"/>
            <a:ext cx="2394894" cy="1965738"/>
            <a:chOff x="6483426" y="798140"/>
            <a:chExt cx="2544043" cy="2232922"/>
          </a:xfrm>
        </p:grpSpPr>
        <p:grpSp>
          <p:nvGrpSpPr>
            <p:cNvPr id="14" name="Group 13"/>
            <p:cNvGrpSpPr/>
            <p:nvPr/>
          </p:nvGrpSpPr>
          <p:grpSpPr>
            <a:xfrm>
              <a:off x="6483426" y="798140"/>
              <a:ext cx="2544043" cy="2232922"/>
              <a:chOff x="3564704" y="855724"/>
              <a:chExt cx="2708533" cy="263696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64704" y="855724"/>
                <a:ext cx="2708533" cy="263696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546396" y="2159043"/>
                <a:ext cx="541563" cy="545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solidFill>
                      <a:srgbClr val="FF0000"/>
                    </a:solidFill>
                    <a:latin typeface="Abadi MT Condensed Extra Bold"/>
                    <a:cs typeface="Abadi MT Condensed Extra Bold"/>
                  </a:rPr>
                  <a:t>1</a:t>
                </a:r>
                <a:r>
                  <a:rPr lang="en-US" sz="2200" baseline="30000" dirty="0" smtClean="0">
                    <a:solidFill>
                      <a:srgbClr val="FF0000"/>
                    </a:solidFill>
                    <a:latin typeface="Abadi MT Condensed Extra Bold"/>
                    <a:cs typeface="Abadi MT Condensed Extra Bold"/>
                  </a:rPr>
                  <a:t>st</a:t>
                </a:r>
                <a:r>
                  <a:rPr lang="en-US" dirty="0" smtClean="0">
                    <a:solidFill>
                      <a:srgbClr val="FF0000"/>
                    </a:solidFill>
                    <a:latin typeface="Abadi MT Condensed Extra Bold"/>
                    <a:cs typeface="Abadi MT Condensed Extra Bold"/>
                  </a:rPr>
                  <a:t> </a:t>
                </a:r>
                <a:endParaRPr lang="en-US" dirty="0">
                  <a:solidFill>
                    <a:srgbClr val="FF0000"/>
                  </a:solidFill>
                  <a:latin typeface="Abadi MT Condensed Extra Bold"/>
                  <a:cs typeface="Abadi MT Condensed Extra Bold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50743" y="1934598"/>
                <a:ext cx="595653" cy="508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solidFill>
                      <a:srgbClr val="FF0000"/>
                    </a:solidFill>
                    <a:latin typeface="Abadi MT Condensed Extra Bold"/>
                    <a:cs typeface="Abadi MT Condensed Extra Bold"/>
                  </a:rPr>
                  <a:t>2</a:t>
                </a:r>
                <a:r>
                  <a:rPr lang="en-US" sz="2200" baseline="30000" dirty="0" smtClean="0">
                    <a:solidFill>
                      <a:srgbClr val="FF0000"/>
                    </a:solidFill>
                    <a:latin typeface="Abadi MT Condensed Extra Bold"/>
                    <a:cs typeface="Abadi MT Condensed Extra Bold"/>
                  </a:rPr>
                  <a:t>nd</a:t>
                </a:r>
                <a:r>
                  <a:rPr lang="en-US" sz="2200" dirty="0" smtClean="0">
                    <a:solidFill>
                      <a:srgbClr val="FF0000"/>
                    </a:solidFill>
                    <a:latin typeface="Abadi MT Condensed Extra Bold"/>
                    <a:cs typeface="Abadi MT Condensed Extra Bold"/>
                  </a:rPr>
                  <a:t>  </a:t>
                </a:r>
                <a:endParaRPr lang="en-US" sz="2200" dirty="0">
                  <a:solidFill>
                    <a:srgbClr val="FF0000"/>
                  </a:solidFill>
                  <a:latin typeface="Abadi MT Condensed Extra Bold"/>
                  <a:cs typeface="Abadi MT Condensed Extra Bold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1820" y="903880"/>
              <a:ext cx="1076849" cy="717899"/>
            </a:xfrm>
            <a:prstGeom prst="rect">
              <a:avLst/>
            </a:prstGeom>
            <a:ln w="3175" cmpd="sng">
              <a:solidFill>
                <a:srgbClr val="0E4471"/>
              </a:solidFill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429419" y="781900"/>
            <a:ext cx="580037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  <a:latin typeface="Abadi MT Condensed Extra Bold"/>
                <a:cs typeface="Abadi MT Condensed Extra Bold"/>
              </a:rPr>
              <a:t>SBN will have by far the largest data set of neutrino-argon interactions in the world for the foreseeable future.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81187" y="5981549"/>
            <a:ext cx="3721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Dozens of potential scientific results </a:t>
            </a:r>
            <a:r>
              <a:rPr lang="en-US" sz="1400" smtClean="0"/>
              <a:t>and PhDs!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649686" y="3872834"/>
            <a:ext cx="559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2</a:t>
            </a:r>
            <a:r>
              <a:rPr lang="en-US" sz="2200" baseline="30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nd</a:t>
            </a:r>
            <a:r>
              <a:rPr lang="en-US" sz="22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 </a:t>
            </a:r>
            <a:endParaRPr lang="en-US" sz="2200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9308" y="4642721"/>
            <a:ext cx="508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1</a:t>
            </a:r>
            <a:r>
              <a:rPr lang="en-US" sz="2200" baseline="30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st</a:t>
            </a:r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</a:t>
            </a:r>
            <a:endParaRPr lang="en-US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4" name="Content Placeholder 5"/>
          <p:cNvSpPr>
            <a:spLocks noGrp="1"/>
          </p:cNvSpPr>
          <p:nvPr>
            <p:ph idx="1"/>
          </p:nvPr>
        </p:nvSpPr>
        <p:spPr>
          <a:xfrm>
            <a:off x="51562" y="2093064"/>
            <a:ext cx="6598123" cy="325006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A broad program of </a:t>
            </a:r>
            <a:r>
              <a:rPr lang="en-US" sz="1800" dirty="0"/>
              <a:t>𝜈</a:t>
            </a:r>
            <a:r>
              <a:rPr lang="en-US" sz="1800" dirty="0" smtClean="0"/>
              <a:t>-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argon cross-section measurements at SBN will have direct impact for controlling the largest systematic uncertainties in oscillation measurements at DUNE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Large statistics at both the 1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st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and 2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nd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DUNE oscillation peaks</a:t>
            </a:r>
          </a:p>
          <a:p>
            <a:pPr lvl="1">
              <a:spcAft>
                <a:spcPts val="600"/>
              </a:spcAft>
            </a:pP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MicroBooNE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is blazing this trail, 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but SBND will record the full 3 years of MicroBooNE stats every 2 months of running!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39856" y="4491324"/>
            <a:ext cx="2258667" cy="10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06" defTabSz="388359">
              <a:spcBef>
                <a:spcPts val="400"/>
              </a:spcBef>
              <a:defRPr sz="1800">
                <a:uFillTx/>
              </a:defRPr>
            </a:pPr>
            <a:r>
              <a:rPr lang="en-US" sz="1200" b="1" dirty="0" smtClean="0">
                <a:solidFill>
                  <a:srgbClr val="000000"/>
                </a:solidFill>
                <a:uFill>
                  <a:solidFill/>
                </a:uFill>
              </a:rPr>
              <a:t>+ 100K 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  <a:ea typeface="Calibri" charset="0"/>
                <a:cs typeface="Calibri" charset="0"/>
              </a:rPr>
              <a:t>events</a:t>
            </a:r>
            <a:r>
              <a:rPr lang="en-US" sz="1200" b="1" dirty="0" smtClean="0">
                <a:solidFill>
                  <a:srgbClr val="000000"/>
                </a:solidFill>
                <a:uFill>
                  <a:solidFill/>
                </a:uFill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  <a:ea typeface="Calibri" charset="0"/>
                <a:cs typeface="Calibri" charset="0"/>
              </a:rPr>
              <a:t>per year 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(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NUMI off-axis) </a:t>
            </a:r>
            <a:r>
              <a:rPr lang="en-US" sz="1200" dirty="0" smtClean="0">
                <a:solidFill>
                  <a:srgbClr val="000000"/>
                </a:solidFill>
                <a:uFill>
                  <a:solidFill/>
                </a:uFill>
              </a:rPr>
              <a:t>in </a:t>
            </a:r>
            <a:r>
              <a:rPr lang="en-US" sz="1600" dirty="0" smtClean="0">
                <a:solidFill>
                  <a:srgbClr val="000000"/>
                </a:solidFill>
                <a:uFill>
                  <a:solidFill/>
                </a:u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ICARUS, </a:t>
            </a:r>
            <a:r>
              <a:rPr lang="en-US" sz="1200" dirty="0">
                <a:solidFill>
                  <a:srgbClr val="000000"/>
                </a:solidFill>
                <a:uFill>
                  <a:solidFill/>
                </a:uFill>
              </a:rPr>
              <a:t>many at the DUNE 1</a:t>
            </a:r>
            <a:r>
              <a:rPr lang="en-US" sz="1200" baseline="30000" dirty="0">
                <a:solidFill>
                  <a:srgbClr val="000000"/>
                </a:solidFill>
                <a:uFill>
                  <a:solidFill/>
                </a:uFill>
              </a:rPr>
              <a:t>st</a:t>
            </a:r>
            <a:r>
              <a:rPr lang="en-US" sz="1200" dirty="0">
                <a:solidFill>
                  <a:srgbClr val="000000"/>
                </a:solidFill>
                <a:uFill>
                  <a:solidFill/>
                </a:uFill>
              </a:rPr>
              <a:t> </a:t>
            </a:r>
            <a:r>
              <a:rPr lang="en-US" sz="1200" dirty="0" err="1">
                <a:solidFill>
                  <a:srgbClr val="000000"/>
                </a:solidFill>
                <a:uFill>
                  <a:solidFill/>
                </a:uFill>
              </a:rPr>
              <a:t>osc</a:t>
            </a:r>
            <a:r>
              <a:rPr lang="en-US" sz="1200" dirty="0">
                <a:solidFill>
                  <a:srgbClr val="000000"/>
                </a:solidFill>
                <a:uFill>
                  <a:solidFill/>
                </a:uFill>
              </a:rPr>
              <a:t>. max</a:t>
            </a:r>
          </a:p>
          <a:p>
            <a:pPr marL="112706" defTabSz="388359">
              <a:spcBef>
                <a:spcPts val="400"/>
              </a:spcBef>
              <a:defRPr sz="1800">
                <a:uFillTx/>
              </a:defRPr>
            </a:pPr>
            <a:endParaRPr lang="en-US" sz="1600" dirty="0">
              <a:solidFill>
                <a:srgbClr val="000000"/>
              </a:solidFill>
              <a:uFill>
                <a:solidFill/>
              </a:u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9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24" y="316953"/>
            <a:ext cx="7425965" cy="470824"/>
          </a:xfrm>
        </p:spPr>
        <p:txBody>
          <a:bodyPr/>
          <a:lstStyle/>
          <a:p>
            <a:r>
              <a:rPr lang="en-US" dirty="0"/>
              <a:t>Other Physics Outputs of the </a:t>
            </a:r>
            <a:r>
              <a:rPr lang="en-US"/>
              <a:t>SBN </a:t>
            </a:r>
            <a:r>
              <a:rPr lang="en-US" smtClean="0"/>
              <a:t>Program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89067" y="964882"/>
            <a:ext cx="8736911" cy="4917444"/>
          </a:xfrm>
        </p:spPr>
        <p:txBody>
          <a:bodyPr>
            <a:normAutofit fontScale="92500"/>
          </a:bodyPr>
          <a:lstStyle/>
          <a:p>
            <a:pPr marL="270713" lvl="0" indent="-270713" defTabSz="360945">
              <a:spcBef>
                <a:spcPts val="400"/>
              </a:spcBef>
              <a:spcAft>
                <a:spcPts val="600"/>
              </a:spcAft>
              <a:defRPr sz="1800">
                <a:uFillTx/>
              </a:defRPr>
            </a:pPr>
            <a:r>
              <a:rPr lang="en-US" sz="2400" dirty="0" smtClean="0">
                <a:solidFill>
                  <a:srgbClr val="0F0D65"/>
                </a:solidFill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Transferable analysis development, SBN enables/requires:</a:t>
            </a:r>
          </a:p>
          <a:p>
            <a:pPr marL="371221" lvl="1" indent="-220726" defTabSz="360945">
              <a:spcBef>
                <a:spcPts val="400"/>
              </a:spcBef>
              <a:spcAft>
                <a:spcPts val="600"/>
              </a:spcAft>
              <a:defRPr sz="1800">
                <a:uFillTx/>
              </a:defRPr>
            </a:pP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evelopment and validation of </a:t>
            </a:r>
            <a:r>
              <a:rPr lang="en-US" sz="1900" dirty="0" err="1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LAr</a:t>
            </a: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 calibration and reconstruction techniques.</a:t>
            </a:r>
          </a:p>
          <a:p>
            <a:pPr marL="371221" lvl="1" indent="-220726" defTabSz="360945">
              <a:spcBef>
                <a:spcPts val="400"/>
              </a:spcBef>
              <a:spcAft>
                <a:spcPts val="600"/>
              </a:spcAft>
              <a:defRPr sz="1800">
                <a:uFillTx/>
              </a:defRPr>
            </a:pP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recision </a:t>
            </a: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testing of event reconstruction and identification </a:t>
            </a:r>
            <a:r>
              <a:rPr lang="en-US" sz="1900" u="sng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with large neutrino data </a:t>
            </a:r>
            <a:r>
              <a:rPr lang="en-US" sz="1900" u="sng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sets</a:t>
            </a: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1900" dirty="0">
              <a:uFill>
                <a:solidFill/>
              </a:uFill>
              <a:latin typeface="Calibri" charset="0"/>
              <a:ea typeface="Calibri" charset="0"/>
              <a:cs typeface="Calibri" charset="0"/>
            </a:endParaRPr>
          </a:p>
          <a:p>
            <a:pPr marL="371221" lvl="1" indent="-220726" defTabSz="360945">
              <a:spcBef>
                <a:spcPts val="400"/>
              </a:spcBef>
              <a:spcAft>
                <a:spcPts val="1800"/>
              </a:spcAft>
              <a:defRPr sz="1800">
                <a:uFillTx/>
              </a:defRPr>
            </a:pP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etailed </a:t>
            </a: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systematics evaluation for sensitive oscillation </a:t>
            </a: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measurements in appearance and disappearance channels.</a:t>
            </a:r>
            <a:endParaRPr lang="en-US" sz="1900" dirty="0">
              <a:uFill>
                <a:solidFill/>
              </a:uFill>
              <a:latin typeface="Calibri" charset="0"/>
              <a:ea typeface="Calibri" charset="0"/>
              <a:cs typeface="Calibri" charset="0"/>
            </a:endParaRPr>
          </a:p>
          <a:p>
            <a:pPr marL="270713" lvl="0" indent="-270713" defTabSz="360945">
              <a:spcBef>
                <a:spcPts val="400"/>
              </a:spcBef>
              <a:spcAft>
                <a:spcPts val="600"/>
              </a:spcAft>
              <a:defRPr sz="1800">
                <a:uFillTx/>
              </a:defRPr>
            </a:pPr>
            <a:r>
              <a:rPr lang="en-US" sz="2600" dirty="0" smtClean="0">
                <a:solidFill>
                  <a:srgbClr val="0F0D65"/>
                </a:solidFill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Collaboration, community, and building </a:t>
            </a:r>
            <a:r>
              <a:rPr lang="en-US" sz="2600" dirty="0">
                <a:solidFill>
                  <a:srgbClr val="0F0D65"/>
                </a:solidFill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a knowledge </a:t>
            </a:r>
            <a:r>
              <a:rPr lang="en-US" sz="2600" dirty="0" smtClean="0">
                <a:solidFill>
                  <a:srgbClr val="0F0D65"/>
                </a:solidFill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base in </a:t>
            </a:r>
            <a:r>
              <a:rPr lang="en-US" sz="2600" dirty="0" err="1" smtClean="0">
                <a:solidFill>
                  <a:srgbClr val="0F0D65"/>
                </a:solidFill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LAr</a:t>
            </a:r>
            <a:endParaRPr lang="en-US" sz="2600" dirty="0">
              <a:solidFill>
                <a:srgbClr val="0F0D65"/>
              </a:solidFill>
              <a:uFill>
                <a:solidFill/>
              </a:uFill>
              <a:latin typeface="Calibri" charset="0"/>
              <a:ea typeface="Calibri" charset="0"/>
              <a:cs typeface="Calibri" charset="0"/>
            </a:endParaRPr>
          </a:p>
          <a:p>
            <a:pPr marL="371221" lvl="1" indent="-220726" defTabSz="360945">
              <a:spcBef>
                <a:spcPts val="400"/>
              </a:spcBef>
              <a:spcAft>
                <a:spcPts val="600"/>
              </a:spcAft>
              <a:defRPr sz="1800">
                <a:uFillTx/>
              </a:defRPr>
            </a:pP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SBN provides direct experimental activity with </a:t>
            </a:r>
            <a:r>
              <a:rPr lang="en-US" sz="1900" dirty="0" err="1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LAr</a:t>
            </a: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 technology for the global neutrino community working toward DUNE.</a:t>
            </a:r>
          </a:p>
          <a:p>
            <a:pPr marL="371221" lvl="1" indent="-220726" defTabSz="360945">
              <a:spcBef>
                <a:spcPts val="400"/>
              </a:spcBef>
              <a:spcAft>
                <a:spcPts val="600"/>
              </a:spcAft>
              <a:defRPr sz="1800">
                <a:uFillTx/>
              </a:defRPr>
            </a:pP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An active SBN program with </a:t>
            </a:r>
            <a:r>
              <a:rPr lang="en-US" sz="1900" b="1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International participation</a:t>
            </a: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 helps to build/maintain the neutrino physics community at </a:t>
            </a:r>
            <a:r>
              <a:rPr lang="en-US" sz="1900" dirty="0" err="1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Fermilab</a:t>
            </a: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 that will be centered around DUNE in the future.</a:t>
            </a:r>
          </a:p>
          <a:p>
            <a:pPr marL="371221" lvl="1" indent="-220726" defTabSz="360945">
              <a:spcBef>
                <a:spcPts val="400"/>
              </a:spcBef>
              <a:spcAft>
                <a:spcPts val="600"/>
              </a:spcAft>
              <a:defRPr sz="1800">
                <a:uFillTx/>
              </a:defRPr>
            </a:pP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The students, postdocs, faculty and scientists </a:t>
            </a: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working on </a:t>
            </a: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SBN are also working on DUNE, and will go on to lead physics analysis on DUNE in the future. </a:t>
            </a:r>
          </a:p>
          <a:p>
            <a:pPr marL="371221" lvl="1" indent="-220726" defTabSz="360945">
              <a:spcBef>
                <a:spcPts val="400"/>
              </a:spcBef>
              <a:spcAft>
                <a:spcPts val="1800"/>
              </a:spcAft>
              <a:defRPr sz="1800">
                <a:uFillTx/>
              </a:defRPr>
            </a:pPr>
            <a:r>
              <a:rPr lang="en-US" sz="1900" dirty="0" smtClean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900" dirty="0"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the mean time, people want to confront data, </a:t>
            </a:r>
            <a:r>
              <a:rPr lang="en-US" sz="1900" b="1" dirty="0">
                <a:solidFill>
                  <a:schemeClr val="accent4"/>
                </a:solidFill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do physics!  </a:t>
            </a:r>
            <a:r>
              <a:rPr lang="en-US" sz="1900" dirty="0">
                <a:solidFill>
                  <a:schemeClr val="accent4"/>
                </a:solidFill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SBN is an ideal </a:t>
            </a:r>
            <a:r>
              <a:rPr lang="en-US" sz="1900" dirty="0" smtClean="0">
                <a:solidFill>
                  <a:schemeClr val="accent4"/>
                </a:solidFill>
                <a:uFill>
                  <a:solidFill/>
                </a:uFill>
                <a:latin typeface="Calibri" charset="0"/>
                <a:ea typeface="Calibri" charset="0"/>
                <a:cs typeface="Calibri" charset="0"/>
              </a:rPr>
              <a:t>opportunity.</a:t>
            </a:r>
            <a:endParaRPr lang="en-US" sz="1900" dirty="0">
              <a:solidFill>
                <a:schemeClr val="accent4"/>
              </a:solidFill>
              <a:uFill>
                <a:solidFill/>
              </a:u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Contributions Matrix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598849"/>
              </p:ext>
            </p:extLst>
          </p:nvPr>
        </p:nvGraphicFramePr>
        <p:xfrm>
          <a:off x="228600" y="857274"/>
          <a:ext cx="8686801" cy="406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6429"/>
                <a:gridCol w="3538846"/>
                <a:gridCol w="771896"/>
                <a:gridCol w="653143"/>
                <a:gridCol w="855024"/>
                <a:gridCol w="795646"/>
                <a:gridCol w="12558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WBS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System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NSF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CERN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INFN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 Work Package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3.1, 3.2 &amp; 3.4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T600</a:t>
                      </a:r>
                      <a:r>
                        <a:rPr lang="en-US" sz="1400" baseline="0" dirty="0" smtClean="0"/>
                        <a:t> Refurbishing including new PMTs, Cryostats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WA104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TPC Electronics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WA104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3.3, 4.5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DAQ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tbd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tbd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&gt;50%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Not started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T600 Transport to FNAL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WA104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Civil Construction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Cryogenics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Signed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Integration</a:t>
                      </a:r>
                      <a:r>
                        <a:rPr lang="en-US" sz="1400" baseline="0" dirty="0" smtClean="0"/>
                        <a:t> and Installation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Draft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4.6, 3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Cosmic Ray Tagger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tbd</a:t>
                      </a:r>
                      <a:r>
                        <a:rPr lang="en-US" sz="1400" dirty="0" smtClean="0"/>
                        <a:t>*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WA101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Overburden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2195" y="5067234"/>
            <a:ext cx="5941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All fractions are approximate (5-10% level)</a:t>
            </a:r>
          </a:p>
          <a:p>
            <a:r>
              <a:rPr lang="en-US" sz="1800" dirty="0" err="1"/>
              <a:t>tbd</a:t>
            </a:r>
            <a:r>
              <a:rPr lang="en-US" sz="1800" dirty="0"/>
              <a:t> – expect contribution but fraction not </a:t>
            </a:r>
            <a:r>
              <a:rPr lang="en-US" sz="1800" dirty="0" smtClean="0"/>
              <a:t>determined</a:t>
            </a:r>
          </a:p>
          <a:p>
            <a:r>
              <a:rPr lang="en-US" sz="1800" dirty="0" smtClean="0"/>
              <a:t>CRT: 1.2MCHF in WA104 agreement for top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$400k committed by DOE, overall plan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1771158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SBND Contributions Matrix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graphicFrame>
        <p:nvGraphicFramePr>
          <p:cNvPr id="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700360"/>
              </p:ext>
            </p:extLst>
          </p:nvPr>
        </p:nvGraphicFramePr>
        <p:xfrm>
          <a:off x="228600" y="692374"/>
          <a:ext cx="8775705" cy="4953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9551"/>
                <a:gridCol w="1816924"/>
                <a:gridCol w="831273"/>
                <a:gridCol w="688769"/>
                <a:gridCol w="807522"/>
                <a:gridCol w="736270"/>
                <a:gridCol w="724395"/>
                <a:gridCol w="641267"/>
                <a:gridCol w="771897"/>
                <a:gridCol w="10478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WBS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System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NSF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CERN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INFN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UK STFC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LANL LDRD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 Work package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TPC Design and Fabrication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Final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PMT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Final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Calibration Laser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Signed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Cosmic Ray Tagger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Signed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TPC Electronics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Signed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DAQ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 &amp; 2.8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Integration and Installation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Cryostat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Draft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Civil Construction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Cryogenics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Signed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Overburden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73862" y="5647488"/>
            <a:ext cx="5596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All fractions are approximate (5-10% level</a:t>
            </a:r>
            <a:r>
              <a:rPr lang="en-US" sz="1800" dirty="0" smtClean="0"/>
              <a:t>)</a:t>
            </a:r>
          </a:p>
          <a:p>
            <a:r>
              <a:rPr lang="en-US" sz="1800" dirty="0" err="1" smtClean="0"/>
              <a:t>tbd</a:t>
            </a:r>
            <a:r>
              <a:rPr lang="en-US" sz="1800" dirty="0" smtClean="0"/>
              <a:t> – expect contribution but fraction not yet determined</a:t>
            </a:r>
          </a:p>
        </p:txBody>
      </p:sp>
    </p:spTree>
    <p:extLst>
      <p:ext uri="{BB962C8B-B14F-4D97-AF65-F5344CB8AC3E}">
        <p14:creationId xmlns:p14="http://schemas.microsoft.com/office/powerpoint/2010/main" val="158891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64926" y="978433"/>
            <a:ext cx="7652677" cy="5203051"/>
            <a:chOff x="319870" y="893089"/>
            <a:chExt cx="7652677" cy="520305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52" y="893089"/>
              <a:ext cx="6813795" cy="520305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19870" y="2592729"/>
              <a:ext cx="1717274" cy="1851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 smtClean="0"/>
              <a:t>Work Breakdown for 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6580" y="1664522"/>
            <a:ext cx="1409953" cy="83099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Technical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Coordinator: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  </a:t>
            </a:r>
            <a:r>
              <a:rPr lang="en-US" sz="1600" b="1" dirty="0" smtClean="0">
                <a:solidFill>
                  <a:schemeClr val="accent3"/>
                </a:solidFill>
              </a:rPr>
              <a:t>Brian Rebel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2980" y="1658232"/>
            <a:ext cx="1409953" cy="2062103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Technical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Coordinator: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  Claudio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  </a:t>
            </a:r>
            <a:r>
              <a:rPr lang="en-US" sz="1600" b="1" dirty="0" err="1" smtClean="0">
                <a:solidFill>
                  <a:srgbClr val="000090"/>
                </a:solidFill>
              </a:rPr>
              <a:t>Montanari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</a:rPr>
              <a:t> (CERN-INFN)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Deputy: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</a:rPr>
              <a:t> Andrea Zani        (CERN)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0180" y="1658232"/>
            <a:ext cx="1409953" cy="83099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Technical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Coordinator: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  Cat James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4654" y="762822"/>
            <a:ext cx="891623" cy="338554"/>
          </a:xfrm>
          <a:prstGeom prst="rect">
            <a:avLst/>
          </a:prstGeom>
          <a:noFill/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WBS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14054" y="769232"/>
            <a:ext cx="891623" cy="338554"/>
          </a:xfrm>
          <a:prstGeom prst="rect">
            <a:avLst/>
          </a:prstGeom>
          <a:noFill/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WBS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354" y="752355"/>
            <a:ext cx="891623" cy="338554"/>
          </a:xfrm>
          <a:prstGeom prst="rect">
            <a:avLst/>
          </a:prstGeom>
          <a:noFill/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WBS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4154" y="735478"/>
            <a:ext cx="891623" cy="338554"/>
          </a:xfrm>
          <a:prstGeom prst="rect">
            <a:avLst/>
          </a:prstGeom>
          <a:noFill/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WBS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8278" y="5492733"/>
            <a:ext cx="3134576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3087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087"/>
                </a:solidFill>
              </a:rPr>
              <a:t>MS Project File covers WBS 1-4</a:t>
            </a:r>
            <a:endParaRPr lang="en-US" sz="1800" dirty="0">
              <a:solidFill>
                <a:srgbClr val="00308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224" y="1664522"/>
            <a:ext cx="1409953" cy="1323439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0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Program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Coordinator: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  Peter Wilson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Deputy: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  Cat James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9803" y="4892569"/>
            <a:ext cx="1776777" cy="120032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3087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3087"/>
                </a:solidFill>
              </a:rPr>
              <a:t>Definitions:</a:t>
            </a:r>
          </a:p>
          <a:p>
            <a:r>
              <a:rPr lang="en-US" sz="1800" dirty="0" smtClean="0">
                <a:solidFill>
                  <a:srgbClr val="003087"/>
                </a:solidFill>
              </a:rPr>
              <a:t>L1 Manager = TC</a:t>
            </a:r>
          </a:p>
          <a:p>
            <a:r>
              <a:rPr lang="en-US" sz="1800" dirty="0" smtClean="0">
                <a:solidFill>
                  <a:srgbClr val="003087"/>
                </a:solidFill>
              </a:rPr>
              <a:t>L2 Manager is next level below</a:t>
            </a:r>
            <a:endParaRPr lang="en-US" sz="1800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0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 smtClean="0"/>
              <a:t>Work Breakdown </a:t>
            </a:r>
            <a:r>
              <a:rPr lang="en-US" dirty="0" smtClean="0"/>
              <a:t>– Funding 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64926" y="978433"/>
            <a:ext cx="7652677" cy="5203051"/>
            <a:chOff x="319870" y="893089"/>
            <a:chExt cx="7652677" cy="52030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52" y="893089"/>
              <a:ext cx="6813795" cy="520305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19870" y="2592729"/>
              <a:ext cx="1717274" cy="1851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127536" y="2761364"/>
            <a:ext cx="1231900" cy="91002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127536" y="4202001"/>
            <a:ext cx="1231900" cy="59136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598525" y="5685533"/>
            <a:ext cx="1231900" cy="45943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260637" y="1800869"/>
            <a:ext cx="1231900" cy="3050437"/>
          </a:xfrm>
          <a:prstGeom prst="round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611226" y="3543114"/>
            <a:ext cx="1231900" cy="916631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611227" y="4301253"/>
            <a:ext cx="1231900" cy="45943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598525" y="2670118"/>
            <a:ext cx="1231900" cy="459430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57913" y="4961500"/>
            <a:ext cx="1279880" cy="646331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3366FF"/>
                </a:solidFill>
              </a:rPr>
              <a:t> CERN-INFN</a:t>
            </a:r>
          </a:p>
          <a:p>
            <a:pPr algn="ctr"/>
            <a:r>
              <a:rPr lang="en-US" sz="1800" dirty="0" smtClean="0">
                <a:solidFill>
                  <a:srgbClr val="3366FF"/>
                </a:solidFill>
              </a:rPr>
              <a:t>WA104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852" y="5723633"/>
            <a:ext cx="170130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CERN-DOE-INFN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740" y="2725174"/>
            <a:ext cx="122341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LANL LDRD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5310" y="3192150"/>
            <a:ext cx="105984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660066"/>
                </a:solidFill>
              </a:rPr>
              <a:t>STFC-NSF</a:t>
            </a:r>
            <a:endParaRPr lang="en-US" sz="1800" dirty="0">
              <a:solidFill>
                <a:srgbClr val="6600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5129" y="4510389"/>
            <a:ext cx="102002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800000"/>
                </a:solidFill>
              </a:rPr>
              <a:t>DOE-NSF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9002" y="3783188"/>
            <a:ext cx="686150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Swiss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12894" y="4325723"/>
            <a:ext cx="170130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DOE-CERN-INFN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598525" y="3129548"/>
            <a:ext cx="1231900" cy="459430"/>
          </a:xfrm>
          <a:prstGeom prst="round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127536" y="1814756"/>
            <a:ext cx="1231900" cy="914400"/>
          </a:xfrm>
          <a:prstGeom prst="roundRect">
            <a:avLst/>
          </a:prstGeom>
          <a:noFill/>
          <a:ln w="38100" cmpd="sng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8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84299" y="2075564"/>
            <a:ext cx="591829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3087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087"/>
                </a:solidFill>
              </a:rPr>
              <a:t>DOE</a:t>
            </a:r>
            <a:endParaRPr lang="en-US" sz="1800" dirty="0">
              <a:solidFill>
                <a:srgbClr val="003087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98525" y="1800869"/>
            <a:ext cx="1231900" cy="914400"/>
          </a:xfrm>
          <a:prstGeom prst="roundRect">
            <a:avLst/>
          </a:prstGeom>
          <a:noFill/>
          <a:ln w="38100" cmpd="sng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87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3323" y="2029127"/>
            <a:ext cx="591829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3087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087"/>
                </a:solidFill>
              </a:rPr>
              <a:t>DOE</a:t>
            </a:r>
            <a:endParaRPr lang="en-US" sz="1800" dirty="0">
              <a:solidFill>
                <a:srgbClr val="003087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598525" y="4793369"/>
            <a:ext cx="1231900" cy="914400"/>
          </a:xfrm>
          <a:prstGeom prst="roundRect">
            <a:avLst/>
          </a:prstGeom>
          <a:noFill/>
          <a:ln w="38100" cmpd="sng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87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03323" y="5161025"/>
            <a:ext cx="591829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3087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087"/>
                </a:solidFill>
              </a:rPr>
              <a:t>DOE</a:t>
            </a:r>
            <a:endParaRPr lang="en-US" sz="1800" dirty="0">
              <a:solidFill>
                <a:srgbClr val="00308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23978" y="5824284"/>
            <a:ext cx="2962158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3087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087"/>
                </a:solidFill>
              </a:rPr>
              <a:t>DOE: funds through </a:t>
            </a:r>
            <a:r>
              <a:rPr lang="en-US" sz="1800" dirty="0" err="1" smtClean="0">
                <a:solidFill>
                  <a:srgbClr val="003087"/>
                </a:solidFill>
              </a:rPr>
              <a:t>Fermilab</a:t>
            </a:r>
            <a:r>
              <a:rPr lang="en-US" sz="1800" dirty="0" smtClean="0">
                <a:solidFill>
                  <a:srgbClr val="003087"/>
                </a:solidFill>
              </a:rPr>
              <a:t> </a:t>
            </a:r>
            <a:endParaRPr lang="en-US" sz="1800" dirty="0">
              <a:solidFill>
                <a:srgbClr val="003087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93356" y="5355418"/>
            <a:ext cx="282340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NSF: two separate NSF MRIs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84298" y="3743798"/>
            <a:ext cx="591829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F2D62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087"/>
                </a:solidFill>
              </a:rPr>
              <a:t>DOE</a:t>
            </a:r>
            <a:endParaRPr lang="en-US" sz="1800" dirty="0">
              <a:solidFill>
                <a:srgbClr val="003087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120441" y="3714849"/>
            <a:ext cx="1231900" cy="437671"/>
          </a:xfrm>
          <a:prstGeom prst="roundRect">
            <a:avLst/>
          </a:prstGeom>
          <a:noFill/>
          <a:ln w="38100" cmpd="sng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87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84298" y="4851306"/>
            <a:ext cx="591829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F2D62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087"/>
                </a:solidFill>
              </a:rPr>
              <a:t>DOE</a:t>
            </a:r>
            <a:endParaRPr lang="en-US" sz="1800" dirty="0">
              <a:solidFill>
                <a:srgbClr val="003087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20441" y="4822357"/>
            <a:ext cx="1231900" cy="437671"/>
          </a:xfrm>
          <a:prstGeom prst="roundRect">
            <a:avLst/>
          </a:prstGeom>
          <a:noFill/>
          <a:ln w="38100" cmpd="sng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8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14332" y="2971175"/>
            <a:ext cx="170130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DOE-CERN-INFN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 smtClean="0"/>
              <a:t>Infrastructure Progress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0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FD </a:t>
            </a:r>
            <a:r>
              <a:rPr lang="en-US" dirty="0" smtClean="0"/>
              <a:t>Building - Done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7/6/17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2272"/>
            <a:ext cx="3962400" cy="306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0373"/>
            <a:ext cx="3962400" cy="306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182334"/>
            <a:ext cx="3962400" cy="306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489" y="3407737"/>
            <a:ext cx="3240508" cy="2159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132612" y="5644203"/>
            <a:ext cx="4591503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Completed </a:t>
            </a:r>
            <a:r>
              <a:rPr lang="en-US" sz="1800" smtClean="0">
                <a:solidFill>
                  <a:schemeClr val="accent3">
                    <a:lumMod val="75000"/>
                  </a:schemeClr>
                </a:solidFill>
              </a:rPr>
              <a:t>on schedule and 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budget – working on post construction outfitting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673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BN_2017_Template" id="{437FAB2F-3AC3-9D49-BD84-63CAF641D7CE}" vid="{08C583EA-52C0-ED43-BFF2-FE56CDF5D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SBN_2017_Template</Template>
  <TotalTime>16050</TotalTime>
  <Words>4144</Words>
  <Application>Microsoft Macintosh PowerPoint</Application>
  <PresentationFormat>On-screen Show (4:3)</PresentationFormat>
  <Paragraphs>812</Paragraphs>
  <Slides>56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Abadi MT Condensed Extra Bold</vt:lpstr>
      <vt:lpstr>Calibri</vt:lpstr>
      <vt:lpstr>Century Gothic</vt:lpstr>
      <vt:lpstr>Geneva</vt:lpstr>
      <vt:lpstr>Helvetica</vt:lpstr>
      <vt:lpstr>MS PGothic</vt:lpstr>
      <vt:lpstr>ＭＳ Ｐゴシック</vt:lpstr>
      <vt:lpstr>Symbol</vt:lpstr>
      <vt:lpstr>Wingdings</vt:lpstr>
      <vt:lpstr>Arial</vt:lpstr>
      <vt:lpstr>FermilabPartnerships_PPT_090915</vt:lpstr>
      <vt:lpstr>PowerPoint Presentation</vt:lpstr>
      <vt:lpstr>Outline</vt:lpstr>
      <vt:lpstr>SBN Program Scope and Organization</vt:lpstr>
      <vt:lpstr>SBN Program Scope</vt:lpstr>
      <vt:lpstr>SBN Work Breakdown for Construction</vt:lpstr>
      <vt:lpstr>SBN Work Breakdown for Construction</vt:lpstr>
      <vt:lpstr>SBN Work Breakdown – Funding Sources</vt:lpstr>
      <vt:lpstr>Infrastructure Progress</vt:lpstr>
      <vt:lpstr>SBN FD Building - Done</vt:lpstr>
      <vt:lpstr>SBN ND Building - Done</vt:lpstr>
      <vt:lpstr>Cryogenics – WBS 4.3 </vt:lpstr>
      <vt:lpstr>Far Detector Cryogenics </vt:lpstr>
      <vt:lpstr>Near Detector Cryogenics </vt:lpstr>
      <vt:lpstr>Overburden - WBS 4.7</vt:lpstr>
      <vt:lpstr>ICARUS Progress</vt:lpstr>
      <vt:lpstr>ICARUS Overview : Parts</vt:lpstr>
      <vt:lpstr>ICARUS TPCs – WA104</vt:lpstr>
      <vt:lpstr>ICARUS Transport</vt:lpstr>
      <vt:lpstr>ICARUS Installation – WBS 4.4</vt:lpstr>
      <vt:lpstr>ICARUS Installation Progress</vt:lpstr>
      <vt:lpstr>ICARUS CRT – WBS 4.6</vt:lpstr>
      <vt:lpstr>Far Detector Timeline (Technically Driven) </vt:lpstr>
      <vt:lpstr>SBND Progress</vt:lpstr>
      <vt:lpstr>TPC – WBS 2.3</vt:lpstr>
      <vt:lpstr>TPC Construction Progress</vt:lpstr>
      <vt:lpstr>APA QC: Cold Test</vt:lpstr>
      <vt:lpstr>HV System – Feed-through and Field Cage</vt:lpstr>
      <vt:lpstr>PMT Photon Detection - WBS 2.4</vt:lpstr>
      <vt:lpstr>Cosmic Ray Tagger and Laser Calibration</vt:lpstr>
      <vt:lpstr>SBND CRT sees BNB!</vt:lpstr>
      <vt:lpstr>TPC Electronics</vt:lpstr>
      <vt:lpstr>TPC Electronics ADC Options</vt:lpstr>
      <vt:lpstr>Cryostat</vt:lpstr>
      <vt:lpstr>Near Detector Timeline (Technically Driven) </vt:lpstr>
      <vt:lpstr>Management, Budget and Costs</vt:lpstr>
      <vt:lpstr>Program Management </vt:lpstr>
      <vt:lpstr>DOE Funding</vt:lpstr>
      <vt:lpstr>Current Funding Assumptions (pre-PBR)</vt:lpstr>
      <vt:lpstr>Program obligations</vt:lpstr>
      <vt:lpstr>SBN Budget and Obligations – Technically Driven</vt:lpstr>
      <vt:lpstr>SBN Budget and Obligations – Resource Limited</vt:lpstr>
      <vt:lpstr>Next steps for planning SBN program </vt:lpstr>
      <vt:lpstr>Staging – de-scoping challenge</vt:lpstr>
      <vt:lpstr>Priorities for FY18</vt:lpstr>
      <vt:lpstr>Selected Upcoming Milestones</vt:lpstr>
      <vt:lpstr>Summary</vt:lpstr>
      <vt:lpstr>Backup Slides</vt:lpstr>
      <vt:lpstr>SBN Scientific Goals</vt:lpstr>
      <vt:lpstr>US Particle Physics Prioritization Report</vt:lpstr>
      <vt:lpstr>The Three Detector SBN Program</vt:lpstr>
      <vt:lpstr>The Three Detector SBN Program</vt:lpstr>
      <vt:lpstr>The SBN Oscillation Program</vt:lpstr>
      <vt:lpstr>Not only oscillation physics: 𝜈-argon interactions at SBN</vt:lpstr>
      <vt:lpstr>Other Physics Outputs of the SBN Program    </vt:lpstr>
      <vt:lpstr>ICARUS Contributions Matrix</vt:lpstr>
      <vt:lpstr>SBND Contributions Matrix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J Wilson</dc:creator>
  <cp:lastModifiedBy>Peter J Wilson</cp:lastModifiedBy>
  <cp:revision>168</cp:revision>
  <cp:lastPrinted>2017-07-05T23:15:02Z</cp:lastPrinted>
  <dcterms:created xsi:type="dcterms:W3CDTF">2017-06-14T16:15:23Z</dcterms:created>
  <dcterms:modified xsi:type="dcterms:W3CDTF">2017-07-06T16:45:49Z</dcterms:modified>
</cp:coreProperties>
</file>