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510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929292"/>
    <a:srgbClr val="CBCBCB"/>
    <a:srgbClr val="0D2C52"/>
    <a:srgbClr val="515151"/>
    <a:srgbClr val="0A234E"/>
    <a:srgbClr val="CB402A"/>
    <a:srgbClr val="4C8C40"/>
    <a:srgbClr val="04B5E6"/>
    <a:srgbClr val="F68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5" autoAdjust="0"/>
    <p:restoredTop sz="95139" autoAdjust="0"/>
  </p:normalViewPr>
  <p:slideViewPr>
    <p:cSldViewPr snapToGrid="0" snapToObjects="1">
      <p:cViewPr varScale="1">
        <p:scale>
          <a:sx n="81" d="100"/>
          <a:sy n="81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934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6F29856-FFE1-AE42-BCCA-0D78928A922B}" type="datetimeFigureOut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EFC1AB2-CF57-DF49-A528-85490AB86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15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3886E6E6-E9CE-D440-A32F-54DDF1CCF107}" type="datetimeFigureOut">
              <a:rPr lang="en-US"/>
              <a:pPr>
                <a:defRPr/>
              </a:pPr>
              <a:t>7/6/2017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0591FB0-047F-484E-9E8C-9233C9F80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91FB0-047F-484E-9E8C-9233C9F80E2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1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8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6/16/2017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6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268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6/16/2017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6/16/2017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BD2361-C18D-7544-B3B8-3C47435CA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4" r:id="rId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Kate </a:t>
            </a:r>
            <a:r>
              <a:rPr lang="en-US" dirty="0" err="1"/>
              <a:t>Scholberg</a:t>
            </a:r>
            <a:r>
              <a:rPr lang="en-US" dirty="0"/>
              <a:t> </a:t>
            </a:r>
          </a:p>
          <a:p>
            <a:r>
              <a:rPr lang="en-US" dirty="0"/>
              <a:t>July 6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Helvetica" charset="0"/>
              </a:rPr>
              <a:t>Fermilab</a:t>
            </a:r>
            <a:r>
              <a:rPr lang="en-US" dirty="0">
                <a:latin typeface="Helvetica" charset="0"/>
              </a:rPr>
              <a:t> PAC preparatory meeting</a:t>
            </a:r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05500" y="458266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z="1200" smtClean="0">
                <a:latin typeface="Helvetica"/>
                <a:cs typeface="Helvetica"/>
              </a:rPr>
              <a:pPr>
                <a:defRPr/>
              </a:pPr>
              <a:t>2</a:t>
            </a:fld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July 2017, Lead SD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6/29/2017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0342" y="225069"/>
            <a:ext cx="7886700" cy="50181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Preparatory PAC Meeting Topics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30342" y="829482"/>
            <a:ext cx="8610458" cy="5665417"/>
          </a:xfrm>
        </p:spPr>
        <p:txBody>
          <a:bodyPr>
            <a:noAutofit/>
          </a:bodyPr>
          <a:lstStyle/>
          <a:p>
            <a:pPr marL="0" lvl="1" indent="0">
              <a:spcBef>
                <a:spcPts val="750"/>
              </a:spcBef>
              <a:buNone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92" y="2008195"/>
            <a:ext cx="6959600" cy="4030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308507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Helvetica" charset="0"/>
              </a:rPr>
              <a:t>Accelerator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227148" y="899587"/>
            <a:ext cx="8279543" cy="1956330"/>
          </a:xfrm>
        </p:spPr>
        <p:txBody>
          <a:bodyPr/>
          <a:lstStyle/>
          <a:p>
            <a:r>
              <a:rPr lang="en-US" sz="2000" dirty="0"/>
              <a:t>Congrats for meeting all milestones and delivering all promised beam to the experiments! </a:t>
            </a:r>
          </a:p>
          <a:p>
            <a:r>
              <a:rPr lang="en-US" sz="2000" b="0" dirty="0"/>
              <a:t>Assumes (and prefers) </a:t>
            </a:r>
            <a:r>
              <a:rPr lang="en-US" sz="2000" dirty="0"/>
              <a:t>not to extend </a:t>
            </a:r>
            <a:r>
              <a:rPr lang="en-US" sz="2000" dirty="0" err="1"/>
              <a:t>SeaQuest</a:t>
            </a:r>
            <a:r>
              <a:rPr lang="en-US" sz="2000" dirty="0"/>
              <a:t> running to FY18 (</a:t>
            </a:r>
            <a:r>
              <a:rPr lang="en-US" sz="2000" dirty="0" err="1"/>
              <a:t>SeaQuest</a:t>
            </a:r>
            <a:r>
              <a:rPr lang="en-US" sz="2000" dirty="0"/>
              <a:t> </a:t>
            </a:r>
            <a:r>
              <a:rPr lang="en-US" sz="2000" dirty="0" err="1"/>
              <a:t>eeds</a:t>
            </a:r>
            <a:r>
              <a:rPr lang="en-US" sz="2000" dirty="0"/>
              <a:t> to be shovel ready</a:t>
            </a:r>
          </a:p>
          <a:p>
            <a:r>
              <a:rPr lang="en-US" sz="2000" b="0" dirty="0"/>
              <a:t>Projections under PBR scenario show a curtailed program with many problems in terms of retaining the workforce </a:t>
            </a:r>
          </a:p>
          <a:p>
            <a:r>
              <a:rPr lang="en-US" sz="2000" b="0" dirty="0"/>
              <a:t>Would like to discuss projections assuming FY18 = FY17 and get the impact statement from the Management (maybe it is in already)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b="0" dirty="0">
              <a:solidFill>
                <a:schemeClr val="tx2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22250" y="3933756"/>
            <a:ext cx="8451850" cy="21495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595959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Requested $12M power budget for FY18, PBR: $7.25M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PRB 17 weeks of running (16 of beam to </a:t>
            </a:r>
            <a:r>
              <a:rPr lang="en-US" sz="1600" dirty="0" err="1">
                <a:solidFill>
                  <a:schemeClr val="tx1"/>
                </a:solidFill>
              </a:rPr>
              <a:t>expts</a:t>
            </a:r>
            <a:r>
              <a:rPr lang="mr-IN" sz="1600" dirty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~Nov  to March)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starting and stopping results in startup effects; prefer single chunk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-------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ops budget is the “base” keeping the “toolshed” stocked for projects to make use of resources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Review allocations of people and scheduling for operations and beam upgrades (PIP’s) assuming FY18=FY17</a:t>
            </a:r>
          </a:p>
          <a:p>
            <a:pPr marL="914400" lvl="1" indent="-457200">
              <a:buFont typeface="Arial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b="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25352" y="340810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Helvetica" charset="0"/>
              </a:rPr>
              <a:t>Budgets (Power/Ops)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248438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Helvetica" charset="0"/>
              </a:rPr>
              <a:t>g-2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2"/>
          </p:nvPr>
        </p:nvSpPr>
        <p:spPr>
          <a:xfrm>
            <a:off x="227148" y="836085"/>
            <a:ext cx="8281852" cy="5615365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0" dirty="0"/>
              <a:t>Experiment  in a good shape due to enthusiastic effort of the Collaboration to work with the first beam after long construction period! </a:t>
            </a:r>
          </a:p>
          <a:p>
            <a:pPr marL="285750" indent="-285750">
              <a:buFont typeface="Arial" charset="0"/>
              <a:buChar char="•"/>
            </a:pPr>
            <a:endParaRPr lang="en-US" b="0" dirty="0"/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Important activity of g-2 Theory Community. </a:t>
            </a:r>
          </a:p>
          <a:p>
            <a:pPr marL="285750" indent="-285750">
              <a:buFont typeface="Arial" charset="0"/>
              <a:buChar char="•"/>
            </a:pPr>
            <a:endParaRPr lang="en-US" b="0" dirty="0"/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Already significant progress achieved in FY17 commissioning run on testing equipment and gathering statistics for analysis development.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In 2017 bypassing Delivery Ring (DR)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Transmission and muon storage fraction currently about 1/6 of expectation, anticipated reasons: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Inflector transmission (possibly significant)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Quad HV (limited by present vacuum)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/>
              <a:t>Kicker strength (1/3 needs repair)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Schedule foresees DR commissioning and intensity ramp during last quarter of 2017, and ~6 months of physics running in 2018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1 </a:t>
            </a:r>
            <a:r>
              <a:rPr lang="en-US" b="0" dirty="0" err="1"/>
              <a:t>mo</a:t>
            </a:r>
            <a:r>
              <a:rPr lang="en-US" b="0" dirty="0"/>
              <a:t> of good running= BNL result ; 1 year= 5xBNL; by 2021 25xBNL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Having only 3 months running in FY18 would lead to a full year delay in physics 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/>
              <a:t>Mu2e impact: there seems to be ~one year contingency, so could be OK overall but tight for LNBF</a:t>
            </a:r>
          </a:p>
          <a:p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 summary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</p:spTree>
    <p:extLst>
      <p:ext uri="{BB962C8B-B14F-4D97-AF65-F5344CB8AC3E}">
        <p14:creationId xmlns:p14="http://schemas.microsoft.com/office/powerpoint/2010/main" val="126928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Helvetica" charset="0"/>
              </a:rPr>
              <a:t>NOvA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 summary 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half" idx="2"/>
          </p:nvPr>
        </p:nvSpPr>
        <p:spPr>
          <a:xfrm>
            <a:off x="227013" y="900112"/>
            <a:ext cx="8561387" cy="5106988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Now 700 kW design power is routine since January, now running antineutrinos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nd</a:t>
            </a:r>
            <a:r>
              <a:rPr lang="en-US" sz="2400" dirty="0">
                <a:solidFill>
                  <a:schemeClr val="tx1"/>
                </a:solidFill>
              </a:rPr>
              <a:t> analyses with additional data; several publications with finalized Nu2016 data, analysis improvements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Analysis goals: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50% more data (9.1e20 pot  nu) for fall 2017 w/ </a:t>
            </a:r>
            <a:r>
              <a:rPr lang="en-US" sz="1800" dirty="0" err="1">
                <a:solidFill>
                  <a:schemeClr val="tx1"/>
                </a:solidFill>
              </a:rPr>
              <a:t>sim</a:t>
            </a:r>
            <a:r>
              <a:rPr lang="en-US" sz="1800" dirty="0">
                <a:solidFill>
                  <a:schemeClr val="tx1"/>
                </a:solidFill>
              </a:rPr>
              <a:t> &amp; </a:t>
            </a:r>
            <a:r>
              <a:rPr lang="en-US" sz="1800" dirty="0" err="1">
                <a:solidFill>
                  <a:schemeClr val="tx1"/>
                </a:solidFill>
              </a:rPr>
              <a:t>reco</a:t>
            </a:r>
            <a:r>
              <a:rPr lang="en-US" sz="1800" dirty="0">
                <a:solidFill>
                  <a:schemeClr val="tx1"/>
                </a:solidFill>
              </a:rPr>
              <a:t> improvements 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For Nu2018: </a:t>
            </a:r>
            <a:r>
              <a:rPr lang="en-US" sz="1800" dirty="0" err="1">
                <a:solidFill>
                  <a:schemeClr val="tx1"/>
                </a:solidFill>
              </a:rPr>
              <a:t>nu+antinu</a:t>
            </a:r>
            <a:r>
              <a:rPr lang="en-US" sz="1800" dirty="0">
                <a:solidFill>
                  <a:schemeClr val="tx1"/>
                </a:solidFill>
              </a:rPr>
              <a:t> 9+8e20 pot, full joint analysis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Antineutrino running: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at current best fit, neutrino mode alone will not resolve remaining degeneracies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improvements with </a:t>
            </a:r>
            <a:r>
              <a:rPr lang="en-US" sz="1800" dirty="0" err="1">
                <a:solidFill>
                  <a:schemeClr val="tx1"/>
                </a:solidFill>
              </a:rPr>
              <a:t>antinus</a:t>
            </a:r>
            <a:r>
              <a:rPr lang="en-US" sz="1800" dirty="0">
                <a:solidFill>
                  <a:schemeClr val="tx1"/>
                </a:solidFill>
              </a:rPr>
              <a:t> in medium term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50/50 mix best in long term</a:t>
            </a:r>
          </a:p>
        </p:txBody>
      </p:sp>
    </p:spTree>
    <p:extLst>
      <p:ext uri="{BB962C8B-B14F-4D97-AF65-F5344CB8AC3E}">
        <p14:creationId xmlns:p14="http://schemas.microsoft.com/office/powerpoint/2010/main" val="148738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Helvetica" charset="0"/>
              </a:rPr>
              <a:t>NOvA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 summary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half" idx="2"/>
          </p:nvPr>
        </p:nvSpPr>
        <p:spPr>
          <a:xfrm>
            <a:off x="227013" y="900112"/>
            <a:ext cx="8561387" cy="510698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Sensitivity milestone plot w/ competition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With current analysis &amp; beam power: behind T2K for CP, on par with JUNO for MO (global best fit)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Assuming PIP=1+, target system optimization (+17% more nus per pot)</a:t>
            </a:r>
          </a:p>
          <a:p>
            <a:pPr marL="1371600" lvl="2" indent="-457200"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can pull ahead of JUNO for MO</a:t>
            </a:r>
          </a:p>
          <a:p>
            <a:pPr marL="1371600" lvl="2" indent="-457200"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 tight race w/T2K for 3</a:t>
            </a:r>
            <a:r>
              <a:rPr lang="en-US" sz="1200" dirty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200" dirty="0">
                <a:solidFill>
                  <a:schemeClr val="tx1"/>
                </a:solidFill>
              </a:rPr>
              <a:t> CP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Impact of 37% run (lose a chunk of </a:t>
            </a:r>
            <a:r>
              <a:rPr lang="en-US" sz="2400" dirty="0" err="1">
                <a:solidFill>
                  <a:schemeClr val="tx1"/>
                </a:solidFill>
              </a:rPr>
              <a:t>antinus</a:t>
            </a:r>
            <a:r>
              <a:rPr lang="en-US" sz="2400" dirty="0">
                <a:solidFill>
                  <a:schemeClr val="tx1"/>
                </a:solidFill>
              </a:rPr>
              <a:t>):  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Nominal: 95% CL MO, 15% of </a:t>
            </a:r>
            <a:r>
              <a:rPr lang="en-US" sz="1800" dirty="0" err="1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800" baseline="-25000" dirty="0" err="1">
                <a:solidFill>
                  <a:schemeClr val="tx1"/>
                </a:solidFill>
              </a:rPr>
              <a:t>CP</a:t>
            </a:r>
            <a:r>
              <a:rPr lang="en-US" sz="1800" dirty="0">
                <a:solidFill>
                  <a:schemeClr val="tx1"/>
                </a:solidFill>
              </a:rPr>
              <a:t> (a priori)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shortened: no values of </a:t>
            </a:r>
            <a:r>
              <a:rPr lang="en-US" sz="1800" dirty="0" err="1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800" baseline="-25000" dirty="0" err="1">
                <a:solidFill>
                  <a:schemeClr val="tx1"/>
                </a:solidFill>
              </a:rPr>
              <a:t>CP</a:t>
            </a:r>
            <a:r>
              <a:rPr lang="en-US" sz="1800" dirty="0">
                <a:solidFill>
                  <a:schemeClr val="tx1"/>
                </a:solidFill>
              </a:rPr>
              <a:t>, for Neutrino 2018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risks 3</a:t>
            </a:r>
            <a:r>
              <a:rPr lang="en-US" sz="1800" dirty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 MO to JUNO, cedes CP to T2K</a:t>
            </a:r>
          </a:p>
          <a:p>
            <a:pPr marL="914400" lvl="1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“reduces competitiveness of students and postdocs”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NOvA</a:t>
            </a:r>
            <a:r>
              <a:rPr lang="en-US" sz="1800" dirty="0">
                <a:solidFill>
                  <a:schemeClr val="tx1"/>
                </a:solidFill>
              </a:rPr>
              <a:t> should be top US current discovery program</a:t>
            </a:r>
          </a:p>
        </p:txBody>
      </p:sp>
    </p:spTree>
    <p:extLst>
      <p:ext uri="{BB962C8B-B14F-4D97-AF65-F5344CB8AC3E}">
        <p14:creationId xmlns:p14="http://schemas.microsoft.com/office/powerpoint/2010/main" val="92137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Helvetica" charset="0"/>
              </a:rPr>
              <a:t>FTBF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 summary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half" idx="2"/>
          </p:nvPr>
        </p:nvSpPr>
        <p:spPr>
          <a:xfrm>
            <a:off x="227013" y="900112"/>
            <a:ext cx="8561387" cy="5106988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u="sng" dirty="0">
                <a:solidFill>
                  <a:schemeClr val="tx1"/>
                </a:solidFill>
              </a:rPr>
              <a:t>Highly successful program, many diverse users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Currently they accommodate almost everybody by hand-tuning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25 weeks of beam time in FY17; 14 </a:t>
            </a:r>
            <a:r>
              <a:rPr lang="en-US" dirty="0" err="1">
                <a:solidFill>
                  <a:schemeClr val="tx1"/>
                </a:solidFill>
              </a:rPr>
              <a:t>expts</a:t>
            </a:r>
            <a:r>
              <a:rPr lang="en-US" dirty="0">
                <a:solidFill>
                  <a:schemeClr val="tx1"/>
                </a:solidFill>
              </a:rPr>
              <a:t>, 5 new ones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New tertiary beamline for </a:t>
            </a:r>
            <a:r>
              <a:rPr lang="en-US" dirty="0" err="1">
                <a:solidFill>
                  <a:schemeClr val="tx1"/>
                </a:solidFill>
              </a:rPr>
              <a:t>NOvA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FY18: </a:t>
            </a:r>
            <a:r>
              <a:rPr lang="en-US" dirty="0" err="1">
                <a:solidFill>
                  <a:schemeClr val="tx1"/>
                </a:solidFill>
              </a:rPr>
              <a:t>MTest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Started taking requests in May</a:t>
            </a:r>
          </a:p>
          <a:p>
            <a:pPr marL="914400" lvl="1" indent="-45720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Users start Nov 1, 35 weeks</a:t>
            </a:r>
          </a:p>
          <a:p>
            <a:pPr marL="914400" lvl="1" indent="-45720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25 weeks already requested, most booked</a:t>
            </a:r>
          </a:p>
          <a:p>
            <a:pPr marL="1371600" lvl="2" indent="-457200"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EDIT school</a:t>
            </a:r>
          </a:p>
          <a:p>
            <a:pPr marL="1371600" lvl="2" indent="-457200">
              <a:buFont typeface="Arial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CMS	 ATLAS, PHENIX (non-HEP)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FY18: </a:t>
            </a:r>
            <a:r>
              <a:rPr lang="en-US" dirty="0" err="1">
                <a:solidFill>
                  <a:schemeClr val="tx1"/>
                </a:solidFill>
              </a:rPr>
              <a:t>MCenter</a:t>
            </a:r>
            <a:endParaRPr lang="en-US" dirty="0">
              <a:solidFill>
                <a:schemeClr val="tx1"/>
              </a:solidFill>
            </a:endParaRPr>
          </a:p>
          <a:p>
            <a:pPr marL="1371600" lvl="2" indent="-457200">
              <a:buFont typeface="Arial"/>
              <a:buChar char="•"/>
            </a:pPr>
            <a:r>
              <a:rPr lang="en-US" sz="1100" dirty="0" err="1">
                <a:solidFill>
                  <a:schemeClr val="tx1"/>
                </a:solidFill>
              </a:rPr>
              <a:t>LArIAT</a:t>
            </a:r>
            <a:r>
              <a:rPr lang="en-US" sz="1100" dirty="0">
                <a:solidFill>
                  <a:schemeClr val="tx1"/>
                </a:solidFill>
              </a:rPr>
              <a:t> will finish July 7</a:t>
            </a:r>
          </a:p>
          <a:p>
            <a:pPr marL="1371600" lvl="2" indent="-457200">
              <a:buFont typeface="Arial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Jen </a:t>
            </a:r>
            <a:r>
              <a:rPr lang="en-US" sz="1100" dirty="0" err="1">
                <a:solidFill>
                  <a:schemeClr val="tx1"/>
                </a:solidFill>
              </a:rPr>
              <a:t>Raaf’s</a:t>
            </a:r>
            <a:r>
              <a:rPr lang="en-US" sz="1100" dirty="0">
                <a:solidFill>
                  <a:schemeClr val="tx1"/>
                </a:solidFill>
              </a:rPr>
              <a:t> Gaseous TPC ECA</a:t>
            </a:r>
          </a:p>
          <a:p>
            <a:pPr marL="1371600" lvl="2" indent="-457200">
              <a:buFont typeface="Arial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Prep for LAPPDs</a:t>
            </a:r>
          </a:p>
          <a:p>
            <a:pPr marL="1371600" lvl="2" indent="-457200">
              <a:buFont typeface="Arial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US-Japan hadron production studies, partially funded (also </a:t>
            </a:r>
            <a:r>
              <a:rPr lang="en-US" sz="1100" dirty="0" err="1">
                <a:solidFill>
                  <a:schemeClr val="tx1"/>
                </a:solidFill>
              </a:rPr>
              <a:t>MTest</a:t>
            </a:r>
            <a:r>
              <a:rPr lang="en-US" sz="11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Test beam committee chaired by Peter </a:t>
            </a:r>
            <a:r>
              <a:rPr lang="en-US" dirty="0" err="1">
                <a:solidFill>
                  <a:schemeClr val="tx1"/>
                </a:solidFill>
              </a:rPr>
              <a:t>Wittich</a:t>
            </a:r>
            <a:r>
              <a:rPr lang="en-US" dirty="0">
                <a:solidFill>
                  <a:schemeClr val="tx1"/>
                </a:solidFill>
              </a:rPr>
              <a:t> exists but programmatic choices have not been needed so far.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b="1" dirty="0"/>
              <a:t>Request updated report from FTBF review committee?   </a:t>
            </a:r>
          </a:p>
          <a:p>
            <a:pPr marL="914400" lvl="1" indent="-457200">
              <a:buFont typeface="Arial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Consider plan for CERN LS2 (2019-2020 off)</a:t>
            </a:r>
          </a:p>
        </p:txBody>
      </p:sp>
    </p:spTree>
    <p:extLst>
      <p:ext uri="{BB962C8B-B14F-4D97-AF65-F5344CB8AC3E}">
        <p14:creationId xmlns:p14="http://schemas.microsoft.com/office/powerpoint/2010/main" val="191715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Helvetica" charset="0"/>
              </a:rPr>
              <a:t>SeaQuest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 summary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half" idx="2"/>
          </p:nvPr>
        </p:nvSpPr>
        <p:spPr>
          <a:xfrm>
            <a:off x="227013" y="900112"/>
            <a:ext cx="8561387" cy="5106988"/>
          </a:xfrm>
        </p:spPr>
        <p:txBody>
          <a:bodyPr>
            <a:noAutofit/>
          </a:bodyPr>
          <a:lstStyle/>
          <a:p>
            <a:r>
              <a:rPr lang="en-US" sz="2000" dirty="0"/>
              <a:t>Issues raised: </a:t>
            </a:r>
          </a:p>
          <a:p>
            <a:endParaRPr lang="en-US" b="0" dirty="0"/>
          </a:p>
          <a:p>
            <a:pPr marL="742950" lvl="1" indent="-285750">
              <a:buFont typeface="Arial" charset="0"/>
              <a:buChar char="•"/>
            </a:pPr>
            <a:r>
              <a:rPr lang="en-US" sz="1800" b="1" dirty="0"/>
              <a:t>Compared with other experiments in the field the sensitivity to sea-quarks in proton is unique. 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b="1" dirty="0"/>
              <a:t>Impact of measurements on </a:t>
            </a:r>
            <a:r>
              <a:rPr lang="en-US" sz="1800" b="1" dirty="0" err="1"/>
              <a:t>Fermilab</a:t>
            </a:r>
            <a:r>
              <a:rPr lang="en-US" sz="1800" b="1" dirty="0"/>
              <a:t> program, or generally on particle physics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800" b="1" dirty="0"/>
              <a:t>Good synergy with NP DOE program </a:t>
            </a:r>
          </a:p>
          <a:p>
            <a:pPr lvl="1"/>
            <a:endParaRPr lang="en-US" dirty="0"/>
          </a:p>
          <a:p>
            <a:r>
              <a:rPr lang="en-US" sz="1800" dirty="0"/>
              <a:t>Continued running during FY18 not preferred by accelerator group (expecting impact statement on this)</a:t>
            </a:r>
          </a:p>
          <a:p>
            <a:pPr marL="457200" indent="-457200">
              <a:buFont typeface="Arial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2" y="219293"/>
            <a:ext cx="8686800" cy="42787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Helvetica" charset="0"/>
              </a:rPr>
              <a:t>LBNF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36588" y="6475038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Helvetica"/>
                <a:cs typeface="Helvetica"/>
              </a:rPr>
              <a:t>Fermilab</a:t>
            </a:r>
            <a:r>
              <a:rPr lang="en-US" sz="1200" dirty="0">
                <a:latin typeface="Helvetica"/>
                <a:cs typeface="Helvetica"/>
              </a:rPr>
              <a:t> PAC preparatory meeting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5743" y="6366788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PAC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half" idx="2"/>
          </p:nvPr>
        </p:nvSpPr>
        <p:spPr>
          <a:xfrm>
            <a:off x="227013" y="900112"/>
            <a:ext cx="8561387" cy="5106988"/>
          </a:xfrm>
        </p:spPr>
        <p:txBody>
          <a:bodyPr>
            <a:noAutofit/>
          </a:bodyPr>
          <a:lstStyle/>
          <a:p>
            <a:r>
              <a:rPr lang="en-US" sz="2000" dirty="0"/>
              <a:t>Beamline</a:t>
            </a:r>
            <a:endParaRPr lang="en-US" b="0" dirty="0"/>
          </a:p>
          <a:p>
            <a:r>
              <a:rPr lang="en-US" sz="2000" b="0" dirty="0"/>
              <a:t>Optimization of beamline (target and horns) needs to be ready by Fall 2017 for decision taking. Currently missing ~$30M, so cannot easily move from reference to optimized design if not funded (</a:t>
            </a:r>
            <a:r>
              <a:rPr lang="en-US" sz="2000" b="0" dirty="0" err="1"/>
              <a:t>e.g</a:t>
            </a:r>
            <a:r>
              <a:rPr lang="en-US" sz="2000" b="0" dirty="0"/>
              <a:t> by new partners or fronting and making assumptions that the 2019-2020 budgetary situation will be on a good slope)</a:t>
            </a:r>
          </a:p>
        </p:txBody>
      </p:sp>
    </p:spTree>
    <p:extLst>
      <p:ext uri="{BB962C8B-B14F-4D97-AF65-F5344CB8AC3E}">
        <p14:creationId xmlns:p14="http://schemas.microsoft.com/office/powerpoint/2010/main" val="199726141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B69FB53E0754DACADC395A9AF35F6" ma:contentTypeVersion="1" ma:contentTypeDescription="Create a new document." ma:contentTypeScope="" ma:versionID="87dee8cbfe469d71b1c78ebd99afa525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targetNamespace="http://schemas.microsoft.com/office/2006/metadata/properties" ma:root="true" ma:fieldsID="dc9a600711541399c9eb8d5cca6fec40" ns1:_="" ns2:_="">
    <xsd:import namespace="http://schemas.microsoft.com/sharepoint/v3"/>
    <xsd:import namespace="45260a83-08c0-4921-92a3-cd56dcdbe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C4A8F9-8E39-4E47-BD2B-F371F4DB89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5260a83-08c0-4921-92a3-cd56dcdbef58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701B01-A787-4D2D-BD7B-D5E7EBD2D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1B2EE-ACC9-454A-99A7-7F1AA1839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573BCB0-E34A-47EF-818B-5B37EAC0EFD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25646</TotalTime>
  <Words>605</Words>
  <Application>Microsoft Office PowerPoint</Application>
  <PresentationFormat>On-screen Show (4:3)</PresentationFormat>
  <Paragraphs>123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Helvetica</vt:lpstr>
      <vt:lpstr>Symbol</vt:lpstr>
      <vt:lpstr>Tahoma</vt:lpstr>
      <vt:lpstr>FermilabTemplate</vt:lpstr>
      <vt:lpstr>PowerPoint Presentation</vt:lpstr>
      <vt:lpstr>Preparatory PAC Meeting Topics</vt:lpstr>
      <vt:lpstr>Accelerator</vt:lpstr>
      <vt:lpstr>g-2</vt:lpstr>
      <vt:lpstr>NOvA</vt:lpstr>
      <vt:lpstr>NOvA</vt:lpstr>
      <vt:lpstr>FTBF</vt:lpstr>
      <vt:lpstr>SeaQuest</vt:lpstr>
      <vt:lpstr>LBNF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Hema Ramamoorthi x3922 15602N</cp:lastModifiedBy>
  <cp:revision>1240</cp:revision>
  <cp:lastPrinted>2016-06-24T19:50:03Z</cp:lastPrinted>
  <dcterms:created xsi:type="dcterms:W3CDTF">2014-01-03T20:18:13Z</dcterms:created>
  <dcterms:modified xsi:type="dcterms:W3CDTF">2017-07-06T17:02:02Z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0x0101003A0B69FB53E0754DACADC395A9AF35F6</vt:lpwstr>
  </property>
</Properties>
</file>