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7.xml" ContentType="application/vnd.openxmlformats-officedocument.theme+xml"/>
  <Override PartName="/ppt/slideLayouts/slideLayout36.xml" ContentType="application/vnd.openxmlformats-officedocument.presentationml.slideLayout+xml"/>
  <Override PartName="/ppt/theme/theme8.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9.xml" ContentType="application/vnd.openxmlformats-officedocument.theme+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1.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1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 id="2147484066" r:id="rId3"/>
    <p:sldMasterId id="2147484068" r:id="rId4"/>
    <p:sldMasterId id="2147484070" r:id="rId5"/>
    <p:sldMasterId id="2147484072" r:id="rId6"/>
    <p:sldMasterId id="2147484088" r:id="rId7"/>
    <p:sldMasterId id="2147484097" r:id="rId8"/>
    <p:sldMasterId id="2147484099" r:id="rId9"/>
    <p:sldMasterId id="2147484111" r:id="rId10"/>
    <p:sldMasterId id="2147484113" r:id="rId11"/>
    <p:sldMasterId id="2147484121" r:id="rId12"/>
    <p:sldMasterId id="2147484129" r:id="rId13"/>
  </p:sldMasterIdLst>
  <p:notesMasterIdLst>
    <p:notesMasterId r:id="rId81"/>
  </p:notesMasterIdLst>
  <p:handoutMasterIdLst>
    <p:handoutMasterId r:id="rId82"/>
  </p:handoutMasterIdLst>
  <p:sldIdLst>
    <p:sldId id="358" r:id="rId14"/>
    <p:sldId id="354" r:id="rId15"/>
    <p:sldId id="402" r:id="rId16"/>
    <p:sldId id="404" r:id="rId17"/>
    <p:sldId id="458" r:id="rId18"/>
    <p:sldId id="471" r:id="rId19"/>
    <p:sldId id="472" r:id="rId20"/>
    <p:sldId id="491" r:id="rId21"/>
    <p:sldId id="462" r:id="rId22"/>
    <p:sldId id="401" r:id="rId23"/>
    <p:sldId id="403" r:id="rId24"/>
    <p:sldId id="405" r:id="rId25"/>
    <p:sldId id="440" r:id="rId26"/>
    <p:sldId id="441" r:id="rId27"/>
    <p:sldId id="473" r:id="rId28"/>
    <p:sldId id="474" r:id="rId29"/>
    <p:sldId id="444" r:id="rId30"/>
    <p:sldId id="459" r:id="rId31"/>
    <p:sldId id="460" r:id="rId32"/>
    <p:sldId id="461" r:id="rId33"/>
    <p:sldId id="463" r:id="rId34"/>
    <p:sldId id="464" r:id="rId35"/>
    <p:sldId id="475" r:id="rId36"/>
    <p:sldId id="476" r:id="rId37"/>
    <p:sldId id="477" r:id="rId38"/>
    <p:sldId id="478" r:id="rId39"/>
    <p:sldId id="479" r:id="rId40"/>
    <p:sldId id="480" r:id="rId41"/>
    <p:sldId id="482" r:id="rId42"/>
    <p:sldId id="483" r:id="rId43"/>
    <p:sldId id="481" r:id="rId44"/>
    <p:sldId id="503" r:id="rId45"/>
    <p:sldId id="445" r:id="rId46"/>
    <p:sldId id="447" r:id="rId47"/>
    <p:sldId id="450" r:id="rId48"/>
    <p:sldId id="465" r:id="rId49"/>
    <p:sldId id="466" r:id="rId50"/>
    <p:sldId id="486" r:id="rId51"/>
    <p:sldId id="487" r:id="rId52"/>
    <p:sldId id="488" r:id="rId53"/>
    <p:sldId id="489" r:id="rId54"/>
    <p:sldId id="490" r:id="rId55"/>
    <p:sldId id="484" r:id="rId56"/>
    <p:sldId id="485" r:id="rId57"/>
    <p:sldId id="451" r:id="rId58"/>
    <p:sldId id="452" r:id="rId59"/>
    <p:sldId id="492" r:id="rId60"/>
    <p:sldId id="493" r:id="rId61"/>
    <p:sldId id="494" r:id="rId62"/>
    <p:sldId id="495" r:id="rId63"/>
    <p:sldId id="498" r:id="rId64"/>
    <p:sldId id="499" r:id="rId65"/>
    <p:sldId id="496" r:id="rId66"/>
    <p:sldId id="497" r:id="rId67"/>
    <p:sldId id="469" r:id="rId68"/>
    <p:sldId id="470" r:id="rId69"/>
    <p:sldId id="500" r:id="rId70"/>
    <p:sldId id="501" r:id="rId71"/>
    <p:sldId id="502" r:id="rId72"/>
    <p:sldId id="453" r:id="rId73"/>
    <p:sldId id="455" r:id="rId74"/>
    <p:sldId id="456" r:id="rId75"/>
    <p:sldId id="457" r:id="rId76"/>
    <p:sldId id="439" r:id="rId77"/>
    <p:sldId id="504" r:id="rId78"/>
    <p:sldId id="505" r:id="rId79"/>
    <p:sldId id="506" r:id="rId80"/>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Calibri" charset="0"/>
        <a:ea typeface="ＭＳ Ｐゴシック" charset="0"/>
        <a:cs typeface="ＭＳ Ｐゴシック" charset="0"/>
      </a:defRPr>
    </a:lvl5pPr>
    <a:lvl6pPr marL="2286000" algn="l" defTabSz="457200" rtl="0" eaLnBrk="1" latinLnBrk="0" hangingPunct="1">
      <a:defRPr sz="2400" kern="1200">
        <a:solidFill>
          <a:schemeClr val="tx1"/>
        </a:solidFill>
        <a:latin typeface="Calibri" charset="0"/>
        <a:ea typeface="ＭＳ Ｐゴシック" charset="0"/>
        <a:cs typeface="ＭＳ Ｐゴシック" charset="0"/>
      </a:defRPr>
    </a:lvl6pPr>
    <a:lvl7pPr marL="2743200" algn="l" defTabSz="457200" rtl="0" eaLnBrk="1" latinLnBrk="0" hangingPunct="1">
      <a:defRPr sz="2400" kern="1200">
        <a:solidFill>
          <a:schemeClr val="tx1"/>
        </a:solidFill>
        <a:latin typeface="Calibri" charset="0"/>
        <a:ea typeface="ＭＳ Ｐゴシック" charset="0"/>
        <a:cs typeface="ＭＳ Ｐゴシック" charset="0"/>
      </a:defRPr>
    </a:lvl7pPr>
    <a:lvl8pPr marL="3200400" algn="l" defTabSz="457200" rtl="0" eaLnBrk="1" latinLnBrk="0" hangingPunct="1">
      <a:defRPr sz="2400" kern="1200">
        <a:solidFill>
          <a:schemeClr val="tx1"/>
        </a:solidFill>
        <a:latin typeface="Calibri" charset="0"/>
        <a:ea typeface="ＭＳ Ｐゴシック" charset="0"/>
        <a:cs typeface="ＭＳ Ｐゴシック" charset="0"/>
      </a:defRPr>
    </a:lvl8pPr>
    <a:lvl9pPr marL="3657600" algn="l" defTabSz="457200" rtl="0" eaLnBrk="1" latinLnBrk="0" hangingPunct="1">
      <a:defRPr sz="2400" kern="1200">
        <a:solidFill>
          <a:schemeClr val="tx1"/>
        </a:solidFill>
        <a:latin typeface="Calibri"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enedikt Riedel" initials="BR" lastIdx="1" clrIdx="0"/>
  <p:cmAuthor id="1" name="Laura Biven" initials="LJB" lastIdx="2"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652C"/>
    <a:srgbClr val="0F2D62"/>
    <a:srgbClr val="003087"/>
    <a:srgbClr val="BD1F24"/>
    <a:srgbClr val="505050"/>
    <a:srgbClr val="808080"/>
    <a:srgbClr val="DA592A"/>
    <a:srgbClr val="154D81"/>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69" autoAdjust="0"/>
    <p:restoredTop sz="98743" autoAdjust="0"/>
  </p:normalViewPr>
  <p:slideViewPr>
    <p:cSldViewPr snapToObjects="1">
      <p:cViewPr>
        <p:scale>
          <a:sx n="120" d="100"/>
          <a:sy n="120" d="100"/>
        </p:scale>
        <p:origin x="-1362" y="0"/>
      </p:cViewPr>
      <p:guideLst>
        <p:guide orient="horz" pos="2160"/>
        <p:guide pos="2880"/>
      </p:guideLst>
    </p:cSldViewPr>
  </p:slideViewPr>
  <p:notesTextViewPr>
    <p:cViewPr>
      <p:scale>
        <a:sx n="100" d="100"/>
        <a:sy n="100" d="100"/>
      </p:scale>
      <p:origin x="0" y="0"/>
    </p:cViewPr>
  </p:notesTextViewPr>
  <p:sorterViewPr>
    <p:cViewPr>
      <p:scale>
        <a:sx n="110" d="100"/>
        <a:sy n="110" d="100"/>
      </p:scale>
      <p:origin x="0" y="1104"/>
    </p:cViewPr>
  </p:sorterViewPr>
  <p:notesViewPr>
    <p:cSldViewPr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presProps" Target="presProps.xml"/><Relationship Id="rId16" Type="http://schemas.openxmlformats.org/officeDocument/2006/relationships/slide" Target="slides/slide3.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5" Type="http://schemas.openxmlformats.org/officeDocument/2006/relationships/slideMaster" Target="slideMasters/slideMaster5.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slide" Target="slides/slide67.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notesMaster" Target="notesMasters/notesMaster1.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tableStyles" Target="tableStyles.xml"/><Relationship Id="rId61" Type="http://schemas.openxmlformats.org/officeDocument/2006/relationships/slide" Target="slides/slide48.xml"/><Relationship Id="rId82"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813DB8EE-EAD8-054E-895C-3358966F501B}" type="datetimeFigureOut">
              <a:rPr lang="en-US"/>
              <a:pPr>
                <a:defRPr/>
              </a:pPr>
              <a:t>7/4/2017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117F36AF-8F08-B147-BD79-6CCD3347173D}" type="slidenum">
              <a:rPr lang="en-US"/>
              <a:pPr>
                <a:defRPr/>
              </a:pPr>
              <a:t>‹#›</a:t>
            </a:fld>
            <a:endParaRPr lang="en-US" dirty="0"/>
          </a:p>
        </p:txBody>
      </p:sp>
    </p:spTree>
    <p:extLst>
      <p:ext uri="{BB962C8B-B14F-4D97-AF65-F5344CB8AC3E}">
        <p14:creationId xmlns:p14="http://schemas.microsoft.com/office/powerpoint/2010/main" val="27216084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Helvetica"/>
                <a:ea typeface="+mn-ea"/>
                <a:cs typeface="+mn-cs"/>
              </a:defRPr>
            </a:lvl1pPr>
          </a:lstStyle>
          <a:p>
            <a:pPr>
              <a:defRPr/>
            </a:pPr>
            <a:fld id="{F72E4263-6216-5243-9D67-2C68E1457C0F}" type="datetimeFigureOut">
              <a:rPr lang="en-US"/>
              <a:pPr>
                <a:defRPr/>
              </a:pPr>
              <a:t>7/4/2017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Helvetica"/>
                <a:ea typeface="+mn-ea"/>
                <a:cs typeface="+mn-cs"/>
              </a:defRPr>
            </a:lvl1pPr>
          </a:lstStyle>
          <a:p>
            <a:pPr>
              <a:defRPr/>
            </a:pPr>
            <a:fld id="{7EF925E3-23E3-2446-BDA9-3C5B6BB03D69}" type="slidenum">
              <a:rPr lang="en-US"/>
              <a:pPr>
                <a:defRPr/>
              </a:pPr>
              <a:t>‹#›</a:t>
            </a:fld>
            <a:endParaRPr lang="en-US" dirty="0"/>
          </a:p>
        </p:txBody>
      </p:sp>
    </p:spTree>
    <p:extLst>
      <p:ext uri="{BB962C8B-B14F-4D97-AF65-F5344CB8AC3E}">
        <p14:creationId xmlns:p14="http://schemas.microsoft.com/office/powerpoint/2010/main" val="106220614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14450" y="1122363"/>
            <a:ext cx="4040188" cy="30305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77DBF9-ED97-44F1-9E37-869CA7D2D283}"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07562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F925E3-23E3-2446-BDA9-3C5B6BB03D69}" type="slidenum">
              <a:rPr lang="en-US" smtClean="0"/>
              <a:pPr>
                <a:defRPr/>
              </a:pPr>
              <a:t>11</a:t>
            </a:fld>
            <a:endParaRPr lang="en-US" dirty="0"/>
          </a:p>
        </p:txBody>
      </p:sp>
    </p:spTree>
    <p:extLst>
      <p:ext uri="{BB962C8B-B14F-4D97-AF65-F5344CB8AC3E}">
        <p14:creationId xmlns:p14="http://schemas.microsoft.com/office/powerpoint/2010/main" val="2074011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457159">
              <a:defRPr/>
            </a:pPr>
            <a:fld id="{EEA82294-BF3E-954A-9E49-35D72A5F0004}" type="slidenum">
              <a:rPr lang="en-US" sz="1300">
                <a:solidFill>
                  <a:prstClr val="black"/>
                </a:solidFill>
                <a:latin typeface="Calibri"/>
              </a:rPr>
              <a:pPr defTabSz="457159">
                <a:defRPr/>
              </a:pPr>
              <a:t>23</a:t>
            </a:fld>
            <a:endParaRPr lang="en-US" sz="1300">
              <a:solidFill>
                <a:prstClr val="black"/>
              </a:solidFill>
              <a:latin typeface="Calibri"/>
            </a:endParaRPr>
          </a:p>
        </p:txBody>
      </p:sp>
    </p:spTree>
    <p:extLst>
      <p:ext uri="{BB962C8B-B14F-4D97-AF65-F5344CB8AC3E}">
        <p14:creationId xmlns:p14="http://schemas.microsoft.com/office/powerpoint/2010/main" val="1230153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24</a:t>
            </a:fld>
            <a:endParaRPr lang="en-US" altLang="en-US"/>
          </a:p>
        </p:txBody>
      </p:sp>
    </p:spTree>
    <p:extLst>
      <p:ext uri="{BB962C8B-B14F-4D97-AF65-F5344CB8AC3E}">
        <p14:creationId xmlns:p14="http://schemas.microsoft.com/office/powerpoint/2010/main" val="2719579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0BFB643-3B51-4A23-96A6-8ED93A064CCD}" type="slidenum">
              <a:rPr lang="en-US" altLang="en-US" smtClean="0"/>
              <a:pPr/>
              <a:t>25</a:t>
            </a:fld>
            <a:endParaRPr lang="en-US" altLang="en-US"/>
          </a:p>
        </p:txBody>
      </p:sp>
    </p:spTree>
    <p:extLst>
      <p:ext uri="{BB962C8B-B14F-4D97-AF65-F5344CB8AC3E}">
        <p14:creationId xmlns:p14="http://schemas.microsoft.com/office/powerpoint/2010/main" val="436562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28</a:t>
            </a:fld>
            <a:endParaRPr lang="en-US"/>
          </a:p>
        </p:txBody>
      </p:sp>
    </p:spTree>
    <p:extLst>
      <p:ext uri="{BB962C8B-B14F-4D97-AF65-F5344CB8AC3E}">
        <p14:creationId xmlns:p14="http://schemas.microsoft.com/office/powerpoint/2010/main" val="1963259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solidFill>
                  <a:prstClr val="black"/>
                </a:solidFill>
              </a:rPr>
              <a:pPr>
                <a:defRPr/>
              </a:pPr>
              <a:t>38</a:t>
            </a:fld>
            <a:endParaRPr lang="en-US" dirty="0">
              <a:solidFill>
                <a:prstClr val="black"/>
              </a:solidFill>
            </a:endParaRPr>
          </a:p>
        </p:txBody>
      </p:sp>
    </p:spTree>
    <p:extLst>
      <p:ext uri="{BB962C8B-B14F-4D97-AF65-F5344CB8AC3E}">
        <p14:creationId xmlns:p14="http://schemas.microsoft.com/office/powerpoint/2010/main" val="1785263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solidFill>
                  <a:prstClr val="black"/>
                </a:solidFill>
              </a:rPr>
              <a:pPr>
                <a:defRPr/>
              </a:pPr>
              <a:t>42</a:t>
            </a:fld>
            <a:endParaRPr lang="en-US" dirty="0">
              <a:solidFill>
                <a:prstClr val="black"/>
              </a:solidFill>
            </a:endParaRPr>
          </a:p>
        </p:txBody>
      </p:sp>
    </p:spTree>
    <p:extLst>
      <p:ext uri="{BB962C8B-B14F-4D97-AF65-F5344CB8AC3E}">
        <p14:creationId xmlns:p14="http://schemas.microsoft.com/office/powerpoint/2010/main" val="1411483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F925E3-23E3-2446-BDA9-3C5B6BB03D69}" type="slidenum">
              <a:rPr lang="en-US" smtClean="0"/>
              <a:pPr>
                <a:defRPr/>
              </a:pPr>
              <a:t>64</a:t>
            </a:fld>
            <a:endParaRPr lang="en-US" dirty="0"/>
          </a:p>
        </p:txBody>
      </p:sp>
    </p:spTree>
    <p:extLst>
      <p:ext uri="{BB962C8B-B14F-4D97-AF65-F5344CB8AC3E}">
        <p14:creationId xmlns:p14="http://schemas.microsoft.com/office/powerpoint/2010/main" val="29605146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5" descr="TitleSlide_v2_0410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FermilabLogo_r0g48b13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538" y="660400"/>
            <a:ext cx="3373437"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TitleSlide_v2_041114.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FermilabLogo_r0g48b13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4538" y="660400"/>
            <a:ext cx="3373437"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3087"/>
                </a:solidFill>
                <a:latin typeface="Helvetica"/>
              </a:defRPr>
            </a:lvl1pPr>
          </a:lstStyle>
          <a:p>
            <a:r>
              <a:rPr lang="en-US"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308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2426863233"/>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ln/>
        </p:spPr>
        <p:txBody>
          <a:bodyPr/>
          <a:lstStyle>
            <a:lvl1pPr>
              <a:defRPr/>
            </a:lvl1pPr>
          </a:lstStyle>
          <a:p>
            <a:pPr>
              <a:defRPr/>
            </a:pPr>
            <a:r>
              <a:rPr lang="en-US" smtClean="0"/>
              <a:t>07/07/2017</a:t>
            </a:r>
            <a:endParaRPr lang="en-US" dirty="0"/>
          </a:p>
        </p:txBody>
      </p:sp>
      <p:sp>
        <p:nvSpPr>
          <p:cNvPr id="5" name="Footer Placeholder 4"/>
          <p:cNvSpPr>
            <a:spLocks noGrp="1"/>
          </p:cNvSpPr>
          <p:nvPr>
            <p:ph type="ftr" sz="quarter" idx="11"/>
          </p:nvPr>
        </p:nvSpPr>
        <p:spPr>
          <a:ln/>
        </p:spPr>
        <p:txBody>
          <a:bodyPr/>
          <a:lstStyle>
            <a:lvl1pPr>
              <a:defRPr/>
            </a:lvl1pPr>
          </a:lstStyle>
          <a:p>
            <a:pPr>
              <a:defRPr/>
            </a:pPr>
            <a:r>
              <a:rPr lang="en-US" b="1" smtClean="0"/>
              <a:t>David MacFarlane | LBNC Report to the PAC</a:t>
            </a:r>
            <a:endParaRPr lang="en-US" b="1" dirty="0"/>
          </a:p>
        </p:txBody>
      </p:sp>
      <p:sp>
        <p:nvSpPr>
          <p:cNvPr id="8" name="Slide Number Placeholder 5"/>
          <p:cNvSpPr>
            <a:spLocks noGrp="1"/>
          </p:cNvSpPr>
          <p:nvPr>
            <p:ph type="sldNum" sz="quarter" idx="12"/>
          </p:nvPr>
        </p:nvSpPr>
        <p:spPr>
          <a:ln/>
        </p:spPr>
        <p:txBody>
          <a:bodyPr/>
          <a:lstStyle>
            <a:lvl1pPr>
              <a:defRPr/>
            </a:lvl1pPr>
          </a:lstStyle>
          <a:p>
            <a:pPr>
              <a:defRPr/>
            </a:pPr>
            <a:fld id="{666F6DD0-6B70-D447-A3E8-CD6516C88934}" type="slidenum">
              <a:rPr lang="en-US"/>
              <a:pPr>
                <a:defRPr/>
              </a:pPr>
              <a:t>‹#›</a:t>
            </a:fld>
            <a:endParaRPr lang="en-US" dirty="0"/>
          </a:p>
        </p:txBody>
      </p:sp>
    </p:spTree>
    <p:extLst>
      <p:ext uri="{BB962C8B-B14F-4D97-AF65-F5344CB8AC3E}">
        <p14:creationId xmlns:p14="http://schemas.microsoft.com/office/powerpoint/2010/main" val="727836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20"/>
          </p:nvPr>
        </p:nvSpPr>
        <p:spPr>
          <a:ln/>
        </p:spPr>
        <p:txBody>
          <a:bodyPr/>
          <a:lstStyle>
            <a:lvl1pPr>
              <a:defRPr/>
            </a:lvl1pPr>
          </a:lstStyle>
          <a:p>
            <a:pPr>
              <a:defRPr/>
            </a:pPr>
            <a:r>
              <a:rPr lang="en-US" smtClean="0"/>
              <a:t>07/07/2017</a:t>
            </a:r>
            <a:endParaRPr lang="en-US" dirty="0"/>
          </a:p>
        </p:txBody>
      </p:sp>
      <p:sp>
        <p:nvSpPr>
          <p:cNvPr id="11" name="Footer Placeholder 4"/>
          <p:cNvSpPr>
            <a:spLocks noGrp="1"/>
          </p:cNvSpPr>
          <p:nvPr>
            <p:ph type="ftr" sz="quarter" idx="21"/>
          </p:nvPr>
        </p:nvSpPr>
        <p:spPr>
          <a:ln/>
        </p:spPr>
        <p:txBody>
          <a:bodyPr/>
          <a:lstStyle>
            <a:lvl1pPr>
              <a:defRPr/>
            </a:lvl1pPr>
          </a:lstStyle>
          <a:p>
            <a:pPr>
              <a:defRPr/>
            </a:pPr>
            <a:r>
              <a:rPr lang="en-US" b="1" smtClean="0"/>
              <a:t>David MacFarlane | LBNC Report to the PAC</a:t>
            </a:r>
            <a:endParaRPr lang="en-US" b="1" dirty="0"/>
          </a:p>
        </p:txBody>
      </p:sp>
      <p:sp>
        <p:nvSpPr>
          <p:cNvPr id="12" name="Slide Number Placeholder 5"/>
          <p:cNvSpPr>
            <a:spLocks noGrp="1"/>
          </p:cNvSpPr>
          <p:nvPr>
            <p:ph type="sldNum" sz="quarter" idx="22"/>
          </p:nvPr>
        </p:nvSpPr>
        <p:spPr>
          <a:ln/>
        </p:spPr>
        <p:txBody>
          <a:bodyPr/>
          <a:lstStyle>
            <a:lvl1pPr>
              <a:defRPr/>
            </a:lvl1pPr>
          </a:lstStyle>
          <a:p>
            <a:pPr>
              <a:defRPr/>
            </a:pPr>
            <a:fld id="{998902AF-7A47-EA42-98BA-3CCC5586AF47}" type="slidenum">
              <a:rPr lang="en-US"/>
              <a:pPr>
                <a:defRPr/>
              </a:pPr>
              <a:t>‹#›</a:t>
            </a:fld>
            <a:endParaRPr lang="en-US" dirty="0"/>
          </a:p>
        </p:txBody>
      </p:sp>
    </p:spTree>
    <p:extLst>
      <p:ext uri="{BB962C8B-B14F-4D97-AF65-F5344CB8AC3E}">
        <p14:creationId xmlns:p14="http://schemas.microsoft.com/office/powerpoint/2010/main" val="2575002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711746"/>
            <a:ext cx="8293100" cy="1143000"/>
          </a:xfrm>
          <a:prstGeom prst="rect">
            <a:avLst/>
          </a:prstGeom>
        </p:spPr>
        <p:txBody>
          <a:bodyPr vert="horz" lIns="0" tIns="0" rIns="0" bIns="0" anchor="b" anchorCtr="0"/>
          <a:lstStyle>
            <a:lvl1pPr algn="l">
              <a:defRPr sz="3200" b="1" i="0" baseline="0">
                <a:solidFill>
                  <a:srgbClr val="004C97"/>
                </a:solidFill>
                <a:latin typeface="Helvetica"/>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454025" y="3209907"/>
            <a:ext cx="8296275" cy="1721069"/>
          </a:xfrm>
          <a:prstGeom prst="rect">
            <a:avLst/>
          </a:prstGeom>
        </p:spPr>
        <p:txBody>
          <a:bodyPr vert="horz" lIns="0" tIns="0" rIns="0" bIns="0"/>
          <a:lstStyle>
            <a:lvl1pPr marL="0" indent="0">
              <a:buFontTx/>
              <a:buNone/>
              <a:defRPr sz="2200" baseline="0">
                <a:solidFill>
                  <a:srgbClr val="004C97"/>
                </a:solidFill>
                <a:latin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378335486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457200" y="432609"/>
            <a:ext cx="8293100" cy="64695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3" name="Picture Placeholder 12"/>
          <p:cNvSpPr>
            <a:spLocks noGrp="1"/>
          </p:cNvSpPr>
          <p:nvPr>
            <p:ph type="pic" sz="quarter" idx="10"/>
          </p:nvPr>
        </p:nvSpPr>
        <p:spPr>
          <a:xfrm>
            <a:off x="457200" y="1238250"/>
            <a:ext cx="8293100" cy="4846639"/>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4" name="Date Placeholder 3"/>
          <p:cNvSpPr>
            <a:spLocks noGrp="1"/>
          </p:cNvSpPr>
          <p:nvPr>
            <p:ph type="dt" sz="half" idx="11"/>
          </p:nvPr>
        </p:nvSpPr>
        <p:spPr/>
        <p:txBody>
          <a:bodyPr/>
          <a:lstStyle>
            <a:lvl1pPr>
              <a:defRPr/>
            </a:lvl1pPr>
          </a:lstStyle>
          <a:p>
            <a:pPr>
              <a:defRPr/>
            </a:pPr>
            <a:r>
              <a:rPr lang="en-US"/>
              <a:t>30 Mar 2017</a:t>
            </a:r>
            <a:endParaRPr lang="en-US" dirty="0"/>
          </a:p>
        </p:txBody>
      </p:sp>
      <p:sp>
        <p:nvSpPr>
          <p:cNvPr id="5" name="Footer Placeholder 4"/>
          <p:cNvSpPr>
            <a:spLocks noGrp="1"/>
          </p:cNvSpPr>
          <p:nvPr>
            <p:ph type="ftr" sz="quarter" idx="12"/>
          </p:nvPr>
        </p:nvSpPr>
        <p:spPr/>
        <p:txBody>
          <a:bodyPr/>
          <a:lstStyle>
            <a:lvl1pPr>
              <a:defRPr/>
            </a:lvl1pPr>
          </a:lstStyle>
          <a:p>
            <a:pPr>
              <a:defRPr/>
            </a:pPr>
            <a:r>
              <a:rPr lang="en-US"/>
              <a:t>C. J. Mossey | Plans for CD-2</a:t>
            </a:r>
          </a:p>
        </p:txBody>
      </p:sp>
      <p:sp>
        <p:nvSpPr>
          <p:cNvPr id="6" name="Slide Number Placeholder 5"/>
          <p:cNvSpPr>
            <a:spLocks noGrp="1"/>
          </p:cNvSpPr>
          <p:nvPr>
            <p:ph type="sldNum" sz="quarter" idx="13"/>
          </p:nvPr>
        </p:nvSpPr>
        <p:spPr/>
        <p:txBody>
          <a:bodyPr/>
          <a:lstStyle>
            <a:lvl1pPr>
              <a:defRPr/>
            </a:lvl1pPr>
          </a:lstStyle>
          <a:p>
            <a:pPr>
              <a:defRPr/>
            </a:pPr>
            <a:fld id="{C663080B-B7DD-F94E-BF93-E5AF96AB2174}" type="slidenum">
              <a:rPr lang="en-US"/>
              <a:pPr>
                <a:defRPr/>
              </a:pPr>
              <a:t>‹#›</a:t>
            </a:fld>
            <a:endParaRPr lang="en-US" dirty="0"/>
          </a:p>
        </p:txBody>
      </p:sp>
    </p:spTree>
    <p:extLst>
      <p:ext uri="{BB962C8B-B14F-4D97-AF65-F5344CB8AC3E}">
        <p14:creationId xmlns:p14="http://schemas.microsoft.com/office/powerpoint/2010/main" val="15028175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7296D5B8-9374-4A32-9294-F7F6EF035B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427760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EEB0F418-F51B-42C8-A4D6-6F73EBB734F3}" type="datetime1">
              <a:rPr lang="fr-FR" altLang="fr-FR"/>
              <a:pPr>
                <a:defRPr/>
              </a:pPr>
              <a:t>05/07/2017</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6E23434-AB14-48DA-9AC8-0913C8AD1444}" type="slidenum">
              <a:rPr lang="fr-FR" altLang="fr-FR"/>
              <a:pPr>
                <a:defRPr/>
              </a:pPr>
              <a:t>‹#›</a:t>
            </a:fld>
            <a:endParaRPr lang="fr-FR" altLang="fr-FR"/>
          </a:p>
        </p:txBody>
      </p:sp>
    </p:spTree>
    <p:extLst>
      <p:ext uri="{BB962C8B-B14F-4D97-AF65-F5344CB8AC3E}">
        <p14:creationId xmlns:p14="http://schemas.microsoft.com/office/powerpoint/2010/main" val="973056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0B7870BF-DF36-4771-A7B6-122BCFEBACE7}" type="datetime1">
              <a:rPr lang="fr-FR" altLang="fr-FR"/>
              <a:pPr>
                <a:defRPr/>
              </a:pPr>
              <a:t>05/07/2017</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2E890A5C-22B1-4762-AF27-55E604E619AC}" type="slidenum">
              <a:rPr lang="fr-FR" altLang="fr-FR"/>
              <a:pPr>
                <a:defRPr/>
              </a:pPr>
              <a:t>‹#›</a:t>
            </a:fld>
            <a:endParaRPr lang="fr-FR" altLang="fr-FR"/>
          </a:p>
        </p:txBody>
      </p:sp>
    </p:spTree>
    <p:extLst>
      <p:ext uri="{BB962C8B-B14F-4D97-AF65-F5344CB8AC3E}">
        <p14:creationId xmlns:p14="http://schemas.microsoft.com/office/powerpoint/2010/main" val="17628872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04612F9-C2C8-4215-8A69-C8A5B2FB1ECD}" type="datetime1">
              <a:rPr lang="fr-FR" altLang="fr-FR"/>
              <a:pPr>
                <a:defRPr/>
              </a:pPr>
              <a:t>05/07/2017</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A863517E-9F8C-4C33-865B-6EA093FEED76}" type="slidenum">
              <a:rPr lang="fr-FR" altLang="fr-FR"/>
              <a:pPr>
                <a:defRPr/>
              </a:pPr>
              <a:t>‹#›</a:t>
            </a:fld>
            <a:endParaRPr lang="fr-FR" altLang="fr-FR"/>
          </a:p>
        </p:txBody>
      </p:sp>
    </p:spTree>
    <p:extLst>
      <p:ext uri="{BB962C8B-B14F-4D97-AF65-F5344CB8AC3E}">
        <p14:creationId xmlns:p14="http://schemas.microsoft.com/office/powerpoint/2010/main" val="1954366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33C58F7E-504A-4926-B021-4763CB438002}" type="datetime1">
              <a:rPr lang="fr-FR" altLang="fr-FR"/>
              <a:pPr>
                <a:defRPr/>
              </a:pPr>
              <a:t>05/07/2017</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6EE64C0F-AAD4-4BED-900F-7564221B9EBC}" type="slidenum">
              <a:rPr lang="fr-FR" altLang="fr-FR"/>
              <a:pPr>
                <a:defRPr/>
              </a:pPr>
              <a:t>‹#›</a:t>
            </a:fld>
            <a:endParaRPr lang="fr-FR" altLang="fr-FR"/>
          </a:p>
        </p:txBody>
      </p:sp>
    </p:spTree>
    <p:extLst>
      <p:ext uri="{BB962C8B-B14F-4D97-AF65-F5344CB8AC3E}">
        <p14:creationId xmlns:p14="http://schemas.microsoft.com/office/powerpoint/2010/main" val="809888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FD027D74-51BB-4AF2-A426-620323CD447A}" type="datetime1">
              <a:rPr lang="fr-FR" altLang="fr-FR"/>
              <a:pPr>
                <a:defRPr/>
              </a:pPr>
              <a:t>05/07/2017</a:t>
            </a:fld>
            <a:endParaRPr lang="fr-FR" altLang="fr-FR"/>
          </a:p>
        </p:txBody>
      </p:sp>
      <p:sp>
        <p:nvSpPr>
          <p:cNvPr id="8"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9" name="Espace réservé du numéro de diapositive 5"/>
          <p:cNvSpPr>
            <a:spLocks noGrp="1"/>
          </p:cNvSpPr>
          <p:nvPr>
            <p:ph type="sldNum" sz="quarter" idx="12"/>
          </p:nvPr>
        </p:nvSpPr>
        <p:spPr/>
        <p:txBody>
          <a:bodyPr/>
          <a:lstStyle>
            <a:lvl1pPr>
              <a:defRPr/>
            </a:lvl1pPr>
          </a:lstStyle>
          <a:p>
            <a:pPr>
              <a:defRPr/>
            </a:pPr>
            <a:fld id="{77C48E7A-47B3-4F87-A320-B186DF23A08A}" type="slidenum">
              <a:rPr lang="fr-FR" altLang="fr-FR"/>
              <a:pPr>
                <a:defRPr/>
              </a:pPr>
              <a:t>‹#›</a:t>
            </a:fld>
            <a:endParaRPr lang="fr-FR" altLang="fr-FR"/>
          </a:p>
        </p:txBody>
      </p:sp>
    </p:spTree>
    <p:extLst>
      <p:ext uri="{BB962C8B-B14F-4D97-AF65-F5344CB8AC3E}">
        <p14:creationId xmlns:p14="http://schemas.microsoft.com/office/powerpoint/2010/main" val="327120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900">
                <a:solidFill>
                  <a:srgbClr val="003087"/>
                </a:solidFill>
              </a:defRPr>
            </a:lvl1p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lvl1pPr>
              <a:defRPr sz="900" b="0">
                <a:solidFill>
                  <a:srgbClr val="003087"/>
                </a:solidFill>
              </a:defRPr>
            </a:lvl1p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lvl1pPr>
              <a:defRPr sz="900">
                <a:solidFill>
                  <a:srgbClr val="003087"/>
                </a:solidFill>
              </a:defRPr>
            </a:lvl1pPr>
          </a:lstStyle>
          <a:p>
            <a:pPr>
              <a:defRPr/>
            </a:pPr>
            <a:fld id="{2252C86A-56CA-C846-AB85-01C4489D8FB7}" type="slidenum">
              <a:rPr lang="en-US"/>
              <a:pPr>
                <a:defRPr/>
              </a:pPr>
              <a:t>‹#›</a:t>
            </a:fld>
            <a:endParaRPr lang="en-US" dirty="0"/>
          </a:p>
        </p:txBody>
      </p:sp>
    </p:spTree>
    <p:extLst>
      <p:ext uri="{BB962C8B-B14F-4D97-AF65-F5344CB8AC3E}">
        <p14:creationId xmlns:p14="http://schemas.microsoft.com/office/powerpoint/2010/main" val="26446054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D8DD218C-16A7-4A61-8807-CAB7A3A0D7D8}" type="datetime1">
              <a:rPr lang="fr-FR" altLang="fr-FR"/>
              <a:pPr>
                <a:defRPr/>
              </a:pPr>
              <a:t>05/07/2017</a:t>
            </a:fld>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170381FC-88F9-4B3A-975C-369C7F069094}" type="slidenum">
              <a:rPr lang="fr-FR" altLang="fr-FR"/>
              <a:pPr>
                <a:defRPr/>
              </a:pPr>
              <a:t>‹#›</a:t>
            </a:fld>
            <a:endParaRPr lang="fr-FR" altLang="fr-FR"/>
          </a:p>
        </p:txBody>
      </p:sp>
    </p:spTree>
    <p:extLst>
      <p:ext uri="{BB962C8B-B14F-4D97-AF65-F5344CB8AC3E}">
        <p14:creationId xmlns:p14="http://schemas.microsoft.com/office/powerpoint/2010/main" val="528394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Espace réservé du numéro de diapositive 5"/>
          <p:cNvSpPr txBox="1">
            <a:spLocks noGrp="1"/>
          </p:cNvSpPr>
          <p:nvPr userDrawn="1"/>
        </p:nvSpPr>
        <p:spPr bwMode="auto">
          <a:xfrm>
            <a:off x="687705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Verdana" pitchFamily="34" charset="0"/>
                <a:ea typeface="ＭＳ Ｐゴシック" pitchFamily="34" charset="-128"/>
              </a:defRPr>
            </a:lvl1pPr>
            <a:lvl2pPr marL="742950" indent="-285750" eaLnBrk="0" hangingPunct="0">
              <a:defRPr>
                <a:solidFill>
                  <a:schemeClr val="tx1"/>
                </a:solidFill>
                <a:latin typeface="Verdana" pitchFamily="34" charset="0"/>
                <a:ea typeface="ＭＳ Ｐゴシック" pitchFamily="34" charset="-128"/>
              </a:defRPr>
            </a:lvl2pPr>
            <a:lvl3pPr marL="1143000" indent="-228600" eaLnBrk="0" hangingPunct="0">
              <a:defRPr>
                <a:solidFill>
                  <a:schemeClr val="tx1"/>
                </a:solidFill>
                <a:latin typeface="Verdana" pitchFamily="34" charset="0"/>
                <a:ea typeface="ＭＳ Ｐゴシック" pitchFamily="34" charset="-128"/>
              </a:defRPr>
            </a:lvl3pPr>
            <a:lvl4pPr marL="1600200" indent="-228600" eaLnBrk="0" hangingPunct="0">
              <a:defRPr>
                <a:solidFill>
                  <a:schemeClr val="tx1"/>
                </a:solidFill>
                <a:latin typeface="Verdana" pitchFamily="34" charset="0"/>
                <a:ea typeface="ＭＳ Ｐゴシック" pitchFamily="34" charset="-128"/>
              </a:defRPr>
            </a:lvl4pPr>
            <a:lvl5pPr marL="2057400" indent="-228600" eaLnBrk="0" hangingPunct="0">
              <a:defRPr>
                <a:solidFill>
                  <a:schemeClr val="tx1"/>
                </a:solidFill>
                <a:latin typeface="Verdana"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Verdana"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Verdana"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Verdana"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Verdana" pitchFamily="34" charset="0"/>
                <a:ea typeface="ＭＳ Ｐゴシック" pitchFamily="34" charset="-128"/>
              </a:defRPr>
            </a:lvl9pPr>
          </a:lstStyle>
          <a:p>
            <a:pPr algn="r" defTabSz="914400" eaLnBrk="1" hangingPunct="1">
              <a:defRPr/>
            </a:pPr>
            <a:fld id="{0998D5C1-46A9-47AE-901E-04C49029E071}" type="slidenum">
              <a:rPr lang="fr-FR" altLang="fr-FR" sz="1200" smtClean="0">
                <a:solidFill>
                  <a:srgbClr val="898989"/>
                </a:solidFill>
                <a:cs typeface="+mn-cs"/>
              </a:rPr>
              <a:pPr algn="r" defTabSz="914400" eaLnBrk="1" hangingPunct="1">
                <a:defRPr/>
              </a:pPr>
              <a:t>‹#›</a:t>
            </a:fld>
            <a:endParaRPr lang="fr-FR" altLang="fr-FR" sz="1200" smtClean="0">
              <a:solidFill>
                <a:srgbClr val="898989"/>
              </a:solidFill>
              <a:cs typeface="+mn-cs"/>
            </a:endParaRPr>
          </a:p>
        </p:txBody>
      </p:sp>
      <p:cxnSp>
        <p:nvCxnSpPr>
          <p:cNvPr id="4" name="Connecteur droit 3"/>
          <p:cNvCxnSpPr/>
          <p:nvPr userDrawn="1"/>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idx="4294967295"/>
          </p:nvPr>
        </p:nvSpPr>
        <p:spPr>
          <a:xfrm>
            <a:off x="0" y="0"/>
            <a:ext cx="9144000" cy="692150"/>
          </a:xfrm>
        </p:spPr>
        <p:txBody>
          <a:bodyPr/>
          <a:lstStyle/>
          <a:p>
            <a:endParaRPr lang="fr-FR" altLang="fr-FR" dirty="0" smtClean="0"/>
          </a:p>
        </p:txBody>
      </p:sp>
    </p:spTree>
    <p:extLst>
      <p:ext uri="{BB962C8B-B14F-4D97-AF65-F5344CB8AC3E}">
        <p14:creationId xmlns:p14="http://schemas.microsoft.com/office/powerpoint/2010/main" val="108084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CE8EB30-2CD1-4C91-B545-4F2553594FC2}" type="datetime1">
              <a:rPr lang="fr-FR" altLang="fr-FR"/>
              <a:pPr>
                <a:defRPr/>
              </a:pPr>
              <a:t>05/07/2017</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5B894C6B-EF0B-4586-AA47-B40D8BEBF28E}" type="slidenum">
              <a:rPr lang="fr-FR" altLang="fr-FR"/>
              <a:pPr>
                <a:defRPr/>
              </a:pPr>
              <a:t>‹#›</a:t>
            </a:fld>
            <a:endParaRPr lang="fr-FR" altLang="fr-FR"/>
          </a:p>
        </p:txBody>
      </p:sp>
    </p:spTree>
    <p:extLst>
      <p:ext uri="{BB962C8B-B14F-4D97-AF65-F5344CB8AC3E}">
        <p14:creationId xmlns:p14="http://schemas.microsoft.com/office/powerpoint/2010/main" val="4230108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C9E53B08-DED5-4A8D-8526-CCE212BE1999}" type="datetime1">
              <a:rPr lang="fr-FR" altLang="fr-FR"/>
              <a:pPr>
                <a:defRPr/>
              </a:pPr>
              <a:t>05/07/2017</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7" name="Espace réservé du numéro de diapositive 5"/>
          <p:cNvSpPr>
            <a:spLocks noGrp="1"/>
          </p:cNvSpPr>
          <p:nvPr>
            <p:ph type="sldNum" sz="quarter" idx="12"/>
          </p:nvPr>
        </p:nvSpPr>
        <p:spPr/>
        <p:txBody>
          <a:bodyPr/>
          <a:lstStyle>
            <a:lvl1pPr>
              <a:defRPr/>
            </a:lvl1pPr>
          </a:lstStyle>
          <a:p>
            <a:pPr>
              <a:defRPr/>
            </a:pPr>
            <a:fld id="{70E03CE1-A580-4F9B-B93B-58CE515FB184}" type="slidenum">
              <a:rPr lang="fr-FR" altLang="fr-FR"/>
              <a:pPr>
                <a:defRPr/>
              </a:pPr>
              <a:t>‹#›</a:t>
            </a:fld>
            <a:endParaRPr lang="fr-FR" altLang="fr-FR"/>
          </a:p>
        </p:txBody>
      </p:sp>
    </p:spTree>
    <p:extLst>
      <p:ext uri="{BB962C8B-B14F-4D97-AF65-F5344CB8AC3E}">
        <p14:creationId xmlns:p14="http://schemas.microsoft.com/office/powerpoint/2010/main" val="471637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2E5BE4F2-672E-4993-A486-4FEE5E320AD5}" type="datetime1">
              <a:rPr lang="fr-FR" altLang="fr-FR"/>
              <a:pPr>
                <a:defRPr/>
              </a:pPr>
              <a:t>05/07/2017</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098C0157-057A-4796-9F88-42C659BB022D}" type="slidenum">
              <a:rPr lang="fr-FR" altLang="fr-FR"/>
              <a:pPr>
                <a:defRPr/>
              </a:pPr>
              <a:t>‹#›</a:t>
            </a:fld>
            <a:endParaRPr lang="fr-FR" altLang="fr-FR"/>
          </a:p>
        </p:txBody>
      </p:sp>
    </p:spTree>
    <p:extLst>
      <p:ext uri="{BB962C8B-B14F-4D97-AF65-F5344CB8AC3E}">
        <p14:creationId xmlns:p14="http://schemas.microsoft.com/office/powerpoint/2010/main" val="39826766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341E9902-5A35-4F3D-8054-9DC515B70ABF}" type="datetime1">
              <a:rPr lang="fr-FR" altLang="fr-FR"/>
              <a:pPr>
                <a:defRPr/>
              </a:pPr>
              <a:t>05/07/2017</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6" name="Espace réservé du numéro de diapositive 5"/>
          <p:cNvSpPr>
            <a:spLocks noGrp="1"/>
          </p:cNvSpPr>
          <p:nvPr>
            <p:ph type="sldNum" sz="quarter" idx="12"/>
          </p:nvPr>
        </p:nvSpPr>
        <p:spPr/>
        <p:txBody>
          <a:bodyPr/>
          <a:lstStyle>
            <a:lvl1pPr>
              <a:defRPr/>
            </a:lvl1pPr>
          </a:lstStyle>
          <a:p>
            <a:pPr>
              <a:defRPr/>
            </a:pPr>
            <a:fld id="{FA1219E7-5EFF-413F-B1EC-F151194DAD04}" type="slidenum">
              <a:rPr lang="fr-FR" altLang="fr-FR"/>
              <a:pPr>
                <a:defRPr/>
              </a:pPr>
              <a:t>‹#›</a:t>
            </a:fld>
            <a:endParaRPr lang="fr-FR" altLang="fr-FR"/>
          </a:p>
        </p:txBody>
      </p:sp>
    </p:spTree>
    <p:extLst>
      <p:ext uri="{BB962C8B-B14F-4D97-AF65-F5344CB8AC3E}">
        <p14:creationId xmlns:p14="http://schemas.microsoft.com/office/powerpoint/2010/main" val="17630120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54BAB105-28A9-4F9F-B428-4B86FC9584EA}" type="datetime1">
              <a:rPr lang="fr-FR" altLang="fr-FR"/>
              <a:pPr>
                <a:defRPr/>
              </a:pPr>
              <a:t>05/07/2017</a:t>
            </a:fld>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en-US" altLang="en-US"/>
          </a:p>
        </p:txBody>
      </p:sp>
      <p:sp>
        <p:nvSpPr>
          <p:cNvPr id="5" name="Espace réservé du numéro de diapositive 5"/>
          <p:cNvSpPr>
            <a:spLocks noGrp="1"/>
          </p:cNvSpPr>
          <p:nvPr>
            <p:ph type="sldNum" sz="quarter" idx="12"/>
          </p:nvPr>
        </p:nvSpPr>
        <p:spPr/>
        <p:txBody>
          <a:bodyPr/>
          <a:lstStyle>
            <a:lvl1pPr>
              <a:defRPr/>
            </a:lvl1pPr>
          </a:lstStyle>
          <a:p>
            <a:pPr>
              <a:defRPr/>
            </a:pPr>
            <a:fld id="{421A56BB-2C8F-4CBB-8229-EC8256C82F99}" type="slidenum">
              <a:rPr lang="fr-FR" altLang="fr-FR"/>
              <a:pPr>
                <a:defRPr/>
              </a:pPr>
              <a:t>‹#›</a:t>
            </a:fld>
            <a:endParaRPr lang="fr-FR" altLang="fr-FR"/>
          </a:p>
        </p:txBody>
      </p:sp>
    </p:spTree>
    <p:extLst>
      <p:ext uri="{BB962C8B-B14F-4D97-AF65-F5344CB8AC3E}">
        <p14:creationId xmlns:p14="http://schemas.microsoft.com/office/powerpoint/2010/main" val="12425393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1_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E987AFC3-497B-4D8A-82F7-118FB0A7D435}" type="datetime1">
              <a:rPr lang="fr-FR"/>
              <a:pPr>
                <a:defRPr/>
              </a:pPr>
              <a:t>05/07/2017</a:t>
            </a:fld>
            <a:endParaRPr lang="fr-BE"/>
          </a:p>
        </p:txBody>
      </p:sp>
      <p:sp>
        <p:nvSpPr>
          <p:cNvPr id="3" name="Espace réservé du pied de page 2"/>
          <p:cNvSpPr>
            <a:spLocks noGrp="1"/>
          </p:cNvSpPr>
          <p:nvPr>
            <p:ph type="ftr" sz="quarter" idx="11"/>
          </p:nvPr>
        </p:nvSpPr>
        <p:spPr/>
        <p:txBody>
          <a:bodyPr/>
          <a:lstStyle>
            <a:lvl1pPr>
              <a:defRPr/>
            </a:lvl1pPr>
          </a:lstStyle>
          <a:p>
            <a:pPr>
              <a:defRPr/>
            </a:pPr>
            <a:endParaRPr lang="fr-BE"/>
          </a:p>
        </p:txBody>
      </p:sp>
      <p:sp>
        <p:nvSpPr>
          <p:cNvPr id="4" name="Espace réservé du numéro de diapositive 3"/>
          <p:cNvSpPr>
            <a:spLocks noGrp="1"/>
          </p:cNvSpPr>
          <p:nvPr>
            <p:ph type="sldNum" sz="quarter" idx="12"/>
          </p:nvPr>
        </p:nvSpPr>
        <p:spPr/>
        <p:txBody>
          <a:bodyPr/>
          <a:lstStyle>
            <a:lvl1pPr>
              <a:defRPr/>
            </a:lvl1pPr>
          </a:lstStyle>
          <a:p>
            <a:pPr>
              <a:defRPr/>
            </a:pPr>
            <a:fld id="{04D63576-D99D-4F5A-9303-254015D0EE0C}" type="slidenum">
              <a:rPr lang="fr-BE"/>
              <a:pPr>
                <a:defRPr/>
              </a:pPr>
              <a:t>‹#›</a:t>
            </a:fld>
            <a:endParaRPr lang="fr-BE"/>
          </a:p>
        </p:txBody>
      </p:sp>
    </p:spTree>
    <p:extLst>
      <p:ext uri="{BB962C8B-B14F-4D97-AF65-F5344CB8AC3E}">
        <p14:creationId xmlns:p14="http://schemas.microsoft.com/office/powerpoint/2010/main" val="37102393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prstClr val="black"/>
              </a:solidFill>
            </a:endParaRPr>
          </a:p>
        </p:txBody>
      </p:sp>
      <p:sp>
        <p:nvSpPr>
          <p:cNvPr id="2" name="Title 1"/>
          <p:cNvSpPr>
            <a:spLocks noGrp="1"/>
          </p:cNvSpPr>
          <p:nvPr>
            <p:ph type="title"/>
          </p:nvPr>
        </p:nvSpPr>
        <p:spPr>
          <a:xfrm>
            <a:off x="457200" y="432610"/>
            <a:ext cx="8293100"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8" name="Content Placeholder 2"/>
          <p:cNvSpPr>
            <a:spLocks noGrp="1"/>
          </p:cNvSpPr>
          <p:nvPr>
            <p:ph idx="13"/>
          </p:nvPr>
        </p:nvSpPr>
        <p:spPr>
          <a:xfrm>
            <a:off x="457200" y="1238250"/>
            <a:ext cx="8293100" cy="4846638"/>
          </a:xfrm>
          <a:prstGeom prst="rect">
            <a:avLst/>
          </a:prstGeom>
        </p:spPr>
        <p:txBody>
          <a:bodyPr lIns="0" rIns="0"/>
          <a:lstStyle>
            <a:lvl1pPr marL="256032" indent="-265176">
              <a:lnSpc>
                <a:spcPct val="100000"/>
              </a:lnSpc>
              <a:spcBef>
                <a:spcPts val="450"/>
              </a:spcBef>
              <a:spcAft>
                <a:spcPts val="0"/>
              </a:spcAft>
              <a:buFont typeface="Arial"/>
              <a:buChar char="•"/>
              <a:defRPr sz="2200" b="0" i="0">
                <a:solidFill>
                  <a:srgbClr val="63666A"/>
                </a:solidFill>
                <a:latin typeface="Helvetica"/>
              </a:defRPr>
            </a:lvl1pPr>
            <a:lvl2pPr marL="515938" indent="-228600">
              <a:lnSpc>
                <a:spcPct val="100000"/>
              </a:lnSpc>
              <a:spcBef>
                <a:spcPts val="432"/>
              </a:spcBef>
              <a:spcAft>
                <a:spcPts val="0"/>
              </a:spcAft>
              <a:buSzPct val="90000"/>
              <a:buFont typeface="Lucida Grande"/>
              <a:buChar char="-"/>
              <a:defRPr sz="2000" b="0" i="0">
                <a:solidFill>
                  <a:srgbClr val="63666A"/>
                </a:solidFill>
                <a:latin typeface="Helvetica"/>
              </a:defRPr>
            </a:lvl2pPr>
            <a:lvl3pPr marL="803275" indent="-228600">
              <a:lnSpc>
                <a:spcPct val="100000"/>
              </a:lnSpc>
              <a:spcBef>
                <a:spcPts val="432"/>
              </a:spcBef>
              <a:spcAft>
                <a:spcPts val="0"/>
              </a:spcAft>
              <a:buSzPct val="88000"/>
              <a:buFont typeface="Arial"/>
              <a:buChar char="•"/>
              <a:defRPr sz="1800" b="0" i="0">
                <a:solidFill>
                  <a:srgbClr val="63666A"/>
                </a:solidFill>
                <a:latin typeface="Helvetica"/>
              </a:defRPr>
            </a:lvl3pPr>
            <a:lvl4pPr marL="1090613"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err="1"/>
              <a:t>Xxxx</a:t>
            </a:r>
            <a:endParaRPr lang="en-US" dirty="0"/>
          </a:p>
          <a:p>
            <a:pPr lvl="0"/>
            <a:r>
              <a:rPr lang="en-US" dirty="0" err="1"/>
              <a:t>xxxx</a:t>
            </a:r>
            <a:endParaRPr lang="en-US" dirty="0"/>
          </a:p>
        </p:txBody>
      </p:sp>
      <p:sp>
        <p:nvSpPr>
          <p:cNvPr id="9" name="Date Placeholder 4"/>
          <p:cNvSpPr>
            <a:spLocks noGrp="1"/>
          </p:cNvSpPr>
          <p:nvPr>
            <p:ph type="dt" sz="half" idx="16"/>
          </p:nvPr>
        </p:nvSpPr>
        <p:spPr>
          <a:xfrm>
            <a:off x="979488" y="6488430"/>
            <a:ext cx="1136650" cy="187325"/>
          </a:xfrm>
        </p:spPr>
        <p:txBody>
          <a:bodyPr/>
          <a:lstStyle/>
          <a:p>
            <a:pPr>
              <a:defRPr/>
            </a:pPr>
            <a:r>
              <a:rPr lang="en-US"/>
              <a:t>06.23.17</a:t>
            </a:r>
            <a:endParaRPr lang="en-US" dirty="0"/>
          </a:p>
        </p:txBody>
      </p:sp>
      <p:sp>
        <p:nvSpPr>
          <p:cNvPr id="10" name="Footer Placeholder 5"/>
          <p:cNvSpPr>
            <a:spLocks noGrp="1"/>
          </p:cNvSpPr>
          <p:nvPr>
            <p:ph type="ftr" sz="quarter" idx="17"/>
          </p:nvPr>
        </p:nvSpPr>
        <p:spPr>
          <a:xfrm>
            <a:off x="2116138" y="6488430"/>
            <a:ext cx="5616575" cy="187325"/>
          </a:xfrm>
        </p:spPr>
        <p:txBody>
          <a:bodyPr/>
          <a:lstStyle/>
          <a:p>
            <a:pPr>
              <a:defRPr/>
            </a:pPr>
            <a:r>
              <a:rPr lang="en-US"/>
              <a:t>McCluskey |  Far Site Update and Planning</a:t>
            </a:r>
            <a:endParaRPr lang="en-US"/>
          </a:p>
        </p:txBody>
      </p:sp>
      <p:sp>
        <p:nvSpPr>
          <p:cNvPr id="11" name="Slide Number Placeholder 6"/>
          <p:cNvSpPr>
            <a:spLocks noGrp="1"/>
          </p:cNvSpPr>
          <p:nvPr>
            <p:ph type="sldNum" sz="quarter" idx="18"/>
          </p:nvPr>
        </p:nvSpPr>
        <p:spPr>
          <a:xfrm>
            <a:off x="454025" y="6488430"/>
            <a:ext cx="525463" cy="187325"/>
          </a:xfrm>
        </p:spPr>
        <p:txBody>
          <a:bodyPr/>
          <a:lstStyle/>
          <a:p>
            <a:pPr>
              <a:defRPr/>
            </a:pPr>
            <a:fld id="{609735B5-E0F8-D44A-A3DE-E2CD0DCDE7CF}" type="slidenum">
              <a:rPr lang="en-US"/>
              <a:pPr>
                <a:defRPr/>
              </a:pPr>
              <a:t>‹#›</a:t>
            </a:fld>
            <a:endParaRPr lang="en-US" dirty="0"/>
          </a:p>
        </p:txBody>
      </p:sp>
    </p:spTree>
    <p:extLst>
      <p:ext uri="{BB962C8B-B14F-4D97-AF65-F5344CB8AC3E}">
        <p14:creationId xmlns:p14="http://schemas.microsoft.com/office/powerpoint/2010/main" val="2600443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Title 1"/>
          <p:cNvSpPr>
            <a:spLocks noGrp="1"/>
          </p:cNvSpPr>
          <p:nvPr>
            <p:ph type="title"/>
          </p:nvPr>
        </p:nvSpPr>
        <p:spPr>
          <a:xfrm>
            <a:off x="457200" y="432609"/>
            <a:ext cx="8293100" cy="548785"/>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8" name="Content Placeholder 2"/>
          <p:cNvSpPr>
            <a:spLocks noGrp="1"/>
          </p:cNvSpPr>
          <p:nvPr>
            <p:ph idx="16"/>
          </p:nvPr>
        </p:nvSpPr>
        <p:spPr>
          <a:xfrm>
            <a:off x="457200"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7"/>
          </p:nvPr>
        </p:nvSpPr>
        <p:spPr>
          <a:xfrm>
            <a:off x="4751454" y="1238250"/>
            <a:ext cx="3998846"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18"/>
          </p:nvPr>
        </p:nvSpPr>
        <p:spPr>
          <a:xfrm>
            <a:off x="979488" y="6488430"/>
            <a:ext cx="1136650" cy="187325"/>
          </a:xfrm>
        </p:spPr>
        <p:txBody>
          <a:bodyPr/>
          <a:lstStyle/>
          <a:p>
            <a:pPr>
              <a:defRPr/>
            </a:pPr>
            <a:r>
              <a:rPr lang="en-US"/>
              <a:t>06.23.17</a:t>
            </a:r>
            <a:endParaRPr lang="en-US" dirty="0"/>
          </a:p>
        </p:txBody>
      </p:sp>
      <p:sp>
        <p:nvSpPr>
          <p:cNvPr id="11" name="Footer Placeholder 5"/>
          <p:cNvSpPr>
            <a:spLocks noGrp="1"/>
          </p:cNvSpPr>
          <p:nvPr>
            <p:ph type="ftr" sz="quarter" idx="19"/>
          </p:nvPr>
        </p:nvSpPr>
        <p:spPr>
          <a:xfrm>
            <a:off x="2116138" y="6488430"/>
            <a:ext cx="5616575" cy="187325"/>
          </a:xfrm>
        </p:spPr>
        <p:txBody>
          <a:bodyPr/>
          <a:lstStyle/>
          <a:p>
            <a:pPr>
              <a:defRPr/>
            </a:pPr>
            <a:r>
              <a:rPr lang="en-US"/>
              <a:t>McCluskey |  Far Site Update and Planning</a:t>
            </a:r>
            <a:endParaRPr lang="en-US"/>
          </a:p>
        </p:txBody>
      </p:sp>
      <p:sp>
        <p:nvSpPr>
          <p:cNvPr id="13" name="Slide Number Placeholder 6"/>
          <p:cNvSpPr>
            <a:spLocks noGrp="1"/>
          </p:cNvSpPr>
          <p:nvPr>
            <p:ph type="sldNum" sz="quarter" idx="20"/>
          </p:nvPr>
        </p:nvSpPr>
        <p:spPr>
          <a:xfrm>
            <a:off x="454025" y="6488430"/>
            <a:ext cx="525463" cy="187325"/>
          </a:xfrm>
        </p:spPr>
        <p:txBody>
          <a:bodyPr/>
          <a:lstStyle/>
          <a:p>
            <a:pPr>
              <a:defRPr/>
            </a:pPr>
            <a:fld id="{609735B5-E0F8-D44A-A3DE-E2CD0DCDE7CF}" type="slidenum">
              <a:rPr lang="en-US"/>
              <a:pPr>
                <a:defRPr/>
              </a:pPr>
              <a:t>‹#›</a:t>
            </a:fld>
            <a:endParaRPr lang="en-US" dirty="0"/>
          </a:p>
        </p:txBody>
      </p:sp>
    </p:spTree>
    <p:extLst>
      <p:ext uri="{BB962C8B-B14F-4D97-AF65-F5344CB8AC3E}">
        <p14:creationId xmlns:p14="http://schemas.microsoft.com/office/powerpoint/2010/main" val="3005238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smtClean="0"/>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pPr>
              <a:defRPr/>
            </a:pPr>
            <a:r>
              <a:rPr lang="en-US" smtClean="0"/>
              <a:t>07/07/2017</a:t>
            </a:r>
            <a:endParaRPr lang="en-US" dirty="0"/>
          </a:p>
        </p:txBody>
      </p:sp>
      <p:sp>
        <p:nvSpPr>
          <p:cNvPr id="8" name="Footer Placeholder 4"/>
          <p:cNvSpPr>
            <a:spLocks noGrp="1"/>
          </p:cNvSpPr>
          <p:nvPr>
            <p:ph type="ftr" sz="quarter" idx="20"/>
          </p:nvPr>
        </p:nvSpPr>
        <p:spPr/>
        <p:txBody>
          <a:bodyPr/>
          <a:lstStyle>
            <a:lvl1pPr>
              <a:defRPr/>
            </a:lvl1pPr>
          </a:lstStyle>
          <a:p>
            <a:pPr>
              <a:defRPr/>
            </a:pPr>
            <a:r>
              <a:rPr lang="en-US" b="1" smtClean="0"/>
              <a:t>David MacFarlane | LBNC Report to the PAC</a:t>
            </a:r>
            <a:endParaRPr lang="en-US" b="1" dirty="0"/>
          </a:p>
        </p:txBody>
      </p:sp>
      <p:sp>
        <p:nvSpPr>
          <p:cNvPr id="9" name="Slide Number Placeholder 5"/>
          <p:cNvSpPr>
            <a:spLocks noGrp="1"/>
          </p:cNvSpPr>
          <p:nvPr>
            <p:ph type="sldNum" sz="quarter" idx="21"/>
          </p:nvPr>
        </p:nvSpPr>
        <p:spPr/>
        <p:txBody>
          <a:bodyPr/>
          <a:lstStyle>
            <a:lvl1pPr>
              <a:defRPr/>
            </a:lvl1pPr>
          </a:lstStyle>
          <a:p>
            <a:pPr>
              <a:defRPr/>
            </a:pPr>
            <a:fld id="{27FB4D00-4846-834A-B201-398E01C4393B}" type="slidenum">
              <a:rPr lang="en-US"/>
              <a:pPr>
                <a:defRPr/>
              </a:pPr>
              <a:t>‹#›</a:t>
            </a:fld>
            <a:endParaRPr lang="en-US" dirty="0"/>
          </a:p>
        </p:txBody>
      </p:sp>
    </p:spTree>
    <p:extLst>
      <p:ext uri="{BB962C8B-B14F-4D97-AF65-F5344CB8AC3E}">
        <p14:creationId xmlns:p14="http://schemas.microsoft.com/office/powerpoint/2010/main" val="11773115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itle 1"/>
          <p:cNvSpPr>
            <a:spLocks noGrp="1"/>
          </p:cNvSpPr>
          <p:nvPr>
            <p:ph type="title"/>
          </p:nvPr>
        </p:nvSpPr>
        <p:spPr>
          <a:xfrm>
            <a:off x="446058" y="432610"/>
            <a:ext cx="8304267" cy="57950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4" name="Text Placeholder 2"/>
          <p:cNvSpPr>
            <a:spLocks noGrp="1"/>
          </p:cNvSpPr>
          <p:nvPr>
            <p:ph type="body" idx="13"/>
          </p:nvPr>
        </p:nvSpPr>
        <p:spPr>
          <a:xfrm>
            <a:off x="4683195" y="5347368"/>
            <a:ext cx="4067130" cy="737519"/>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2"/>
          <p:cNvSpPr>
            <a:spLocks noGrp="1"/>
          </p:cNvSpPr>
          <p:nvPr>
            <p:ph idx="19"/>
          </p:nvPr>
        </p:nvSpPr>
        <p:spPr>
          <a:xfrm>
            <a:off x="457200" y="1238250"/>
            <a:ext cx="3998846"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p:cNvSpPr>
            <a:spLocks noGrp="1"/>
          </p:cNvSpPr>
          <p:nvPr>
            <p:ph idx="20"/>
          </p:nvPr>
        </p:nvSpPr>
        <p:spPr>
          <a:xfrm>
            <a:off x="4751454" y="1238250"/>
            <a:ext cx="3998846" cy="3892550"/>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4"/>
          <p:cNvSpPr>
            <a:spLocks noGrp="1"/>
          </p:cNvSpPr>
          <p:nvPr>
            <p:ph type="dt" sz="half" idx="16"/>
          </p:nvPr>
        </p:nvSpPr>
        <p:spPr>
          <a:xfrm>
            <a:off x="979488" y="6488430"/>
            <a:ext cx="1136650" cy="187325"/>
          </a:xfrm>
        </p:spPr>
        <p:txBody>
          <a:bodyPr/>
          <a:lstStyle/>
          <a:p>
            <a:pPr>
              <a:defRPr/>
            </a:pPr>
            <a:r>
              <a:rPr lang="en-US"/>
              <a:t>06.23.17</a:t>
            </a:r>
            <a:endParaRPr lang="en-US" dirty="0"/>
          </a:p>
        </p:txBody>
      </p:sp>
      <p:sp>
        <p:nvSpPr>
          <p:cNvPr id="15" name="Footer Placeholder 5"/>
          <p:cNvSpPr>
            <a:spLocks noGrp="1"/>
          </p:cNvSpPr>
          <p:nvPr>
            <p:ph type="ftr" sz="quarter" idx="17"/>
          </p:nvPr>
        </p:nvSpPr>
        <p:spPr>
          <a:xfrm>
            <a:off x="2116138" y="6488430"/>
            <a:ext cx="5616575" cy="187325"/>
          </a:xfrm>
        </p:spPr>
        <p:txBody>
          <a:bodyPr/>
          <a:lstStyle/>
          <a:p>
            <a:pPr>
              <a:defRPr/>
            </a:pPr>
            <a:r>
              <a:rPr lang="en-US"/>
              <a:t>McCluskey |  Far Site Update and Planning</a:t>
            </a:r>
            <a:endParaRPr lang="en-US"/>
          </a:p>
        </p:txBody>
      </p:sp>
      <p:sp>
        <p:nvSpPr>
          <p:cNvPr id="16" name="Slide Number Placeholder 6"/>
          <p:cNvSpPr>
            <a:spLocks noGrp="1"/>
          </p:cNvSpPr>
          <p:nvPr>
            <p:ph type="sldNum" sz="quarter" idx="18"/>
          </p:nvPr>
        </p:nvSpPr>
        <p:spPr>
          <a:xfrm>
            <a:off x="454025" y="6488430"/>
            <a:ext cx="525463" cy="187325"/>
          </a:xfrm>
        </p:spPr>
        <p:txBody>
          <a:bodyPr/>
          <a:lstStyle/>
          <a:p>
            <a:pPr>
              <a:defRPr/>
            </a:pPr>
            <a:fld id="{609735B5-E0F8-D44A-A3DE-E2CD0DCDE7CF}" type="slidenum">
              <a:rPr lang="en-US"/>
              <a:pPr>
                <a:defRPr/>
              </a:pPr>
              <a:t>‹#›</a:t>
            </a:fld>
            <a:endParaRPr lang="en-US" dirty="0"/>
          </a:p>
        </p:txBody>
      </p:sp>
    </p:spTree>
    <p:extLst>
      <p:ext uri="{BB962C8B-B14F-4D97-AF65-F5344CB8AC3E}">
        <p14:creationId xmlns:p14="http://schemas.microsoft.com/office/powerpoint/2010/main" val="42906320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9" name="Title 1"/>
          <p:cNvSpPr>
            <a:spLocks noGrp="1"/>
          </p:cNvSpPr>
          <p:nvPr>
            <p:ph type="title"/>
          </p:nvPr>
        </p:nvSpPr>
        <p:spPr>
          <a:xfrm>
            <a:off x="457200" y="432609"/>
            <a:ext cx="8293100" cy="646957"/>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13" name="Picture Placeholder 12"/>
          <p:cNvSpPr>
            <a:spLocks noGrp="1"/>
          </p:cNvSpPr>
          <p:nvPr>
            <p:ph type="pic" sz="quarter" idx="10"/>
          </p:nvPr>
        </p:nvSpPr>
        <p:spPr>
          <a:xfrm>
            <a:off x="457200" y="1238250"/>
            <a:ext cx="8293100" cy="4846639"/>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7" name="Date Placeholder 4"/>
          <p:cNvSpPr>
            <a:spLocks noGrp="1"/>
          </p:cNvSpPr>
          <p:nvPr>
            <p:ph type="dt" sz="half" idx="16"/>
          </p:nvPr>
        </p:nvSpPr>
        <p:spPr>
          <a:xfrm>
            <a:off x="979488" y="6488430"/>
            <a:ext cx="1136650" cy="187325"/>
          </a:xfrm>
        </p:spPr>
        <p:txBody>
          <a:bodyPr/>
          <a:lstStyle/>
          <a:p>
            <a:pPr>
              <a:defRPr/>
            </a:pPr>
            <a:r>
              <a:rPr lang="en-US"/>
              <a:t>06.23.17</a:t>
            </a:r>
            <a:endParaRPr lang="en-US" dirty="0"/>
          </a:p>
        </p:txBody>
      </p:sp>
      <p:sp>
        <p:nvSpPr>
          <p:cNvPr id="8" name="Footer Placeholder 5"/>
          <p:cNvSpPr>
            <a:spLocks noGrp="1"/>
          </p:cNvSpPr>
          <p:nvPr>
            <p:ph type="ftr" sz="quarter" idx="17"/>
          </p:nvPr>
        </p:nvSpPr>
        <p:spPr>
          <a:xfrm>
            <a:off x="2116138" y="6488430"/>
            <a:ext cx="5616575" cy="187325"/>
          </a:xfrm>
        </p:spPr>
        <p:txBody>
          <a:bodyPr/>
          <a:lstStyle/>
          <a:p>
            <a:pPr>
              <a:defRPr/>
            </a:pPr>
            <a:r>
              <a:rPr lang="en-US"/>
              <a:t>McCluskey |  Far Site Update and Planning</a:t>
            </a:r>
            <a:endParaRPr lang="en-US"/>
          </a:p>
        </p:txBody>
      </p:sp>
      <p:sp>
        <p:nvSpPr>
          <p:cNvPr id="10" name="Slide Number Placeholder 6"/>
          <p:cNvSpPr>
            <a:spLocks noGrp="1"/>
          </p:cNvSpPr>
          <p:nvPr>
            <p:ph type="sldNum" sz="quarter" idx="18"/>
          </p:nvPr>
        </p:nvSpPr>
        <p:spPr>
          <a:xfrm>
            <a:off x="454025" y="6488430"/>
            <a:ext cx="525463" cy="187325"/>
          </a:xfrm>
        </p:spPr>
        <p:txBody>
          <a:bodyPr/>
          <a:lstStyle/>
          <a:p>
            <a:pPr>
              <a:defRPr/>
            </a:pPr>
            <a:fld id="{609735B5-E0F8-D44A-A3DE-E2CD0DCDE7CF}" type="slidenum">
              <a:rPr lang="en-US"/>
              <a:pPr>
                <a:defRPr/>
              </a:pPr>
              <a:t>‹#›</a:t>
            </a:fld>
            <a:endParaRPr lang="en-US" dirty="0"/>
          </a:p>
        </p:txBody>
      </p:sp>
    </p:spTree>
    <p:extLst>
      <p:ext uri="{BB962C8B-B14F-4D97-AF65-F5344CB8AC3E}">
        <p14:creationId xmlns:p14="http://schemas.microsoft.com/office/powerpoint/2010/main" val="19058926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099175"/>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6" name="Date Placeholder 4"/>
          <p:cNvSpPr>
            <a:spLocks noGrp="1"/>
          </p:cNvSpPr>
          <p:nvPr>
            <p:ph type="dt" sz="half" idx="16"/>
          </p:nvPr>
        </p:nvSpPr>
        <p:spPr>
          <a:xfrm>
            <a:off x="979488" y="6488430"/>
            <a:ext cx="1136650" cy="187325"/>
          </a:xfrm>
        </p:spPr>
        <p:txBody>
          <a:bodyPr/>
          <a:lstStyle/>
          <a:p>
            <a:pPr>
              <a:defRPr/>
            </a:pPr>
            <a:r>
              <a:rPr lang="en-US"/>
              <a:t>06.23.17</a:t>
            </a:r>
            <a:endParaRPr lang="en-US" dirty="0"/>
          </a:p>
        </p:txBody>
      </p:sp>
      <p:sp>
        <p:nvSpPr>
          <p:cNvPr id="7" name="Footer Placeholder 5"/>
          <p:cNvSpPr>
            <a:spLocks noGrp="1"/>
          </p:cNvSpPr>
          <p:nvPr>
            <p:ph type="ftr" sz="quarter" idx="17"/>
          </p:nvPr>
        </p:nvSpPr>
        <p:spPr>
          <a:xfrm>
            <a:off x="2116138" y="6488430"/>
            <a:ext cx="5616575" cy="187325"/>
          </a:xfrm>
        </p:spPr>
        <p:txBody>
          <a:bodyPr/>
          <a:lstStyle/>
          <a:p>
            <a:pPr>
              <a:defRPr/>
            </a:pPr>
            <a:r>
              <a:rPr lang="en-US"/>
              <a:t>McCluskey |  Far Site Update and Planning</a:t>
            </a:r>
            <a:endParaRPr lang="en-US"/>
          </a:p>
        </p:txBody>
      </p:sp>
      <p:sp>
        <p:nvSpPr>
          <p:cNvPr id="9" name="Slide Number Placeholder 6"/>
          <p:cNvSpPr>
            <a:spLocks noGrp="1"/>
          </p:cNvSpPr>
          <p:nvPr>
            <p:ph type="sldNum" sz="quarter" idx="18"/>
          </p:nvPr>
        </p:nvSpPr>
        <p:spPr>
          <a:xfrm>
            <a:off x="454025" y="6488430"/>
            <a:ext cx="525463" cy="187325"/>
          </a:xfrm>
        </p:spPr>
        <p:txBody>
          <a:bodyPr/>
          <a:lstStyle/>
          <a:p>
            <a:pPr>
              <a:defRPr/>
            </a:pPr>
            <a:fld id="{609735B5-E0F8-D44A-A3DE-E2CD0DCDE7CF}" type="slidenum">
              <a:rPr lang="en-US"/>
              <a:pPr>
                <a:defRPr/>
              </a:pPr>
              <a:t>‹#›</a:t>
            </a:fld>
            <a:endParaRPr lang="en-US" dirty="0"/>
          </a:p>
        </p:txBody>
      </p:sp>
    </p:spTree>
    <p:extLst>
      <p:ext uri="{BB962C8B-B14F-4D97-AF65-F5344CB8AC3E}">
        <p14:creationId xmlns:p14="http://schemas.microsoft.com/office/powerpoint/2010/main" val="625199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4" name="Picture Placeholder 12"/>
          <p:cNvSpPr>
            <a:spLocks noGrp="1"/>
          </p:cNvSpPr>
          <p:nvPr>
            <p:ph type="pic" sz="quarter" idx="15"/>
          </p:nvPr>
        </p:nvSpPr>
        <p:spPr>
          <a:xfrm>
            <a:off x="3716338" y="1238250"/>
            <a:ext cx="5033962" cy="4852988"/>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2" name="Title 1"/>
          <p:cNvSpPr>
            <a:spLocks noGrp="1"/>
          </p:cNvSpPr>
          <p:nvPr>
            <p:ph type="title"/>
          </p:nvPr>
        </p:nvSpPr>
        <p:spPr>
          <a:xfrm>
            <a:off x="457200" y="429098"/>
            <a:ext cx="8293100" cy="647102"/>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9" name="Content Placeholder 2"/>
          <p:cNvSpPr>
            <a:spLocks noGrp="1"/>
          </p:cNvSpPr>
          <p:nvPr>
            <p:ph idx="19"/>
          </p:nvPr>
        </p:nvSpPr>
        <p:spPr>
          <a:xfrm>
            <a:off x="457200" y="1238250"/>
            <a:ext cx="3017524" cy="372268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16"/>
          </p:nvPr>
        </p:nvSpPr>
        <p:spPr>
          <a:xfrm>
            <a:off x="979488" y="6488430"/>
            <a:ext cx="1136650" cy="187325"/>
          </a:xfrm>
        </p:spPr>
        <p:txBody>
          <a:bodyPr/>
          <a:lstStyle/>
          <a:p>
            <a:pPr>
              <a:defRPr/>
            </a:pPr>
            <a:r>
              <a:rPr lang="en-US"/>
              <a:t>06.23.17</a:t>
            </a:r>
            <a:endParaRPr lang="en-US" dirty="0"/>
          </a:p>
        </p:txBody>
      </p:sp>
      <p:sp>
        <p:nvSpPr>
          <p:cNvPr id="12" name="Footer Placeholder 5"/>
          <p:cNvSpPr>
            <a:spLocks noGrp="1"/>
          </p:cNvSpPr>
          <p:nvPr>
            <p:ph type="ftr" sz="quarter" idx="17"/>
          </p:nvPr>
        </p:nvSpPr>
        <p:spPr>
          <a:xfrm>
            <a:off x="2116138" y="6488430"/>
            <a:ext cx="5616575" cy="187325"/>
          </a:xfrm>
        </p:spPr>
        <p:txBody>
          <a:bodyPr/>
          <a:lstStyle/>
          <a:p>
            <a:pPr>
              <a:defRPr/>
            </a:pPr>
            <a:r>
              <a:rPr lang="en-US"/>
              <a:t>McCluskey |  Far Site Update and Planning</a:t>
            </a:r>
            <a:endParaRPr lang="en-US"/>
          </a:p>
        </p:txBody>
      </p:sp>
      <p:sp>
        <p:nvSpPr>
          <p:cNvPr id="13" name="Slide Number Placeholder 6"/>
          <p:cNvSpPr>
            <a:spLocks noGrp="1"/>
          </p:cNvSpPr>
          <p:nvPr>
            <p:ph type="sldNum" sz="quarter" idx="18"/>
          </p:nvPr>
        </p:nvSpPr>
        <p:spPr>
          <a:xfrm>
            <a:off x="454025" y="6488430"/>
            <a:ext cx="525463" cy="187325"/>
          </a:xfrm>
        </p:spPr>
        <p:txBody>
          <a:bodyPr/>
          <a:lstStyle/>
          <a:p>
            <a:pPr>
              <a:defRPr/>
            </a:pPr>
            <a:fld id="{609735B5-E0F8-D44A-A3DE-E2CD0DCDE7CF}" type="slidenum">
              <a:rPr lang="en-US"/>
              <a:pPr>
                <a:defRPr/>
              </a:pPr>
              <a:t>‹#›</a:t>
            </a:fld>
            <a:endParaRPr lang="en-US" dirty="0"/>
          </a:p>
        </p:txBody>
      </p:sp>
    </p:spTree>
    <p:extLst>
      <p:ext uri="{BB962C8B-B14F-4D97-AF65-F5344CB8AC3E}">
        <p14:creationId xmlns:p14="http://schemas.microsoft.com/office/powerpoint/2010/main" val="18213660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4" y="1227137"/>
            <a:ext cx="8296275" cy="4241851"/>
          </a:xfrm>
          <a:prstGeom prst="rect">
            <a:avLst/>
          </a:prstGeom>
        </p:spPr>
        <p:txBody>
          <a:bodyPr/>
          <a:lstStyle>
            <a:lvl1pPr marL="0" indent="0">
              <a:buNone/>
              <a:defRPr sz="3200">
                <a:solidFill>
                  <a:srgbClr val="63666A"/>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3" y="5686118"/>
            <a:ext cx="8293095" cy="439738"/>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457204" y="425568"/>
            <a:ext cx="8293096" cy="603767"/>
          </a:xfrm>
          <a:prstGeom prst="rect">
            <a:avLst/>
          </a:prstGeom>
        </p:spPr>
        <p:txBody>
          <a:bodyPr vert="horz" lIns="0" tIns="0" rIns="0" bIns="0"/>
          <a:lstStyle>
            <a:lvl1pPr algn="l">
              <a:defRPr sz="2200" b="1" i="0" baseline="0">
                <a:solidFill>
                  <a:srgbClr val="004C97"/>
                </a:solidFill>
                <a:latin typeface="Helvetica"/>
              </a:defRPr>
            </a:lvl1pPr>
          </a:lstStyle>
          <a:p>
            <a:r>
              <a:rPr lang="en-US"/>
              <a:t>Click to edit Master title style</a:t>
            </a:r>
          </a:p>
        </p:txBody>
      </p:sp>
      <p:sp>
        <p:nvSpPr>
          <p:cNvPr id="8" name="Date Placeholder 4"/>
          <p:cNvSpPr>
            <a:spLocks noGrp="1"/>
          </p:cNvSpPr>
          <p:nvPr>
            <p:ph type="dt" sz="half" idx="16"/>
          </p:nvPr>
        </p:nvSpPr>
        <p:spPr>
          <a:xfrm>
            <a:off x="979488" y="6488430"/>
            <a:ext cx="1136650" cy="187325"/>
          </a:xfrm>
        </p:spPr>
        <p:txBody>
          <a:bodyPr/>
          <a:lstStyle/>
          <a:p>
            <a:pPr>
              <a:defRPr/>
            </a:pPr>
            <a:r>
              <a:rPr lang="en-US"/>
              <a:t>06.23.17</a:t>
            </a:r>
            <a:endParaRPr lang="en-US" dirty="0"/>
          </a:p>
        </p:txBody>
      </p:sp>
      <p:sp>
        <p:nvSpPr>
          <p:cNvPr id="9" name="Footer Placeholder 5"/>
          <p:cNvSpPr>
            <a:spLocks noGrp="1"/>
          </p:cNvSpPr>
          <p:nvPr>
            <p:ph type="ftr" sz="quarter" idx="17"/>
          </p:nvPr>
        </p:nvSpPr>
        <p:spPr>
          <a:xfrm>
            <a:off x="2116138" y="6488430"/>
            <a:ext cx="5616575" cy="187325"/>
          </a:xfrm>
        </p:spPr>
        <p:txBody>
          <a:bodyPr/>
          <a:lstStyle/>
          <a:p>
            <a:pPr>
              <a:defRPr/>
            </a:pPr>
            <a:r>
              <a:rPr lang="en-US"/>
              <a:t>McCluskey |  Far Site Update and Planning</a:t>
            </a:r>
            <a:endParaRPr lang="en-US"/>
          </a:p>
        </p:txBody>
      </p:sp>
      <p:sp>
        <p:nvSpPr>
          <p:cNvPr id="10" name="Slide Number Placeholder 6"/>
          <p:cNvSpPr>
            <a:spLocks noGrp="1"/>
          </p:cNvSpPr>
          <p:nvPr>
            <p:ph type="sldNum" sz="quarter" idx="18"/>
          </p:nvPr>
        </p:nvSpPr>
        <p:spPr>
          <a:xfrm>
            <a:off x="454025" y="6488430"/>
            <a:ext cx="525463" cy="187325"/>
          </a:xfrm>
        </p:spPr>
        <p:txBody>
          <a:bodyPr/>
          <a:lstStyle/>
          <a:p>
            <a:pPr>
              <a:defRPr/>
            </a:pPr>
            <a:fld id="{609735B5-E0F8-D44A-A3DE-E2CD0DCDE7CF}" type="slidenum">
              <a:rPr lang="en-US"/>
              <a:pPr>
                <a:defRPr/>
              </a:pPr>
              <a:t>‹#›</a:t>
            </a:fld>
            <a:endParaRPr lang="en-US" dirty="0"/>
          </a:p>
        </p:txBody>
      </p:sp>
    </p:spTree>
    <p:extLst>
      <p:ext uri="{BB962C8B-B14F-4D97-AF65-F5344CB8AC3E}">
        <p14:creationId xmlns:p14="http://schemas.microsoft.com/office/powerpoint/2010/main" val="11807418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175906"/>
            <a:ext cx="3017520" cy="915332"/>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3716338" y="1238250"/>
            <a:ext cx="5033962" cy="4852988"/>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6" name="Date Placeholder 3"/>
          <p:cNvSpPr>
            <a:spLocks noGrp="1"/>
          </p:cNvSpPr>
          <p:nvPr>
            <p:ph type="dt" sz="half" idx="16"/>
          </p:nvPr>
        </p:nvSpPr>
        <p:spPr/>
        <p:txBody>
          <a:bodyPr/>
          <a:lstStyle>
            <a:lvl1pPr>
              <a:defRPr sz="1200" baseline="0" smtClean="0">
                <a:solidFill>
                  <a:srgbClr val="004C97"/>
                </a:solidFill>
                <a:latin typeface="Helvetica"/>
              </a:defRPr>
            </a:lvl1pPr>
          </a:lstStyle>
          <a:p>
            <a:pPr>
              <a:defRPr/>
            </a:pPr>
            <a:r>
              <a:rPr lang="en-US"/>
              <a:t>06.23.17</a:t>
            </a:r>
            <a:endParaRPr lang="en-US" dirty="0"/>
          </a:p>
        </p:txBody>
      </p:sp>
      <p:sp>
        <p:nvSpPr>
          <p:cNvPr id="7" name="Footer Placeholder 4"/>
          <p:cNvSpPr>
            <a:spLocks noGrp="1"/>
          </p:cNvSpPr>
          <p:nvPr>
            <p:ph type="ftr" sz="quarter" idx="17"/>
          </p:nvPr>
        </p:nvSpPr>
        <p:spPr/>
        <p:txBody>
          <a:bodyPr/>
          <a:lstStyle>
            <a:lvl1pPr>
              <a:defRPr sz="1200" baseline="0" dirty="0">
                <a:solidFill>
                  <a:srgbClr val="004C97"/>
                </a:solidFill>
                <a:latin typeface="Helvetica"/>
              </a:defRPr>
            </a:lvl1pPr>
          </a:lstStyle>
          <a:p>
            <a:pPr>
              <a:defRPr/>
            </a:pPr>
            <a:r>
              <a:rPr lang="en-US"/>
              <a:t>McCluskey |  Far Site Update and Planning</a:t>
            </a:r>
            <a:endParaRPr lang="en-US"/>
          </a:p>
        </p:txBody>
      </p:sp>
      <p:sp>
        <p:nvSpPr>
          <p:cNvPr id="8" name="Slide Number Placeholder 5"/>
          <p:cNvSpPr>
            <a:spLocks noGrp="1"/>
          </p:cNvSpPr>
          <p:nvPr>
            <p:ph type="sldNum" sz="quarter" idx="18"/>
          </p:nvPr>
        </p:nvSpPr>
        <p:spPr/>
        <p:txBody>
          <a:bodyPr/>
          <a:lstStyle>
            <a:lvl1pPr>
              <a:defRPr sz="1200" b="1" i="0" baseline="0" smtClean="0">
                <a:solidFill>
                  <a:srgbClr val="004C97"/>
                </a:solidFill>
                <a:latin typeface="Helvetica"/>
              </a:defRPr>
            </a:lvl1pPr>
          </a:lstStyle>
          <a:p>
            <a:pPr>
              <a:defRPr/>
            </a:pPr>
            <a:fld id="{609735B5-E0F8-D44A-A3DE-E2CD0DCDE7CF}" type="slidenum">
              <a:rPr lang="en-US"/>
              <a:pPr>
                <a:defRPr/>
              </a:pPr>
              <a:t>‹#›</a:t>
            </a:fld>
            <a:endParaRPr lang="en-US" dirty="0"/>
          </a:p>
        </p:txBody>
      </p:sp>
      <p:sp>
        <p:nvSpPr>
          <p:cNvPr id="2" name="Title 1"/>
          <p:cNvSpPr>
            <a:spLocks noGrp="1"/>
          </p:cNvSpPr>
          <p:nvPr>
            <p:ph type="title"/>
          </p:nvPr>
        </p:nvSpPr>
        <p:spPr>
          <a:xfrm>
            <a:off x="457200" y="429098"/>
            <a:ext cx="8293100" cy="647102"/>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9" name="Content Placeholder 2"/>
          <p:cNvSpPr>
            <a:spLocks noGrp="1"/>
          </p:cNvSpPr>
          <p:nvPr>
            <p:ph idx="19"/>
          </p:nvPr>
        </p:nvSpPr>
        <p:spPr>
          <a:xfrm>
            <a:off x="457200" y="1238250"/>
            <a:ext cx="3017524" cy="372268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8867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230416"/>
            <a:ext cx="8218488" cy="1143000"/>
          </a:xfrm>
          <a:prstGeom prst="rect">
            <a:avLst/>
          </a:prstGeom>
        </p:spPr>
        <p:txBody>
          <a:bodyPr vert="horz" lIns="0" tIns="0" rIns="0" bIns="0" anchor="b" anchorCtr="0"/>
          <a:lstStyle>
            <a:lvl1pPr algn="l">
              <a:defRPr sz="3200" b="1" i="0" baseline="0">
                <a:solidFill>
                  <a:srgbClr val="FF5400"/>
                </a:solidFill>
                <a:latin typeface="Helvetica"/>
                <a:cs typeface="Helvetica"/>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454025" y="2696827"/>
            <a:ext cx="8221663" cy="1721069"/>
          </a:xfrm>
          <a:prstGeom prst="rect">
            <a:avLst/>
          </a:prstGeom>
        </p:spPr>
        <p:txBody>
          <a:bodyPr vert="horz" lIns="0" tIns="0" rIns="0" bIns="0"/>
          <a:lstStyle>
            <a:lvl1pPr marL="0" indent="0">
              <a:buFontTx/>
              <a:buNone/>
              <a:defRPr sz="2200" b="0" i="0" baseline="0">
                <a:solidFill>
                  <a:srgbClr val="FF5400"/>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29009640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prstClr val="black"/>
              </a:solidFill>
            </a:endParaRPr>
          </a:p>
        </p:txBody>
      </p:sp>
      <p:sp>
        <p:nvSpPr>
          <p:cNvPr id="14" name="Title 1"/>
          <p:cNvSpPr>
            <a:spLocks noGrp="1"/>
          </p:cNvSpPr>
          <p:nvPr>
            <p:ph type="title"/>
          </p:nvPr>
        </p:nvSpPr>
        <p:spPr>
          <a:xfrm>
            <a:off x="457200" y="462518"/>
            <a:ext cx="8229600" cy="647102"/>
          </a:xfrm>
          <a:prstGeom prst="rect">
            <a:avLst/>
          </a:prstGeom>
        </p:spPr>
        <p:txBody>
          <a:bodyPr vert="horz" lIns="0" tIns="0" rIns="0" bIns="0"/>
          <a:lstStyle>
            <a:lvl1pPr algn="l">
              <a:defRPr sz="2200" b="1" i="0" baseline="0">
                <a:solidFill>
                  <a:srgbClr val="FF5400"/>
                </a:solidFill>
                <a:latin typeface="Helvetica"/>
              </a:defRPr>
            </a:lvl1pPr>
          </a:lstStyle>
          <a:p>
            <a:r>
              <a:rPr lang="en-US" dirty="0" smtClean="0"/>
              <a:t>Click to edit Master title style</a:t>
            </a:r>
            <a:endParaRPr lang="en-US" dirty="0"/>
          </a:p>
        </p:txBody>
      </p:sp>
      <p:sp>
        <p:nvSpPr>
          <p:cNvPr id="15" name="Content Placeholder 2"/>
          <p:cNvSpPr>
            <a:spLocks noGrp="1"/>
          </p:cNvSpPr>
          <p:nvPr>
            <p:ph idx="11"/>
          </p:nvPr>
        </p:nvSpPr>
        <p:spPr>
          <a:xfrm>
            <a:off x="454029" y="1238250"/>
            <a:ext cx="8232771" cy="4846638"/>
          </a:xfrm>
          <a:prstGeom prst="rect">
            <a:avLst/>
          </a:prstGeom>
        </p:spPr>
        <p:txBody>
          <a:bodyPr lIns="0" rIns="0"/>
          <a:lstStyle>
            <a:lvl1pPr marL="0" indent="0">
              <a:lnSpc>
                <a:spcPct val="100000"/>
              </a:lnSpc>
              <a:spcBef>
                <a:spcPts val="0"/>
              </a:spcBef>
              <a:spcAft>
                <a:spcPts val="0"/>
              </a:spcAft>
              <a:buFontTx/>
              <a:buNone/>
              <a:defRPr sz="2200" b="0" i="0">
                <a:solidFill>
                  <a:srgbClr val="1248D6"/>
                </a:solidFill>
                <a:latin typeface="Helvetica"/>
              </a:defRPr>
            </a:lvl1pPr>
            <a:lvl2pPr marL="0" indent="274320">
              <a:lnSpc>
                <a:spcPct val="100000"/>
              </a:lnSpc>
              <a:spcBef>
                <a:spcPts val="1032"/>
              </a:spcBef>
              <a:spcAft>
                <a:spcPts val="0"/>
              </a:spcAft>
              <a:buSzPct val="90000"/>
              <a:buFont typeface="Arial"/>
              <a:buChar char="•"/>
              <a:defRPr sz="2000" b="0" i="0">
                <a:solidFill>
                  <a:srgbClr val="1248D6"/>
                </a:solidFill>
                <a:latin typeface="Helvetica"/>
              </a:defRPr>
            </a:lvl2pPr>
            <a:lvl3pPr marL="274320" indent="182880">
              <a:lnSpc>
                <a:spcPct val="100000"/>
              </a:lnSpc>
              <a:spcBef>
                <a:spcPts val="1032"/>
              </a:spcBef>
              <a:spcAft>
                <a:spcPts val="0"/>
              </a:spcAft>
              <a:buSzPct val="88000"/>
              <a:buFont typeface="Lucida Grande"/>
              <a:buChar char="–"/>
              <a:defRPr sz="1800" b="0" i="0">
                <a:solidFill>
                  <a:srgbClr val="1248D6"/>
                </a:solidFill>
                <a:latin typeface="Helvetica"/>
              </a:defRPr>
            </a:lvl3pPr>
            <a:lvl4pPr marL="548640" indent="182880">
              <a:lnSpc>
                <a:spcPct val="100000"/>
              </a:lnSpc>
              <a:spcBef>
                <a:spcPts val="1032"/>
              </a:spcBef>
              <a:spcAft>
                <a:spcPts val="0"/>
              </a:spcAft>
              <a:buSzPct val="90000"/>
              <a:buFont typeface="Arial"/>
              <a:buChar char="•"/>
              <a:defRPr sz="1600" b="0" i="0">
                <a:solidFill>
                  <a:srgbClr val="1248D6"/>
                </a:solidFill>
                <a:latin typeface="Helvetica"/>
              </a:defRPr>
            </a:lvl4pPr>
            <a:lvl5pPr marL="822960" indent="182880">
              <a:lnSpc>
                <a:spcPct val="100000"/>
              </a:lnSpc>
              <a:spcBef>
                <a:spcPts val="1032"/>
              </a:spcBef>
              <a:spcAft>
                <a:spcPts val="0"/>
              </a:spcAft>
              <a:buSzPct val="88000"/>
              <a:buFont typeface="Lucida Grande"/>
              <a:buChar char="–"/>
              <a:defRPr sz="1400" b="0" i="0">
                <a:solidFill>
                  <a:srgbClr val="1248D6"/>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2"/>
          </p:nvPr>
        </p:nvSpPr>
        <p:spPr>
          <a:xfrm>
            <a:off x="879219" y="6599316"/>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FF5400"/>
                </a:solidFill>
                <a:latin typeface="+mn-lt"/>
                <a:ea typeface="+mn-ea"/>
                <a:cs typeface="+mn-cs"/>
              </a:defRPr>
            </a:lvl1pPr>
          </a:lstStyle>
          <a:p>
            <a:pPr>
              <a:defRPr/>
            </a:pPr>
            <a:r>
              <a:rPr lang="en-GB">
                <a:latin typeface="Helvetica"/>
                <a:cs typeface="Helvetica"/>
              </a:rPr>
              <a:t>22/6/2017</a:t>
            </a:r>
            <a:endParaRPr lang="en-US" dirty="0">
              <a:latin typeface="Helvetica"/>
              <a:cs typeface="Helvetica"/>
            </a:endParaRPr>
          </a:p>
        </p:txBody>
      </p:sp>
      <p:sp>
        <p:nvSpPr>
          <p:cNvPr id="10" name="Slide Number Placeholder 5"/>
          <p:cNvSpPr>
            <a:spLocks noGrp="1"/>
          </p:cNvSpPr>
          <p:nvPr>
            <p:ph type="sldNum" sz="quarter" idx="4"/>
          </p:nvPr>
        </p:nvSpPr>
        <p:spPr>
          <a:xfrm>
            <a:off x="454026" y="6599316"/>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FF5400"/>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1" name="Footer Placeholder 4"/>
          <p:cNvSpPr>
            <a:spLocks noGrp="1"/>
          </p:cNvSpPr>
          <p:nvPr>
            <p:ph type="ftr" sz="quarter" idx="3"/>
          </p:nvPr>
        </p:nvSpPr>
        <p:spPr>
          <a:xfrm>
            <a:off x="1877785" y="6599316"/>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FF5400"/>
                </a:solidFill>
                <a:latin typeface="Helvetica"/>
                <a:ea typeface="+mn-ea"/>
                <a:cs typeface="Helvetica"/>
              </a:defRPr>
            </a:lvl1pPr>
          </a:lstStyle>
          <a:p>
            <a:pPr>
              <a:defRPr/>
            </a:pPr>
            <a:r>
              <a:rPr lang="en-US" smtClean="0"/>
              <a:t>Mark Thomson | LBNC Meeting (CERN)</a:t>
            </a:r>
            <a:endParaRPr lang="en-US"/>
          </a:p>
        </p:txBody>
      </p:sp>
    </p:spTree>
    <p:extLst>
      <p:ext uri="{BB962C8B-B14F-4D97-AF65-F5344CB8AC3E}">
        <p14:creationId xmlns:p14="http://schemas.microsoft.com/office/powerpoint/2010/main" val="3956189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4" name="Content Placeholder 2"/>
          <p:cNvSpPr>
            <a:spLocks noGrp="1"/>
          </p:cNvSpPr>
          <p:nvPr>
            <p:ph idx="11"/>
          </p:nvPr>
        </p:nvSpPr>
        <p:spPr>
          <a:xfrm>
            <a:off x="454029" y="1238250"/>
            <a:ext cx="4002017" cy="4846638"/>
          </a:xfrm>
          <a:prstGeom prst="rect">
            <a:avLst/>
          </a:prstGeom>
        </p:spPr>
        <p:txBody>
          <a:bodyPr lIns="0" rIns="0"/>
          <a:lstStyle>
            <a:lvl1pPr marL="0" indent="0">
              <a:lnSpc>
                <a:spcPct val="100000"/>
              </a:lnSpc>
              <a:spcBef>
                <a:spcPts val="0"/>
              </a:spcBef>
              <a:spcAft>
                <a:spcPts val="0"/>
              </a:spcAft>
              <a:buFontTx/>
              <a:buNone/>
              <a:defRPr sz="2200" b="0" i="0">
                <a:solidFill>
                  <a:srgbClr val="1248D6"/>
                </a:solidFill>
                <a:latin typeface="Helvetica"/>
              </a:defRPr>
            </a:lvl1pPr>
            <a:lvl2pPr marL="0" indent="274320">
              <a:lnSpc>
                <a:spcPct val="100000"/>
              </a:lnSpc>
              <a:spcBef>
                <a:spcPts val="1032"/>
              </a:spcBef>
              <a:spcAft>
                <a:spcPts val="0"/>
              </a:spcAft>
              <a:buSzPct val="90000"/>
              <a:buFont typeface="Arial"/>
              <a:buChar char="•"/>
              <a:defRPr sz="2000" b="0" i="0">
                <a:solidFill>
                  <a:srgbClr val="1248D6"/>
                </a:solidFill>
                <a:latin typeface="Helvetica"/>
              </a:defRPr>
            </a:lvl2pPr>
            <a:lvl3pPr marL="274320" indent="182880">
              <a:lnSpc>
                <a:spcPct val="100000"/>
              </a:lnSpc>
              <a:spcBef>
                <a:spcPts val="1032"/>
              </a:spcBef>
              <a:spcAft>
                <a:spcPts val="0"/>
              </a:spcAft>
              <a:buSzPct val="88000"/>
              <a:buFont typeface="Lucida Grande"/>
              <a:buChar char="–"/>
              <a:defRPr sz="1800" b="0" i="0">
                <a:solidFill>
                  <a:srgbClr val="1248D6"/>
                </a:solidFill>
                <a:latin typeface="Helvetica"/>
              </a:defRPr>
            </a:lvl3pPr>
            <a:lvl4pPr marL="548640" indent="182880">
              <a:lnSpc>
                <a:spcPct val="100000"/>
              </a:lnSpc>
              <a:spcBef>
                <a:spcPts val="1032"/>
              </a:spcBef>
              <a:spcAft>
                <a:spcPts val="0"/>
              </a:spcAft>
              <a:buSzPct val="90000"/>
              <a:buFont typeface="Arial"/>
              <a:buChar char="•"/>
              <a:defRPr sz="1600" b="0" i="0">
                <a:solidFill>
                  <a:srgbClr val="1248D6"/>
                </a:solidFill>
                <a:latin typeface="Helvetica"/>
              </a:defRPr>
            </a:lvl4pPr>
            <a:lvl5pPr marL="822960" indent="182880">
              <a:lnSpc>
                <a:spcPct val="100000"/>
              </a:lnSpc>
              <a:spcBef>
                <a:spcPts val="1032"/>
              </a:spcBef>
              <a:spcAft>
                <a:spcPts val="0"/>
              </a:spcAft>
              <a:buSzPct val="88000"/>
              <a:buFont typeface="Lucida Grande"/>
              <a:buChar char="–"/>
              <a:defRPr sz="1400" b="0" i="0">
                <a:solidFill>
                  <a:srgbClr val="1248D6"/>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2"/>
          </p:nvPr>
        </p:nvSpPr>
        <p:spPr>
          <a:xfrm>
            <a:off x="4666493" y="1238250"/>
            <a:ext cx="4002017" cy="4846638"/>
          </a:xfrm>
          <a:prstGeom prst="rect">
            <a:avLst/>
          </a:prstGeom>
        </p:spPr>
        <p:txBody>
          <a:bodyPr lIns="0" rIns="0"/>
          <a:lstStyle>
            <a:lvl1pPr marL="0" indent="0">
              <a:lnSpc>
                <a:spcPct val="100000"/>
              </a:lnSpc>
              <a:spcBef>
                <a:spcPts val="0"/>
              </a:spcBef>
              <a:spcAft>
                <a:spcPts val="0"/>
              </a:spcAft>
              <a:buFontTx/>
              <a:buNone/>
              <a:defRPr sz="2200" b="0" i="0">
                <a:solidFill>
                  <a:srgbClr val="1248D6"/>
                </a:solidFill>
                <a:latin typeface="Helvetica"/>
              </a:defRPr>
            </a:lvl1pPr>
            <a:lvl2pPr marL="0" indent="274320">
              <a:lnSpc>
                <a:spcPct val="100000"/>
              </a:lnSpc>
              <a:spcBef>
                <a:spcPts val="1032"/>
              </a:spcBef>
              <a:spcAft>
                <a:spcPts val="0"/>
              </a:spcAft>
              <a:buSzPct val="90000"/>
              <a:buFont typeface="Arial"/>
              <a:buChar char="•"/>
              <a:defRPr sz="2000" b="0" i="0">
                <a:solidFill>
                  <a:srgbClr val="1248D6"/>
                </a:solidFill>
                <a:latin typeface="Helvetica"/>
              </a:defRPr>
            </a:lvl2pPr>
            <a:lvl3pPr marL="274320" indent="182880">
              <a:lnSpc>
                <a:spcPct val="100000"/>
              </a:lnSpc>
              <a:spcBef>
                <a:spcPts val="1032"/>
              </a:spcBef>
              <a:spcAft>
                <a:spcPts val="0"/>
              </a:spcAft>
              <a:buSzPct val="88000"/>
              <a:buFont typeface="Lucida Grande"/>
              <a:buChar char="–"/>
              <a:defRPr sz="1800" b="0" i="0">
                <a:solidFill>
                  <a:srgbClr val="1248D6"/>
                </a:solidFill>
                <a:latin typeface="Helvetica"/>
              </a:defRPr>
            </a:lvl3pPr>
            <a:lvl4pPr marL="548640" indent="182880">
              <a:lnSpc>
                <a:spcPct val="100000"/>
              </a:lnSpc>
              <a:spcBef>
                <a:spcPts val="1032"/>
              </a:spcBef>
              <a:spcAft>
                <a:spcPts val="0"/>
              </a:spcAft>
              <a:buSzPct val="90000"/>
              <a:buFont typeface="Arial"/>
              <a:buChar char="•"/>
              <a:defRPr sz="1600" b="0" i="0">
                <a:solidFill>
                  <a:srgbClr val="1248D6"/>
                </a:solidFill>
                <a:latin typeface="Helvetica"/>
              </a:defRPr>
            </a:lvl4pPr>
            <a:lvl5pPr marL="822960" indent="182880">
              <a:lnSpc>
                <a:spcPct val="100000"/>
              </a:lnSpc>
              <a:spcBef>
                <a:spcPts val="1032"/>
              </a:spcBef>
              <a:spcAft>
                <a:spcPts val="0"/>
              </a:spcAft>
              <a:buSzPct val="88000"/>
              <a:buFont typeface="Lucida Grande"/>
              <a:buChar char="–"/>
              <a:defRPr sz="1400" b="0" i="0">
                <a:solidFill>
                  <a:srgbClr val="1248D6"/>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2200" b="1" i="0" baseline="0">
                <a:solidFill>
                  <a:srgbClr val="FF5400"/>
                </a:solidFill>
                <a:latin typeface="Helvetica"/>
              </a:defRPr>
            </a:lvl1pPr>
          </a:lstStyle>
          <a:p>
            <a:r>
              <a:rPr lang="en-US" dirty="0" smtClean="0"/>
              <a:t>Click to edit Master title style</a:t>
            </a:r>
            <a:endParaRPr lang="en-US" dirty="0"/>
          </a:p>
        </p:txBody>
      </p:sp>
      <p:sp>
        <p:nvSpPr>
          <p:cNvPr id="8" name="Date Placeholder 3"/>
          <p:cNvSpPr>
            <a:spLocks noGrp="1"/>
          </p:cNvSpPr>
          <p:nvPr>
            <p:ph type="dt" sz="half" idx="2"/>
          </p:nvPr>
        </p:nvSpPr>
        <p:spPr>
          <a:xfrm>
            <a:off x="879219" y="6586253"/>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FF5400"/>
                </a:solidFill>
                <a:latin typeface="+mn-lt"/>
                <a:ea typeface="+mn-ea"/>
                <a:cs typeface="+mn-cs"/>
              </a:defRPr>
            </a:lvl1pPr>
          </a:lstStyle>
          <a:p>
            <a:pPr>
              <a:defRPr/>
            </a:pPr>
            <a:r>
              <a:rPr lang="en-GB">
                <a:latin typeface="Helvetica"/>
                <a:cs typeface="Helvetica"/>
              </a:rPr>
              <a:t>22/6/2017</a:t>
            </a:r>
            <a:endParaRPr lang="en-US" dirty="0">
              <a:latin typeface="Helvetica"/>
              <a:cs typeface="Helvetica"/>
            </a:endParaRPr>
          </a:p>
        </p:txBody>
      </p:sp>
      <p:sp>
        <p:nvSpPr>
          <p:cNvPr id="10" name="Slide Number Placeholder 5"/>
          <p:cNvSpPr>
            <a:spLocks noGrp="1"/>
          </p:cNvSpPr>
          <p:nvPr>
            <p:ph type="sldNum" sz="quarter" idx="4"/>
          </p:nvPr>
        </p:nvSpPr>
        <p:spPr>
          <a:xfrm>
            <a:off x="454026" y="6586253"/>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FF5400"/>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1" name="Footer Placeholder 4"/>
          <p:cNvSpPr>
            <a:spLocks noGrp="1"/>
          </p:cNvSpPr>
          <p:nvPr>
            <p:ph type="ftr" sz="quarter" idx="3"/>
          </p:nvPr>
        </p:nvSpPr>
        <p:spPr>
          <a:xfrm>
            <a:off x="1877785" y="6586253"/>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FF5400"/>
                </a:solidFill>
                <a:latin typeface="Helvetica"/>
                <a:ea typeface="+mn-ea"/>
                <a:cs typeface="Helvetica"/>
              </a:defRPr>
            </a:lvl1pPr>
          </a:lstStyle>
          <a:p>
            <a:pPr>
              <a:defRPr/>
            </a:pPr>
            <a:r>
              <a:rPr lang="en-US" smtClean="0"/>
              <a:t>Mark Thomson | LBNC Meeting (CERN)</a:t>
            </a:r>
            <a:endParaRPr lang="en-US"/>
          </a:p>
        </p:txBody>
      </p:sp>
    </p:spTree>
    <p:extLst>
      <p:ext uri="{BB962C8B-B14F-4D97-AF65-F5344CB8AC3E}">
        <p14:creationId xmlns:p14="http://schemas.microsoft.com/office/powerpoint/2010/main" val="30038495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347368"/>
            <a:ext cx="4003605" cy="737519"/>
          </a:xfrm>
          <a:prstGeom prst="rect">
            <a:avLst/>
          </a:prstGeom>
        </p:spPr>
        <p:txBody>
          <a:bodyPr lIns="0" tIns="0" rIns="0" bIns="0" anchor="t" anchorCtr="0"/>
          <a:lstStyle>
            <a:lvl1pPr marL="0" indent="0">
              <a:buNone/>
              <a:defRPr sz="1600" b="0" i="0" baseline="0">
                <a:solidFill>
                  <a:srgbClr val="FF5400"/>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Text Placeholder 2"/>
          <p:cNvSpPr>
            <a:spLocks noGrp="1"/>
          </p:cNvSpPr>
          <p:nvPr>
            <p:ph type="body" idx="13"/>
          </p:nvPr>
        </p:nvSpPr>
        <p:spPr>
          <a:xfrm>
            <a:off x="4683195" y="5347368"/>
            <a:ext cx="4003605" cy="737519"/>
          </a:xfrm>
          <a:prstGeom prst="rect">
            <a:avLst/>
          </a:prstGeom>
        </p:spPr>
        <p:txBody>
          <a:bodyPr lIns="0" tIns="0" rIns="0" bIns="0" anchor="t" anchorCtr="0"/>
          <a:lstStyle>
            <a:lvl1pPr marL="0" indent="0">
              <a:buNone/>
              <a:defRPr sz="1600" b="0" i="0" baseline="0">
                <a:solidFill>
                  <a:srgbClr val="FF5400"/>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0" name="Title 1"/>
          <p:cNvSpPr>
            <a:spLocks noGrp="1"/>
          </p:cNvSpPr>
          <p:nvPr>
            <p:ph type="title"/>
          </p:nvPr>
        </p:nvSpPr>
        <p:spPr>
          <a:xfrm>
            <a:off x="457200" y="462518"/>
            <a:ext cx="8229600" cy="647102"/>
          </a:xfrm>
          <a:prstGeom prst="rect">
            <a:avLst/>
          </a:prstGeom>
        </p:spPr>
        <p:txBody>
          <a:bodyPr vert="horz" lIns="0" tIns="0" rIns="0" bIns="0"/>
          <a:lstStyle>
            <a:lvl1pPr algn="l">
              <a:defRPr sz="2200" b="1" i="0" baseline="0">
                <a:solidFill>
                  <a:srgbClr val="FF5400"/>
                </a:solidFill>
                <a:latin typeface="Helvetica"/>
              </a:defRPr>
            </a:lvl1pPr>
          </a:lstStyle>
          <a:p>
            <a:r>
              <a:rPr lang="en-US" dirty="0" smtClean="0"/>
              <a:t>Click to edit Master title style</a:t>
            </a:r>
            <a:endParaRPr lang="en-US" dirty="0"/>
          </a:p>
        </p:txBody>
      </p:sp>
      <p:sp>
        <p:nvSpPr>
          <p:cNvPr id="21" name="Content Placeholder 2"/>
          <p:cNvSpPr>
            <a:spLocks noGrp="1"/>
          </p:cNvSpPr>
          <p:nvPr>
            <p:ph idx="11"/>
          </p:nvPr>
        </p:nvSpPr>
        <p:spPr>
          <a:xfrm>
            <a:off x="454029" y="1238250"/>
            <a:ext cx="4002017" cy="3899105"/>
          </a:xfrm>
          <a:prstGeom prst="rect">
            <a:avLst/>
          </a:prstGeom>
        </p:spPr>
        <p:txBody>
          <a:bodyPr lIns="0" rIns="0"/>
          <a:lstStyle>
            <a:lvl1pPr marL="0" indent="0">
              <a:lnSpc>
                <a:spcPct val="100000"/>
              </a:lnSpc>
              <a:spcBef>
                <a:spcPts val="0"/>
              </a:spcBef>
              <a:spcAft>
                <a:spcPts val="0"/>
              </a:spcAft>
              <a:buFontTx/>
              <a:buNone/>
              <a:defRPr sz="2200" b="0" i="0">
                <a:solidFill>
                  <a:srgbClr val="1248D6"/>
                </a:solidFill>
                <a:latin typeface="Helvetica"/>
              </a:defRPr>
            </a:lvl1pPr>
            <a:lvl2pPr marL="0" indent="274320">
              <a:lnSpc>
                <a:spcPct val="100000"/>
              </a:lnSpc>
              <a:spcBef>
                <a:spcPts val="1032"/>
              </a:spcBef>
              <a:spcAft>
                <a:spcPts val="0"/>
              </a:spcAft>
              <a:buSzPct val="90000"/>
              <a:buFont typeface="Arial"/>
              <a:buChar char="•"/>
              <a:defRPr sz="2000" b="0" i="0">
                <a:solidFill>
                  <a:srgbClr val="1248D6"/>
                </a:solidFill>
                <a:latin typeface="Helvetica"/>
              </a:defRPr>
            </a:lvl2pPr>
            <a:lvl3pPr marL="274320" indent="182880">
              <a:lnSpc>
                <a:spcPct val="100000"/>
              </a:lnSpc>
              <a:spcBef>
                <a:spcPts val="1032"/>
              </a:spcBef>
              <a:spcAft>
                <a:spcPts val="0"/>
              </a:spcAft>
              <a:buSzPct val="88000"/>
              <a:buFont typeface="Lucida Grande"/>
              <a:buChar char="–"/>
              <a:defRPr sz="1800" b="0" i="0">
                <a:solidFill>
                  <a:srgbClr val="1248D6"/>
                </a:solidFill>
                <a:latin typeface="Helvetica"/>
              </a:defRPr>
            </a:lvl3pPr>
            <a:lvl4pPr marL="548640" indent="182880">
              <a:lnSpc>
                <a:spcPct val="100000"/>
              </a:lnSpc>
              <a:spcBef>
                <a:spcPts val="1032"/>
              </a:spcBef>
              <a:spcAft>
                <a:spcPts val="0"/>
              </a:spcAft>
              <a:buSzPct val="90000"/>
              <a:buFont typeface="Arial"/>
              <a:buChar char="•"/>
              <a:defRPr sz="1600" b="0" i="0">
                <a:solidFill>
                  <a:srgbClr val="1248D6"/>
                </a:solidFill>
                <a:latin typeface="Helvetica"/>
              </a:defRPr>
            </a:lvl4pPr>
            <a:lvl5pPr marL="822960" indent="182880">
              <a:lnSpc>
                <a:spcPct val="100000"/>
              </a:lnSpc>
              <a:spcBef>
                <a:spcPts val="1032"/>
              </a:spcBef>
              <a:spcAft>
                <a:spcPts val="0"/>
              </a:spcAft>
              <a:buSzPct val="88000"/>
              <a:buFont typeface="Lucida Grande"/>
              <a:buChar char="–"/>
              <a:defRPr sz="1400" b="0" i="0">
                <a:solidFill>
                  <a:srgbClr val="1248D6"/>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2"/>
          <p:cNvSpPr>
            <a:spLocks noGrp="1"/>
          </p:cNvSpPr>
          <p:nvPr>
            <p:ph idx="12"/>
          </p:nvPr>
        </p:nvSpPr>
        <p:spPr>
          <a:xfrm>
            <a:off x="4684783" y="1238250"/>
            <a:ext cx="4002017" cy="3899105"/>
          </a:xfrm>
          <a:prstGeom prst="rect">
            <a:avLst/>
          </a:prstGeom>
        </p:spPr>
        <p:txBody>
          <a:bodyPr lIns="0" rIns="0"/>
          <a:lstStyle>
            <a:lvl1pPr marL="0" indent="0">
              <a:lnSpc>
                <a:spcPct val="100000"/>
              </a:lnSpc>
              <a:spcBef>
                <a:spcPts val="0"/>
              </a:spcBef>
              <a:spcAft>
                <a:spcPts val="0"/>
              </a:spcAft>
              <a:buFontTx/>
              <a:buNone/>
              <a:defRPr sz="2200" b="0" i="0">
                <a:solidFill>
                  <a:srgbClr val="1248D6"/>
                </a:solidFill>
                <a:latin typeface="Helvetica"/>
              </a:defRPr>
            </a:lvl1pPr>
            <a:lvl2pPr marL="0" indent="274320">
              <a:lnSpc>
                <a:spcPct val="100000"/>
              </a:lnSpc>
              <a:spcBef>
                <a:spcPts val="1032"/>
              </a:spcBef>
              <a:spcAft>
                <a:spcPts val="0"/>
              </a:spcAft>
              <a:buSzPct val="90000"/>
              <a:buFont typeface="Arial"/>
              <a:buChar char="•"/>
              <a:defRPr sz="2000" b="0" i="0">
                <a:solidFill>
                  <a:srgbClr val="1248D6"/>
                </a:solidFill>
                <a:latin typeface="Helvetica"/>
              </a:defRPr>
            </a:lvl2pPr>
            <a:lvl3pPr marL="274320" indent="182880">
              <a:lnSpc>
                <a:spcPct val="100000"/>
              </a:lnSpc>
              <a:spcBef>
                <a:spcPts val="1032"/>
              </a:spcBef>
              <a:spcAft>
                <a:spcPts val="0"/>
              </a:spcAft>
              <a:buSzPct val="88000"/>
              <a:buFont typeface="Lucida Grande"/>
              <a:buChar char="–"/>
              <a:defRPr sz="1800" b="0" i="0">
                <a:solidFill>
                  <a:srgbClr val="1248D6"/>
                </a:solidFill>
                <a:latin typeface="Helvetica"/>
              </a:defRPr>
            </a:lvl3pPr>
            <a:lvl4pPr marL="548640" indent="182880">
              <a:lnSpc>
                <a:spcPct val="100000"/>
              </a:lnSpc>
              <a:spcBef>
                <a:spcPts val="1032"/>
              </a:spcBef>
              <a:spcAft>
                <a:spcPts val="0"/>
              </a:spcAft>
              <a:buSzPct val="90000"/>
              <a:buFont typeface="Arial"/>
              <a:buChar char="•"/>
              <a:defRPr sz="1600" b="0" i="0">
                <a:solidFill>
                  <a:srgbClr val="1248D6"/>
                </a:solidFill>
                <a:latin typeface="Helvetica"/>
              </a:defRPr>
            </a:lvl4pPr>
            <a:lvl5pPr marL="822960" indent="182880">
              <a:lnSpc>
                <a:spcPct val="100000"/>
              </a:lnSpc>
              <a:spcBef>
                <a:spcPts val="1032"/>
              </a:spcBef>
              <a:spcAft>
                <a:spcPts val="0"/>
              </a:spcAft>
              <a:buSzPct val="88000"/>
              <a:buFont typeface="Lucida Grande"/>
              <a:buChar char="–"/>
              <a:defRPr sz="1400" b="0" i="0">
                <a:solidFill>
                  <a:srgbClr val="1248D6"/>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Date Placeholder 3"/>
          <p:cNvSpPr>
            <a:spLocks noGrp="1"/>
          </p:cNvSpPr>
          <p:nvPr>
            <p:ph type="dt" sz="half" idx="2"/>
          </p:nvPr>
        </p:nvSpPr>
        <p:spPr>
          <a:xfrm>
            <a:off x="879219" y="6586253"/>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FF5400"/>
                </a:solidFill>
                <a:latin typeface="+mn-lt"/>
                <a:ea typeface="+mn-ea"/>
                <a:cs typeface="+mn-cs"/>
              </a:defRPr>
            </a:lvl1pPr>
          </a:lstStyle>
          <a:p>
            <a:pPr>
              <a:defRPr/>
            </a:pPr>
            <a:r>
              <a:rPr lang="en-GB">
                <a:latin typeface="Helvetica"/>
                <a:cs typeface="Helvetica"/>
              </a:rPr>
              <a:t>22/6/2017</a:t>
            </a:r>
            <a:endParaRPr lang="en-US" dirty="0">
              <a:latin typeface="Helvetica"/>
              <a:cs typeface="Helvetica"/>
            </a:endParaRPr>
          </a:p>
        </p:txBody>
      </p:sp>
      <p:sp>
        <p:nvSpPr>
          <p:cNvPr id="12" name="Slide Number Placeholder 5"/>
          <p:cNvSpPr>
            <a:spLocks noGrp="1"/>
          </p:cNvSpPr>
          <p:nvPr>
            <p:ph type="sldNum" sz="quarter" idx="4"/>
          </p:nvPr>
        </p:nvSpPr>
        <p:spPr>
          <a:xfrm>
            <a:off x="454026" y="6586253"/>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FF5400"/>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3" name="Footer Placeholder 4"/>
          <p:cNvSpPr>
            <a:spLocks noGrp="1"/>
          </p:cNvSpPr>
          <p:nvPr>
            <p:ph type="ftr" sz="quarter" idx="3"/>
          </p:nvPr>
        </p:nvSpPr>
        <p:spPr>
          <a:xfrm>
            <a:off x="1877785" y="6586253"/>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FF5400"/>
                </a:solidFill>
                <a:latin typeface="Helvetica"/>
                <a:ea typeface="+mn-ea"/>
                <a:cs typeface="Helvetica"/>
              </a:defRPr>
            </a:lvl1pPr>
          </a:lstStyle>
          <a:p>
            <a:pPr>
              <a:defRPr/>
            </a:pPr>
            <a:r>
              <a:rPr lang="en-US" smtClean="0"/>
              <a:t>Mark Thomson | LBNC Meeting (CERN)</a:t>
            </a:r>
            <a:endParaRPr lang="en-US"/>
          </a:p>
        </p:txBody>
      </p:sp>
    </p:spTree>
    <p:extLst>
      <p:ext uri="{BB962C8B-B14F-4D97-AF65-F5344CB8AC3E}">
        <p14:creationId xmlns:p14="http://schemas.microsoft.com/office/powerpoint/2010/main" val="2045341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smtClean="0"/>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pPr>
              <a:defRPr/>
            </a:pPr>
            <a:r>
              <a:rPr lang="en-US" smtClean="0"/>
              <a:t>07/07/2017</a:t>
            </a:r>
            <a:endParaRPr lang="en-US" dirty="0"/>
          </a:p>
        </p:txBody>
      </p:sp>
      <p:sp>
        <p:nvSpPr>
          <p:cNvPr id="6" name="Footer Placeholder 4"/>
          <p:cNvSpPr>
            <a:spLocks noGrp="1"/>
          </p:cNvSpPr>
          <p:nvPr>
            <p:ph type="ftr" sz="quarter" idx="17"/>
          </p:nvPr>
        </p:nvSpPr>
        <p:spPr/>
        <p:txBody>
          <a:bodyPr/>
          <a:lstStyle>
            <a:lvl1pPr>
              <a:defRPr/>
            </a:lvl1pPr>
          </a:lstStyle>
          <a:p>
            <a:pPr>
              <a:defRPr/>
            </a:pPr>
            <a:r>
              <a:rPr lang="en-US" b="1" smtClean="0"/>
              <a:t>David MacFarlane | LBNC Report to the PAC</a:t>
            </a:r>
            <a:endParaRPr lang="en-US" b="1" dirty="0"/>
          </a:p>
        </p:txBody>
      </p:sp>
      <p:sp>
        <p:nvSpPr>
          <p:cNvPr id="7" name="Slide Number Placeholder 5"/>
          <p:cNvSpPr>
            <a:spLocks noGrp="1"/>
          </p:cNvSpPr>
          <p:nvPr>
            <p:ph type="sldNum" sz="quarter" idx="18"/>
          </p:nvPr>
        </p:nvSpPr>
        <p:spPr/>
        <p:txBody>
          <a:bodyPr/>
          <a:lstStyle>
            <a:lvl1pPr>
              <a:defRPr/>
            </a:lvl1pPr>
          </a:lstStyle>
          <a:p>
            <a:pPr>
              <a:defRPr/>
            </a:pPr>
            <a:fld id="{AF0EDA53-C64B-544C-8E70-D55020AEC88C}" type="slidenum">
              <a:rPr lang="en-US"/>
              <a:pPr>
                <a:defRPr/>
              </a:pPr>
              <a:t>‹#›</a:t>
            </a:fld>
            <a:endParaRPr lang="en-US" dirty="0"/>
          </a:p>
        </p:txBody>
      </p:sp>
    </p:spTree>
    <p:extLst>
      <p:ext uri="{BB962C8B-B14F-4D97-AF65-F5344CB8AC3E}">
        <p14:creationId xmlns:p14="http://schemas.microsoft.com/office/powerpoint/2010/main" val="20778119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0"/>
            <a:ext cx="8229600" cy="4846639"/>
          </a:xfrm>
          <a:prstGeom prst="rect">
            <a:avLst/>
          </a:prstGeom>
        </p:spPr>
        <p:txBody>
          <a:bodyPr vert="horz"/>
          <a:lstStyle>
            <a:lvl1pPr marL="0" indent="0">
              <a:buFontTx/>
              <a:buNone/>
              <a:defRPr>
                <a:solidFill>
                  <a:srgbClr val="1248D6"/>
                </a:solidFill>
                <a:latin typeface="Helvetica"/>
              </a:defRPr>
            </a:lvl1pPr>
          </a:lstStyle>
          <a:p>
            <a:pPr lvl="0"/>
            <a:endParaRPr lang="en-US" noProof="0" dirty="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2200" b="1" i="0" baseline="0">
                <a:solidFill>
                  <a:srgbClr val="FF5400"/>
                </a:solidFill>
                <a:latin typeface="Helvetica"/>
              </a:defRPr>
            </a:lvl1pPr>
          </a:lstStyle>
          <a:p>
            <a:r>
              <a:rPr lang="en-US" dirty="0" smtClean="0"/>
              <a:t>Click to edit Master title style</a:t>
            </a:r>
            <a:endParaRPr lang="en-US" dirty="0"/>
          </a:p>
        </p:txBody>
      </p:sp>
      <p:sp>
        <p:nvSpPr>
          <p:cNvPr id="7" name="Date Placeholder 3"/>
          <p:cNvSpPr>
            <a:spLocks noGrp="1"/>
          </p:cNvSpPr>
          <p:nvPr>
            <p:ph type="dt" sz="half" idx="2"/>
          </p:nvPr>
        </p:nvSpPr>
        <p:spPr>
          <a:xfrm>
            <a:off x="879219" y="6586253"/>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FF5400"/>
                </a:solidFill>
                <a:latin typeface="+mn-lt"/>
                <a:ea typeface="+mn-ea"/>
                <a:cs typeface="+mn-cs"/>
              </a:defRPr>
            </a:lvl1pPr>
          </a:lstStyle>
          <a:p>
            <a:pPr>
              <a:defRPr/>
            </a:pPr>
            <a:r>
              <a:rPr lang="en-GB">
                <a:latin typeface="Helvetica"/>
                <a:cs typeface="Helvetica"/>
              </a:rPr>
              <a:t>22/6/2017</a:t>
            </a:r>
            <a:endParaRPr lang="en-US" dirty="0">
              <a:latin typeface="Helvetica"/>
              <a:cs typeface="Helvetica"/>
            </a:endParaRPr>
          </a:p>
        </p:txBody>
      </p:sp>
      <p:sp>
        <p:nvSpPr>
          <p:cNvPr id="9" name="Slide Number Placeholder 5"/>
          <p:cNvSpPr>
            <a:spLocks noGrp="1"/>
          </p:cNvSpPr>
          <p:nvPr>
            <p:ph type="sldNum" sz="quarter" idx="4"/>
          </p:nvPr>
        </p:nvSpPr>
        <p:spPr>
          <a:xfrm>
            <a:off x="454026" y="6586253"/>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FF5400"/>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0" name="Footer Placeholder 4"/>
          <p:cNvSpPr>
            <a:spLocks noGrp="1"/>
          </p:cNvSpPr>
          <p:nvPr>
            <p:ph type="ftr" sz="quarter" idx="3"/>
          </p:nvPr>
        </p:nvSpPr>
        <p:spPr>
          <a:xfrm>
            <a:off x="1877785" y="6586253"/>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FF5400"/>
                </a:solidFill>
                <a:latin typeface="Helvetica"/>
                <a:ea typeface="+mn-ea"/>
                <a:cs typeface="Helvetica"/>
              </a:defRPr>
            </a:lvl1pPr>
          </a:lstStyle>
          <a:p>
            <a:pPr>
              <a:defRPr/>
            </a:pPr>
            <a:r>
              <a:rPr lang="en-US" smtClean="0"/>
              <a:t>Mark Thomson | LBNC Meeting (CERN)</a:t>
            </a:r>
            <a:endParaRPr lang="en-US"/>
          </a:p>
        </p:txBody>
      </p:sp>
    </p:spTree>
    <p:extLst>
      <p:ext uri="{BB962C8B-B14F-4D97-AF65-F5344CB8AC3E}">
        <p14:creationId xmlns:p14="http://schemas.microsoft.com/office/powerpoint/2010/main" val="2979747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099175"/>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6" name="Date Placeholder 3"/>
          <p:cNvSpPr>
            <a:spLocks noGrp="1"/>
          </p:cNvSpPr>
          <p:nvPr>
            <p:ph type="dt" sz="half" idx="2"/>
          </p:nvPr>
        </p:nvSpPr>
        <p:spPr>
          <a:xfrm>
            <a:off x="879219" y="6586253"/>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FF5400"/>
                </a:solidFill>
                <a:latin typeface="+mn-lt"/>
                <a:ea typeface="+mn-ea"/>
                <a:cs typeface="+mn-cs"/>
              </a:defRPr>
            </a:lvl1pPr>
          </a:lstStyle>
          <a:p>
            <a:pPr>
              <a:defRPr/>
            </a:pPr>
            <a:r>
              <a:rPr lang="en-GB">
                <a:latin typeface="Helvetica"/>
                <a:cs typeface="Helvetica"/>
              </a:rPr>
              <a:t>22/6/2017</a:t>
            </a:r>
            <a:endParaRPr lang="en-US" dirty="0">
              <a:latin typeface="Helvetica"/>
              <a:cs typeface="Helvetica"/>
            </a:endParaRPr>
          </a:p>
        </p:txBody>
      </p:sp>
      <p:sp>
        <p:nvSpPr>
          <p:cNvPr id="9" name="Slide Number Placeholder 5"/>
          <p:cNvSpPr>
            <a:spLocks noGrp="1"/>
          </p:cNvSpPr>
          <p:nvPr>
            <p:ph type="sldNum" sz="quarter" idx="4"/>
          </p:nvPr>
        </p:nvSpPr>
        <p:spPr>
          <a:xfrm>
            <a:off x="454026" y="6586253"/>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FF5400"/>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0" name="Footer Placeholder 4"/>
          <p:cNvSpPr>
            <a:spLocks noGrp="1"/>
          </p:cNvSpPr>
          <p:nvPr>
            <p:ph type="ftr" sz="quarter" idx="3"/>
          </p:nvPr>
        </p:nvSpPr>
        <p:spPr>
          <a:xfrm>
            <a:off x="1877785" y="6586253"/>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FF5400"/>
                </a:solidFill>
                <a:latin typeface="Helvetica"/>
                <a:ea typeface="+mn-ea"/>
                <a:cs typeface="Helvetica"/>
              </a:defRPr>
            </a:lvl1pPr>
          </a:lstStyle>
          <a:p>
            <a:pPr>
              <a:defRPr/>
            </a:pPr>
            <a:r>
              <a:rPr lang="en-US" smtClean="0"/>
              <a:t>Mark Thomson | LBNC Meeting (CERN)</a:t>
            </a:r>
            <a:endParaRPr lang="en-US"/>
          </a:p>
        </p:txBody>
      </p:sp>
    </p:spTree>
    <p:extLst>
      <p:ext uri="{BB962C8B-B14F-4D97-AF65-F5344CB8AC3E}">
        <p14:creationId xmlns:p14="http://schemas.microsoft.com/office/powerpoint/2010/main" val="36311990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175906"/>
            <a:ext cx="3017520" cy="915332"/>
          </a:xfrm>
          <a:prstGeom prst="rect">
            <a:avLst/>
          </a:prstGeom>
        </p:spPr>
        <p:txBody>
          <a:bodyPr lIns="0" tIns="0" rIns="0" bIns="0" anchor="t" anchorCtr="0"/>
          <a:lstStyle>
            <a:lvl1pPr marL="0" indent="0">
              <a:buNone/>
              <a:defRPr sz="1600" b="0" i="0" baseline="0">
                <a:solidFill>
                  <a:srgbClr val="FF5400"/>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3" name="Content Placeholder 2"/>
          <p:cNvSpPr>
            <a:spLocks noGrp="1"/>
          </p:cNvSpPr>
          <p:nvPr>
            <p:ph idx="14"/>
          </p:nvPr>
        </p:nvSpPr>
        <p:spPr>
          <a:xfrm>
            <a:off x="457204" y="1237610"/>
            <a:ext cx="3014278" cy="3709207"/>
          </a:xfrm>
          <a:prstGeom prst="rect">
            <a:avLst/>
          </a:prstGeom>
        </p:spPr>
        <p:txBody>
          <a:bodyPr lIns="0" rIns="0"/>
          <a:lstStyle>
            <a:lvl1pPr marL="0" indent="0">
              <a:lnSpc>
                <a:spcPct val="100000"/>
              </a:lnSpc>
              <a:spcBef>
                <a:spcPts val="0"/>
              </a:spcBef>
              <a:spcAft>
                <a:spcPts val="0"/>
              </a:spcAft>
              <a:buFontTx/>
              <a:buNone/>
              <a:defRPr sz="2200" b="0" i="0">
                <a:solidFill>
                  <a:srgbClr val="1248D6"/>
                </a:solidFill>
                <a:latin typeface="Helvetica"/>
              </a:defRPr>
            </a:lvl1pPr>
            <a:lvl2pPr marL="0" indent="274320">
              <a:lnSpc>
                <a:spcPct val="100000"/>
              </a:lnSpc>
              <a:spcBef>
                <a:spcPts val="1032"/>
              </a:spcBef>
              <a:spcAft>
                <a:spcPts val="0"/>
              </a:spcAft>
              <a:buSzPct val="90000"/>
              <a:buFont typeface="Arial"/>
              <a:buChar char="•"/>
              <a:defRPr sz="2000" b="0" i="0">
                <a:solidFill>
                  <a:srgbClr val="1248D6"/>
                </a:solidFill>
                <a:latin typeface="Helvetica"/>
              </a:defRPr>
            </a:lvl2pPr>
            <a:lvl3pPr marL="274320" indent="182880">
              <a:lnSpc>
                <a:spcPct val="100000"/>
              </a:lnSpc>
              <a:spcBef>
                <a:spcPts val="1032"/>
              </a:spcBef>
              <a:spcAft>
                <a:spcPts val="0"/>
              </a:spcAft>
              <a:buSzPct val="88000"/>
              <a:buFont typeface="Lucida Grande"/>
              <a:buChar char="–"/>
              <a:defRPr sz="1800" b="0" i="0">
                <a:solidFill>
                  <a:srgbClr val="1248D6"/>
                </a:solidFill>
                <a:latin typeface="Helvetica"/>
              </a:defRPr>
            </a:lvl3pPr>
            <a:lvl4pPr marL="548640" indent="182880">
              <a:lnSpc>
                <a:spcPct val="100000"/>
              </a:lnSpc>
              <a:spcBef>
                <a:spcPts val="1032"/>
              </a:spcBef>
              <a:spcAft>
                <a:spcPts val="0"/>
              </a:spcAft>
              <a:buSzPct val="90000"/>
              <a:buFont typeface="Arial"/>
              <a:buChar char="•"/>
              <a:defRPr sz="1600" b="0" i="0">
                <a:solidFill>
                  <a:srgbClr val="1248D6"/>
                </a:solidFill>
                <a:latin typeface="Helvetica"/>
              </a:defRPr>
            </a:lvl4pPr>
            <a:lvl5pPr marL="822960" indent="182880">
              <a:lnSpc>
                <a:spcPct val="100000"/>
              </a:lnSpc>
              <a:spcBef>
                <a:spcPts val="1032"/>
              </a:spcBef>
              <a:spcAft>
                <a:spcPts val="0"/>
              </a:spcAft>
              <a:buSzPct val="88000"/>
              <a:buFont typeface="Lucida Grande"/>
              <a:buChar char="–"/>
              <a:defRPr sz="1400" b="0" i="0">
                <a:solidFill>
                  <a:srgbClr val="1248D6"/>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12"/>
          <p:cNvSpPr>
            <a:spLocks noGrp="1"/>
          </p:cNvSpPr>
          <p:nvPr>
            <p:ph type="pic" sz="quarter" idx="15"/>
          </p:nvPr>
        </p:nvSpPr>
        <p:spPr>
          <a:xfrm>
            <a:off x="3716338" y="1238250"/>
            <a:ext cx="4959767" cy="4852988"/>
          </a:xfrm>
          <a:prstGeom prst="rect">
            <a:avLst/>
          </a:prstGeom>
        </p:spPr>
        <p:txBody>
          <a:bodyPr vert="horz" lIns="0" rIns="0"/>
          <a:lstStyle>
            <a:lvl1pPr marL="0" indent="0">
              <a:buFontTx/>
              <a:buNone/>
              <a:defRPr>
                <a:solidFill>
                  <a:srgbClr val="1248D6"/>
                </a:solidFill>
                <a:latin typeface="Helvetica"/>
              </a:defRPr>
            </a:lvl1pPr>
          </a:lstStyle>
          <a:p>
            <a:pPr lvl="0"/>
            <a:endParaRPr lang="en-US" noProof="0" dirty="0"/>
          </a:p>
        </p:txBody>
      </p:sp>
      <p:sp>
        <p:nvSpPr>
          <p:cNvPr id="2" name="Title 1"/>
          <p:cNvSpPr>
            <a:spLocks noGrp="1"/>
          </p:cNvSpPr>
          <p:nvPr>
            <p:ph type="title"/>
          </p:nvPr>
        </p:nvSpPr>
        <p:spPr>
          <a:xfrm>
            <a:off x="457200" y="462518"/>
            <a:ext cx="8229600" cy="647102"/>
          </a:xfrm>
          <a:prstGeom prst="rect">
            <a:avLst/>
          </a:prstGeom>
        </p:spPr>
        <p:txBody>
          <a:bodyPr vert="horz" lIns="0" tIns="0" rIns="0" bIns="0"/>
          <a:lstStyle>
            <a:lvl1pPr algn="l">
              <a:defRPr sz="2200" b="1" i="0" baseline="0">
                <a:solidFill>
                  <a:srgbClr val="FF5400"/>
                </a:solidFill>
                <a:latin typeface="Helvetica"/>
              </a:defRPr>
            </a:lvl1pPr>
          </a:lstStyle>
          <a:p>
            <a:r>
              <a:rPr lang="en-US" dirty="0" smtClean="0"/>
              <a:t>Click to edit Master title style</a:t>
            </a:r>
            <a:endParaRPr lang="en-US" dirty="0"/>
          </a:p>
        </p:txBody>
      </p:sp>
      <p:sp>
        <p:nvSpPr>
          <p:cNvPr id="9" name="Date Placeholder 3"/>
          <p:cNvSpPr>
            <a:spLocks noGrp="1"/>
          </p:cNvSpPr>
          <p:nvPr>
            <p:ph type="dt" sz="half" idx="2"/>
          </p:nvPr>
        </p:nvSpPr>
        <p:spPr>
          <a:xfrm>
            <a:off x="879219" y="6586253"/>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FF5400"/>
                </a:solidFill>
                <a:latin typeface="+mn-lt"/>
                <a:ea typeface="+mn-ea"/>
                <a:cs typeface="+mn-cs"/>
              </a:defRPr>
            </a:lvl1pPr>
          </a:lstStyle>
          <a:p>
            <a:pPr>
              <a:defRPr/>
            </a:pPr>
            <a:r>
              <a:rPr lang="en-GB">
                <a:latin typeface="Helvetica"/>
                <a:cs typeface="Helvetica"/>
              </a:rPr>
              <a:t>22/6/2017</a:t>
            </a:r>
            <a:endParaRPr lang="en-US" dirty="0">
              <a:latin typeface="Helvetica"/>
              <a:cs typeface="Helvetica"/>
            </a:endParaRPr>
          </a:p>
        </p:txBody>
      </p:sp>
      <p:sp>
        <p:nvSpPr>
          <p:cNvPr id="12" name="Slide Number Placeholder 5"/>
          <p:cNvSpPr>
            <a:spLocks noGrp="1"/>
          </p:cNvSpPr>
          <p:nvPr>
            <p:ph type="sldNum" sz="quarter" idx="4"/>
          </p:nvPr>
        </p:nvSpPr>
        <p:spPr>
          <a:xfrm>
            <a:off x="454026" y="6586253"/>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FF5400"/>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5" name="Footer Placeholder 4"/>
          <p:cNvSpPr>
            <a:spLocks noGrp="1"/>
          </p:cNvSpPr>
          <p:nvPr>
            <p:ph type="ftr" sz="quarter" idx="3"/>
          </p:nvPr>
        </p:nvSpPr>
        <p:spPr>
          <a:xfrm>
            <a:off x="1877785" y="6586253"/>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FF5400"/>
                </a:solidFill>
                <a:latin typeface="Helvetica"/>
                <a:ea typeface="+mn-ea"/>
                <a:cs typeface="Helvetica"/>
              </a:defRPr>
            </a:lvl1pPr>
          </a:lstStyle>
          <a:p>
            <a:pPr>
              <a:defRPr/>
            </a:pPr>
            <a:r>
              <a:rPr lang="en-US" smtClean="0"/>
              <a:t>Mark Thomson | LBNC Meeting (CERN)</a:t>
            </a:r>
            <a:endParaRPr lang="en-US"/>
          </a:p>
        </p:txBody>
      </p:sp>
    </p:spTree>
    <p:extLst>
      <p:ext uri="{BB962C8B-B14F-4D97-AF65-F5344CB8AC3E}">
        <p14:creationId xmlns:p14="http://schemas.microsoft.com/office/powerpoint/2010/main" val="8011677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37"/>
            <a:ext cx="8229600" cy="4241851"/>
          </a:xfrm>
          <a:prstGeom prst="rect">
            <a:avLst/>
          </a:prstGeom>
        </p:spPr>
        <p:txBody>
          <a:bodyPr lIns="0" rIns="0"/>
          <a:lstStyle>
            <a:lvl1pPr marL="0" indent="0">
              <a:buNone/>
              <a:defRPr sz="3200">
                <a:solidFill>
                  <a:srgbClr val="1248D6"/>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4" y="5686118"/>
            <a:ext cx="8229596" cy="439738"/>
          </a:xfrm>
          <a:prstGeom prst="rect">
            <a:avLst/>
          </a:prstGeom>
        </p:spPr>
        <p:txBody>
          <a:bodyPr lIns="0" tIns="0" rIns="0" bIns="0" anchor="t" anchorCtr="0"/>
          <a:lstStyle>
            <a:lvl1pPr marL="0" indent="0">
              <a:buNone/>
              <a:defRPr sz="1600" b="0" i="0" baseline="0">
                <a:solidFill>
                  <a:srgbClr val="FF5400"/>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457204" y="445925"/>
            <a:ext cx="8229600" cy="603767"/>
          </a:xfrm>
          <a:prstGeom prst="rect">
            <a:avLst/>
          </a:prstGeom>
        </p:spPr>
        <p:txBody>
          <a:bodyPr vert="horz" lIns="0" tIns="0" rIns="0" bIns="0"/>
          <a:lstStyle>
            <a:lvl1pPr algn="l">
              <a:defRPr sz="2200" b="1" i="0" baseline="0">
                <a:solidFill>
                  <a:srgbClr val="FF5400"/>
                </a:solidFill>
                <a:latin typeface="Helvetica"/>
              </a:defRPr>
            </a:lvl1pPr>
          </a:lstStyle>
          <a:p>
            <a:r>
              <a:rPr lang="en-US" dirty="0" smtClean="0"/>
              <a:t>Click to edit Master title style</a:t>
            </a:r>
            <a:endParaRPr lang="en-US" dirty="0"/>
          </a:p>
        </p:txBody>
      </p:sp>
      <p:sp>
        <p:nvSpPr>
          <p:cNvPr id="8" name="Date Placeholder 3"/>
          <p:cNvSpPr>
            <a:spLocks noGrp="1"/>
          </p:cNvSpPr>
          <p:nvPr>
            <p:ph type="dt" sz="half" idx="2"/>
          </p:nvPr>
        </p:nvSpPr>
        <p:spPr>
          <a:xfrm>
            <a:off x="879219" y="6606657"/>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FF5400"/>
                </a:solidFill>
                <a:latin typeface="+mn-lt"/>
                <a:ea typeface="+mn-ea"/>
                <a:cs typeface="+mn-cs"/>
              </a:defRPr>
            </a:lvl1pPr>
          </a:lstStyle>
          <a:p>
            <a:pPr>
              <a:defRPr/>
            </a:pPr>
            <a:r>
              <a:rPr lang="en-GB">
                <a:latin typeface="Helvetica"/>
                <a:cs typeface="Helvetica"/>
              </a:rPr>
              <a:t>22/6/2017</a:t>
            </a:r>
            <a:endParaRPr lang="en-US" dirty="0">
              <a:latin typeface="Helvetica"/>
              <a:cs typeface="Helvetica"/>
            </a:endParaRPr>
          </a:p>
        </p:txBody>
      </p:sp>
      <p:sp>
        <p:nvSpPr>
          <p:cNvPr id="10" name="Slide Number Placeholder 5"/>
          <p:cNvSpPr>
            <a:spLocks noGrp="1"/>
          </p:cNvSpPr>
          <p:nvPr>
            <p:ph type="sldNum" sz="quarter" idx="4"/>
          </p:nvPr>
        </p:nvSpPr>
        <p:spPr>
          <a:xfrm>
            <a:off x="454026" y="6606657"/>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FF5400"/>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1" name="Footer Placeholder 4"/>
          <p:cNvSpPr>
            <a:spLocks noGrp="1"/>
          </p:cNvSpPr>
          <p:nvPr>
            <p:ph type="ftr" sz="quarter" idx="3"/>
          </p:nvPr>
        </p:nvSpPr>
        <p:spPr>
          <a:xfrm>
            <a:off x="1877785" y="6606657"/>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FF5400"/>
                </a:solidFill>
                <a:latin typeface="Helvetica"/>
                <a:ea typeface="+mn-ea"/>
                <a:cs typeface="Helvetica"/>
              </a:defRPr>
            </a:lvl1pPr>
          </a:lstStyle>
          <a:p>
            <a:pPr>
              <a:defRPr/>
            </a:pPr>
            <a:r>
              <a:rPr lang="en-US" smtClean="0"/>
              <a:t>Mark Thomson | LBNC Meeting (CERN)</a:t>
            </a:r>
            <a:endParaRPr lang="en-US"/>
          </a:p>
        </p:txBody>
      </p:sp>
    </p:spTree>
    <p:extLst>
      <p:ext uri="{BB962C8B-B14F-4D97-AF65-F5344CB8AC3E}">
        <p14:creationId xmlns:p14="http://schemas.microsoft.com/office/powerpoint/2010/main" val="26406683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FF5400"/>
                </a:solidFill>
                <a:latin typeface="Helvetica"/>
              </a:defRPr>
            </a:lvl1pPr>
          </a:lstStyle>
          <a:p>
            <a:r>
              <a:rPr lang="en-US" dirty="0" smtClean="0"/>
              <a:t>Click to edit Master title style</a:t>
            </a:r>
            <a:endParaRPr lang="en-US" dirty="0"/>
          </a:p>
        </p:txBody>
      </p:sp>
      <p:sp>
        <p:nvSpPr>
          <p:cNvPr id="12" name="Content Placeholder 2"/>
          <p:cNvSpPr>
            <a:spLocks noGrp="1"/>
          </p:cNvSpPr>
          <p:nvPr>
            <p:ph idx="11"/>
          </p:nvPr>
        </p:nvSpPr>
        <p:spPr>
          <a:xfrm>
            <a:off x="454026" y="1207770"/>
            <a:ext cx="8037086"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3"/>
          <p:cNvSpPr>
            <a:spLocks noGrp="1"/>
          </p:cNvSpPr>
          <p:nvPr>
            <p:ph type="dt" sz="half" idx="2"/>
          </p:nvPr>
        </p:nvSpPr>
        <p:spPr>
          <a:xfrm>
            <a:off x="879219" y="6593561"/>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FF5300"/>
                </a:solidFill>
                <a:latin typeface="+mn-lt"/>
                <a:ea typeface="+mn-ea"/>
                <a:cs typeface="+mn-cs"/>
              </a:defRPr>
            </a:lvl1pPr>
          </a:lstStyle>
          <a:p>
            <a:pPr>
              <a:defRPr/>
            </a:pPr>
            <a:r>
              <a:rPr lang="en-GB">
                <a:latin typeface="Helvetica"/>
                <a:cs typeface="Helvetica"/>
              </a:rPr>
              <a:t>22/6/2017</a:t>
            </a:r>
            <a:endParaRPr lang="en-US" dirty="0">
              <a:latin typeface="Helvetica"/>
              <a:cs typeface="Helvetica"/>
            </a:endParaRPr>
          </a:p>
        </p:txBody>
      </p:sp>
      <p:sp>
        <p:nvSpPr>
          <p:cNvPr id="13" name="Footer Placeholder 4"/>
          <p:cNvSpPr>
            <a:spLocks noGrp="1"/>
          </p:cNvSpPr>
          <p:nvPr>
            <p:ph type="ftr" sz="quarter" idx="3"/>
          </p:nvPr>
        </p:nvSpPr>
        <p:spPr>
          <a:xfrm>
            <a:off x="1877785" y="6593561"/>
            <a:ext cx="4892514" cy="170720"/>
          </a:xfrm>
          <a:prstGeom prst="rect">
            <a:avLst/>
          </a:prstGeom>
        </p:spPr>
        <p:txBody>
          <a:bodyPr lIns="0" tIns="0" rIns="0" bIns="0" anchor="b" anchorCtr="0"/>
          <a:lstStyle>
            <a:lvl1pPr fontAlgn="auto">
              <a:spcBef>
                <a:spcPts val="0"/>
              </a:spcBef>
              <a:spcAft>
                <a:spcPts val="0"/>
              </a:spcAft>
              <a:defRPr sz="1200" b="0" i="0" baseline="0" dirty="0">
                <a:solidFill>
                  <a:srgbClr val="FF5300"/>
                </a:solidFill>
                <a:latin typeface="Helvetica"/>
                <a:ea typeface="+mn-ea"/>
                <a:cs typeface="Helvetica"/>
              </a:defRPr>
            </a:lvl1pPr>
          </a:lstStyle>
          <a:p>
            <a:pPr>
              <a:defRPr/>
            </a:pPr>
            <a:r>
              <a:rPr lang="en-GB" smtClean="0"/>
              <a:t>Mark Thomson | LBNC Meeting (CERN)</a:t>
            </a:r>
            <a:endParaRPr lang="en-GB"/>
          </a:p>
        </p:txBody>
      </p:sp>
      <p:sp>
        <p:nvSpPr>
          <p:cNvPr id="15" name="Slide Number Placeholder 5"/>
          <p:cNvSpPr>
            <a:spLocks noGrp="1"/>
          </p:cNvSpPr>
          <p:nvPr>
            <p:ph type="sldNum" sz="quarter" idx="4"/>
          </p:nvPr>
        </p:nvSpPr>
        <p:spPr>
          <a:xfrm>
            <a:off x="454026" y="6593561"/>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FF5300"/>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34598269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smtClean="0"/>
              <a:t>Click to edit Master title style</a:t>
            </a:r>
            <a:endParaRPr lang="en-US" dirty="0"/>
          </a:p>
        </p:txBody>
      </p:sp>
      <p:sp>
        <p:nvSpPr>
          <p:cNvPr id="12" name="Content Placeholder 2"/>
          <p:cNvSpPr>
            <a:spLocks noGrp="1"/>
          </p:cNvSpPr>
          <p:nvPr>
            <p:ph idx="11"/>
          </p:nvPr>
        </p:nvSpPr>
        <p:spPr>
          <a:xfrm>
            <a:off x="454026" y="1207770"/>
            <a:ext cx="8037086"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3"/>
          <p:cNvSpPr>
            <a:spLocks noGrp="1"/>
          </p:cNvSpPr>
          <p:nvPr>
            <p:ph type="dt" sz="half" idx="2"/>
          </p:nvPr>
        </p:nvSpPr>
        <p:spPr>
          <a:xfrm>
            <a:off x="879219" y="6606624"/>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GB">
                <a:latin typeface="Helvetica"/>
                <a:cs typeface="Helvetica"/>
              </a:rPr>
              <a:t>22/6/2017</a:t>
            </a:r>
            <a:endParaRPr lang="en-US" dirty="0">
              <a:latin typeface="Helvetica"/>
              <a:cs typeface="Helvetica"/>
            </a:endParaRPr>
          </a:p>
        </p:txBody>
      </p:sp>
      <p:sp>
        <p:nvSpPr>
          <p:cNvPr id="13" name="Footer Placeholder 4"/>
          <p:cNvSpPr>
            <a:spLocks noGrp="1"/>
          </p:cNvSpPr>
          <p:nvPr>
            <p:ph type="ftr" sz="quarter" idx="3"/>
          </p:nvPr>
        </p:nvSpPr>
        <p:spPr>
          <a:xfrm>
            <a:off x="1877785" y="6606624"/>
            <a:ext cx="4892514"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GB" smtClean="0"/>
              <a:t>Mark Thomson | LBNC Meeting (CERN)</a:t>
            </a:r>
            <a:endParaRPr lang="en-GB"/>
          </a:p>
        </p:txBody>
      </p:sp>
      <p:sp>
        <p:nvSpPr>
          <p:cNvPr id="15" name="Slide Number Placeholder 5"/>
          <p:cNvSpPr>
            <a:spLocks noGrp="1"/>
          </p:cNvSpPr>
          <p:nvPr>
            <p:ph type="sldNum" sz="quarter" idx="4"/>
          </p:nvPr>
        </p:nvSpPr>
        <p:spPr>
          <a:xfrm>
            <a:off x="454026" y="6606624"/>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5626252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smtClean="0"/>
              <a:t>Click to edit Master title style</a:t>
            </a:r>
            <a:endParaRPr lang="en-US" dirty="0"/>
          </a:p>
        </p:txBody>
      </p:sp>
      <p:sp>
        <p:nvSpPr>
          <p:cNvPr id="12" name="Content Placeholder 2"/>
          <p:cNvSpPr>
            <a:spLocks noGrp="1"/>
          </p:cNvSpPr>
          <p:nvPr>
            <p:ph idx="11"/>
          </p:nvPr>
        </p:nvSpPr>
        <p:spPr>
          <a:xfrm>
            <a:off x="454026" y="1207770"/>
            <a:ext cx="8037086"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3"/>
          <p:cNvSpPr>
            <a:spLocks noGrp="1"/>
          </p:cNvSpPr>
          <p:nvPr>
            <p:ph type="dt" sz="half" idx="2"/>
          </p:nvPr>
        </p:nvSpPr>
        <p:spPr>
          <a:xfrm>
            <a:off x="879219" y="6606624"/>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GB">
                <a:latin typeface="Helvetica"/>
                <a:cs typeface="Helvetica"/>
              </a:rPr>
              <a:t>22/6/2017</a:t>
            </a:r>
            <a:endParaRPr lang="en-US" dirty="0">
              <a:latin typeface="Helvetica"/>
              <a:cs typeface="Helvetica"/>
            </a:endParaRPr>
          </a:p>
        </p:txBody>
      </p:sp>
      <p:sp>
        <p:nvSpPr>
          <p:cNvPr id="13" name="Footer Placeholder 4"/>
          <p:cNvSpPr>
            <a:spLocks noGrp="1"/>
          </p:cNvSpPr>
          <p:nvPr>
            <p:ph type="ftr" sz="quarter" idx="3"/>
          </p:nvPr>
        </p:nvSpPr>
        <p:spPr>
          <a:xfrm>
            <a:off x="1877785" y="6606624"/>
            <a:ext cx="4892514"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GB" smtClean="0"/>
              <a:t>Mark Thomson | LBNC Meeting (CERN)</a:t>
            </a:r>
            <a:endParaRPr lang="en-GB"/>
          </a:p>
        </p:txBody>
      </p:sp>
      <p:sp>
        <p:nvSpPr>
          <p:cNvPr id="15" name="Slide Number Placeholder 5"/>
          <p:cNvSpPr>
            <a:spLocks noGrp="1"/>
          </p:cNvSpPr>
          <p:nvPr>
            <p:ph type="sldNum" sz="quarter" idx="4"/>
          </p:nvPr>
        </p:nvSpPr>
        <p:spPr>
          <a:xfrm>
            <a:off x="454026" y="6606624"/>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39617285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smtClean="0"/>
              <a:t>Click to edit Master title style</a:t>
            </a:r>
            <a:endParaRPr lang="en-US" dirty="0"/>
          </a:p>
        </p:txBody>
      </p:sp>
      <p:sp>
        <p:nvSpPr>
          <p:cNvPr id="12" name="Content Placeholder 2"/>
          <p:cNvSpPr>
            <a:spLocks noGrp="1"/>
          </p:cNvSpPr>
          <p:nvPr>
            <p:ph idx="11"/>
          </p:nvPr>
        </p:nvSpPr>
        <p:spPr>
          <a:xfrm>
            <a:off x="454026" y="1207770"/>
            <a:ext cx="8037086"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Date Placeholder 3"/>
          <p:cNvSpPr>
            <a:spLocks noGrp="1"/>
          </p:cNvSpPr>
          <p:nvPr>
            <p:ph type="dt" sz="half" idx="2"/>
          </p:nvPr>
        </p:nvSpPr>
        <p:spPr>
          <a:xfrm>
            <a:off x="879219" y="6606624"/>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GB">
                <a:latin typeface="Helvetica"/>
                <a:cs typeface="Helvetica"/>
              </a:rPr>
              <a:t>22/6/2017</a:t>
            </a:r>
            <a:endParaRPr lang="en-US" dirty="0">
              <a:latin typeface="Helvetica"/>
              <a:cs typeface="Helvetica"/>
            </a:endParaRPr>
          </a:p>
        </p:txBody>
      </p:sp>
      <p:sp>
        <p:nvSpPr>
          <p:cNvPr id="13" name="Footer Placeholder 4"/>
          <p:cNvSpPr>
            <a:spLocks noGrp="1"/>
          </p:cNvSpPr>
          <p:nvPr>
            <p:ph type="ftr" sz="quarter" idx="3"/>
          </p:nvPr>
        </p:nvSpPr>
        <p:spPr>
          <a:xfrm>
            <a:off x="1877785" y="6606624"/>
            <a:ext cx="4892514"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GB" smtClean="0"/>
              <a:t>Mark Thomson | LBNC Meeting (CERN)</a:t>
            </a:r>
            <a:endParaRPr lang="en-GB"/>
          </a:p>
        </p:txBody>
      </p:sp>
      <p:sp>
        <p:nvSpPr>
          <p:cNvPr id="15" name="Slide Number Placeholder 5"/>
          <p:cNvSpPr>
            <a:spLocks noGrp="1"/>
          </p:cNvSpPr>
          <p:nvPr>
            <p:ph type="sldNum" sz="quarter" idx="4"/>
          </p:nvPr>
        </p:nvSpPr>
        <p:spPr>
          <a:xfrm>
            <a:off x="454026" y="6606624"/>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2027495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230416"/>
            <a:ext cx="8218488" cy="1143000"/>
          </a:xfrm>
          <a:prstGeom prst="rect">
            <a:avLst/>
          </a:prstGeom>
        </p:spPr>
        <p:txBody>
          <a:bodyPr vert="horz" lIns="0" tIns="0" rIns="0" bIns="0" anchor="b" anchorCtr="0"/>
          <a:lstStyle>
            <a:lvl1pPr algn="l">
              <a:defRPr sz="3200" b="1" i="0" baseline="0">
                <a:solidFill>
                  <a:srgbClr val="E95125"/>
                </a:solidFill>
                <a:latin typeface="Helvetica"/>
                <a:cs typeface="Helvetica"/>
              </a:defRPr>
            </a:lvl1pPr>
          </a:lstStyle>
          <a:p>
            <a:r>
              <a:rPr lang="en-US" dirty="0"/>
              <a:t>Click to edit Master title style</a:t>
            </a:r>
          </a:p>
        </p:txBody>
      </p:sp>
      <p:sp>
        <p:nvSpPr>
          <p:cNvPr id="4" name="Text Placeholder 3"/>
          <p:cNvSpPr>
            <a:spLocks noGrp="1"/>
          </p:cNvSpPr>
          <p:nvPr>
            <p:ph type="body" sz="quarter" idx="10"/>
          </p:nvPr>
        </p:nvSpPr>
        <p:spPr>
          <a:xfrm>
            <a:off x="454025" y="2696827"/>
            <a:ext cx="8221663" cy="1721069"/>
          </a:xfrm>
          <a:prstGeom prst="rect">
            <a:avLst/>
          </a:prstGeom>
        </p:spPr>
        <p:txBody>
          <a:bodyPr vert="horz" lIns="0" tIns="0" rIns="0" bIns="0"/>
          <a:lstStyle>
            <a:lvl1pPr marL="0" indent="0">
              <a:buFontTx/>
              <a:buNone/>
              <a:defRPr sz="2200" b="0" i="0" baseline="0">
                <a:solidFill>
                  <a:srgbClr val="E95125"/>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dirty="0"/>
              <a:t>Click to edit Master text styles</a:t>
            </a:r>
          </a:p>
        </p:txBody>
      </p:sp>
      <p:sp>
        <p:nvSpPr>
          <p:cNvPr id="5" name="Rectangle 4"/>
          <p:cNvSpPr/>
          <p:nvPr userDrawn="1"/>
        </p:nvSpPr>
        <p:spPr>
          <a:xfrm>
            <a:off x="4813979" y="5940101"/>
            <a:ext cx="2099715" cy="6349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prstClr val="white"/>
                </a:solidFill>
              </a:rPr>
              <a:t>You Inst Logo</a:t>
            </a:r>
          </a:p>
        </p:txBody>
      </p:sp>
    </p:spTree>
    <p:extLst>
      <p:ext uri="{BB962C8B-B14F-4D97-AF65-F5344CB8AC3E}">
        <p14:creationId xmlns:p14="http://schemas.microsoft.com/office/powerpoint/2010/main" val="28001422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prstClr val="black"/>
              </a:solidFill>
            </a:endParaRPr>
          </a:p>
        </p:txBody>
      </p:sp>
      <p:sp>
        <p:nvSpPr>
          <p:cNvPr id="14" name="Title 1"/>
          <p:cNvSpPr>
            <a:spLocks noGrp="1"/>
          </p:cNvSpPr>
          <p:nvPr>
            <p:ph type="title"/>
          </p:nvPr>
        </p:nvSpPr>
        <p:spPr>
          <a:xfrm>
            <a:off x="454026" y="462518"/>
            <a:ext cx="82296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454029" y="1207770"/>
            <a:ext cx="8232771"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2429573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3087"/>
                </a:solidFill>
              </a:defRPr>
            </a:lvl1pPr>
          </a:lstStyle>
          <a:p>
            <a:r>
              <a:rPr lang="en-US" smtClean="0"/>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pPr>
              <a:defRPr/>
            </a:pPr>
            <a:r>
              <a:rPr lang="en-US" smtClean="0"/>
              <a:t>07/07/2017</a:t>
            </a:r>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b="1" smtClean="0"/>
              <a:t>David MacFarlane | LBNC Report to the PAC</a:t>
            </a:r>
            <a:endParaRPr lang="en-US" b="1" dirty="0"/>
          </a:p>
        </p:txBody>
      </p:sp>
      <p:sp>
        <p:nvSpPr>
          <p:cNvPr id="7" name="Slide Number Placeholder 5"/>
          <p:cNvSpPr>
            <a:spLocks noGrp="1"/>
          </p:cNvSpPr>
          <p:nvPr>
            <p:ph type="sldNum" sz="quarter" idx="12"/>
          </p:nvPr>
        </p:nvSpPr>
        <p:spPr/>
        <p:txBody>
          <a:bodyPr/>
          <a:lstStyle>
            <a:lvl1pPr>
              <a:defRPr/>
            </a:lvl1pPr>
          </a:lstStyle>
          <a:p>
            <a:pPr>
              <a:defRPr/>
            </a:pPr>
            <a:fld id="{034C6486-6164-664E-97EC-72B8A5EB0B60}" type="slidenum">
              <a:rPr lang="en-US"/>
              <a:pPr>
                <a:defRPr/>
              </a:pPr>
              <a:t>‹#›</a:t>
            </a:fld>
            <a:endParaRPr lang="en-US" dirty="0"/>
          </a:p>
        </p:txBody>
      </p:sp>
    </p:spTree>
    <p:extLst>
      <p:ext uri="{BB962C8B-B14F-4D97-AF65-F5344CB8AC3E}">
        <p14:creationId xmlns:p14="http://schemas.microsoft.com/office/powerpoint/2010/main" val="25695808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2" name="Content Placeholder 2"/>
          <p:cNvSpPr>
            <a:spLocks noGrp="1"/>
          </p:cNvSpPr>
          <p:nvPr>
            <p:ph idx="11"/>
          </p:nvPr>
        </p:nvSpPr>
        <p:spPr>
          <a:xfrm>
            <a:off x="454026" y="1207770"/>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4696050" y="1215721"/>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53562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p:cNvSpPr>
            <a:spLocks noGrp="1"/>
          </p:cNvSpPr>
          <p:nvPr>
            <p:ph type="body" idx="13"/>
          </p:nvPr>
        </p:nvSpPr>
        <p:spPr>
          <a:xfrm>
            <a:off x="4683195"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0"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11"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6" name="Content Placeholder 2"/>
          <p:cNvSpPr>
            <a:spLocks noGrp="1"/>
          </p:cNvSpPr>
          <p:nvPr>
            <p:ph idx="11"/>
          </p:nvPr>
        </p:nvSpPr>
        <p:spPr>
          <a:xfrm>
            <a:off x="470059"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4696050"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262941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0"/>
            <a:ext cx="82296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7"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8"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37729969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6"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7"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3021363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340612"/>
            <a:ext cx="301752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3716338" y="1208366"/>
            <a:ext cx="4959767"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dirty="0"/>
          </a:p>
        </p:txBody>
      </p:sp>
      <p:sp>
        <p:nvSpPr>
          <p:cNvPr id="2"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9"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10"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3" name="Content Placeholder 2"/>
          <p:cNvSpPr>
            <a:spLocks noGrp="1"/>
          </p:cNvSpPr>
          <p:nvPr>
            <p:ph idx="16"/>
          </p:nvPr>
        </p:nvSpPr>
        <p:spPr>
          <a:xfrm>
            <a:off x="470059" y="1206941"/>
            <a:ext cx="3004665"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05480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37"/>
            <a:ext cx="82296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4" y="5839748"/>
            <a:ext cx="8229596"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457204" y="458988"/>
            <a:ext cx="82296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21680863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prstClr val="black"/>
              </a:solidFill>
            </a:endParaRPr>
          </a:p>
        </p:txBody>
      </p:sp>
      <p:sp>
        <p:nvSpPr>
          <p:cNvPr id="14" name="Title 1"/>
          <p:cNvSpPr>
            <a:spLocks noGrp="1"/>
          </p:cNvSpPr>
          <p:nvPr>
            <p:ph type="title"/>
          </p:nvPr>
        </p:nvSpPr>
        <p:spPr>
          <a:xfrm>
            <a:off x="454026" y="462518"/>
            <a:ext cx="82296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454029" y="1207770"/>
            <a:ext cx="8232771"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37023573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2" name="Content Placeholder 2"/>
          <p:cNvSpPr>
            <a:spLocks noGrp="1"/>
          </p:cNvSpPr>
          <p:nvPr>
            <p:ph idx="11"/>
          </p:nvPr>
        </p:nvSpPr>
        <p:spPr>
          <a:xfrm>
            <a:off x="454026" y="1207770"/>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4696050" y="1215721"/>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98941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p:cNvSpPr>
            <a:spLocks noGrp="1"/>
          </p:cNvSpPr>
          <p:nvPr>
            <p:ph type="body" idx="13"/>
          </p:nvPr>
        </p:nvSpPr>
        <p:spPr>
          <a:xfrm>
            <a:off x="4683195"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0"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11"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6" name="Content Placeholder 2"/>
          <p:cNvSpPr>
            <a:spLocks noGrp="1"/>
          </p:cNvSpPr>
          <p:nvPr>
            <p:ph idx="11"/>
          </p:nvPr>
        </p:nvSpPr>
        <p:spPr>
          <a:xfrm>
            <a:off x="470059"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4696050"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81329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0"/>
            <a:ext cx="82296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7"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8"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4280480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711746"/>
            <a:ext cx="8293100" cy="1143000"/>
          </a:xfrm>
          <a:prstGeom prst="rect">
            <a:avLst/>
          </a:prstGeom>
        </p:spPr>
        <p:txBody>
          <a:bodyPr vert="horz" lIns="0" tIns="0" rIns="0" bIns="0" anchor="b" anchorCtr="0"/>
          <a:lstStyle>
            <a:lvl1pPr algn="l">
              <a:defRPr sz="3200" b="1" i="0" baseline="0">
                <a:solidFill>
                  <a:srgbClr val="004C97"/>
                </a:solidFill>
                <a:latin typeface="Helvetica"/>
              </a:defRPr>
            </a:lvl1pPr>
          </a:lstStyle>
          <a:p>
            <a:r>
              <a:rPr lang="en-US"/>
              <a:t>Click to edit Master title style</a:t>
            </a:r>
            <a:endParaRPr lang="en-US" dirty="0"/>
          </a:p>
        </p:txBody>
      </p:sp>
      <p:sp>
        <p:nvSpPr>
          <p:cNvPr id="4" name="Text Placeholder 3"/>
          <p:cNvSpPr>
            <a:spLocks noGrp="1"/>
          </p:cNvSpPr>
          <p:nvPr>
            <p:ph type="body" sz="quarter" idx="10"/>
          </p:nvPr>
        </p:nvSpPr>
        <p:spPr>
          <a:xfrm>
            <a:off x="454025" y="3209907"/>
            <a:ext cx="8296275" cy="1721069"/>
          </a:xfrm>
          <a:prstGeom prst="rect">
            <a:avLst/>
          </a:prstGeom>
        </p:spPr>
        <p:txBody>
          <a:bodyPr vert="horz" lIns="0" tIns="0" rIns="0" bIns="0"/>
          <a:lstStyle>
            <a:lvl1pPr marL="0" indent="0">
              <a:buFontTx/>
              <a:buNone/>
              <a:defRPr sz="2200" baseline="0">
                <a:solidFill>
                  <a:srgbClr val="004C97"/>
                </a:solidFill>
                <a:latin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a:t>Click to edit Master text styles</a:t>
            </a:r>
          </a:p>
        </p:txBody>
      </p:sp>
    </p:spTree>
    <p:extLst>
      <p:ext uri="{BB962C8B-B14F-4D97-AF65-F5344CB8AC3E}">
        <p14:creationId xmlns:p14="http://schemas.microsoft.com/office/powerpoint/2010/main" val="31852139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6"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7"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5720211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340612"/>
            <a:ext cx="301752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3716338" y="1208366"/>
            <a:ext cx="4959767"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dirty="0"/>
          </a:p>
        </p:txBody>
      </p:sp>
      <p:sp>
        <p:nvSpPr>
          <p:cNvPr id="2"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9"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10"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3" name="Content Placeholder 2"/>
          <p:cNvSpPr>
            <a:spLocks noGrp="1"/>
          </p:cNvSpPr>
          <p:nvPr>
            <p:ph idx="16"/>
          </p:nvPr>
        </p:nvSpPr>
        <p:spPr>
          <a:xfrm>
            <a:off x="470059" y="1206941"/>
            <a:ext cx="3004665"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11936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37"/>
            <a:ext cx="82296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4" y="5839748"/>
            <a:ext cx="8229596"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457204" y="458988"/>
            <a:ext cx="82296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34232716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prstClr val="black"/>
              </a:solidFill>
            </a:endParaRPr>
          </a:p>
        </p:txBody>
      </p:sp>
      <p:sp>
        <p:nvSpPr>
          <p:cNvPr id="14" name="Title 1"/>
          <p:cNvSpPr>
            <a:spLocks noGrp="1"/>
          </p:cNvSpPr>
          <p:nvPr>
            <p:ph type="title"/>
          </p:nvPr>
        </p:nvSpPr>
        <p:spPr>
          <a:xfrm>
            <a:off x="454026" y="462518"/>
            <a:ext cx="8229600" cy="647102"/>
          </a:xfrm>
          <a:prstGeom prst="rect">
            <a:avLst/>
          </a:prstGeom>
        </p:spPr>
        <p:txBody>
          <a:bodyPr vert="horz" lIns="0" tIns="0" rIns="0" bIns="0">
            <a:normAutofit/>
          </a:bodyPr>
          <a:lstStyle>
            <a:lvl1pPr algn="l">
              <a:defRPr sz="4000" b="1" i="0" baseline="0">
                <a:solidFill>
                  <a:srgbClr val="E95125"/>
                </a:solidFill>
                <a:latin typeface="Helvetica"/>
              </a:defRPr>
            </a:lvl1pPr>
          </a:lstStyle>
          <a:p>
            <a:r>
              <a:rPr lang="en-US" dirty="0"/>
              <a:t>Click to edit Master title style</a:t>
            </a:r>
          </a:p>
        </p:txBody>
      </p:sp>
      <p:sp>
        <p:nvSpPr>
          <p:cNvPr id="15" name="Content Placeholder 2"/>
          <p:cNvSpPr>
            <a:spLocks noGrp="1"/>
          </p:cNvSpPr>
          <p:nvPr>
            <p:ph idx="11"/>
          </p:nvPr>
        </p:nvSpPr>
        <p:spPr>
          <a:xfrm>
            <a:off x="454029" y="1207770"/>
            <a:ext cx="8232771"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3935038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2" name="Content Placeholder 2"/>
          <p:cNvSpPr>
            <a:spLocks noGrp="1"/>
          </p:cNvSpPr>
          <p:nvPr>
            <p:ph idx="11"/>
          </p:nvPr>
        </p:nvSpPr>
        <p:spPr>
          <a:xfrm>
            <a:off x="454026" y="1207770"/>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2"/>
          </p:nvPr>
        </p:nvSpPr>
        <p:spPr>
          <a:xfrm>
            <a:off x="4696050" y="1215721"/>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83577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2"/>
          <p:cNvSpPr>
            <a:spLocks noGrp="1"/>
          </p:cNvSpPr>
          <p:nvPr>
            <p:ph type="body" idx="13"/>
          </p:nvPr>
        </p:nvSpPr>
        <p:spPr>
          <a:xfrm>
            <a:off x="4683195"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10"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11"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6" name="Content Placeholder 2"/>
          <p:cNvSpPr>
            <a:spLocks noGrp="1"/>
          </p:cNvSpPr>
          <p:nvPr>
            <p:ph idx="11"/>
          </p:nvPr>
        </p:nvSpPr>
        <p:spPr>
          <a:xfrm>
            <a:off x="470059"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14"/>
          </p:nvPr>
        </p:nvSpPr>
        <p:spPr>
          <a:xfrm>
            <a:off x="4696050"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07818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0"/>
            <a:ext cx="82296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7"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8"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32631072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6"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7"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11101484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340612"/>
            <a:ext cx="301752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3716338" y="1208366"/>
            <a:ext cx="4959767"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dirty="0"/>
          </a:p>
        </p:txBody>
      </p:sp>
      <p:sp>
        <p:nvSpPr>
          <p:cNvPr id="2"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9"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10"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3" name="Content Placeholder 2"/>
          <p:cNvSpPr>
            <a:spLocks noGrp="1"/>
          </p:cNvSpPr>
          <p:nvPr>
            <p:ph idx="16"/>
          </p:nvPr>
        </p:nvSpPr>
        <p:spPr>
          <a:xfrm>
            <a:off x="470059" y="1206941"/>
            <a:ext cx="3004665"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79316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37"/>
            <a:ext cx="82296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4" y="5839748"/>
            <a:ext cx="8229596"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 name="Title 1"/>
          <p:cNvSpPr>
            <a:spLocks noGrp="1"/>
          </p:cNvSpPr>
          <p:nvPr>
            <p:ph type="title"/>
          </p:nvPr>
        </p:nvSpPr>
        <p:spPr>
          <a:xfrm>
            <a:off x="457204" y="458988"/>
            <a:ext cx="82296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611237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2" name="Title 1"/>
          <p:cNvSpPr>
            <a:spLocks noGrp="1"/>
          </p:cNvSpPr>
          <p:nvPr>
            <p:ph type="title"/>
          </p:nvPr>
        </p:nvSpPr>
        <p:spPr>
          <a:xfrm>
            <a:off x="457200" y="432610"/>
            <a:ext cx="8293100" cy="569268"/>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3" name="Date Placeholder 2"/>
          <p:cNvSpPr>
            <a:spLocks noGrp="1"/>
          </p:cNvSpPr>
          <p:nvPr>
            <p:ph type="dt" sz="half" idx="10"/>
          </p:nvPr>
        </p:nvSpPr>
        <p:spPr/>
        <p:txBody>
          <a:bodyPr/>
          <a:lstStyle/>
          <a:p>
            <a:pPr>
              <a:defRPr/>
            </a:pPr>
            <a:r>
              <a:rPr lang="en-US"/>
              <a:t>23 June 2017</a:t>
            </a:r>
            <a:endParaRPr lang="en-US" dirty="0"/>
          </a:p>
        </p:txBody>
      </p:sp>
      <p:sp>
        <p:nvSpPr>
          <p:cNvPr id="5" name="Footer Placeholder 4"/>
          <p:cNvSpPr>
            <a:spLocks noGrp="1"/>
          </p:cNvSpPr>
          <p:nvPr>
            <p:ph type="ftr" sz="quarter" idx="11"/>
          </p:nvPr>
        </p:nvSpPr>
        <p:spPr/>
        <p:txBody>
          <a:bodyPr/>
          <a:lstStyle/>
          <a:p>
            <a:pPr>
              <a:defRPr/>
            </a:pPr>
            <a:r>
              <a:rPr lang="en-US"/>
              <a:t>C J Mossey | Update on LBNF</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457200" y="1238250"/>
            <a:ext cx="8293100" cy="4846638"/>
          </a:xfrm>
          <a:prstGeom prst="rect">
            <a:avLst/>
          </a:prstGeom>
        </p:spPr>
        <p:txBody>
          <a:bodyPr lIns="0" rIns="0"/>
          <a:lstStyle>
            <a:lvl1pPr marL="256032" indent="-265176">
              <a:lnSpc>
                <a:spcPct val="100000"/>
              </a:lnSpc>
              <a:spcBef>
                <a:spcPts val="0"/>
              </a:spcBef>
              <a:spcAft>
                <a:spcPts val="1000"/>
              </a:spcAft>
              <a:buFont typeface="Arial"/>
              <a:buChar char="•"/>
              <a:defRPr sz="2200" b="0" i="0">
                <a:solidFill>
                  <a:srgbClr val="63666A"/>
                </a:solidFill>
                <a:latin typeface="Helvetica"/>
              </a:defRPr>
            </a:lvl1pPr>
            <a:lvl2pPr marL="320040" indent="256032">
              <a:lnSpc>
                <a:spcPct val="100000"/>
              </a:lnSpc>
              <a:spcBef>
                <a:spcPts val="0"/>
              </a:spcBef>
              <a:spcAft>
                <a:spcPts val="1000"/>
              </a:spcAft>
              <a:buSzPct val="90000"/>
              <a:buFont typeface="Lucida Grande"/>
              <a:buChar char="-"/>
              <a:defRPr sz="2000" b="0" i="0">
                <a:solidFill>
                  <a:srgbClr val="63666A"/>
                </a:solidFill>
                <a:latin typeface="Helvetica"/>
              </a:defRPr>
            </a:lvl2pPr>
            <a:lvl3pPr marL="640080" indent="228600">
              <a:lnSpc>
                <a:spcPct val="100000"/>
              </a:lnSpc>
              <a:spcBef>
                <a:spcPts val="0"/>
              </a:spcBef>
              <a:spcAft>
                <a:spcPts val="1000"/>
              </a:spcAft>
              <a:buSzPct val="88000"/>
              <a:buFont typeface="Arial"/>
              <a:buChar char="•"/>
              <a:defRPr sz="1800" b="0" i="0">
                <a:solidFill>
                  <a:srgbClr val="63666A"/>
                </a:solidFill>
                <a:latin typeface="Helvetica"/>
              </a:defRPr>
            </a:lvl3pPr>
            <a:lvl4pPr marL="914400" indent="228600">
              <a:lnSpc>
                <a:spcPct val="100000"/>
              </a:lnSpc>
              <a:spcBef>
                <a:spcPts val="0"/>
              </a:spcBef>
              <a:spcAft>
                <a:spcPts val="1000"/>
              </a:spcAft>
              <a:buSzPct val="90000"/>
              <a:buFont typeface="Lucida Grande"/>
              <a:buChar char="-"/>
              <a:defRPr sz="1600" b="0" i="0">
                <a:solidFill>
                  <a:srgbClr val="63666A"/>
                </a:solidFill>
                <a:latin typeface="Helvetica"/>
              </a:defRPr>
            </a:lvl4pPr>
            <a:lvl5pPr marL="1143000" indent="192024">
              <a:lnSpc>
                <a:spcPct val="100000"/>
              </a:lnSpc>
              <a:spcBef>
                <a:spcPts val="0"/>
              </a:spcBef>
              <a:spcAft>
                <a:spcPts val="100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5126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ln/>
        </p:spPr>
        <p:txBody>
          <a:bodyPr/>
          <a:lstStyle>
            <a:lvl1pPr>
              <a:defRPr/>
            </a:lvl1pPr>
          </a:lstStyle>
          <a:p>
            <a:pPr>
              <a:defRPr/>
            </a:pPr>
            <a:r>
              <a:rPr lang="en-US" smtClean="0"/>
              <a:t>07/07/2017</a:t>
            </a:r>
            <a:endParaRPr lang="en-US" dirty="0"/>
          </a:p>
        </p:txBody>
      </p:sp>
      <p:sp>
        <p:nvSpPr>
          <p:cNvPr id="4" name="Footer Placeholder 4"/>
          <p:cNvSpPr>
            <a:spLocks noGrp="1"/>
          </p:cNvSpPr>
          <p:nvPr>
            <p:ph type="ftr" sz="quarter" idx="15"/>
          </p:nvPr>
        </p:nvSpPr>
        <p:spPr>
          <a:ln/>
        </p:spPr>
        <p:txBody>
          <a:bodyPr/>
          <a:lstStyle>
            <a:lvl1pPr>
              <a:defRPr/>
            </a:lvl1pPr>
          </a:lstStyle>
          <a:p>
            <a:pPr>
              <a:defRPr/>
            </a:pPr>
            <a:r>
              <a:rPr lang="en-US" b="1" smtClean="0"/>
              <a:t>David MacFarlane | LBNC Report to the PAC</a:t>
            </a:r>
            <a:endParaRPr lang="en-US" b="1" dirty="0"/>
          </a:p>
        </p:txBody>
      </p:sp>
      <p:sp>
        <p:nvSpPr>
          <p:cNvPr id="5" name="Slide Number Placeholder 5"/>
          <p:cNvSpPr>
            <a:spLocks noGrp="1"/>
          </p:cNvSpPr>
          <p:nvPr>
            <p:ph type="sldNum" sz="quarter" idx="16"/>
          </p:nvPr>
        </p:nvSpPr>
        <p:spPr>
          <a:ln/>
        </p:spPr>
        <p:txBody>
          <a:bodyPr/>
          <a:lstStyle>
            <a:lvl1pPr>
              <a:defRPr/>
            </a:lvl1pPr>
          </a:lstStyle>
          <a:p>
            <a:pPr>
              <a:defRPr/>
            </a:pPr>
            <a:fld id="{4307083B-48BB-584A-9E4E-D49295B1CFC6}" type="slidenum">
              <a:rPr lang="en-US"/>
              <a:pPr>
                <a:defRPr/>
              </a:pPr>
              <a:t>‹#›</a:t>
            </a:fld>
            <a:endParaRPr lang="en-US" dirty="0"/>
          </a:p>
        </p:txBody>
      </p:sp>
    </p:spTree>
    <p:extLst>
      <p:ext uri="{BB962C8B-B14F-4D97-AF65-F5344CB8AC3E}">
        <p14:creationId xmlns:p14="http://schemas.microsoft.com/office/powerpoint/2010/main" val="4159288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4" name="Date Placeholder 3"/>
          <p:cNvSpPr>
            <a:spLocks noGrp="1"/>
          </p:cNvSpPr>
          <p:nvPr>
            <p:ph type="dt" sz="half" idx="14"/>
          </p:nvPr>
        </p:nvSpPr>
        <p:spPr>
          <a:ln/>
        </p:spPr>
        <p:txBody>
          <a:bodyPr/>
          <a:lstStyle>
            <a:lvl1pPr>
              <a:defRPr/>
            </a:lvl1pPr>
          </a:lstStyle>
          <a:p>
            <a:pPr>
              <a:defRPr/>
            </a:pPr>
            <a:r>
              <a:rPr lang="en-US" smtClean="0"/>
              <a:t>07/07/2017</a:t>
            </a:r>
            <a:endParaRPr lang="en-US" dirty="0"/>
          </a:p>
        </p:txBody>
      </p:sp>
      <p:sp>
        <p:nvSpPr>
          <p:cNvPr id="5" name="Footer Placeholder 4"/>
          <p:cNvSpPr>
            <a:spLocks noGrp="1"/>
          </p:cNvSpPr>
          <p:nvPr>
            <p:ph type="ftr" sz="quarter" idx="15"/>
          </p:nvPr>
        </p:nvSpPr>
        <p:spPr>
          <a:ln/>
        </p:spPr>
        <p:txBody>
          <a:bodyPr/>
          <a:lstStyle>
            <a:lvl1pPr>
              <a:defRPr/>
            </a:lvl1pPr>
          </a:lstStyle>
          <a:p>
            <a:pPr>
              <a:defRPr/>
            </a:pPr>
            <a:r>
              <a:rPr lang="en-US" b="1" smtClean="0"/>
              <a:t>David MacFarlane | LBNC Report to the PAC</a:t>
            </a:r>
            <a:endParaRPr lang="en-US" b="1" dirty="0"/>
          </a:p>
        </p:txBody>
      </p:sp>
      <p:sp>
        <p:nvSpPr>
          <p:cNvPr id="6" name="Slide Number Placeholder 5"/>
          <p:cNvSpPr>
            <a:spLocks noGrp="1"/>
          </p:cNvSpPr>
          <p:nvPr>
            <p:ph type="sldNum" sz="quarter" idx="16"/>
          </p:nvPr>
        </p:nvSpPr>
        <p:spPr>
          <a:ln/>
        </p:spPr>
        <p:txBody>
          <a:bodyPr/>
          <a:lstStyle>
            <a:lvl1pPr>
              <a:defRPr/>
            </a:lvl1pPr>
          </a:lstStyle>
          <a:p>
            <a:pPr>
              <a:defRPr/>
            </a:pPr>
            <a:fld id="{B72D33B7-A986-FD47-BE3B-EA4C5A224BF2}" type="slidenum">
              <a:rPr lang="en-US"/>
              <a:pPr>
                <a:defRPr/>
              </a:pPr>
              <a:t>‹#›</a:t>
            </a:fld>
            <a:endParaRPr lang="en-US" dirty="0"/>
          </a:p>
        </p:txBody>
      </p:sp>
    </p:spTree>
    <p:extLst>
      <p:ext uri="{BB962C8B-B14F-4D97-AF65-F5344CB8AC3E}">
        <p14:creationId xmlns:p14="http://schemas.microsoft.com/office/powerpoint/2010/main" val="4161407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10.xml"/><Relationship Id="rId1" Type="http://schemas.openxmlformats.org/officeDocument/2006/relationships/slideLayout" Target="../slideLayouts/slideLayout48.xml"/><Relationship Id="rId5" Type="http://schemas.openxmlformats.org/officeDocument/2006/relationships/image" Target="../media/image14.png"/><Relationship Id="rId4" Type="http://schemas.openxmlformats.org/officeDocument/2006/relationships/image" Target="../media/image13.png"/></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9" Type="http://schemas.openxmlformats.org/officeDocument/2006/relationships/image" Target="../media/image15.png"/></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9" Type="http://schemas.openxmlformats.org/officeDocument/2006/relationships/image" Target="../media/image15.png"/></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6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9" Type="http://schemas.openxmlformats.org/officeDocument/2006/relationships/image" Target="../media/image15.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8.xml"/><Relationship Id="rId1" Type="http://schemas.openxmlformats.org/officeDocument/2006/relationships/slideLayout" Target="../slideLayouts/slideLayout3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5.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026" name="Picture 2" descr="HeaderFooter_041114.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e Placeholder 3"/>
          <p:cNvSpPr>
            <a:spLocks noGrp="1"/>
          </p:cNvSpPr>
          <p:nvPr>
            <p:ph type="dt" sz="half" idx="2"/>
          </p:nvPr>
        </p:nvSpPr>
        <p:spPr>
          <a:xfrm>
            <a:off x="6459538" y="6515100"/>
            <a:ext cx="1076325" cy="241300"/>
          </a:xfrm>
          <a:prstGeom prst="rect">
            <a:avLst/>
          </a:prstGeom>
        </p:spPr>
        <p:txBody>
          <a:bodyPr lIns="0" tIns="0" rIns="0" bIns="0" anchor="t" anchorCtr="0"/>
          <a:lstStyle>
            <a:lvl1pPr marL="0" algn="r">
              <a:defRPr sz="900">
                <a:solidFill>
                  <a:srgbClr val="003087"/>
                </a:solidFill>
                <a:latin typeface="Helvetica"/>
              </a:defRPr>
            </a:lvl1pPr>
          </a:lstStyle>
          <a:p>
            <a:pPr>
              <a:defRPr/>
            </a:pPr>
            <a:r>
              <a:rPr lang="en-US" smtClean="0"/>
              <a:t>07/07/2017</a:t>
            </a:r>
            <a:endParaRPr lang="en-US" dirty="0"/>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b="0">
                <a:solidFill>
                  <a:srgbClr val="003087"/>
                </a:solidFill>
                <a:latin typeface="Helvetica"/>
              </a:defRPr>
            </a:lvl1pPr>
          </a:lstStyle>
          <a:p>
            <a:pPr>
              <a:defRPr/>
            </a:pPr>
            <a:r>
              <a:rPr lang="en-US" smtClean="0"/>
              <a:t>David MacFarlane | LBNC Report to the PAC</a:t>
            </a:r>
            <a:endParaRPr lang="en-US"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lIns="0" tIns="0" rIns="0" bIns="0" anchor="t" anchorCtr="0"/>
          <a:lstStyle>
            <a:lvl1pPr marL="0" algn="l">
              <a:defRPr sz="900">
                <a:solidFill>
                  <a:srgbClr val="003087"/>
                </a:solidFill>
                <a:latin typeface="Helvetica"/>
              </a:defRPr>
            </a:lvl1pPr>
          </a:lstStyle>
          <a:p>
            <a:pPr>
              <a:defRPr/>
            </a:pPr>
            <a:fld id="{E74C2F0E-73DD-1B4D-B2FA-F47DF889B918}"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57" r:id="rId3"/>
    <p:sldLayoutId id="2147484058" r:id="rId4"/>
    <p:sldLayoutId id="2147484059" r:id="rId5"/>
    <p:sldLayoutId id="2147484086" r:id="rId6"/>
    <p:sldLayoutId id="2147484087" r:id="rId7"/>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a:off x="457200" y="5760720"/>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7200" y="472239"/>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7323082" y="5953373"/>
            <a:ext cx="1370067" cy="578035"/>
          </a:xfrm>
          <a:prstGeom prst="rect">
            <a:avLst/>
          </a:prstGeom>
        </p:spPr>
      </p:pic>
      <p:grpSp>
        <p:nvGrpSpPr>
          <p:cNvPr id="3" name="Group 2"/>
          <p:cNvGrpSpPr/>
          <p:nvPr userDrawn="1"/>
        </p:nvGrpSpPr>
        <p:grpSpPr>
          <a:xfrm>
            <a:off x="5095044" y="240226"/>
            <a:ext cx="3598105" cy="199542"/>
            <a:chOff x="5136243" y="672026"/>
            <a:chExt cx="3598105" cy="199542"/>
          </a:xfrm>
        </p:grpSpPr>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5136243" y="682088"/>
              <a:ext cx="1690006" cy="189480"/>
            </a:xfrm>
            <a:prstGeom prst="rect">
              <a:avLst/>
            </a:prstGeom>
          </p:spPr>
        </p:pic>
        <p:pic>
          <p:nvPicPr>
            <p:cNvPr id="10" name="Picture 9"/>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6847491" y="672026"/>
              <a:ext cx="1886857" cy="189480"/>
            </a:xfrm>
            <a:prstGeom prst="rect">
              <a:avLst/>
            </a:prstGeom>
          </p:spPr>
        </p:pic>
      </p:grpSp>
    </p:spTree>
    <p:extLst>
      <p:ext uri="{BB962C8B-B14F-4D97-AF65-F5344CB8AC3E}">
        <p14:creationId xmlns:p14="http://schemas.microsoft.com/office/powerpoint/2010/main" val="3172511045"/>
      </p:ext>
    </p:extLst>
  </p:cSld>
  <p:clrMap bg1="lt1" tx1="dk1" bg2="lt2" tx2="dk2" accent1="accent1" accent2="accent2" accent3="accent3" accent4="accent4" accent5="accent5" accent6="accent6" hlink="hlink" folHlink="folHlink"/>
  <p:sldLayoutIdLst>
    <p:sldLayoutId id="2147484112" r:id="rId1"/>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5" name="Footer Placeholder 4"/>
          <p:cNvSpPr>
            <a:spLocks noGrp="1"/>
          </p:cNvSpPr>
          <p:nvPr>
            <p:ph type="ftr" sz="quarter" idx="3"/>
          </p:nvPr>
        </p:nvSpPr>
        <p:spPr>
          <a:xfrm>
            <a:off x="1877785" y="6549548"/>
            <a:ext cx="4892514"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endParaRPr lang="en-GB"/>
          </a:p>
        </p:txBody>
      </p:sp>
      <p:sp>
        <p:nvSpPr>
          <p:cNvPr id="6"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cxnSp>
        <p:nvCxnSpPr>
          <p:cNvPr id="7" name="Straight Connector 6"/>
          <p:cNvCxnSpPr/>
          <p:nvPr/>
        </p:nvCxnSpPr>
        <p:spPr>
          <a:xfrm>
            <a:off x="457200" y="6357635"/>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6862481" y="6499786"/>
            <a:ext cx="1101070" cy="2204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prstClr val="white"/>
                </a:solidFill>
              </a:rPr>
              <a:t>You Inst Logo</a:t>
            </a:r>
          </a:p>
        </p:txBody>
      </p:sp>
      <p:pic>
        <p:nvPicPr>
          <p:cNvPr id="8" name="Picture 7"/>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8131175" y="6489520"/>
            <a:ext cx="561974" cy="237098"/>
          </a:xfrm>
          <a:prstGeom prst="rect">
            <a:avLst/>
          </a:prstGeom>
        </p:spPr>
      </p:pic>
    </p:spTree>
    <p:extLst>
      <p:ext uri="{BB962C8B-B14F-4D97-AF65-F5344CB8AC3E}">
        <p14:creationId xmlns:p14="http://schemas.microsoft.com/office/powerpoint/2010/main" val="291321395"/>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5" name="Footer Placeholder 4"/>
          <p:cNvSpPr>
            <a:spLocks noGrp="1"/>
          </p:cNvSpPr>
          <p:nvPr>
            <p:ph type="ftr" sz="quarter" idx="3"/>
          </p:nvPr>
        </p:nvSpPr>
        <p:spPr>
          <a:xfrm>
            <a:off x="1877785" y="6549548"/>
            <a:ext cx="4892514"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endParaRPr lang="en-GB"/>
          </a:p>
        </p:txBody>
      </p:sp>
      <p:sp>
        <p:nvSpPr>
          <p:cNvPr id="6"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cxnSp>
        <p:nvCxnSpPr>
          <p:cNvPr id="7" name="Straight Connector 6"/>
          <p:cNvCxnSpPr/>
          <p:nvPr/>
        </p:nvCxnSpPr>
        <p:spPr>
          <a:xfrm>
            <a:off x="457200" y="6357635"/>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6862481" y="6499786"/>
            <a:ext cx="1101070" cy="2204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prstClr val="white"/>
                </a:solidFill>
              </a:rPr>
              <a:t>You Inst Logo</a:t>
            </a:r>
          </a:p>
        </p:txBody>
      </p:sp>
      <p:pic>
        <p:nvPicPr>
          <p:cNvPr id="8" name="Picture 7"/>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8131175" y="6489520"/>
            <a:ext cx="561974" cy="237098"/>
          </a:xfrm>
          <a:prstGeom prst="rect">
            <a:avLst/>
          </a:prstGeom>
        </p:spPr>
      </p:pic>
    </p:spTree>
    <p:extLst>
      <p:ext uri="{BB962C8B-B14F-4D97-AF65-F5344CB8AC3E}">
        <p14:creationId xmlns:p14="http://schemas.microsoft.com/office/powerpoint/2010/main" val="4240492456"/>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dirty="0">
                <a:latin typeface="Helvetica"/>
                <a:cs typeface="Helvetica"/>
              </a:rPr>
              <a:t>03.23.17</a:t>
            </a:r>
          </a:p>
        </p:txBody>
      </p:sp>
      <p:sp>
        <p:nvSpPr>
          <p:cNvPr id="5" name="Footer Placeholder 4"/>
          <p:cNvSpPr>
            <a:spLocks noGrp="1"/>
          </p:cNvSpPr>
          <p:nvPr>
            <p:ph type="ftr" sz="quarter" idx="3"/>
          </p:nvPr>
        </p:nvSpPr>
        <p:spPr>
          <a:xfrm>
            <a:off x="1877785" y="6549548"/>
            <a:ext cx="4892514"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a:t>Eric James | ProtoDUNE Overview and Update on Organization</a:t>
            </a:r>
            <a:endParaRPr lang="en-GB"/>
          </a:p>
        </p:txBody>
      </p:sp>
      <p:sp>
        <p:nvSpPr>
          <p:cNvPr id="6"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cxnSp>
        <p:nvCxnSpPr>
          <p:cNvPr id="7" name="Straight Connector 6"/>
          <p:cNvCxnSpPr/>
          <p:nvPr/>
        </p:nvCxnSpPr>
        <p:spPr>
          <a:xfrm>
            <a:off x="457200" y="6357635"/>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sp>
        <p:nvSpPr>
          <p:cNvPr id="10" name="Rectangle 9"/>
          <p:cNvSpPr/>
          <p:nvPr userDrawn="1"/>
        </p:nvSpPr>
        <p:spPr>
          <a:xfrm>
            <a:off x="6862481" y="6499786"/>
            <a:ext cx="1101070" cy="22048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prstClr val="white"/>
                </a:solidFill>
              </a:rPr>
              <a:t>You Inst Logo</a:t>
            </a:r>
          </a:p>
        </p:txBody>
      </p:sp>
      <p:pic>
        <p:nvPicPr>
          <p:cNvPr id="8" name="Picture 7"/>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8131175" y="6489520"/>
            <a:ext cx="561974" cy="237098"/>
          </a:xfrm>
          <a:prstGeom prst="rect">
            <a:avLst/>
          </a:prstGeom>
        </p:spPr>
      </p:pic>
    </p:spTree>
    <p:extLst>
      <p:ext uri="{BB962C8B-B14F-4D97-AF65-F5344CB8AC3E}">
        <p14:creationId xmlns:p14="http://schemas.microsoft.com/office/powerpoint/2010/main" val="465302896"/>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7170" name="Picture 1" descr="Footer_04111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003087"/>
                </a:solidFill>
                <a:latin typeface="Helvetica" charset="0"/>
                <a:cs typeface="Helvetica" charset="0"/>
              </a:defRPr>
            </a:lvl1pPr>
          </a:lstStyle>
          <a:p>
            <a:pPr>
              <a:defRPr/>
            </a:pPr>
            <a:r>
              <a:rPr lang="en-US" smtClean="0"/>
              <a:t>07/07/2017</a:t>
            </a:r>
            <a:endParaRPr lang="en-US" dirty="0"/>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3087"/>
                </a:solidFill>
                <a:latin typeface="Helvetica" charset="0"/>
              </a:defRPr>
            </a:lvl1pPr>
          </a:lstStyle>
          <a:p>
            <a:pPr>
              <a:defRPr/>
            </a:pPr>
            <a:r>
              <a:rPr lang="en-US" b="1" smtClean="0"/>
              <a:t>David MacFarlane | LBNC Report to the PAC</a:t>
            </a:r>
            <a:endParaRPr lang="en-US" b="1" dirty="0"/>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003087"/>
                </a:solidFill>
                <a:latin typeface="Helvetica" charset="0"/>
              </a:defRPr>
            </a:lvl1pPr>
          </a:lstStyle>
          <a:p>
            <a:pPr>
              <a:defRPr/>
            </a:pPr>
            <a:fld id="{1D43C5F0-B32F-6748-AD43-433EB617599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9"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025" y="6154906"/>
            <a:ext cx="1594477" cy="28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a:off x="457200" y="5728951"/>
            <a:ext cx="8302625"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pic>
        <p:nvPicPr>
          <p:cNvPr id="1031" name="Picture 13" descr="CERN-logo_outlin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47456" y="6003296"/>
            <a:ext cx="65405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6" descr="SanfordSURF-horiz-log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72024" y="5916605"/>
            <a:ext cx="1857669" cy="6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olor-Seal_Green-Mark_SC_Horizonta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2209" y="6083428"/>
            <a:ext cx="2202053" cy="368028"/>
          </a:xfrm>
          <a:prstGeom prst="rect">
            <a:avLst/>
          </a:prstGeom>
        </p:spPr>
      </p:pic>
      <p:cxnSp>
        <p:nvCxnSpPr>
          <p:cNvPr id="7" name="Straight Connector 6"/>
          <p:cNvCxnSpPr/>
          <p:nvPr userDrawn="1"/>
        </p:nvCxnSpPr>
        <p:spPr>
          <a:xfrm>
            <a:off x="457200" y="685800"/>
            <a:ext cx="8302625"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352824"/>
      </p:ext>
    </p:extLst>
  </p:cSld>
  <p:clrMap bg1="lt1" tx1="dk1" bg2="lt2" tx2="dk2" accent1="accent1" accent2="accent2" accent3="accent3" accent4="accent4" accent5="accent5" accent6="accent6" hlink="hlink" folHlink="folHlink"/>
  <p:sldLayoutIdLst>
    <p:sldLayoutId id="2147484067" r:id="rId1"/>
  </p:sldLayoutIdLst>
  <p:timing>
    <p:tnLst>
      <p:par>
        <p:cTn id="1" dur="indefinite" restart="never" nodeType="tmRoot"/>
      </p:par>
    </p:tnLst>
  </p:timing>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7"/>
          <p:cNvSpPr txBox="1">
            <a:spLocks/>
          </p:cNvSpPr>
          <p:nvPr/>
        </p:nvSpPr>
        <p:spPr>
          <a:xfrm>
            <a:off x="8337550" y="6483731"/>
            <a:ext cx="419100" cy="192024"/>
          </a:xfrm>
          <a:prstGeom prst="rect">
            <a:avLst/>
          </a:prstGeom>
        </p:spPr>
        <p:txBody>
          <a:bodyPr lIns="0" tIns="0" rIns="0" bIns="0" anchor="b"/>
          <a:lstStyle>
            <a:lvl1pPr marL="0" indent="0" algn="l" defTabSz="457200" rtl="0" eaLnBrk="1" latinLnBrk="0" hangingPunct="1">
              <a:spcBef>
                <a:spcPts val="0"/>
              </a:spcBef>
              <a:buFontTx/>
              <a:buNone/>
              <a:defRPr sz="1400" b="1"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200" dirty="0"/>
              <a:t>LBNF</a:t>
            </a:r>
          </a:p>
        </p:txBody>
      </p:sp>
      <p:cxnSp>
        <p:nvCxnSpPr>
          <p:cNvPr id="13" name="Straight Connector 12"/>
          <p:cNvCxnSpPr/>
          <p:nvPr/>
        </p:nvCxnSpPr>
        <p:spPr>
          <a:xfrm>
            <a:off x="457200" y="6357938"/>
            <a:ext cx="8293100"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979488" y="6488430"/>
            <a:ext cx="1136650"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defTabSz="914400">
              <a:defRPr/>
            </a:pPr>
            <a:r>
              <a:rPr lang="en-US"/>
              <a:t>30 Mar 2017</a:t>
            </a:r>
            <a:endParaRPr lang="en-US" dirty="0"/>
          </a:p>
        </p:txBody>
      </p:sp>
      <p:sp>
        <p:nvSpPr>
          <p:cNvPr id="5" name="Footer Placeholder 4"/>
          <p:cNvSpPr>
            <a:spLocks noGrp="1"/>
          </p:cNvSpPr>
          <p:nvPr>
            <p:ph type="ftr" sz="quarter" idx="3"/>
          </p:nvPr>
        </p:nvSpPr>
        <p:spPr>
          <a:xfrm>
            <a:off x="2116138" y="6488430"/>
            <a:ext cx="5616575" cy="187325"/>
          </a:xfrm>
          <a:prstGeom prst="rect">
            <a:avLst/>
          </a:prstGeom>
        </p:spPr>
        <p:txBody>
          <a:bodyPr lIns="0" tIns="0" rIns="0" bIns="0" anchor="b" anchorCtr="0"/>
          <a:lstStyle>
            <a:lvl1pPr fontAlgn="auto">
              <a:spcBef>
                <a:spcPts val="0"/>
              </a:spcBef>
              <a:spcAft>
                <a:spcPts val="0"/>
              </a:spcAft>
              <a:defRPr sz="1200" baseline="0" dirty="0">
                <a:solidFill>
                  <a:srgbClr val="004C97"/>
                </a:solidFill>
                <a:latin typeface="Helvetica"/>
                <a:ea typeface="+mn-ea"/>
                <a:cs typeface="+mn-cs"/>
              </a:defRPr>
            </a:lvl1pPr>
          </a:lstStyle>
          <a:p>
            <a:pPr defTabSz="914400">
              <a:defRPr/>
            </a:pPr>
            <a:r>
              <a:rPr lang="en-US"/>
              <a:t>C. J. Mossey | Plans for CD-2</a:t>
            </a:r>
            <a:endParaRPr lang="en-US"/>
          </a:p>
        </p:txBody>
      </p:sp>
      <p:sp>
        <p:nvSpPr>
          <p:cNvPr id="6" name="Slide Number Placeholder 5"/>
          <p:cNvSpPr>
            <a:spLocks noGrp="1"/>
          </p:cNvSpPr>
          <p:nvPr>
            <p:ph type="sldNum" sz="quarter" idx="4"/>
          </p:nvPr>
        </p:nvSpPr>
        <p:spPr>
          <a:xfrm>
            <a:off x="454025" y="6488430"/>
            <a:ext cx="525463" cy="187325"/>
          </a:xfrm>
          <a:prstGeom prst="rect">
            <a:avLst/>
          </a:prstGeom>
        </p:spPr>
        <p:txBody>
          <a:bodyPr lIns="0" tIns="0" rIns="0" bIns="0" anchor="b" anchorCtr="0"/>
          <a:lstStyle>
            <a:lvl1pPr fontAlgn="auto">
              <a:spcBef>
                <a:spcPts val="0"/>
              </a:spcBef>
              <a:spcAft>
                <a:spcPts val="0"/>
              </a:spcAft>
              <a:defRPr sz="1200" b="1" i="0" baseline="0" smtClean="0">
                <a:solidFill>
                  <a:srgbClr val="004C97"/>
                </a:solidFill>
                <a:latin typeface="Helvetica"/>
                <a:ea typeface="+mn-ea"/>
                <a:cs typeface="+mn-cs"/>
              </a:defRPr>
            </a:lvl1pPr>
          </a:lstStyle>
          <a:p>
            <a:pPr defTabSz="914400">
              <a:defRPr/>
            </a:pPr>
            <a:fld id="{0C39C72E-2A13-EB4D-AD45-6D4E6ACAED8D}" type="slidenum">
              <a:rPr lang="en-US"/>
              <a:pPr defTabSz="914400">
                <a:defRPr/>
              </a:pPr>
              <a:t>‹#›</a:t>
            </a:fld>
            <a:endParaRPr lang="en-US" dirty="0"/>
          </a:p>
        </p:txBody>
      </p:sp>
      <p:pic>
        <p:nvPicPr>
          <p:cNvPr id="7" name="Picture 6"/>
          <p:cNvPicPr>
            <a:picLocks noChangeAspect="1"/>
          </p:cNvPicPr>
          <p:nvPr userDrawn="1"/>
        </p:nvPicPr>
        <p:blipFill>
          <a:blip r:embed="rId3"/>
          <a:stretch>
            <a:fillRect/>
          </a:stretch>
        </p:blipFill>
        <p:spPr>
          <a:xfrm>
            <a:off x="7728431" y="6509109"/>
            <a:ext cx="514817" cy="190259"/>
          </a:xfrm>
          <a:prstGeom prst="rect">
            <a:avLst/>
          </a:prstGeom>
        </p:spPr>
      </p:pic>
    </p:spTree>
    <p:extLst>
      <p:ext uri="{BB962C8B-B14F-4D97-AF65-F5344CB8AC3E}">
        <p14:creationId xmlns:p14="http://schemas.microsoft.com/office/powerpoint/2010/main" val="3998521666"/>
      </p:ext>
    </p:extLst>
  </p:cSld>
  <p:clrMap bg1="lt1" tx1="dk1" bg2="lt2" tx2="dk2" accent1="accent1" accent2="accent2" accent3="accent3" accent4="accent4" accent5="accent5" accent6="accent6" hlink="hlink" folHlink="folHlink"/>
  <p:sldLayoutIdLst>
    <p:sldLayoutId id="2147484069" r:id="rId1"/>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8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57150" y="6629400"/>
            <a:ext cx="367665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nSpc>
                <a:spcPct val="150000"/>
              </a:lnSpc>
              <a:defRPr sz="800">
                <a:solidFill>
                  <a:schemeClr val="bg1"/>
                </a:solidFill>
                <a:latin typeface="Arial" pitchFamily="-110" charset="0"/>
                <a:ea typeface="ＭＳ Ｐゴシック" pitchFamily="-110" charset="-128"/>
                <a:cs typeface="ＭＳ Ｐゴシック" pitchFamily="-110" charset="-128"/>
              </a:defRPr>
            </a:lvl1pPr>
          </a:lstStyle>
          <a:p>
            <a:pPr defTabSz="914400" eaLnBrk="0" hangingPunct="0">
              <a:defRPr/>
            </a:pPr>
            <a:endParaRPr lang="en-US">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0" charset="0"/>
                <a:ea typeface="ＭＳ Ｐゴシック" pitchFamily="-110" charset="-128"/>
                <a:cs typeface="ＭＳ Ｐゴシック" pitchFamily="-110" charset="-128"/>
              </a:defRPr>
            </a:lvl1pPr>
          </a:lstStyle>
          <a:p>
            <a:pPr defTabSz="914400"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7162800" y="6553200"/>
            <a:ext cx="19050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lnSpc>
                <a:spcPct val="190000"/>
              </a:lnSpc>
              <a:defRPr sz="800">
                <a:solidFill>
                  <a:schemeClr val="bg1"/>
                </a:solidFill>
                <a:latin typeface="Arial" pitchFamily="34" charset="0"/>
              </a:defRPr>
            </a:lvl1pPr>
          </a:lstStyle>
          <a:p>
            <a:pPr defTabSz="914400" eaLnBrk="0" hangingPunct="0">
              <a:defRPr/>
            </a:pPr>
            <a:fld id="{B698B176-BFAE-4E36-B99A-3A965CB58910}" type="slidenum">
              <a:rPr lang="en-US">
                <a:solidFill>
                  <a:srgbClr val="FFFFFF"/>
                </a:solidFill>
                <a:ea typeface="ＭＳ Ｐゴシック"/>
              </a:rPr>
              <a:pPr defTabSz="914400" eaLnBrk="0" hangingPunct="0">
                <a:defRPr/>
              </a:pPr>
              <a:t>‹#›</a:t>
            </a:fld>
            <a:endParaRPr lang="en-US">
              <a:solidFill>
                <a:srgbClr val="FFFFFF"/>
              </a:solidFill>
              <a:ea typeface="ＭＳ Ｐゴシック"/>
            </a:endParaRPr>
          </a:p>
        </p:txBody>
      </p:sp>
    </p:spTree>
    <p:extLst>
      <p:ext uri="{BB962C8B-B14F-4D97-AF65-F5344CB8AC3E}">
        <p14:creationId xmlns:p14="http://schemas.microsoft.com/office/powerpoint/2010/main" val="720805234"/>
      </p:ext>
    </p:extLst>
  </p:cSld>
  <p:clrMap bg1="lt1" tx1="dk1" bg2="lt2" tx2="dk2" accent1="accent1" accent2="accent2" accent3="accent3" accent4="accent4" accent5="accent5" accent6="accent6" hlink="hlink" folHlink="folHlink"/>
  <p:sldLayoutIdLst>
    <p:sldLayoutId id="2147484071" r:id="rId1"/>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914400">
              <a:defRPr/>
            </a:pPr>
            <a:fld id="{AB36B50E-3DFA-4FC7-9C02-77088F1C7635}" type="datetime1">
              <a:rPr lang="fr-FR" altLang="fr-FR">
                <a:latin typeface="Verdana" pitchFamily="34" charset="0"/>
                <a:ea typeface="ＭＳ Ｐゴシック" pitchFamily="34" charset="-128"/>
                <a:cs typeface="+mn-cs"/>
              </a:rPr>
              <a:pPr defTabSz="914400">
                <a:defRPr/>
              </a:pPr>
              <a:t>05/07/2017</a:t>
            </a:fld>
            <a:endParaRPr lang="fr-FR" altLang="fr-FR">
              <a:latin typeface="Verdana" pitchFamily="34" charset="0"/>
              <a:ea typeface="ＭＳ Ｐゴシック" pitchFamily="34" charset="-128"/>
              <a:cs typeface="+mn-cs"/>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defRPr>
            </a:lvl1pPr>
          </a:lstStyle>
          <a:p>
            <a:pPr defTabSz="914400">
              <a:defRPr/>
            </a:pPr>
            <a:endParaRPr lang="en-US" altLang="en-US">
              <a:latin typeface="Verdana" pitchFamily="34" charset="0"/>
              <a:ea typeface="ＭＳ Ｐゴシック" pitchFamily="34" charset="-128"/>
              <a:cs typeface="+mn-cs"/>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914400">
              <a:defRPr/>
            </a:pPr>
            <a:fld id="{B826C9DC-C0A4-4F31-B23F-CB62344617D7}" type="slidenum">
              <a:rPr lang="fr-FR" altLang="fr-FR">
                <a:latin typeface="Verdana" pitchFamily="34" charset="0"/>
                <a:ea typeface="ＭＳ Ｐゴシック" pitchFamily="34" charset="-128"/>
                <a:cs typeface="+mn-cs"/>
              </a:rPr>
              <a:pPr defTabSz="914400">
                <a:defRPr/>
              </a:pPr>
              <a:t>‹#›</a:t>
            </a:fld>
            <a:endParaRPr lang="fr-FR" altLang="fr-FR">
              <a:latin typeface="Verdana" pitchFamily="34" charset="0"/>
              <a:ea typeface="ＭＳ Ｐゴシック" pitchFamily="34" charset="-128"/>
              <a:cs typeface="+mn-cs"/>
            </a:endParaRPr>
          </a:p>
        </p:txBody>
      </p:sp>
    </p:spTree>
    <p:extLst>
      <p:ext uri="{BB962C8B-B14F-4D97-AF65-F5344CB8AC3E}">
        <p14:creationId xmlns:p14="http://schemas.microsoft.com/office/powerpoint/2010/main" val="3509732726"/>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 id="2147484085"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34"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Text Placeholder 7"/>
          <p:cNvSpPr txBox="1">
            <a:spLocks/>
          </p:cNvSpPr>
          <p:nvPr/>
        </p:nvSpPr>
        <p:spPr>
          <a:xfrm>
            <a:off x="8337550" y="6483731"/>
            <a:ext cx="419100" cy="192024"/>
          </a:xfrm>
          <a:prstGeom prst="rect">
            <a:avLst/>
          </a:prstGeom>
        </p:spPr>
        <p:txBody>
          <a:bodyPr lIns="0" tIns="0" rIns="0" bIns="0" anchor="b"/>
          <a:lstStyle>
            <a:lvl1pPr marL="0" indent="0" algn="l" defTabSz="457200" rtl="0" eaLnBrk="1" latinLnBrk="0" hangingPunct="1">
              <a:spcBef>
                <a:spcPts val="0"/>
              </a:spcBef>
              <a:buFontTx/>
              <a:buNone/>
              <a:defRPr sz="1400" b="1" kern="1200" baseline="0">
                <a:solidFill>
                  <a:srgbClr val="004C97"/>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defRPr/>
            </a:pPr>
            <a:r>
              <a:rPr lang="en-US" sz="1200" dirty="0"/>
              <a:t>LBNF</a:t>
            </a:r>
          </a:p>
        </p:txBody>
      </p:sp>
      <p:cxnSp>
        <p:nvCxnSpPr>
          <p:cNvPr id="13" name="Straight Connector 12"/>
          <p:cNvCxnSpPr/>
          <p:nvPr/>
        </p:nvCxnSpPr>
        <p:spPr>
          <a:xfrm>
            <a:off x="457200" y="6357938"/>
            <a:ext cx="8293100" cy="0"/>
          </a:xfrm>
          <a:prstGeom prst="line">
            <a:avLst/>
          </a:prstGeom>
          <a:ln>
            <a:solidFill>
              <a:srgbClr val="004C97"/>
            </a:solidFill>
          </a:ln>
          <a:effectLst/>
        </p:spPr>
        <p:style>
          <a:lnRef idx="2">
            <a:schemeClr val="accent1"/>
          </a:lnRef>
          <a:fillRef idx="0">
            <a:schemeClr val="accent1"/>
          </a:fillRef>
          <a:effectRef idx="1">
            <a:schemeClr val="accent1"/>
          </a:effectRef>
          <a:fontRef idx="minor">
            <a:schemeClr val="tx1"/>
          </a:fontRef>
        </p:style>
      </p:cxnSp>
      <p:sp>
        <p:nvSpPr>
          <p:cNvPr id="4" name="Date Placeholder 3"/>
          <p:cNvSpPr>
            <a:spLocks noGrp="1"/>
          </p:cNvSpPr>
          <p:nvPr>
            <p:ph type="dt" sz="half" idx="2"/>
          </p:nvPr>
        </p:nvSpPr>
        <p:spPr>
          <a:xfrm>
            <a:off x="979488" y="6488430"/>
            <a:ext cx="1136650" cy="187325"/>
          </a:xfrm>
          <a:prstGeom prst="rect">
            <a:avLst/>
          </a:prstGeom>
        </p:spPr>
        <p:txBody>
          <a:bodyPr lIns="0" tIns="0" rIns="0" bIns="0" anchor="b" anchorCtr="0"/>
          <a:lstStyle>
            <a:lvl1pPr fontAlgn="auto">
              <a:spcBef>
                <a:spcPts val="0"/>
              </a:spcBef>
              <a:spcAft>
                <a:spcPts val="0"/>
              </a:spcAft>
              <a:defRPr sz="1200" baseline="0" smtClean="0">
                <a:solidFill>
                  <a:srgbClr val="004C97"/>
                </a:solidFill>
                <a:latin typeface="Helvetica"/>
                <a:ea typeface="+mn-ea"/>
                <a:cs typeface="+mn-cs"/>
              </a:defRPr>
            </a:lvl1pPr>
          </a:lstStyle>
          <a:p>
            <a:pPr>
              <a:defRPr/>
            </a:pPr>
            <a:r>
              <a:rPr lang="en-US"/>
              <a:t>06.23.17</a:t>
            </a:r>
            <a:endParaRPr lang="en-US" dirty="0"/>
          </a:p>
        </p:txBody>
      </p:sp>
      <p:sp>
        <p:nvSpPr>
          <p:cNvPr id="5" name="Footer Placeholder 4"/>
          <p:cNvSpPr>
            <a:spLocks noGrp="1"/>
          </p:cNvSpPr>
          <p:nvPr>
            <p:ph type="ftr" sz="quarter" idx="3"/>
          </p:nvPr>
        </p:nvSpPr>
        <p:spPr>
          <a:xfrm>
            <a:off x="2116138" y="6488430"/>
            <a:ext cx="5616575" cy="187325"/>
          </a:xfrm>
          <a:prstGeom prst="rect">
            <a:avLst/>
          </a:prstGeom>
        </p:spPr>
        <p:txBody>
          <a:bodyPr lIns="0" tIns="0" rIns="0" bIns="0" anchor="b" anchorCtr="0"/>
          <a:lstStyle>
            <a:lvl1pPr fontAlgn="auto">
              <a:spcBef>
                <a:spcPts val="0"/>
              </a:spcBef>
              <a:spcAft>
                <a:spcPts val="0"/>
              </a:spcAft>
              <a:defRPr sz="1200" baseline="0" dirty="0">
                <a:solidFill>
                  <a:srgbClr val="004C97"/>
                </a:solidFill>
                <a:latin typeface="Helvetica"/>
                <a:ea typeface="+mn-ea"/>
                <a:cs typeface="+mn-cs"/>
              </a:defRPr>
            </a:lvl1pPr>
          </a:lstStyle>
          <a:p>
            <a:pPr>
              <a:defRPr/>
            </a:pPr>
            <a:r>
              <a:rPr lang="en-US"/>
              <a:t>McCluskey |  Far Site Update and Planning</a:t>
            </a:r>
            <a:endParaRPr lang="en-US"/>
          </a:p>
        </p:txBody>
      </p:sp>
      <p:sp>
        <p:nvSpPr>
          <p:cNvPr id="6" name="Slide Number Placeholder 5"/>
          <p:cNvSpPr>
            <a:spLocks noGrp="1"/>
          </p:cNvSpPr>
          <p:nvPr>
            <p:ph type="sldNum" sz="quarter" idx="4"/>
          </p:nvPr>
        </p:nvSpPr>
        <p:spPr>
          <a:xfrm>
            <a:off x="454025" y="6488430"/>
            <a:ext cx="525463" cy="187325"/>
          </a:xfrm>
          <a:prstGeom prst="rect">
            <a:avLst/>
          </a:prstGeom>
        </p:spPr>
        <p:txBody>
          <a:bodyPr lIns="0" tIns="0" rIns="0" bIns="0" anchor="b" anchorCtr="0"/>
          <a:lstStyle>
            <a:lvl1pPr fontAlgn="auto">
              <a:spcBef>
                <a:spcPts val="0"/>
              </a:spcBef>
              <a:spcAft>
                <a:spcPts val="0"/>
              </a:spcAft>
              <a:defRPr sz="1200" b="1" i="0" baseline="0" smtClean="0">
                <a:solidFill>
                  <a:srgbClr val="004C97"/>
                </a:solidFill>
                <a:latin typeface="Helvetica"/>
                <a:ea typeface="+mn-ea"/>
                <a:cs typeface="+mn-cs"/>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4219139834"/>
      </p:ext>
    </p:extLst>
  </p:cSld>
  <p:clrMap bg1="lt1" tx1="dk1" bg2="lt2" tx2="dk2" accent1="accent1" accent2="accent2" accent3="accent3" accent4="accent4" accent5="accent5" accent6="accent6" hlink="hlink" folHlink="folHlink"/>
  <p:sldLayoutIdLst>
    <p:sldLayoutId id="2147484089" r:id="rId1"/>
    <p:sldLayoutId id="2147484090" r:id="rId2"/>
    <p:sldLayoutId id="2147484091" r:id="rId3"/>
    <p:sldLayoutId id="2147484092" r:id="rId4"/>
    <p:sldLayoutId id="2147484093" r:id="rId5"/>
    <p:sldLayoutId id="2147484094" r:id="rId6"/>
    <p:sldLayoutId id="2147484095" r:id="rId7"/>
    <p:sldLayoutId id="2147484096" r:id="rId8"/>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Colour logo RGB_DM.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3904" y="6049072"/>
            <a:ext cx="2049091" cy="425954"/>
          </a:xfrm>
          <a:prstGeom prst="rect">
            <a:avLst/>
          </a:prstGeom>
        </p:spPr>
      </p:pic>
      <p:pic>
        <p:nvPicPr>
          <p:cNvPr id="6" name="Picture 5"/>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323082" y="5953373"/>
            <a:ext cx="1370067" cy="578035"/>
          </a:xfrm>
          <a:prstGeom prst="rect">
            <a:avLst/>
          </a:prstGeom>
        </p:spPr>
      </p:pic>
      <p:grpSp>
        <p:nvGrpSpPr>
          <p:cNvPr id="10" name="Group 9"/>
          <p:cNvGrpSpPr/>
          <p:nvPr userDrawn="1"/>
        </p:nvGrpSpPr>
        <p:grpSpPr>
          <a:xfrm>
            <a:off x="5095044" y="240226"/>
            <a:ext cx="3598105" cy="199542"/>
            <a:chOff x="5136243" y="672026"/>
            <a:chExt cx="3598105" cy="199542"/>
          </a:xfrm>
        </p:grpSpPr>
        <p:pic>
          <p:nvPicPr>
            <p:cNvPr id="11" name="Picture 10"/>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5136243" y="682088"/>
              <a:ext cx="1690006" cy="189480"/>
            </a:xfrm>
            <a:prstGeom prst="rect">
              <a:avLst/>
            </a:prstGeom>
          </p:spPr>
        </p:pic>
        <p:pic>
          <p:nvPicPr>
            <p:cNvPr id="12" name="Picture 11"/>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6847491" y="672026"/>
              <a:ext cx="1886857" cy="189480"/>
            </a:xfrm>
            <a:prstGeom prst="rect">
              <a:avLst/>
            </a:prstGeom>
          </p:spPr>
        </p:pic>
      </p:grpSp>
      <p:cxnSp>
        <p:nvCxnSpPr>
          <p:cNvPr id="13" name="Straight Connector 12"/>
          <p:cNvCxnSpPr/>
          <p:nvPr userDrawn="1"/>
        </p:nvCxnSpPr>
        <p:spPr>
          <a:xfrm>
            <a:off x="457200" y="472239"/>
            <a:ext cx="8229600" cy="0"/>
          </a:xfrm>
          <a:prstGeom prst="line">
            <a:avLst/>
          </a:prstGeom>
          <a:ln>
            <a:solidFill>
              <a:srgbClr val="FF54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457200" y="5760720"/>
            <a:ext cx="8229600" cy="0"/>
          </a:xfrm>
          <a:prstGeom prst="line">
            <a:avLst/>
          </a:prstGeom>
          <a:ln>
            <a:solidFill>
              <a:srgbClr val="FF54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6343148"/>
      </p:ext>
    </p:extLst>
  </p:cSld>
  <p:clrMap bg1="lt1" tx1="dk1" bg2="lt2" tx2="dk2" accent1="accent1" accent2="accent2" accent3="accent3" accent4="accent4" accent5="accent5" accent6="accent6" hlink="hlink" folHlink="folHlink"/>
  <p:sldLayoutIdLst>
    <p:sldLayoutId id="2147484098" r:id="rId1"/>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13" cstate="print">
            <a:extLst>
              <a:ext uri="{28A0092B-C50C-407E-A947-70E740481C1C}">
                <a14:useLocalDpi xmlns:a14="http://schemas.microsoft.com/office/drawing/2010/main"/>
              </a:ext>
            </a:extLst>
          </a:blip>
          <a:srcRect/>
          <a:stretch/>
        </p:blipFill>
        <p:spPr>
          <a:xfrm>
            <a:off x="7920282" y="6514034"/>
            <a:ext cx="772868" cy="326075"/>
          </a:xfrm>
          <a:prstGeom prst="rect">
            <a:avLst/>
          </a:prstGeom>
        </p:spPr>
      </p:pic>
      <p:pic>
        <p:nvPicPr>
          <p:cNvPr id="9" name="Picture 8" descr="Colour logo RGB_DM.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6483629" y="6592354"/>
            <a:ext cx="1082998" cy="225127"/>
          </a:xfrm>
          <a:prstGeom prst="rect">
            <a:avLst/>
          </a:prstGeom>
        </p:spPr>
      </p:pic>
      <p:cxnSp>
        <p:nvCxnSpPr>
          <p:cNvPr id="11" name="Straight Connector 10"/>
          <p:cNvCxnSpPr/>
          <p:nvPr userDrawn="1"/>
        </p:nvCxnSpPr>
        <p:spPr>
          <a:xfrm>
            <a:off x="457200" y="6500325"/>
            <a:ext cx="8229600" cy="0"/>
          </a:xfrm>
          <a:prstGeom prst="line">
            <a:avLst/>
          </a:prstGeom>
          <a:ln>
            <a:solidFill>
              <a:srgbClr val="FF5400"/>
            </a:solidFill>
          </a:ln>
          <a:effectLst/>
        </p:spPr>
        <p:style>
          <a:lnRef idx="2">
            <a:schemeClr val="accent1"/>
          </a:lnRef>
          <a:fillRef idx="0">
            <a:schemeClr val="accent1"/>
          </a:fillRef>
          <a:effectRef idx="1">
            <a:schemeClr val="accent1"/>
          </a:effectRef>
          <a:fontRef idx="minor">
            <a:schemeClr val="tx1"/>
          </a:fontRef>
        </p:style>
      </p:cxnSp>
      <p:sp>
        <p:nvSpPr>
          <p:cNvPr id="12" name="Footer Placeholder 4"/>
          <p:cNvSpPr>
            <a:spLocks noGrp="1"/>
          </p:cNvSpPr>
          <p:nvPr>
            <p:ph type="ftr" sz="quarter" idx="3"/>
          </p:nvPr>
        </p:nvSpPr>
        <p:spPr>
          <a:xfrm>
            <a:off x="1877785" y="6593561"/>
            <a:ext cx="4892514" cy="170720"/>
          </a:xfrm>
          <a:prstGeom prst="rect">
            <a:avLst/>
          </a:prstGeom>
        </p:spPr>
        <p:txBody>
          <a:bodyPr lIns="0" tIns="0" rIns="0" bIns="0" anchor="b" anchorCtr="0"/>
          <a:lstStyle>
            <a:lvl1pPr fontAlgn="auto">
              <a:spcBef>
                <a:spcPts val="0"/>
              </a:spcBef>
              <a:spcAft>
                <a:spcPts val="0"/>
              </a:spcAft>
              <a:defRPr sz="1200" b="0" i="0" baseline="0" dirty="0">
                <a:solidFill>
                  <a:srgbClr val="FF5400"/>
                </a:solidFill>
                <a:latin typeface="Helvetica"/>
                <a:ea typeface="+mn-ea"/>
                <a:cs typeface="Helvetica"/>
              </a:defRPr>
            </a:lvl1pPr>
          </a:lstStyle>
          <a:p>
            <a:pPr>
              <a:defRPr/>
            </a:pPr>
            <a:r>
              <a:rPr lang="en-GB" smtClean="0"/>
              <a:t>Mark Thomson | LBNC Meeting (CERN)</a:t>
            </a:r>
            <a:endParaRPr lang="en-GB"/>
          </a:p>
        </p:txBody>
      </p:sp>
      <p:sp>
        <p:nvSpPr>
          <p:cNvPr id="15" name="Slide Number Placeholder 5"/>
          <p:cNvSpPr>
            <a:spLocks noGrp="1"/>
          </p:cNvSpPr>
          <p:nvPr>
            <p:ph type="sldNum" sz="quarter" idx="4"/>
          </p:nvPr>
        </p:nvSpPr>
        <p:spPr>
          <a:xfrm>
            <a:off x="454026" y="6606624"/>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FF5400"/>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6" name="Date Placeholder 3"/>
          <p:cNvSpPr>
            <a:spLocks noGrp="1"/>
          </p:cNvSpPr>
          <p:nvPr>
            <p:ph type="dt" sz="half" idx="2"/>
          </p:nvPr>
        </p:nvSpPr>
        <p:spPr>
          <a:xfrm>
            <a:off x="879219" y="6606624"/>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FF5400"/>
                </a:solidFill>
                <a:latin typeface="+mn-lt"/>
                <a:ea typeface="+mn-ea"/>
                <a:cs typeface="+mn-cs"/>
              </a:defRPr>
            </a:lvl1pPr>
          </a:lstStyle>
          <a:p>
            <a:pPr>
              <a:defRPr/>
            </a:pPr>
            <a:r>
              <a:rPr lang="en-GB">
                <a:latin typeface="Helvetica"/>
                <a:cs typeface="Helvetica"/>
              </a:rPr>
              <a:t>22/6/2017</a:t>
            </a:r>
            <a:endParaRPr lang="en-US" dirty="0">
              <a:latin typeface="Helvetica"/>
              <a:cs typeface="Helvetica"/>
            </a:endParaRPr>
          </a:p>
        </p:txBody>
      </p:sp>
    </p:spTree>
    <p:extLst>
      <p:ext uri="{BB962C8B-B14F-4D97-AF65-F5344CB8AC3E}">
        <p14:creationId xmlns:p14="http://schemas.microsoft.com/office/powerpoint/2010/main" val="2759437339"/>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indico.fnal.gov/conferenceDisplay.py?confId=14195" TargetMode="External"/><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jpg"/><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9.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5.jpg"/><Relationship Id="rId1" Type="http://schemas.openxmlformats.org/officeDocument/2006/relationships/slideLayout" Target="../slideLayouts/slideLayout49.xml"/><Relationship Id="rId4" Type="http://schemas.openxmlformats.org/officeDocument/2006/relationships/image" Target="../media/image36.JPG"/></Relationships>
</file>

<file path=ppt/slides/_rels/slide5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9.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jpg"/><Relationship Id="rId1" Type="http://schemas.openxmlformats.org/officeDocument/2006/relationships/slideLayout" Target="../slideLayouts/slideLayout49.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4.jpg"/><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4.jpg"/><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indico.fnal.gov/conferenceDisplay.py?confId=14195" TargetMode="External"/><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bwMode="auto">
          <a:xfrm>
            <a:off x="457200" y="1082678"/>
            <a:ext cx="8218488"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en-US" dirty="0" smtClean="0">
                <a:latin typeface="Helvetica" charset="0"/>
              </a:rPr>
              <a:t>LBNC Report to the </a:t>
            </a:r>
            <a:r>
              <a:rPr lang="en-US" dirty="0" smtClean="0">
                <a:latin typeface="Helvetica" charset="0"/>
              </a:rPr>
              <a:t>PAC</a:t>
            </a:r>
            <a:endParaRPr lang="en-US" sz="2400" b="0" i="1" dirty="0">
              <a:latin typeface="Helvetica" charset="0"/>
            </a:endParaRPr>
          </a:p>
        </p:txBody>
      </p:sp>
      <p:sp>
        <p:nvSpPr>
          <p:cNvPr id="6146" name="Text Placeholder 2"/>
          <p:cNvSpPr>
            <a:spLocks noGrp="1"/>
          </p:cNvSpPr>
          <p:nvPr>
            <p:ph type="body" sz="quarter" idx="10"/>
          </p:nvPr>
        </p:nvSpPr>
        <p:spPr bwMode="auto">
          <a:xfrm>
            <a:off x="381000" y="3624265"/>
            <a:ext cx="2438400" cy="1720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2000" dirty="0" smtClean="0">
                <a:latin typeface="Helvetica" charset="0"/>
              </a:rPr>
              <a:t>David MacFarlane,</a:t>
            </a:r>
          </a:p>
          <a:p>
            <a:r>
              <a:rPr lang="en-US" sz="2000" dirty="0" smtClean="0">
                <a:latin typeface="Helvetica" charset="0"/>
              </a:rPr>
              <a:t>LBNC Chair</a:t>
            </a:r>
            <a:endParaRPr lang="en-US" sz="2000" dirty="0">
              <a:latin typeface="Helvetica" charset="0"/>
            </a:endParaRPr>
          </a:p>
          <a:p>
            <a:endParaRPr lang="en-US" sz="2000" dirty="0" smtClean="0">
              <a:latin typeface="Helvetica" charset="0"/>
            </a:endParaRPr>
          </a:p>
          <a:p>
            <a:endParaRPr lang="en-US" sz="2000" dirty="0" smtClean="0">
              <a:latin typeface="Helvetica" charset="0"/>
            </a:endParaRPr>
          </a:p>
          <a:p>
            <a:r>
              <a:rPr lang="en-US" sz="2000" dirty="0" smtClean="0">
                <a:latin typeface="Helvetica" charset="0"/>
              </a:rPr>
              <a:t>July 7, </a:t>
            </a:r>
            <a:r>
              <a:rPr lang="en-US" sz="2000" dirty="0" smtClean="0">
                <a:latin typeface="Helvetica" charset="0"/>
              </a:rPr>
              <a:t>2017</a:t>
            </a:r>
            <a:endParaRPr lang="en-US" sz="2000" dirty="0">
              <a:latin typeface="Helvetica" charset="0"/>
            </a:endParaRPr>
          </a:p>
        </p:txBody>
      </p:sp>
      <p:pic>
        <p:nvPicPr>
          <p:cNvPr id="9" name="Picture 8" descr="C:\Users\Strait.JIM-X1\Documents\_Strait\_Temps\ScreenShots\New Picture (4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6551" y="2286000"/>
            <a:ext cx="6551249" cy="3604106"/>
          </a:xfrm>
          <a:prstGeom prst="rect">
            <a:avLst/>
          </a:prstGeom>
          <a:noFill/>
          <a:ln>
            <a:noFill/>
          </a:ln>
        </p:spPr>
      </p:pic>
    </p:spTree>
    <p:extLst>
      <p:ext uri="{BB962C8B-B14F-4D97-AF65-F5344CB8AC3E}">
        <p14:creationId xmlns:p14="http://schemas.microsoft.com/office/powerpoint/2010/main" val="32876966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Intended outcomes: DUNE and LBNF</a:t>
            </a:r>
            <a:endParaRPr lang="en-US" dirty="0"/>
          </a:p>
        </p:txBody>
      </p:sp>
      <p:sp>
        <p:nvSpPr>
          <p:cNvPr id="3" name="Content Placeholder 2"/>
          <p:cNvSpPr>
            <a:spLocks noGrp="1"/>
          </p:cNvSpPr>
          <p:nvPr>
            <p:ph idx="1"/>
          </p:nvPr>
        </p:nvSpPr>
        <p:spPr/>
        <p:txBody>
          <a:bodyPr/>
          <a:lstStyle/>
          <a:p>
            <a:r>
              <a:rPr lang="en-US" dirty="0"/>
              <a:t>Advise LBNF and DUNE management:</a:t>
            </a:r>
          </a:p>
          <a:p>
            <a:pPr lvl="1"/>
            <a:r>
              <a:rPr lang="en-US" dirty="0"/>
              <a:t>Arms length but </a:t>
            </a:r>
            <a:r>
              <a:rPr lang="en-US" dirty="0" smtClean="0"/>
              <a:t>“friendly” </a:t>
            </a:r>
            <a:r>
              <a:rPr lang="en-US" dirty="0"/>
              <a:t>review, meant to help the project and collaboration achieve its goals by providing candid assessments </a:t>
            </a:r>
            <a:endParaRPr lang="en-US" dirty="0" smtClean="0"/>
          </a:p>
          <a:p>
            <a:pPr lvl="1"/>
            <a:r>
              <a:rPr lang="en-US" dirty="0" smtClean="0"/>
              <a:t>Desire that reviewers remain in close contact with LBNF and DUNE so that they are up-to-date and informed: makes for better informed assessments and more useful recommendations</a:t>
            </a:r>
          </a:p>
          <a:p>
            <a:pPr lvl="1"/>
            <a:r>
              <a:rPr lang="en-US" dirty="0" smtClean="0"/>
              <a:t>Important to establish a “trust” relationship between LBNF, DUNE and LBNC:</a:t>
            </a:r>
          </a:p>
          <a:p>
            <a:pPr lvl="2"/>
            <a:r>
              <a:rPr lang="en-US" dirty="0" smtClean="0"/>
              <a:t>Project and collaboration is open with information and candid about status and plans</a:t>
            </a:r>
          </a:p>
          <a:p>
            <a:pPr lvl="2"/>
            <a:r>
              <a:rPr lang="en-US" dirty="0" smtClean="0"/>
              <a:t>Reviewers do not come “cold” to each face-to-face meeting, but are following closely with interest: therefore make better and better-informed recommendations</a:t>
            </a:r>
          </a:p>
          <a:p>
            <a:pPr marL="0" indent="0">
              <a:buNone/>
            </a:pPr>
            <a:endParaRPr lang="en-US" dirty="0" smtClean="0"/>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10</a:t>
            </a:fld>
            <a:endParaRPr lang="en-US" dirty="0"/>
          </a:p>
        </p:txBody>
      </p:sp>
      <p:sp>
        <p:nvSpPr>
          <p:cNvPr id="10" name="Footer Placeholder 9"/>
          <p:cNvSpPr>
            <a:spLocks noGrp="1"/>
          </p:cNvSpPr>
          <p:nvPr>
            <p:ph type="ftr" sz="quarter" idx="11"/>
          </p:nvPr>
        </p:nvSpPr>
        <p:spPr/>
        <p:txBody>
          <a:bodyPr/>
          <a:lstStyle/>
          <a:p>
            <a:pPr>
              <a:defRPr/>
            </a:pPr>
            <a:r>
              <a:rPr lang="en-US" smtClean="0"/>
              <a:t>David MacFarlane | LBNC Report to the PAC</a:t>
            </a:r>
            <a:endParaRPr lang="en-US" dirty="0"/>
          </a:p>
        </p:txBody>
      </p:sp>
    </p:spTree>
    <p:extLst>
      <p:ext uri="{BB962C8B-B14F-4D97-AF65-F5344CB8AC3E}">
        <p14:creationId xmlns:p14="http://schemas.microsoft.com/office/powerpoint/2010/main" val="21148471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Intended outcomes: DUNE and LBNF</a:t>
            </a:r>
            <a:endParaRPr lang="en-US" dirty="0"/>
          </a:p>
        </p:txBody>
      </p:sp>
      <p:sp>
        <p:nvSpPr>
          <p:cNvPr id="3" name="Content Placeholder 2"/>
          <p:cNvSpPr>
            <a:spLocks noGrp="1"/>
          </p:cNvSpPr>
          <p:nvPr>
            <p:ph idx="1"/>
          </p:nvPr>
        </p:nvSpPr>
        <p:spPr/>
        <p:txBody>
          <a:bodyPr/>
          <a:lstStyle/>
          <a:p>
            <a:pPr lvl="2"/>
            <a:r>
              <a:rPr lang="en-US" dirty="0" smtClean="0"/>
              <a:t>LBNC and POCs aim for efficient and open dialog and transfer of information, while being reasonably </a:t>
            </a:r>
            <a:r>
              <a:rPr lang="en-US" dirty="0" err="1" smtClean="0"/>
              <a:t>cognizent</a:t>
            </a:r>
            <a:r>
              <a:rPr lang="en-US" dirty="0" smtClean="0"/>
              <a:t> </a:t>
            </a:r>
            <a:r>
              <a:rPr lang="en-US" smtClean="0"/>
              <a:t>of burden on LBNF/DUNE</a:t>
            </a:r>
            <a:endParaRPr lang="en-US" dirty="0" smtClean="0"/>
          </a:p>
          <a:p>
            <a:pPr lvl="2"/>
            <a:r>
              <a:rPr lang="en-US" dirty="0" smtClean="0"/>
              <a:t>Recommendations should be discussed with LBNF/DUNE POCs so that they are fair, and maximally useful and impactful: “do no harm” but be “tough and honest” in assessment</a:t>
            </a:r>
          </a:p>
          <a:p>
            <a:pPr lvl="1"/>
            <a:r>
              <a:rPr lang="en-US" dirty="0" smtClean="0"/>
              <a:t>Important to balance “burden” on project and collaboration, but not at the expense of the trust relationships with </a:t>
            </a:r>
            <a:r>
              <a:rPr lang="en-US" dirty="0" err="1" smtClean="0"/>
              <a:t>Fermilab</a:t>
            </a:r>
            <a:r>
              <a:rPr lang="en-US" dirty="0" smtClean="0"/>
              <a:t>, INC/RRB, and LBNF/DUNE</a:t>
            </a:r>
          </a:p>
          <a:p>
            <a:pPr marL="0" indent="0">
              <a:buNone/>
            </a:pPr>
            <a:endParaRPr lang="en-US" dirty="0" smtClean="0"/>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11</a:t>
            </a:fld>
            <a:endParaRPr lang="en-US" dirty="0"/>
          </a:p>
        </p:txBody>
      </p:sp>
      <p:sp>
        <p:nvSpPr>
          <p:cNvPr id="10" name="Footer Placeholder 9"/>
          <p:cNvSpPr>
            <a:spLocks noGrp="1"/>
          </p:cNvSpPr>
          <p:nvPr>
            <p:ph type="ftr" sz="quarter" idx="11"/>
          </p:nvPr>
        </p:nvSpPr>
        <p:spPr/>
        <p:txBody>
          <a:bodyPr/>
          <a:lstStyle/>
          <a:p>
            <a:pPr>
              <a:defRPr/>
            </a:pPr>
            <a:r>
              <a:rPr lang="en-US" smtClean="0"/>
              <a:t>David MacFarlane | LBNC Report to the PAC</a:t>
            </a:r>
            <a:endParaRPr lang="en-US" dirty="0"/>
          </a:p>
        </p:txBody>
      </p:sp>
    </p:spTree>
    <p:extLst>
      <p:ext uri="{BB962C8B-B14F-4D97-AF65-F5344CB8AC3E}">
        <p14:creationId xmlns:p14="http://schemas.microsoft.com/office/powerpoint/2010/main" val="17475544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modality from Oct 2016: referee subgroups</a:t>
            </a:r>
            <a:endParaRPr lang="en-US" dirty="0"/>
          </a:p>
        </p:txBody>
      </p:sp>
      <p:sp>
        <p:nvSpPr>
          <p:cNvPr id="4" name="Date Placeholder 3"/>
          <p:cNvSpPr>
            <a:spLocks noGrp="1"/>
          </p:cNvSpPr>
          <p:nvPr>
            <p:ph type="dt" sz="half" idx="10"/>
          </p:nvPr>
        </p:nvSpPr>
        <p:spPr/>
        <p:txBody>
          <a:bodyPr/>
          <a:lstStyle/>
          <a:p>
            <a:pPr>
              <a:defRPr/>
            </a:pPr>
            <a:r>
              <a:rPr lang="en-US" smtClean="0"/>
              <a:t>07/07/2017</a:t>
            </a:r>
            <a:endParaRPr lang="en-US"/>
          </a:p>
        </p:txBody>
      </p:sp>
      <p:sp>
        <p:nvSpPr>
          <p:cNvPr id="5" name="Footer Placeholder 4"/>
          <p:cNvSpPr>
            <a:spLocks noGrp="1"/>
          </p:cNvSpPr>
          <p:nvPr>
            <p:ph type="ftr" sz="quarter" idx="11"/>
          </p:nvPr>
        </p:nvSpPr>
        <p:spPr/>
        <p:txBody>
          <a:bodyPr/>
          <a:lstStyle/>
          <a:p>
            <a:pPr>
              <a:defRPr/>
            </a:pPr>
            <a:r>
              <a:rPr lang="en-US" b="1" smtClean="0"/>
              <a:t>David MacFarlane | LBNC Report to the PAC</a:t>
            </a:r>
            <a:endParaRPr lang="en-US" b="1"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12</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06475"/>
            <a:ext cx="8686800" cy="544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03914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modality from Oct 2016: referee subgroups</a:t>
            </a:r>
          </a:p>
        </p:txBody>
      </p:sp>
      <p:sp>
        <p:nvSpPr>
          <p:cNvPr id="3" name="Content Placeholder 2"/>
          <p:cNvSpPr>
            <a:spLocks noGrp="1"/>
          </p:cNvSpPr>
          <p:nvPr>
            <p:ph idx="1"/>
          </p:nvPr>
        </p:nvSpPr>
        <p:spPr/>
        <p:txBody>
          <a:bodyPr/>
          <a:lstStyle/>
          <a:p>
            <a:r>
              <a:rPr lang="en-US" dirty="0" smtClean="0"/>
              <a:t>Move to 3 face-to-face meetings per year:</a:t>
            </a:r>
          </a:p>
          <a:p>
            <a:pPr lvl="1"/>
            <a:r>
              <a:rPr lang="en-US" dirty="0" smtClean="0"/>
              <a:t>March 23-25, 2017 at </a:t>
            </a:r>
            <a:r>
              <a:rPr lang="en-US" dirty="0" err="1" smtClean="0"/>
              <a:t>Fermilab</a:t>
            </a:r>
            <a:endParaRPr lang="en-US" dirty="0" smtClean="0"/>
          </a:p>
          <a:p>
            <a:pPr lvl="1"/>
            <a:r>
              <a:rPr lang="en-US" dirty="0" smtClean="0"/>
              <a:t>June 22-24, 2017 at CERN</a:t>
            </a:r>
          </a:p>
          <a:p>
            <a:pPr lvl="1"/>
            <a:r>
              <a:rPr lang="en-US" dirty="0" smtClean="0"/>
              <a:t>Oct 26-28, 2017 at SURF</a:t>
            </a:r>
          </a:p>
          <a:p>
            <a:r>
              <a:rPr lang="en-US" dirty="0" smtClean="0"/>
              <a:t>Between meetings, intention is that referee groups keep up-to-date through regular contact with LBNF/DUNE POCs</a:t>
            </a:r>
          </a:p>
          <a:p>
            <a:pPr lvl="1"/>
            <a:r>
              <a:rPr lang="en-US" dirty="0" smtClean="0"/>
              <a:t>Develop </a:t>
            </a:r>
            <a:r>
              <a:rPr lang="en-US" dirty="0"/>
              <a:t>and sustain a high level of referee familiarity and understanding of the assigned systems(s)</a:t>
            </a:r>
          </a:p>
          <a:p>
            <a:pPr lvl="1"/>
            <a:r>
              <a:rPr lang="en-US" dirty="0"/>
              <a:t>Provide follow-up and/or progress reports on intermediate time scales for issues identified during regular LBNC reviews</a:t>
            </a:r>
          </a:p>
          <a:p>
            <a:pPr lvl="1"/>
            <a:r>
              <a:rPr lang="en-US" dirty="0"/>
              <a:t>Facilitate preparation for regular LBNC reviews, such as advance discussion of draft documents and development of agendas and focal </a:t>
            </a:r>
            <a:r>
              <a:rPr lang="en-US" dirty="0" smtClean="0"/>
              <a:t>topics</a:t>
            </a:r>
            <a:endParaRPr lang="en-US" dirty="0"/>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13</a:t>
            </a:fld>
            <a:endParaRPr lang="en-US" dirty="0"/>
          </a:p>
        </p:txBody>
      </p:sp>
    </p:spTree>
    <p:extLst>
      <p:ext uri="{BB962C8B-B14F-4D97-AF65-F5344CB8AC3E}">
        <p14:creationId xmlns:p14="http://schemas.microsoft.com/office/powerpoint/2010/main" val="25405346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modality from Oct 2016: referee subgroups</a:t>
            </a:r>
          </a:p>
        </p:txBody>
      </p:sp>
      <p:sp>
        <p:nvSpPr>
          <p:cNvPr id="3" name="Content Placeholder 2"/>
          <p:cNvSpPr>
            <a:spLocks noGrp="1"/>
          </p:cNvSpPr>
          <p:nvPr>
            <p:ph idx="1"/>
          </p:nvPr>
        </p:nvSpPr>
        <p:spPr/>
        <p:txBody>
          <a:bodyPr/>
          <a:lstStyle/>
          <a:p>
            <a:r>
              <a:rPr lang="en-US" dirty="0"/>
              <a:t>Trigger events</a:t>
            </a:r>
          </a:p>
          <a:p>
            <a:pPr lvl="1"/>
            <a:r>
              <a:rPr lang="en-US" dirty="0"/>
              <a:t>Update on items for issues list developed as part of the closeout from the previous LBNC review, most often on pre-specified timescales</a:t>
            </a:r>
          </a:p>
          <a:p>
            <a:pPr lvl="1"/>
            <a:r>
              <a:rPr lang="en-US" dirty="0"/>
              <a:t>New issues which, in the judgment of the POC, have significant impact on previous planning, schedules or goals for the system(s)</a:t>
            </a:r>
          </a:p>
          <a:p>
            <a:r>
              <a:rPr lang="en-US" dirty="0"/>
              <a:t>Modalities</a:t>
            </a:r>
          </a:p>
          <a:p>
            <a:pPr lvl="1"/>
            <a:r>
              <a:rPr lang="en-US" dirty="0"/>
              <a:t>Ad hoc phone calls with the lead referee to review developments and/or identify topics of interest to the full LBNC subgroup</a:t>
            </a:r>
          </a:p>
          <a:p>
            <a:pPr lvl="1"/>
            <a:r>
              <a:rPr lang="en-US" dirty="0"/>
              <a:t>Ad hoc phone calls with the full LBNC subgroup organized by referees or assigned POC</a:t>
            </a:r>
          </a:p>
          <a:p>
            <a:pPr lvl="1"/>
            <a:r>
              <a:rPr lang="en-US" dirty="0"/>
              <a:t>Email updates based on trigger events</a:t>
            </a:r>
          </a:p>
          <a:p>
            <a:endParaRPr lang="en-US" dirty="0"/>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14</a:t>
            </a:fld>
            <a:endParaRPr lang="en-US" dirty="0"/>
          </a:p>
        </p:txBody>
      </p:sp>
    </p:spTree>
    <p:extLst>
      <p:ext uri="{BB962C8B-B14F-4D97-AF65-F5344CB8AC3E}">
        <p14:creationId xmlns:p14="http://schemas.microsoft.com/office/powerpoint/2010/main" val="22553238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June 22-24, 2017 at CERN</a:t>
            </a:r>
            <a:endParaRPr lang="en-US" dirty="0"/>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15</a:t>
            </a:fld>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10525"/>
            <a:ext cx="6400800" cy="526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772400" y="1752600"/>
            <a:ext cx="1240276" cy="646331"/>
          </a:xfrm>
          <a:prstGeom prst="rect">
            <a:avLst/>
          </a:prstGeom>
          <a:noFill/>
        </p:spPr>
        <p:txBody>
          <a:bodyPr wrap="none" rtlCol="0">
            <a:spAutoFit/>
          </a:bodyPr>
          <a:lstStyle/>
          <a:p>
            <a:r>
              <a:rPr lang="en-US" sz="1800" dirty="0" smtClean="0"/>
              <a:t>Postponed </a:t>
            </a:r>
          </a:p>
          <a:p>
            <a:r>
              <a:rPr lang="en-US" sz="1800" dirty="0" smtClean="0"/>
              <a:t>to later</a:t>
            </a:r>
            <a:endParaRPr lang="en-US" dirty="0"/>
          </a:p>
        </p:txBody>
      </p:sp>
    </p:spTree>
    <p:extLst>
      <p:ext uri="{BB962C8B-B14F-4D97-AF65-F5344CB8AC3E}">
        <p14:creationId xmlns:p14="http://schemas.microsoft.com/office/powerpoint/2010/main" val="16009787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June 22-24, 2017 at CERN</a:t>
            </a:r>
            <a:endParaRPr lang="en-US" dirty="0"/>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16</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28606"/>
            <a:ext cx="6400800" cy="4176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82533" y="5486400"/>
            <a:ext cx="7578934" cy="461665"/>
          </a:xfrm>
          <a:prstGeom prst="rect">
            <a:avLst/>
          </a:prstGeom>
          <a:noFill/>
        </p:spPr>
        <p:txBody>
          <a:bodyPr wrap="none" rtlCol="0">
            <a:spAutoFit/>
          </a:bodyPr>
          <a:lstStyle/>
          <a:p>
            <a:r>
              <a:rPr lang="en-US" dirty="0">
                <a:hlinkClick r:id="rId3"/>
              </a:rPr>
              <a:t>https://indico.fnal.gov/conferenceDisplay.py?confId=14195</a:t>
            </a:r>
            <a:endParaRPr lang="en-US" dirty="0"/>
          </a:p>
        </p:txBody>
      </p:sp>
    </p:spTree>
    <p:extLst>
      <p:ext uri="{BB962C8B-B14F-4D97-AF65-F5344CB8AC3E}">
        <p14:creationId xmlns:p14="http://schemas.microsoft.com/office/powerpoint/2010/main" val="12643386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Feedback and </a:t>
            </a:r>
            <a:r>
              <a:rPr lang="en-US" dirty="0" smtClean="0"/>
              <a:t>highlights:</a:t>
            </a:r>
            <a:endParaRPr lang="en-US" dirty="0"/>
          </a:p>
        </p:txBody>
      </p:sp>
      <p:sp>
        <p:nvSpPr>
          <p:cNvPr id="3" name="Content Placeholder 2"/>
          <p:cNvSpPr>
            <a:spLocks noGrp="1"/>
          </p:cNvSpPr>
          <p:nvPr>
            <p:ph idx="1"/>
          </p:nvPr>
        </p:nvSpPr>
        <p:spPr/>
        <p:txBody>
          <a:bodyPr/>
          <a:lstStyle/>
          <a:p>
            <a:r>
              <a:rPr lang="en-US" dirty="0"/>
              <a:t>March 22-25 </a:t>
            </a:r>
            <a:r>
              <a:rPr lang="en-US" dirty="0" smtClean="0"/>
              <a:t>meeting at </a:t>
            </a:r>
            <a:r>
              <a:rPr lang="en-US" dirty="0" err="1" smtClean="0"/>
              <a:t>Fermilab</a:t>
            </a:r>
            <a:r>
              <a:rPr lang="en-US" dirty="0" smtClean="0"/>
              <a:t>:</a:t>
            </a:r>
          </a:p>
          <a:p>
            <a:pPr lvl="1"/>
            <a:r>
              <a:rPr lang="en-US" dirty="0" smtClean="0"/>
              <a:t>Produced </a:t>
            </a:r>
            <a:r>
              <a:rPr lang="en-US" dirty="0" smtClean="0"/>
              <a:t>a 92-slide closeout deck, </a:t>
            </a:r>
            <a:r>
              <a:rPr lang="en-US" dirty="0" smtClean="0"/>
              <a:t>final version provided to PAC and reported to INC and RRB</a:t>
            </a:r>
            <a:endParaRPr lang="en-US" dirty="0" smtClean="0"/>
          </a:p>
          <a:p>
            <a:pPr lvl="1"/>
            <a:r>
              <a:rPr lang="en-US" dirty="0" smtClean="0"/>
              <a:t>Organized around referee groups with findings, comments, and </a:t>
            </a:r>
            <a:r>
              <a:rPr lang="en-US" dirty="0" smtClean="0"/>
              <a:t>recommendations</a:t>
            </a:r>
          </a:p>
          <a:p>
            <a:r>
              <a:rPr lang="en-US" dirty="0" smtClean="0"/>
              <a:t>June 21-24 meeting at CERN:</a:t>
            </a:r>
          </a:p>
          <a:p>
            <a:pPr lvl="1"/>
            <a:r>
              <a:rPr lang="en-US" dirty="0" smtClean="0"/>
              <a:t>Produced a 30-page written report, final version provided to PAC</a:t>
            </a:r>
          </a:p>
          <a:p>
            <a:pPr lvl="1"/>
            <a:r>
              <a:rPr lang="en-US" dirty="0"/>
              <a:t>Organized around referee groups with findings, comments, and </a:t>
            </a:r>
            <a:r>
              <a:rPr lang="en-US" dirty="0" smtClean="0"/>
              <a:t>recommendations</a:t>
            </a:r>
          </a:p>
          <a:p>
            <a:pPr lvl="1"/>
            <a:r>
              <a:rPr lang="en-US" dirty="0" smtClean="0"/>
              <a:t>Executive provides a broad overview and highlights main comments and recommendations</a:t>
            </a:r>
            <a:endParaRPr lang="en-US" dirty="0" smtClean="0"/>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17</a:t>
            </a:fld>
            <a:endParaRPr lang="en-US" dirty="0"/>
          </a:p>
        </p:txBody>
      </p:sp>
    </p:spTree>
    <p:extLst>
      <p:ext uri="{BB962C8B-B14F-4D97-AF65-F5344CB8AC3E}">
        <p14:creationId xmlns:p14="http://schemas.microsoft.com/office/powerpoint/2010/main" val="12010297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 from June: Tour of Neutrino Platform</a:t>
            </a:r>
            <a:endParaRPr lang="en-US" dirty="0"/>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18</a:t>
            </a:fld>
            <a:endParaRPr lang="en-US" dirty="0"/>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1524000" y="1828800"/>
            <a:ext cx="5943600" cy="3776345"/>
          </a:xfrm>
          <a:prstGeom prst="rect">
            <a:avLst/>
          </a:prstGeom>
        </p:spPr>
      </p:pic>
      <p:sp>
        <p:nvSpPr>
          <p:cNvPr id="8" name="TextBox 7"/>
          <p:cNvSpPr txBox="1"/>
          <p:nvPr/>
        </p:nvSpPr>
        <p:spPr>
          <a:xfrm>
            <a:off x="843678" y="5687886"/>
            <a:ext cx="7304244" cy="400110"/>
          </a:xfrm>
          <a:prstGeom prst="rect">
            <a:avLst/>
          </a:prstGeom>
          <a:noFill/>
        </p:spPr>
        <p:txBody>
          <a:bodyPr wrap="none" rtlCol="0">
            <a:spAutoFit/>
          </a:bodyPr>
          <a:lstStyle/>
          <a:p>
            <a:r>
              <a:rPr lang="en-US" sz="2000" dirty="0" smtClean="0"/>
              <a:t>View of cryostats for </a:t>
            </a:r>
            <a:r>
              <a:rPr lang="en-US" sz="2000" dirty="0" err="1" smtClean="0"/>
              <a:t>protoDUNE</a:t>
            </a:r>
            <a:r>
              <a:rPr lang="en-US" sz="2000" dirty="0" smtClean="0"/>
              <a:t>-DP (right) and proto-DUNE-SP (left)</a:t>
            </a:r>
            <a:endParaRPr lang="en-US" sz="2000" dirty="0"/>
          </a:p>
        </p:txBody>
      </p:sp>
      <p:sp>
        <p:nvSpPr>
          <p:cNvPr id="9" name="TextBox 8"/>
          <p:cNvSpPr txBox="1"/>
          <p:nvPr/>
        </p:nvSpPr>
        <p:spPr>
          <a:xfrm>
            <a:off x="558645" y="990600"/>
            <a:ext cx="8004564" cy="707886"/>
          </a:xfrm>
          <a:prstGeom prst="rect">
            <a:avLst/>
          </a:prstGeom>
          <a:solidFill>
            <a:schemeClr val="tx2"/>
          </a:solidFill>
        </p:spPr>
        <p:txBody>
          <a:bodyPr wrap="none" rtlCol="0">
            <a:spAutoFit/>
          </a:bodyPr>
          <a:lstStyle/>
          <a:p>
            <a:pPr algn="ctr"/>
            <a:r>
              <a:rPr lang="en-US" sz="2000" dirty="0" smtClean="0">
                <a:solidFill>
                  <a:schemeClr val="bg1"/>
                </a:solidFill>
              </a:rPr>
              <a:t>Very impressive progress by CERN, GTT in preparation for </a:t>
            </a:r>
            <a:r>
              <a:rPr lang="en-US" sz="2000" dirty="0" err="1" smtClean="0">
                <a:solidFill>
                  <a:schemeClr val="bg1"/>
                </a:solidFill>
              </a:rPr>
              <a:t>protoDUNE</a:t>
            </a:r>
            <a:r>
              <a:rPr lang="en-US" sz="2000" dirty="0" smtClean="0">
                <a:solidFill>
                  <a:schemeClr val="bg1"/>
                </a:solidFill>
              </a:rPr>
              <a:t>: </a:t>
            </a:r>
          </a:p>
          <a:p>
            <a:pPr algn="ctr"/>
            <a:r>
              <a:rPr lang="en-US" sz="2000" dirty="0">
                <a:solidFill>
                  <a:schemeClr val="bg1"/>
                </a:solidFill>
              </a:rPr>
              <a:t>C</a:t>
            </a:r>
            <a:r>
              <a:rPr lang="en-US" sz="2000" dirty="0" smtClean="0">
                <a:solidFill>
                  <a:schemeClr val="bg1"/>
                </a:solidFill>
              </a:rPr>
              <a:t>ryostat engineering challenges being addressed efficiently and effectively</a:t>
            </a:r>
            <a:endParaRPr lang="en-US" sz="2000" dirty="0">
              <a:solidFill>
                <a:schemeClr val="bg1"/>
              </a:solidFill>
            </a:endParaRPr>
          </a:p>
        </p:txBody>
      </p:sp>
    </p:spTree>
    <p:extLst>
      <p:ext uri="{BB962C8B-B14F-4D97-AF65-F5344CB8AC3E}">
        <p14:creationId xmlns:p14="http://schemas.microsoft.com/office/powerpoint/2010/main" val="4280758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 from June: </a:t>
            </a:r>
            <a:r>
              <a:rPr lang="en-US" dirty="0"/>
              <a:t>Tour of Neutrino Platform</a:t>
            </a:r>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19</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143000"/>
            <a:ext cx="3200400" cy="42672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143000"/>
            <a:ext cx="3200400" cy="4267200"/>
          </a:xfrm>
          <a:prstGeom prst="rect">
            <a:avLst/>
          </a:prstGeom>
        </p:spPr>
      </p:pic>
      <p:sp>
        <p:nvSpPr>
          <p:cNvPr id="9" name="TextBox 8"/>
          <p:cNvSpPr txBox="1"/>
          <p:nvPr/>
        </p:nvSpPr>
        <p:spPr>
          <a:xfrm>
            <a:off x="914400" y="5638800"/>
            <a:ext cx="7043531" cy="400110"/>
          </a:xfrm>
          <a:prstGeom prst="rect">
            <a:avLst/>
          </a:prstGeom>
          <a:noFill/>
        </p:spPr>
        <p:txBody>
          <a:bodyPr wrap="none" rtlCol="0">
            <a:spAutoFit/>
          </a:bodyPr>
          <a:lstStyle/>
          <a:p>
            <a:r>
              <a:rPr lang="en-US" sz="2000" dirty="0" smtClean="0"/>
              <a:t>Exterior (left) and interior (right) views of proto-DUNE-SP cryostat</a:t>
            </a:r>
            <a:endParaRPr lang="en-US" sz="2000" dirty="0"/>
          </a:p>
        </p:txBody>
      </p:sp>
    </p:spTree>
    <p:extLst>
      <p:ext uri="{BB962C8B-B14F-4D97-AF65-F5344CB8AC3E}">
        <p14:creationId xmlns:p14="http://schemas.microsoft.com/office/powerpoint/2010/main" val="35625124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scope and membership</a:t>
            </a:r>
            <a:endParaRPr lang="en-US" dirty="0"/>
          </a:p>
        </p:txBody>
      </p:sp>
      <p:sp>
        <p:nvSpPr>
          <p:cNvPr id="3" name="Content Placeholder 2"/>
          <p:cNvSpPr>
            <a:spLocks noGrp="1"/>
          </p:cNvSpPr>
          <p:nvPr>
            <p:ph idx="1"/>
          </p:nvPr>
        </p:nvSpPr>
        <p:spPr/>
        <p:txBody>
          <a:bodyPr/>
          <a:lstStyle/>
          <a:p>
            <a:r>
              <a:rPr lang="en-US" dirty="0" smtClean="0"/>
              <a:t>Recommended by Fermilab PAC in January as a new advisory committee focused specifically on LBNF/DUNE</a:t>
            </a:r>
          </a:p>
          <a:p>
            <a:pPr lvl="1"/>
            <a:r>
              <a:rPr lang="en-US" dirty="0" smtClean="0"/>
              <a:t>Modeled after the successful LHCC at CERN</a:t>
            </a:r>
          </a:p>
          <a:p>
            <a:r>
              <a:rPr lang="en-US" dirty="0" smtClean="0"/>
              <a:t>Scope includes scientific, technical and managerial decisions/preparations of the experiment &amp; facility</a:t>
            </a:r>
          </a:p>
          <a:p>
            <a:r>
              <a:rPr lang="en-US" dirty="0" smtClean="0"/>
              <a:t>Provides continuous oversight, reports to </a:t>
            </a:r>
            <a:r>
              <a:rPr lang="en-US" dirty="0" err="1" smtClean="0"/>
              <a:t>Fermilab</a:t>
            </a:r>
            <a:r>
              <a:rPr lang="en-US" dirty="0" smtClean="0"/>
              <a:t> Director</a:t>
            </a:r>
          </a:p>
          <a:p>
            <a:endParaRPr lang="en-US" dirty="0" smtClean="0"/>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2</a:t>
            </a:fld>
            <a:endParaRPr lang="en-US" dirty="0"/>
          </a:p>
        </p:txBody>
      </p:sp>
      <p:sp>
        <p:nvSpPr>
          <p:cNvPr id="7" name="Content Placeholder 3"/>
          <p:cNvSpPr txBox="1">
            <a:spLocks/>
          </p:cNvSpPr>
          <p:nvPr/>
        </p:nvSpPr>
        <p:spPr>
          <a:xfrm>
            <a:off x="457199" y="3352800"/>
            <a:ext cx="4343399" cy="297180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800" dirty="0" smtClean="0"/>
              <a:t>Chair, David MacFarlane (SLAC)</a:t>
            </a:r>
          </a:p>
          <a:p>
            <a:pPr>
              <a:buFont typeface="Courier New" panose="02070309020205020404" pitchFamily="49" charset="0"/>
              <a:buChar char="o"/>
            </a:pPr>
            <a:r>
              <a:rPr lang="en-US" sz="1800" dirty="0" smtClean="0"/>
              <a:t>Sampa Bhadra (York)</a:t>
            </a:r>
          </a:p>
          <a:p>
            <a:pPr>
              <a:buFont typeface="Courier New" panose="02070309020205020404" pitchFamily="49" charset="0"/>
              <a:buChar char="o"/>
            </a:pPr>
            <a:r>
              <a:rPr lang="en-US" sz="1800" dirty="0" smtClean="0"/>
              <a:t>Amber Boehnlein (</a:t>
            </a:r>
            <a:r>
              <a:rPr lang="en-US" sz="1800" dirty="0" err="1" smtClean="0"/>
              <a:t>Jlab</a:t>
            </a:r>
            <a:r>
              <a:rPr lang="en-US" sz="1800" dirty="0" smtClean="0"/>
              <a:t>)</a:t>
            </a:r>
          </a:p>
          <a:p>
            <a:pPr>
              <a:buFont typeface="Courier New" panose="02070309020205020404" pitchFamily="49" charset="0"/>
              <a:buChar char="o"/>
            </a:pPr>
            <a:r>
              <a:rPr lang="en-US" sz="1800" dirty="0" smtClean="0"/>
              <a:t>Joel </a:t>
            </a:r>
            <a:r>
              <a:rPr lang="en-US" sz="1800" dirty="0" err="1" smtClean="0"/>
              <a:t>Fuerst</a:t>
            </a:r>
            <a:r>
              <a:rPr lang="en-US" sz="1800" dirty="0" smtClean="0"/>
              <a:t> (ANL)</a:t>
            </a:r>
          </a:p>
          <a:p>
            <a:pPr>
              <a:buFont typeface="Courier New" panose="02070309020205020404" pitchFamily="49" charset="0"/>
              <a:buChar char="o"/>
            </a:pPr>
            <a:r>
              <a:rPr lang="en-US" sz="1800" dirty="0" smtClean="0"/>
              <a:t>Beate Heinemann (DESY)</a:t>
            </a:r>
          </a:p>
          <a:p>
            <a:pPr>
              <a:buFont typeface="Courier New" panose="02070309020205020404" pitchFamily="49" charset="0"/>
              <a:buChar char="o"/>
            </a:pPr>
            <a:r>
              <a:rPr lang="en-US" sz="1800" dirty="0" smtClean="0"/>
              <a:t>Patrick Huber (Virginia Tech)</a:t>
            </a:r>
          </a:p>
          <a:p>
            <a:pPr>
              <a:buFont typeface="Courier New" panose="02070309020205020404" pitchFamily="49" charset="0"/>
              <a:buChar char="o"/>
            </a:pPr>
            <a:r>
              <a:rPr lang="en-US" sz="1800" dirty="0" smtClean="0"/>
              <a:t>Peter Jenni (CERN)</a:t>
            </a:r>
          </a:p>
          <a:p>
            <a:pPr>
              <a:buFont typeface="Courier New" panose="02070309020205020404" pitchFamily="49" charset="0"/>
              <a:buChar char="o"/>
            </a:pPr>
            <a:r>
              <a:rPr lang="en-US" sz="1800" dirty="0" smtClean="0"/>
              <a:t>Arkadiy Klebaner (FNAL)</a:t>
            </a:r>
          </a:p>
          <a:p>
            <a:pPr>
              <a:buFont typeface="Courier New" panose="02070309020205020404" pitchFamily="49" charset="0"/>
              <a:buChar char="o"/>
            </a:pPr>
            <a:r>
              <a:rPr lang="en-US" sz="1800" dirty="0" smtClean="0"/>
              <a:t>Bob </a:t>
            </a:r>
            <a:r>
              <a:rPr lang="en-US" sz="1800" dirty="0" err="1" smtClean="0"/>
              <a:t>Laxdal</a:t>
            </a:r>
            <a:r>
              <a:rPr lang="en-US" sz="1800" dirty="0" smtClean="0"/>
              <a:t> (TRIUMF)</a:t>
            </a:r>
          </a:p>
        </p:txBody>
      </p:sp>
      <p:sp>
        <p:nvSpPr>
          <p:cNvPr id="8" name="Content Placeholder 4"/>
          <p:cNvSpPr txBox="1">
            <a:spLocks/>
          </p:cNvSpPr>
          <p:nvPr/>
        </p:nvSpPr>
        <p:spPr>
          <a:xfrm>
            <a:off x="4883149" y="3352800"/>
            <a:ext cx="4260851" cy="2971800"/>
          </a:xfrm>
          <a:prstGeom prst="rect">
            <a:avLst/>
          </a:prstGeom>
        </p:spPr>
        <p:txBody>
          <a:bodyPr/>
          <a:lst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Courier New" panose="02070309020205020404" pitchFamily="49" charset="0"/>
              <a:buChar char="o"/>
            </a:pPr>
            <a:r>
              <a:rPr lang="en-US" sz="1800" dirty="0"/>
              <a:t>Mike Lindgren (FNAL)</a:t>
            </a:r>
          </a:p>
          <a:p>
            <a:pPr>
              <a:buFont typeface="Courier New" panose="02070309020205020404" pitchFamily="49" charset="0"/>
              <a:buChar char="o"/>
            </a:pPr>
            <a:r>
              <a:rPr lang="en-US" sz="1800" dirty="0"/>
              <a:t>Ted </a:t>
            </a:r>
            <a:r>
              <a:rPr lang="en-US" sz="1800" dirty="0" err="1"/>
              <a:t>Lui</a:t>
            </a:r>
            <a:r>
              <a:rPr lang="en-US" sz="1800" dirty="0"/>
              <a:t> (FNAL)</a:t>
            </a:r>
          </a:p>
          <a:p>
            <a:pPr>
              <a:buFont typeface="Courier New" panose="02070309020205020404" pitchFamily="49" charset="0"/>
              <a:buChar char="o"/>
            </a:pPr>
            <a:r>
              <a:rPr lang="en-US" sz="1800" dirty="0" smtClean="0"/>
              <a:t>Naba Mondal (TIFR)</a:t>
            </a:r>
          </a:p>
          <a:p>
            <a:pPr>
              <a:buFont typeface="Courier New" panose="02070309020205020404" pitchFamily="49" charset="0"/>
              <a:buChar char="o"/>
            </a:pPr>
            <a:r>
              <a:rPr lang="en-US" sz="1800" dirty="0" smtClean="0"/>
              <a:t>Jocelyn Monroe (Royal Holloway)</a:t>
            </a:r>
          </a:p>
          <a:p>
            <a:pPr>
              <a:buFont typeface="Courier New" panose="02070309020205020404" pitchFamily="49" charset="0"/>
              <a:buChar char="o"/>
            </a:pPr>
            <a:r>
              <a:rPr lang="en-US" sz="1800" dirty="0" smtClean="0"/>
              <a:t>Marco </a:t>
            </a:r>
            <a:r>
              <a:rPr lang="en-US" sz="1800" dirty="0" err="1" smtClean="0"/>
              <a:t>Pallavicini</a:t>
            </a:r>
            <a:r>
              <a:rPr lang="en-US" sz="1800" dirty="0" smtClean="0"/>
              <a:t> (Genova)</a:t>
            </a:r>
          </a:p>
          <a:p>
            <a:pPr>
              <a:buFont typeface="Courier New" panose="02070309020205020404" pitchFamily="49" charset="0"/>
              <a:buChar char="o"/>
            </a:pPr>
            <a:r>
              <a:rPr lang="en-US" sz="1800" dirty="0" smtClean="0"/>
              <a:t>Kevin Pitts (UIUC)</a:t>
            </a:r>
            <a:endParaRPr lang="en-US" sz="1800" dirty="0"/>
          </a:p>
          <a:p>
            <a:pPr>
              <a:buFont typeface="Courier New" panose="02070309020205020404" pitchFamily="49" charset="0"/>
              <a:buChar char="o"/>
            </a:pPr>
            <a:r>
              <a:rPr lang="en-US" sz="1800" dirty="0" smtClean="0"/>
              <a:t>Jimmy Proudfoot (ANL)</a:t>
            </a:r>
          </a:p>
          <a:p>
            <a:pPr>
              <a:buFont typeface="Courier New" panose="02070309020205020404" pitchFamily="49" charset="0"/>
              <a:buChar char="o"/>
            </a:pPr>
            <a:r>
              <a:rPr lang="en-US" sz="1800" dirty="0" smtClean="0"/>
              <a:t>Kem Robinson (LBNL)</a:t>
            </a:r>
          </a:p>
          <a:p>
            <a:pPr>
              <a:buFont typeface="Courier New" panose="02070309020205020404" pitchFamily="49" charset="0"/>
              <a:buChar char="o"/>
            </a:pPr>
            <a:r>
              <a:rPr lang="en-US" sz="1800" dirty="0" smtClean="0"/>
              <a:t>Nigel Smith (SNOLAB)</a:t>
            </a:r>
          </a:p>
          <a:p>
            <a:endParaRPr lang="en-US" sz="1800" dirty="0"/>
          </a:p>
        </p:txBody>
      </p:sp>
      <p:sp>
        <p:nvSpPr>
          <p:cNvPr id="10" name="Footer Placeholder 9"/>
          <p:cNvSpPr>
            <a:spLocks noGrp="1"/>
          </p:cNvSpPr>
          <p:nvPr>
            <p:ph type="ftr" sz="quarter" idx="11"/>
          </p:nvPr>
        </p:nvSpPr>
        <p:spPr/>
        <p:txBody>
          <a:bodyPr/>
          <a:lstStyle/>
          <a:p>
            <a:pPr>
              <a:defRPr/>
            </a:pPr>
            <a:r>
              <a:rPr lang="en-US" smtClean="0"/>
              <a:t>David MacFarlane | LBNC Report to the PAC</a:t>
            </a:r>
            <a:endParaRPr lang="en-US" dirty="0"/>
          </a:p>
        </p:txBody>
      </p:sp>
    </p:spTree>
    <p:extLst>
      <p:ext uri="{BB962C8B-B14F-4D97-AF65-F5344CB8AC3E}">
        <p14:creationId xmlns:p14="http://schemas.microsoft.com/office/powerpoint/2010/main" val="21534970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 from June: </a:t>
            </a:r>
            <a:r>
              <a:rPr lang="en-US" dirty="0"/>
              <a:t>Tour of Neutrino Platform</a:t>
            </a:r>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20</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066800"/>
            <a:ext cx="5486400" cy="4125468"/>
          </a:xfrm>
          <a:prstGeom prst="rect">
            <a:avLst/>
          </a:prstGeom>
        </p:spPr>
      </p:pic>
      <p:sp>
        <p:nvSpPr>
          <p:cNvPr id="8" name="TextBox 7"/>
          <p:cNvSpPr txBox="1"/>
          <p:nvPr/>
        </p:nvSpPr>
        <p:spPr>
          <a:xfrm>
            <a:off x="1371600" y="5638800"/>
            <a:ext cx="6190990" cy="400110"/>
          </a:xfrm>
          <a:prstGeom prst="rect">
            <a:avLst/>
          </a:prstGeom>
          <a:noFill/>
        </p:spPr>
        <p:txBody>
          <a:bodyPr wrap="none" rtlCol="0">
            <a:spAutoFit/>
          </a:bodyPr>
          <a:lstStyle/>
          <a:p>
            <a:r>
              <a:rPr lang="en-US" sz="2000" dirty="0" smtClean="0"/>
              <a:t>Installed portion of membrane on top of insulating panels</a:t>
            </a:r>
            <a:endParaRPr lang="en-US" sz="2000" dirty="0"/>
          </a:p>
        </p:txBody>
      </p:sp>
    </p:spTree>
    <p:extLst>
      <p:ext uri="{BB962C8B-B14F-4D97-AF65-F5344CB8AC3E}">
        <p14:creationId xmlns:p14="http://schemas.microsoft.com/office/powerpoint/2010/main" val="22930644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Overarching impressions</a:t>
            </a:r>
            <a:endParaRPr lang="en-US" dirty="0"/>
          </a:p>
        </p:txBody>
      </p:sp>
      <p:sp>
        <p:nvSpPr>
          <p:cNvPr id="3" name="Content Placeholder 2"/>
          <p:cNvSpPr>
            <a:spLocks noGrp="1"/>
          </p:cNvSpPr>
          <p:nvPr>
            <p:ph idx="1"/>
          </p:nvPr>
        </p:nvSpPr>
        <p:spPr/>
        <p:txBody>
          <a:bodyPr/>
          <a:lstStyle/>
          <a:p>
            <a:r>
              <a:rPr lang="en-US" dirty="0" smtClean="0"/>
              <a:t>LBNF </a:t>
            </a:r>
            <a:r>
              <a:rPr lang="en-US" dirty="0"/>
              <a:t>and DUNE are both making excellent </a:t>
            </a:r>
            <a:r>
              <a:rPr lang="en-US" dirty="0" smtClean="0"/>
              <a:t>progress</a:t>
            </a:r>
          </a:p>
          <a:p>
            <a:pPr lvl="1"/>
            <a:r>
              <a:rPr lang="en-US" dirty="0" smtClean="0"/>
              <a:t>However, DUNE</a:t>
            </a:r>
            <a:r>
              <a:rPr lang="en-US" dirty="0"/>
              <a:t>, as a recently formed major new scientific collaboration, still shows signs of its constituent </a:t>
            </a:r>
            <a:r>
              <a:rPr lang="en-US" dirty="0" smtClean="0"/>
              <a:t>parts:</a:t>
            </a:r>
          </a:p>
          <a:p>
            <a:pPr lvl="2"/>
            <a:r>
              <a:rPr lang="en-US" dirty="0" smtClean="0"/>
              <a:t>Would </a:t>
            </a:r>
            <a:r>
              <a:rPr lang="en-US" dirty="0"/>
              <a:t>benefit from efforts to establish mechanisms to ensure stronger collaboration-wide </a:t>
            </a:r>
            <a:r>
              <a:rPr lang="en-US" dirty="0" smtClean="0"/>
              <a:t>consensus</a:t>
            </a:r>
          </a:p>
          <a:p>
            <a:pPr lvl="2"/>
            <a:r>
              <a:rPr lang="en-US" dirty="0"/>
              <a:t>C</a:t>
            </a:r>
            <a:r>
              <a:rPr lang="en-US" dirty="0" smtClean="0"/>
              <a:t>learer </a:t>
            </a:r>
            <a:r>
              <a:rPr lang="en-US" dirty="0"/>
              <a:t>lines of authority for management and decision making. </a:t>
            </a:r>
            <a:endParaRPr lang="en-US" dirty="0" smtClean="0"/>
          </a:p>
          <a:p>
            <a:r>
              <a:rPr lang="en-US" dirty="0" smtClean="0"/>
              <a:t>Primary </a:t>
            </a:r>
            <a:r>
              <a:rPr lang="en-US" dirty="0"/>
              <a:t>recommendations </a:t>
            </a:r>
            <a:r>
              <a:rPr lang="en-US" dirty="0" smtClean="0"/>
              <a:t>address: </a:t>
            </a:r>
          </a:p>
          <a:p>
            <a:pPr lvl="1"/>
            <a:r>
              <a:rPr lang="en-US" dirty="0" smtClean="0"/>
              <a:t>Need </a:t>
            </a:r>
            <a:r>
              <a:rPr lang="en-US" dirty="0"/>
              <a:t>to better understand the overall strategy for the first two far detector </a:t>
            </a:r>
            <a:r>
              <a:rPr lang="en-US" dirty="0" smtClean="0"/>
              <a:t>modules</a:t>
            </a:r>
          </a:p>
          <a:p>
            <a:pPr lvl="1"/>
            <a:r>
              <a:rPr lang="en-US" dirty="0"/>
              <a:t>E</a:t>
            </a:r>
            <a:r>
              <a:rPr lang="en-US" dirty="0" smtClean="0"/>
              <a:t>nhance </a:t>
            </a:r>
            <a:r>
              <a:rPr lang="en-US" dirty="0"/>
              <a:t>coordination between </a:t>
            </a:r>
            <a:r>
              <a:rPr lang="en-US" dirty="0" err="1"/>
              <a:t>protoDUNE</a:t>
            </a:r>
            <a:r>
              <a:rPr lang="en-US" dirty="0"/>
              <a:t>-SP and </a:t>
            </a:r>
            <a:r>
              <a:rPr lang="en-US" dirty="0" err="1" smtClean="0"/>
              <a:t>protoDUNE</a:t>
            </a:r>
            <a:r>
              <a:rPr lang="en-US" dirty="0" smtClean="0"/>
              <a:t>-DP</a:t>
            </a:r>
          </a:p>
          <a:p>
            <a:pPr lvl="1"/>
            <a:r>
              <a:rPr lang="en-US" dirty="0"/>
              <a:t>L</a:t>
            </a:r>
            <a:r>
              <a:rPr lang="en-US" dirty="0" smtClean="0"/>
              <a:t>aunch </a:t>
            </a:r>
            <a:r>
              <a:rPr lang="en-US" dirty="0"/>
              <a:t>the DUNE consortia with an eye to the long-term need to maximize efficiency in overlapping areas of detector </a:t>
            </a:r>
            <a:r>
              <a:rPr lang="en-US" dirty="0" smtClean="0"/>
              <a:t>design</a:t>
            </a:r>
            <a:endParaRPr lang="en-US" dirty="0"/>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21</a:t>
            </a:fld>
            <a:endParaRPr lang="en-US" dirty="0"/>
          </a:p>
        </p:txBody>
      </p:sp>
    </p:spTree>
    <p:extLst>
      <p:ext uri="{BB962C8B-B14F-4D97-AF65-F5344CB8AC3E}">
        <p14:creationId xmlns:p14="http://schemas.microsoft.com/office/powerpoint/2010/main" val="36672383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Overarching impressions</a:t>
            </a:r>
            <a:endParaRPr lang="en-US" dirty="0"/>
          </a:p>
        </p:txBody>
      </p:sp>
      <p:sp>
        <p:nvSpPr>
          <p:cNvPr id="3" name="Content Placeholder 2"/>
          <p:cNvSpPr>
            <a:spLocks noGrp="1"/>
          </p:cNvSpPr>
          <p:nvPr>
            <p:ph idx="1"/>
          </p:nvPr>
        </p:nvSpPr>
        <p:spPr/>
        <p:txBody>
          <a:bodyPr/>
          <a:lstStyle/>
          <a:p>
            <a:pPr lvl="1"/>
            <a:r>
              <a:rPr lang="en-US" dirty="0" smtClean="0"/>
              <a:t>Enhance </a:t>
            </a:r>
            <a:r>
              <a:rPr lang="en-US" dirty="0"/>
              <a:t>the role of the Executive Committee and Collaboration leadership. </a:t>
            </a:r>
            <a:endParaRPr lang="en-US" dirty="0" smtClean="0"/>
          </a:p>
          <a:p>
            <a:r>
              <a:rPr lang="en-US" dirty="0" smtClean="0"/>
              <a:t>We </a:t>
            </a:r>
            <a:r>
              <a:rPr lang="en-US" dirty="0"/>
              <a:t>also </a:t>
            </a:r>
            <a:r>
              <a:rPr lang="en-US" dirty="0" smtClean="0"/>
              <a:t>noted </a:t>
            </a:r>
            <a:r>
              <a:rPr lang="en-US" dirty="0"/>
              <a:t>that, while it is still early, the demonstration of a working dual phase prototype with WA105, potentially warrants revisiting some aspects of the overall strategy for the DUNE far detector. </a:t>
            </a:r>
            <a:endParaRPr lang="en-US" dirty="0" smtClean="0"/>
          </a:p>
          <a:p>
            <a:r>
              <a:rPr lang="en-US" dirty="0" smtClean="0"/>
              <a:t>CERN </a:t>
            </a:r>
            <a:r>
              <a:rPr lang="en-US" dirty="0"/>
              <a:t>and GTT continue to make progress with demonstrating the membrane cryostat design for DUNE, but experience from the WA105 cryostat points to the </a:t>
            </a:r>
            <a:r>
              <a:rPr lang="en-US" dirty="0" err="1"/>
              <a:t>protoDUNE</a:t>
            </a:r>
            <a:r>
              <a:rPr lang="en-US" dirty="0"/>
              <a:t> cryostats as the critical next engineering step. </a:t>
            </a:r>
            <a:endParaRPr lang="en-US" dirty="0" smtClean="0"/>
          </a:p>
          <a:p>
            <a:r>
              <a:rPr lang="en-US" dirty="0" smtClean="0"/>
              <a:t>Likewise </a:t>
            </a:r>
            <a:r>
              <a:rPr lang="en-US" dirty="0"/>
              <a:t>the electronics system design for the single-phase DUNE design, including the cold electronics components, remains a significant overall concern.</a:t>
            </a:r>
            <a:endParaRPr lang="en-US" dirty="0"/>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22</a:t>
            </a:fld>
            <a:endParaRPr lang="en-US" dirty="0"/>
          </a:p>
        </p:txBody>
      </p:sp>
    </p:spTree>
    <p:extLst>
      <p:ext uri="{BB962C8B-B14F-4D97-AF65-F5344CB8AC3E}">
        <p14:creationId xmlns:p14="http://schemas.microsoft.com/office/powerpoint/2010/main" val="35270773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bwMode="auto">
          <a:xfrm>
            <a:off x="457200" y="2162261"/>
            <a:ext cx="8218488" cy="159554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r>
              <a:rPr lang="en-US" dirty="0">
                <a:latin typeface="Helvetica" charset="0"/>
              </a:rPr>
              <a:t>Update on LBNF to </a:t>
            </a:r>
            <a:br>
              <a:rPr lang="en-US" dirty="0">
                <a:latin typeface="Helvetica" charset="0"/>
              </a:rPr>
            </a:br>
            <a:r>
              <a:rPr lang="en-US" dirty="0">
                <a:latin typeface="Helvetica" charset="0"/>
              </a:rPr>
              <a:t>Long-Baseline Neutrino Committee</a:t>
            </a:r>
          </a:p>
        </p:txBody>
      </p:sp>
      <p:sp>
        <p:nvSpPr>
          <p:cNvPr id="6146" name="Text Placeholder 2"/>
          <p:cNvSpPr>
            <a:spLocks noGrp="1"/>
          </p:cNvSpPr>
          <p:nvPr>
            <p:ph type="body" sz="quarter" idx="10"/>
          </p:nvPr>
        </p:nvSpPr>
        <p:spPr bwMode="auto">
          <a:xfrm>
            <a:off x="454025" y="4337265"/>
            <a:ext cx="8221663" cy="12618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Helvetica" charset="0"/>
              </a:rPr>
              <a:t>C. J. Mossey, Deputy Director/Project Director, LBNF</a:t>
            </a:r>
          </a:p>
          <a:p>
            <a:r>
              <a:rPr lang="en-US" dirty="0">
                <a:latin typeface="Helvetica" charset="0"/>
              </a:rPr>
              <a:t>23 June 2017</a:t>
            </a:r>
          </a:p>
        </p:txBody>
      </p:sp>
      <p:sp>
        <p:nvSpPr>
          <p:cNvPr id="2" name="TextBox 1"/>
          <p:cNvSpPr txBox="1"/>
          <p:nvPr/>
        </p:nvSpPr>
        <p:spPr>
          <a:xfrm>
            <a:off x="228600" y="228600"/>
            <a:ext cx="3670620" cy="461665"/>
          </a:xfrm>
          <a:prstGeom prst="rect">
            <a:avLst/>
          </a:prstGeom>
          <a:solidFill>
            <a:schemeClr val="tx2"/>
          </a:solidFill>
        </p:spPr>
        <p:txBody>
          <a:bodyPr wrap="none" rtlCol="0">
            <a:spAutoFit/>
          </a:bodyPr>
          <a:lstStyle/>
          <a:p>
            <a:r>
              <a:rPr lang="en-US" b="1" dirty="0" smtClean="0">
                <a:solidFill>
                  <a:schemeClr val="bg1"/>
                </a:solidFill>
              </a:rPr>
              <a:t>From the June LBNC review</a:t>
            </a:r>
            <a:endParaRPr lang="en-US" b="1" dirty="0">
              <a:solidFill>
                <a:schemeClr val="bg1"/>
              </a:solidFill>
            </a:endParaRPr>
          </a:p>
        </p:txBody>
      </p:sp>
    </p:spTree>
    <p:extLst>
      <p:ext uri="{BB962C8B-B14F-4D97-AF65-F5344CB8AC3E}">
        <p14:creationId xmlns:p14="http://schemas.microsoft.com/office/powerpoint/2010/main" val="7009552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DOE Funding Status for LBNF/DUNE-US – 1 of 2</a:t>
            </a:r>
          </a:p>
        </p:txBody>
      </p:sp>
      <p:sp>
        <p:nvSpPr>
          <p:cNvPr id="3" name="Date Placeholder 2"/>
          <p:cNvSpPr>
            <a:spLocks noGrp="1"/>
          </p:cNvSpPr>
          <p:nvPr>
            <p:ph type="dt" sz="half" idx="10"/>
          </p:nvPr>
        </p:nvSpPr>
        <p:spPr/>
        <p:txBody>
          <a:bodyPr/>
          <a:lstStyle/>
          <a:p>
            <a:r>
              <a:rPr lang="en-US"/>
              <a:t>23 June 2017</a:t>
            </a:r>
            <a:endParaRPr lang="en-US" dirty="0"/>
          </a:p>
        </p:txBody>
      </p:sp>
      <p:sp>
        <p:nvSpPr>
          <p:cNvPr id="4" name="Footer Placeholder 3"/>
          <p:cNvSpPr>
            <a:spLocks noGrp="1"/>
          </p:cNvSpPr>
          <p:nvPr>
            <p:ph type="ftr" sz="quarter" idx="11"/>
          </p:nvPr>
        </p:nvSpPr>
        <p:spPr/>
        <p:txBody>
          <a:bodyPr/>
          <a:lstStyle/>
          <a:p>
            <a:r>
              <a:rPr lang="en-US"/>
              <a:t>C J Mossey | Update on LBNF</a:t>
            </a:r>
          </a:p>
        </p:txBody>
      </p:sp>
      <p:sp>
        <p:nvSpPr>
          <p:cNvPr id="5" name="Slide Number Placeholder 4"/>
          <p:cNvSpPr>
            <a:spLocks noGrp="1"/>
          </p:cNvSpPr>
          <p:nvPr>
            <p:ph type="sldNum" sz="quarter" idx="12"/>
          </p:nvPr>
        </p:nvSpPr>
        <p:spPr/>
        <p:txBody>
          <a:bodyPr/>
          <a:lstStyle/>
          <a:p>
            <a:fld id="{0C39C72E-2A13-EB4D-AD45-6D4E6ACAED8D}" type="slidenum">
              <a:rPr lang="en-US" smtClean="0"/>
              <a:pPr/>
              <a:t>24</a:t>
            </a:fld>
            <a:endParaRPr lang="en-US" dirty="0"/>
          </a:p>
        </p:txBody>
      </p:sp>
      <p:sp>
        <p:nvSpPr>
          <p:cNvPr id="6" name="Content Placeholder 5"/>
          <p:cNvSpPr>
            <a:spLocks noGrp="1"/>
          </p:cNvSpPr>
          <p:nvPr>
            <p:ph idx="13"/>
          </p:nvPr>
        </p:nvSpPr>
        <p:spPr>
          <a:xfrm>
            <a:off x="457200" y="1238250"/>
            <a:ext cx="8037871" cy="5015066"/>
          </a:xfrm>
        </p:spPr>
        <p:txBody>
          <a:bodyPr>
            <a:normAutofit/>
          </a:bodyPr>
          <a:lstStyle/>
          <a:p>
            <a:pPr>
              <a:spcBef>
                <a:spcPts val="400"/>
              </a:spcBef>
              <a:spcAft>
                <a:spcPts val="400"/>
              </a:spcAft>
            </a:pPr>
            <a:r>
              <a:rPr lang="en-US" b="1" dirty="0"/>
              <a:t>FY17 Funding Status</a:t>
            </a:r>
          </a:p>
          <a:p>
            <a:pPr marL="569913" lvl="1" indent="-225425">
              <a:spcBef>
                <a:spcPts val="400"/>
              </a:spcBef>
              <a:spcAft>
                <a:spcPts val="400"/>
              </a:spcAft>
            </a:pPr>
            <a:r>
              <a:rPr lang="en-US" dirty="0"/>
              <a:t>FY17 omnibus appropriation signed into law 5 May 2017.  LBNF/DUNE-US funded at $50M, $5M above LBNF/DUNE plan and President’s Budget Request (PBR).</a:t>
            </a:r>
          </a:p>
          <a:p>
            <a:pPr marL="569913" lvl="1" indent="-225425">
              <a:spcBef>
                <a:spcPts val="400"/>
              </a:spcBef>
              <a:spcAft>
                <a:spcPts val="400"/>
              </a:spcAft>
            </a:pPr>
            <a:r>
              <a:rPr lang="en-US" dirty="0"/>
              <a:t>Allows project to move forward with CD-3a equipment purchase and construction work as well as FSCF final design, when funds fully arrive and contracts are ready.</a:t>
            </a:r>
          </a:p>
          <a:p>
            <a:pPr marL="569913" lvl="1" indent="-225425">
              <a:spcBef>
                <a:spcPts val="400"/>
              </a:spcBef>
              <a:spcAft>
                <a:spcPts val="400"/>
              </a:spcAft>
            </a:pPr>
            <a:r>
              <a:rPr lang="en-US" dirty="0"/>
              <a:t>Also allows for modest carryover to FY18 (will be needed…)</a:t>
            </a:r>
          </a:p>
          <a:p>
            <a:pPr marL="569913" lvl="1" indent="-225425">
              <a:spcBef>
                <a:spcPts val="400"/>
              </a:spcBef>
              <a:spcAft>
                <a:spcPts val="400"/>
              </a:spcAft>
            </a:pPr>
            <a:r>
              <a:rPr lang="en-US" dirty="0"/>
              <a:t>Funding still arriving in monthly (1/12 annual appropriation) amounts.  Will potentially cause challenge to award contracts until full funding arrives (possibly mid-July). </a:t>
            </a:r>
          </a:p>
        </p:txBody>
      </p:sp>
    </p:spTree>
    <p:extLst>
      <p:ext uri="{BB962C8B-B14F-4D97-AF65-F5344CB8AC3E}">
        <p14:creationId xmlns:p14="http://schemas.microsoft.com/office/powerpoint/2010/main" val="17798078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DOE Funding Status for LBNF/DUNE-US – 2 of 2</a:t>
            </a:r>
          </a:p>
        </p:txBody>
      </p:sp>
      <p:sp>
        <p:nvSpPr>
          <p:cNvPr id="3" name="Date Placeholder 2"/>
          <p:cNvSpPr>
            <a:spLocks noGrp="1"/>
          </p:cNvSpPr>
          <p:nvPr>
            <p:ph type="dt" sz="half" idx="10"/>
          </p:nvPr>
        </p:nvSpPr>
        <p:spPr/>
        <p:txBody>
          <a:bodyPr/>
          <a:lstStyle/>
          <a:p>
            <a:r>
              <a:rPr lang="en-US"/>
              <a:t>23 June 2017</a:t>
            </a:r>
            <a:endParaRPr lang="en-US" dirty="0"/>
          </a:p>
        </p:txBody>
      </p:sp>
      <p:sp>
        <p:nvSpPr>
          <p:cNvPr id="4" name="Footer Placeholder 3"/>
          <p:cNvSpPr>
            <a:spLocks noGrp="1"/>
          </p:cNvSpPr>
          <p:nvPr>
            <p:ph type="ftr" sz="quarter" idx="11"/>
          </p:nvPr>
        </p:nvSpPr>
        <p:spPr/>
        <p:txBody>
          <a:bodyPr/>
          <a:lstStyle/>
          <a:p>
            <a:r>
              <a:rPr lang="en-US"/>
              <a:t>C J Mossey | Update on LBNF</a:t>
            </a:r>
          </a:p>
        </p:txBody>
      </p:sp>
      <p:sp>
        <p:nvSpPr>
          <p:cNvPr id="5" name="Slide Number Placeholder 4"/>
          <p:cNvSpPr>
            <a:spLocks noGrp="1"/>
          </p:cNvSpPr>
          <p:nvPr>
            <p:ph type="sldNum" sz="quarter" idx="12"/>
          </p:nvPr>
        </p:nvSpPr>
        <p:spPr/>
        <p:txBody>
          <a:bodyPr/>
          <a:lstStyle/>
          <a:p>
            <a:fld id="{0C39C72E-2A13-EB4D-AD45-6D4E6ACAED8D}" type="slidenum">
              <a:rPr lang="en-US" smtClean="0"/>
              <a:pPr/>
              <a:t>25</a:t>
            </a:fld>
            <a:endParaRPr lang="en-US" dirty="0"/>
          </a:p>
        </p:txBody>
      </p:sp>
      <p:sp>
        <p:nvSpPr>
          <p:cNvPr id="6" name="Content Placeholder 5"/>
          <p:cNvSpPr>
            <a:spLocks noGrp="1"/>
          </p:cNvSpPr>
          <p:nvPr>
            <p:ph idx="13"/>
          </p:nvPr>
        </p:nvSpPr>
        <p:spPr>
          <a:xfrm>
            <a:off x="454025" y="1120064"/>
            <a:ext cx="8293100" cy="5368366"/>
          </a:xfrm>
        </p:spPr>
        <p:txBody>
          <a:bodyPr>
            <a:normAutofit fontScale="92500" lnSpcReduction="10000"/>
          </a:bodyPr>
          <a:lstStyle/>
          <a:p>
            <a:pPr>
              <a:spcBef>
                <a:spcPts val="400"/>
              </a:spcBef>
              <a:spcAft>
                <a:spcPts val="400"/>
              </a:spcAft>
            </a:pPr>
            <a:r>
              <a:rPr lang="en-US" b="1" dirty="0"/>
              <a:t>FY18 Funding Status</a:t>
            </a:r>
          </a:p>
          <a:p>
            <a:pPr marL="569913" lvl="1" indent="-225425">
              <a:spcBef>
                <a:spcPts val="400"/>
              </a:spcBef>
              <a:spcAft>
                <a:spcPts val="400"/>
              </a:spcAft>
            </a:pPr>
            <a:r>
              <a:rPr lang="en-US" dirty="0"/>
              <a:t>Good news: PBR is $55M; above FY17 PBR and final appropriated amount</a:t>
            </a:r>
          </a:p>
          <a:p>
            <a:pPr marL="569913" lvl="1" indent="-225425">
              <a:spcBef>
                <a:spcPts val="400"/>
              </a:spcBef>
              <a:spcAft>
                <a:spcPts val="400"/>
              </a:spcAft>
            </a:pPr>
            <a:r>
              <a:rPr lang="en-US" dirty="0"/>
              <a:t>Not as good news:  PBR is $55M, $40M below planned level of $95M</a:t>
            </a:r>
          </a:p>
          <a:p>
            <a:pPr marL="569913" lvl="1" indent="-225425">
              <a:spcBef>
                <a:spcPts val="400"/>
              </a:spcBef>
              <a:spcAft>
                <a:spcPts val="400"/>
              </a:spcAft>
            </a:pPr>
            <a:r>
              <a:rPr lang="en-US" dirty="0"/>
              <a:t>While we expect Congress to enact a higher funding level than the PBR, we are uncertain about timing and amount of increase</a:t>
            </a:r>
          </a:p>
          <a:p>
            <a:pPr marL="889953" lvl="2" indent="-225425">
              <a:spcBef>
                <a:spcPts val="400"/>
              </a:spcBef>
              <a:spcAft>
                <a:spcPts val="400"/>
              </a:spcAft>
            </a:pPr>
            <a:r>
              <a:rPr lang="en-US" dirty="0"/>
              <a:t>We are implementing the PBR amount into project DOE resource-loaded schedule.</a:t>
            </a:r>
          </a:p>
          <a:p>
            <a:pPr marL="889953" lvl="2" indent="-225425">
              <a:spcBef>
                <a:spcPts val="400"/>
              </a:spcBef>
              <a:spcAft>
                <a:spcPts val="400"/>
              </a:spcAft>
            </a:pPr>
            <a:r>
              <a:rPr lang="en-US" dirty="0"/>
              <a:t>We are in a new phase of the project – execution of work; awarding of contracts</a:t>
            </a:r>
          </a:p>
          <a:p>
            <a:pPr marL="569913" lvl="1" indent="-225425">
              <a:spcBef>
                <a:spcPts val="400"/>
              </a:spcBef>
              <a:spcAft>
                <a:spcPts val="400"/>
              </a:spcAft>
            </a:pPr>
            <a:r>
              <a:rPr lang="en-US" dirty="0"/>
              <a:t>LBNF and DUNE leadership consensus is to prioritize Far Site work over Near Site work</a:t>
            </a:r>
          </a:p>
          <a:p>
            <a:pPr marL="889953" lvl="2" indent="-225425">
              <a:spcBef>
                <a:spcPts val="400"/>
              </a:spcBef>
              <a:spcAft>
                <a:spcPts val="400"/>
              </a:spcAft>
            </a:pPr>
            <a:r>
              <a:rPr lang="en-US" dirty="0"/>
              <a:t>Constrained and sequential nature of far site work</a:t>
            </a:r>
          </a:p>
          <a:p>
            <a:pPr marL="889953" lvl="2" indent="-225425">
              <a:spcBef>
                <a:spcPts val="400"/>
              </a:spcBef>
              <a:spcAft>
                <a:spcPts val="400"/>
              </a:spcAft>
            </a:pPr>
            <a:r>
              <a:rPr lang="en-US" dirty="0"/>
              <a:t>Support collaboration objectives for detector install and detector commission schedule</a:t>
            </a:r>
          </a:p>
          <a:p>
            <a:pPr marL="569913" lvl="1" indent="-225425">
              <a:spcBef>
                <a:spcPts val="400"/>
              </a:spcBef>
              <a:spcAft>
                <a:spcPts val="400"/>
              </a:spcAft>
            </a:pPr>
            <a:r>
              <a:rPr lang="en-US" dirty="0"/>
              <a:t>Funding at PBR level will delay start of near site conventional facilities and beamline preliminary design</a:t>
            </a:r>
          </a:p>
        </p:txBody>
      </p:sp>
    </p:spTree>
    <p:extLst>
      <p:ext uri="{BB962C8B-B14F-4D97-AF65-F5344CB8AC3E}">
        <p14:creationId xmlns:p14="http://schemas.microsoft.com/office/powerpoint/2010/main" val="41947336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832" y="318145"/>
            <a:ext cx="8293100" cy="569268"/>
          </a:xfrm>
        </p:spPr>
        <p:txBody>
          <a:bodyPr/>
          <a:lstStyle/>
          <a:p>
            <a:r>
              <a:rPr lang="en-US" dirty="0"/>
              <a:t>Status of LBNC Milestones</a:t>
            </a:r>
          </a:p>
        </p:txBody>
      </p:sp>
      <p:sp>
        <p:nvSpPr>
          <p:cNvPr id="3" name="Date Placeholder 2"/>
          <p:cNvSpPr>
            <a:spLocks noGrp="1"/>
          </p:cNvSpPr>
          <p:nvPr>
            <p:ph type="dt" sz="half" idx="10"/>
          </p:nvPr>
        </p:nvSpPr>
        <p:spPr/>
        <p:txBody>
          <a:bodyPr/>
          <a:lstStyle/>
          <a:p>
            <a:pPr>
              <a:defRPr/>
            </a:pPr>
            <a:r>
              <a:rPr lang="en-US"/>
              <a:t>23 June 2017</a:t>
            </a:r>
            <a:endParaRPr lang="en-US" dirty="0"/>
          </a:p>
        </p:txBody>
      </p:sp>
      <p:sp>
        <p:nvSpPr>
          <p:cNvPr id="4" name="Footer Placeholder 3"/>
          <p:cNvSpPr>
            <a:spLocks noGrp="1"/>
          </p:cNvSpPr>
          <p:nvPr>
            <p:ph type="ftr" sz="quarter" idx="11"/>
          </p:nvPr>
        </p:nvSpPr>
        <p:spPr/>
        <p:txBody>
          <a:bodyPr/>
          <a:lstStyle/>
          <a:p>
            <a:pPr>
              <a:defRPr/>
            </a:pPr>
            <a:r>
              <a:rPr lang="en-US"/>
              <a:t>C J Mossey | Update on LBNF</a:t>
            </a:r>
            <a:endParaRPr lang="en-US" dirty="0"/>
          </a:p>
        </p:txBody>
      </p:sp>
      <p:sp>
        <p:nvSpPr>
          <p:cNvPr id="5" name="Slide Number Placeholder 4"/>
          <p:cNvSpPr>
            <a:spLocks noGrp="1"/>
          </p:cNvSpPr>
          <p:nvPr>
            <p:ph type="sldNum" sz="quarter" idx="12"/>
          </p:nvPr>
        </p:nvSpPr>
        <p:spPr/>
        <p:txBody>
          <a:bodyPr/>
          <a:lstStyle/>
          <a:p>
            <a:pPr>
              <a:defRPr/>
            </a:pPr>
            <a:fld id="{0C39C72E-2A13-EB4D-AD45-6D4E6ACAED8D}" type="slidenum">
              <a:rPr lang="en-US" smtClean="0"/>
              <a:pPr>
                <a:defRPr/>
              </a:pPr>
              <a:t>26</a:t>
            </a:fld>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47744557"/>
              </p:ext>
            </p:extLst>
          </p:nvPr>
        </p:nvGraphicFramePr>
        <p:xfrm>
          <a:off x="122237" y="887413"/>
          <a:ext cx="8963025" cy="1403350"/>
        </p:xfrm>
        <a:graphic>
          <a:graphicData uri="http://schemas.openxmlformats.org/presentationml/2006/ole">
            <mc:AlternateContent xmlns:mc="http://schemas.openxmlformats.org/markup-compatibility/2006">
              <mc:Choice xmlns:v="urn:schemas-microsoft-com:vml" Requires="v">
                <p:oleObj spid="_x0000_s5125" name="Worksheet" r:id="rId3" imgW="8273988" imgH="1295488" progId="Excel.Sheet.12">
                  <p:embed/>
                </p:oleObj>
              </mc:Choice>
              <mc:Fallback>
                <p:oleObj name="Worksheet" r:id="rId3" imgW="8273988" imgH="1295488" progId="Excel.Sheet.12">
                  <p:embed/>
                  <p:pic>
                    <p:nvPicPr>
                      <p:cNvPr id="0" name=""/>
                      <p:cNvPicPr/>
                      <p:nvPr/>
                    </p:nvPicPr>
                    <p:blipFill>
                      <a:blip r:embed="rId4"/>
                      <a:stretch>
                        <a:fillRect/>
                      </a:stretch>
                    </p:blipFill>
                    <p:spPr>
                      <a:xfrm>
                        <a:off x="122237" y="887413"/>
                        <a:ext cx="8963025" cy="1403350"/>
                      </a:xfrm>
                      <a:prstGeom prst="rect">
                        <a:avLst/>
                      </a:prstGeom>
                    </p:spPr>
                  </p:pic>
                </p:oleObj>
              </mc:Fallback>
            </mc:AlternateContent>
          </a:graphicData>
        </a:graphic>
      </p:graphicFrame>
      <p:sp>
        <p:nvSpPr>
          <p:cNvPr id="10" name="Content Placeholder 5"/>
          <p:cNvSpPr>
            <a:spLocks noGrp="1"/>
          </p:cNvSpPr>
          <p:nvPr>
            <p:ph idx="13"/>
          </p:nvPr>
        </p:nvSpPr>
        <p:spPr>
          <a:xfrm>
            <a:off x="219075" y="2578374"/>
            <a:ext cx="8708615" cy="3792929"/>
          </a:xfrm>
        </p:spPr>
        <p:txBody>
          <a:bodyPr>
            <a:normAutofit fontScale="92500" lnSpcReduction="20000"/>
          </a:bodyPr>
          <a:lstStyle/>
          <a:p>
            <a:r>
              <a:rPr lang="en-US" dirty="0"/>
              <a:t>Updates since Mar 2017 LBNC review:</a:t>
            </a:r>
            <a:endParaRPr lang="en-US" dirty="0">
              <a:solidFill>
                <a:srgbClr val="FF0000"/>
              </a:solidFill>
            </a:endParaRPr>
          </a:p>
          <a:p>
            <a:pPr marL="517525" lvl="1" indent="-163513"/>
            <a:r>
              <a:rPr lang="en-US" dirty="0"/>
              <a:t>CM/GC contract</a:t>
            </a:r>
          </a:p>
          <a:p>
            <a:pPr marL="837565" lvl="2" indent="-163513"/>
            <a:r>
              <a:rPr lang="en-US" dirty="0"/>
              <a:t>Source evaluation best value selection and report completed</a:t>
            </a:r>
          </a:p>
          <a:p>
            <a:pPr marL="837565" lvl="2" indent="-163513"/>
            <a:r>
              <a:rPr lang="en-US" dirty="0"/>
              <a:t>Terms and conditions negotiated</a:t>
            </a:r>
          </a:p>
          <a:p>
            <a:pPr marL="837565" lvl="2" indent="-163513"/>
            <a:r>
              <a:rPr lang="en-US" dirty="0"/>
              <a:t>Consent package forwarded to DOE in early May</a:t>
            </a:r>
          </a:p>
          <a:p>
            <a:pPr marL="837565" lvl="2" indent="-163513"/>
            <a:r>
              <a:rPr lang="en-US" dirty="0"/>
              <a:t>Goal to award June </a:t>
            </a:r>
            <a:r>
              <a:rPr lang="en-US" i="1" dirty="0"/>
              <a:t>(assuming available funding)</a:t>
            </a:r>
            <a:endParaRPr lang="en-US" dirty="0"/>
          </a:p>
          <a:p>
            <a:pPr marL="517525" lvl="1" indent="-163513"/>
            <a:r>
              <a:rPr lang="en-US" dirty="0"/>
              <a:t>Ross Shaft: proceeding - was funding constrained during April due to CR. </a:t>
            </a:r>
          </a:p>
          <a:p>
            <a:pPr marL="517525" lvl="1" indent="-163513"/>
            <a:r>
              <a:rPr lang="en-US" dirty="0"/>
              <a:t>Main excavation final design:</a:t>
            </a:r>
          </a:p>
          <a:p>
            <a:pPr marL="837565" lvl="2" indent="-163513"/>
            <a:r>
              <a:rPr lang="en-US" dirty="0"/>
              <a:t>Subcontract is being reassigned from SDSTA to FRA. </a:t>
            </a:r>
          </a:p>
          <a:p>
            <a:pPr marL="837565" lvl="2" indent="-163513"/>
            <a:r>
              <a:rPr lang="en-US" dirty="0"/>
              <a:t>Design work will begin when funding is available </a:t>
            </a:r>
            <a:r>
              <a:rPr lang="en-US" i="1" dirty="0"/>
              <a:t>(hopefully July…)</a:t>
            </a:r>
            <a:r>
              <a:rPr lang="en-US" dirty="0"/>
              <a:t> </a:t>
            </a:r>
            <a:endParaRPr lang="en-US" i="1" dirty="0"/>
          </a:p>
          <a:p>
            <a:endParaRPr lang="en-US" dirty="0"/>
          </a:p>
        </p:txBody>
      </p:sp>
    </p:spTree>
    <p:extLst>
      <p:ext uri="{BB962C8B-B14F-4D97-AF65-F5344CB8AC3E}">
        <p14:creationId xmlns:p14="http://schemas.microsoft.com/office/powerpoint/2010/main" val="37838881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932" y="373463"/>
            <a:ext cx="8293100" cy="569268"/>
          </a:xfrm>
        </p:spPr>
        <p:txBody>
          <a:bodyPr/>
          <a:lstStyle/>
          <a:p>
            <a:r>
              <a:rPr lang="en-US" dirty="0"/>
              <a:t>Status of Responses to LBNC Review Recommendations </a:t>
            </a:r>
          </a:p>
        </p:txBody>
      </p:sp>
      <p:sp>
        <p:nvSpPr>
          <p:cNvPr id="7" name="Date Placeholder 6"/>
          <p:cNvSpPr>
            <a:spLocks noGrp="1"/>
          </p:cNvSpPr>
          <p:nvPr>
            <p:ph type="dt" sz="half" idx="10"/>
          </p:nvPr>
        </p:nvSpPr>
        <p:spPr/>
        <p:txBody>
          <a:bodyPr/>
          <a:lstStyle/>
          <a:p>
            <a:pPr>
              <a:defRPr/>
            </a:pPr>
            <a:r>
              <a:rPr lang="en-US"/>
              <a:t>23 June 2017</a:t>
            </a:r>
            <a:endParaRPr lang="en-US" dirty="0"/>
          </a:p>
        </p:txBody>
      </p:sp>
      <p:sp>
        <p:nvSpPr>
          <p:cNvPr id="8" name="Footer Placeholder 7"/>
          <p:cNvSpPr>
            <a:spLocks noGrp="1"/>
          </p:cNvSpPr>
          <p:nvPr>
            <p:ph type="ftr" sz="quarter" idx="11"/>
          </p:nvPr>
        </p:nvSpPr>
        <p:spPr/>
        <p:txBody>
          <a:bodyPr/>
          <a:lstStyle/>
          <a:p>
            <a:pPr>
              <a:defRPr/>
            </a:pPr>
            <a:r>
              <a:rPr lang="en-US"/>
              <a:t>C J Mossey | Update on LBNF</a:t>
            </a:r>
            <a:endParaRPr lang="en-US" dirty="0"/>
          </a:p>
        </p:txBody>
      </p:sp>
      <p:sp>
        <p:nvSpPr>
          <p:cNvPr id="10" name="Slide Number Placeholder 9"/>
          <p:cNvSpPr>
            <a:spLocks noGrp="1"/>
          </p:cNvSpPr>
          <p:nvPr>
            <p:ph type="sldNum" sz="quarter" idx="12"/>
          </p:nvPr>
        </p:nvSpPr>
        <p:spPr/>
        <p:txBody>
          <a:bodyPr/>
          <a:lstStyle/>
          <a:p>
            <a:pPr>
              <a:defRPr/>
            </a:pPr>
            <a:fld id="{0C39C72E-2A13-EB4D-AD45-6D4E6ACAED8D}" type="slidenum">
              <a:rPr lang="en-US" smtClean="0"/>
              <a:pPr>
                <a:defRPr/>
              </a:pPr>
              <a:t>27</a:t>
            </a:fld>
            <a:endParaRPr lang="en-US" dirty="0"/>
          </a:p>
        </p:txBody>
      </p:sp>
      <p:sp>
        <p:nvSpPr>
          <p:cNvPr id="6" name="Content Placeholder 5"/>
          <p:cNvSpPr>
            <a:spLocks noGrp="1"/>
          </p:cNvSpPr>
          <p:nvPr>
            <p:ph idx="13"/>
          </p:nvPr>
        </p:nvSpPr>
        <p:spPr>
          <a:xfrm>
            <a:off x="526026" y="3950868"/>
            <a:ext cx="8293100" cy="2381106"/>
          </a:xfrm>
        </p:spPr>
        <p:txBody>
          <a:bodyPr>
            <a:normAutofit/>
          </a:bodyPr>
          <a:lstStyle/>
          <a:p>
            <a:pPr lvl="1" indent="0">
              <a:buNone/>
            </a:pPr>
            <a:r>
              <a:rPr lang="en-US" dirty="0"/>
              <a:t> </a:t>
            </a:r>
          </a:p>
          <a:p>
            <a:pPr lvl="1" indent="0">
              <a:buNone/>
            </a:pPr>
            <a:endParaRPr lang="en-US" strike="sngStrike" dirty="0"/>
          </a:p>
          <a:p>
            <a:pPr lvl="1"/>
            <a:endParaRPr lang="en-US" dirty="0"/>
          </a:p>
          <a:p>
            <a:pPr lvl="1"/>
            <a:endParaRPr lang="en-US" dirty="0"/>
          </a:p>
          <a:p>
            <a:pPr lvl="1"/>
            <a:endParaRPr lang="en-US" dirty="0"/>
          </a:p>
          <a:p>
            <a:pPr lvl="1"/>
            <a:endParaRPr lang="en-US" dirty="0"/>
          </a:p>
          <a:p>
            <a:pPr lvl="1"/>
            <a:endParaRPr lang="en-US" sz="1200" dirty="0"/>
          </a:p>
          <a:p>
            <a:pPr lvl="1" indent="0">
              <a:buNone/>
            </a:pPr>
            <a:endParaRPr lang="en-US" dirty="0"/>
          </a:p>
          <a:p>
            <a:pPr lvl="1" indent="0">
              <a:buNone/>
            </a:pPr>
            <a:endParaRPr lang="en-US" strike="sngStrike" dirty="0"/>
          </a:p>
          <a:p>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478870531"/>
              </p:ext>
            </p:extLst>
          </p:nvPr>
        </p:nvGraphicFramePr>
        <p:xfrm>
          <a:off x="1214075" y="1001878"/>
          <a:ext cx="6163395" cy="2143760"/>
        </p:xfrm>
        <a:graphic>
          <a:graphicData uri="http://schemas.openxmlformats.org/drawingml/2006/table">
            <a:tbl>
              <a:tblPr firstRow="1" bandRow="1">
                <a:tableStyleId>{5940675A-B579-460E-94D1-54222C63F5DA}</a:tableStyleId>
              </a:tblPr>
              <a:tblGrid>
                <a:gridCol w="1960850">
                  <a:extLst>
                    <a:ext uri="{9D8B030D-6E8A-4147-A177-3AD203B41FA5}">
                      <a16:colId xmlns="" xmlns:a16="http://schemas.microsoft.com/office/drawing/2014/main" val="20000"/>
                    </a:ext>
                  </a:extLst>
                </a:gridCol>
                <a:gridCol w="1283855">
                  <a:extLst>
                    <a:ext uri="{9D8B030D-6E8A-4147-A177-3AD203B41FA5}">
                      <a16:colId xmlns="" xmlns:a16="http://schemas.microsoft.com/office/drawing/2014/main" val="20001"/>
                    </a:ext>
                  </a:extLst>
                </a:gridCol>
                <a:gridCol w="1357746">
                  <a:extLst>
                    <a:ext uri="{9D8B030D-6E8A-4147-A177-3AD203B41FA5}">
                      <a16:colId xmlns="" xmlns:a16="http://schemas.microsoft.com/office/drawing/2014/main" val="20002"/>
                    </a:ext>
                  </a:extLst>
                </a:gridCol>
                <a:gridCol w="1560944">
                  <a:extLst>
                    <a:ext uri="{9D8B030D-6E8A-4147-A177-3AD203B41FA5}">
                      <a16:colId xmlns="" xmlns:a16="http://schemas.microsoft.com/office/drawing/2014/main" val="20003"/>
                    </a:ext>
                  </a:extLst>
                </a:gridCol>
              </a:tblGrid>
              <a:tr h="0">
                <a:tc>
                  <a:txBody>
                    <a:bodyPr/>
                    <a:lstStyle/>
                    <a:p>
                      <a:endParaRPr lang="en-US" dirty="0"/>
                    </a:p>
                  </a:txBody>
                  <a:tcPr/>
                </a:tc>
                <a:tc gridSpan="3">
                  <a:txBody>
                    <a:bodyPr/>
                    <a:lstStyle/>
                    <a:p>
                      <a:pPr algn="ctr"/>
                      <a:r>
                        <a:rPr lang="en-US" dirty="0"/>
                        <a:t>ALL LBNF RECOMMENDATIONS</a:t>
                      </a:r>
                    </a:p>
                  </a:txBody>
                  <a:tcPr anchor="ctr"/>
                </a:tc>
                <a:tc hMerge="1">
                  <a:txBody>
                    <a:bodyPr/>
                    <a:lstStyle/>
                    <a:p>
                      <a:pPr algn="ctr"/>
                      <a:endParaRPr lang="en-US" dirty="0"/>
                    </a:p>
                  </a:txBody>
                  <a:tcPr/>
                </a:tc>
                <a:tc hMerge="1">
                  <a:txBody>
                    <a:bodyPr/>
                    <a:lstStyle/>
                    <a:p>
                      <a:endParaRPr lang="en-US" dirty="0"/>
                    </a:p>
                  </a:txBody>
                  <a:tcPr/>
                </a:tc>
                <a:extLst>
                  <a:ext uri="{0D108BD9-81ED-4DB2-BD59-A6C34878D82A}">
                    <a16:rowId xmlns="" xmlns:a16="http://schemas.microsoft.com/office/drawing/2014/main" val="10000"/>
                  </a:ext>
                </a:extLst>
              </a:tr>
              <a:tr h="0">
                <a:tc>
                  <a:txBody>
                    <a:bodyPr/>
                    <a:lstStyle/>
                    <a:p>
                      <a:pPr algn="ctr"/>
                      <a:r>
                        <a:rPr lang="en-US" sz="1400" dirty="0"/>
                        <a:t>REVIEW</a:t>
                      </a: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dirty="0"/>
                        <a:t>TOTAL</a:t>
                      </a:r>
                    </a:p>
                  </a:txBody>
                  <a:tcPr anchor="ctr"/>
                </a:tc>
                <a:tc>
                  <a:txBody>
                    <a:bodyPr/>
                    <a:lstStyle/>
                    <a:p>
                      <a:pPr algn="ctr"/>
                      <a:r>
                        <a:rPr lang="en-US" sz="1400" dirty="0"/>
                        <a:t>CLOSED</a:t>
                      </a:r>
                    </a:p>
                  </a:txBody>
                  <a:tcPr anchor="ctr"/>
                </a:tc>
                <a:tc>
                  <a:txBody>
                    <a:bodyPr/>
                    <a:lstStyle/>
                    <a:p>
                      <a:pPr algn="ctr"/>
                      <a:r>
                        <a:rPr lang="en-US" sz="1400" dirty="0"/>
                        <a:t>IN-PROGRESS</a:t>
                      </a:r>
                    </a:p>
                  </a:txBody>
                  <a:tcPr anchor="ctr"/>
                </a:tc>
                <a:extLst>
                  <a:ext uri="{0D108BD9-81ED-4DB2-BD59-A6C34878D82A}">
                    <a16:rowId xmlns="" xmlns:a16="http://schemas.microsoft.com/office/drawing/2014/main" val="10001"/>
                  </a:ext>
                </a:extLst>
              </a:tr>
              <a:tr h="0">
                <a:tc>
                  <a:txBody>
                    <a:bodyPr/>
                    <a:lstStyle/>
                    <a:p>
                      <a:r>
                        <a:rPr lang="en-US" baseline="0" dirty="0"/>
                        <a:t>SEP 2015</a:t>
                      </a:r>
                      <a:endParaRPr lang="en-US" dirty="0"/>
                    </a:p>
                  </a:txBody>
                  <a:tcPr/>
                </a:tc>
                <a:tc>
                  <a:txBody>
                    <a:bodyPr/>
                    <a:lstStyle/>
                    <a:p>
                      <a:pPr algn="ctr"/>
                      <a:r>
                        <a:rPr lang="en-US" dirty="0"/>
                        <a:t>7</a:t>
                      </a:r>
                    </a:p>
                  </a:txBody>
                  <a:tcPr/>
                </a:tc>
                <a:tc>
                  <a:txBody>
                    <a:bodyPr/>
                    <a:lstStyle/>
                    <a:p>
                      <a:pPr algn="ctr"/>
                      <a:r>
                        <a:rPr lang="en-US" dirty="0"/>
                        <a:t>5</a:t>
                      </a:r>
                    </a:p>
                  </a:txBody>
                  <a:tcPr/>
                </a:tc>
                <a:tc>
                  <a:txBody>
                    <a:bodyPr/>
                    <a:lstStyle/>
                    <a:p>
                      <a:pPr algn="ctr"/>
                      <a:r>
                        <a:rPr lang="en-US" dirty="0"/>
                        <a:t>2</a:t>
                      </a:r>
                    </a:p>
                  </a:txBody>
                  <a:tcPr/>
                </a:tc>
                <a:extLst>
                  <a:ext uri="{0D108BD9-81ED-4DB2-BD59-A6C34878D82A}">
                    <a16:rowId xmlns="" xmlns:a16="http://schemas.microsoft.com/office/drawing/2014/main" val="10003"/>
                  </a:ext>
                </a:extLst>
              </a:tr>
              <a:tr h="0">
                <a:tc>
                  <a:txBody>
                    <a:bodyPr/>
                    <a:lstStyle/>
                    <a:p>
                      <a:r>
                        <a:rPr lang="en-US" baseline="0" dirty="0"/>
                        <a:t>JAN 2016</a:t>
                      </a:r>
                      <a:endParaRPr lang="en-US" dirty="0"/>
                    </a:p>
                  </a:txBody>
                  <a:tcPr/>
                </a:tc>
                <a:tc>
                  <a:txBody>
                    <a:bodyPr/>
                    <a:lstStyle/>
                    <a:p>
                      <a:pPr algn="ctr"/>
                      <a:r>
                        <a:rPr lang="en-US" dirty="0"/>
                        <a:t>1</a:t>
                      </a:r>
                    </a:p>
                  </a:txBody>
                  <a:tcPr/>
                </a:tc>
                <a:tc>
                  <a:txBody>
                    <a:bodyPr/>
                    <a:lstStyle/>
                    <a:p>
                      <a:pPr algn="ctr"/>
                      <a:r>
                        <a:rPr lang="en-US" dirty="0"/>
                        <a:t>0</a:t>
                      </a:r>
                    </a:p>
                  </a:txBody>
                  <a:tcPr/>
                </a:tc>
                <a:tc>
                  <a:txBody>
                    <a:bodyPr/>
                    <a:lstStyle/>
                    <a:p>
                      <a:pPr algn="ctr"/>
                      <a:r>
                        <a:rPr lang="en-US" dirty="0"/>
                        <a:t>1</a:t>
                      </a:r>
                    </a:p>
                  </a:txBody>
                  <a:tcPr/>
                </a:tc>
                <a:extLst>
                  <a:ext uri="{0D108BD9-81ED-4DB2-BD59-A6C34878D82A}">
                    <a16:rowId xmlns="" xmlns:a16="http://schemas.microsoft.com/office/drawing/2014/main" val="10004"/>
                  </a:ext>
                </a:extLst>
              </a:tr>
              <a:tr h="370840">
                <a:tc>
                  <a:txBody>
                    <a:bodyPr/>
                    <a:lstStyle/>
                    <a:p>
                      <a:r>
                        <a:rPr lang="en-US" dirty="0"/>
                        <a:t>OCT 2016</a:t>
                      </a:r>
                    </a:p>
                  </a:txBody>
                  <a:tcPr/>
                </a:tc>
                <a:tc>
                  <a:txBody>
                    <a:bodyPr/>
                    <a:lstStyle/>
                    <a:p>
                      <a:pPr algn="ctr"/>
                      <a:r>
                        <a:rPr lang="en-US" dirty="0"/>
                        <a:t>4</a:t>
                      </a:r>
                    </a:p>
                  </a:txBody>
                  <a:tcPr/>
                </a:tc>
                <a:tc>
                  <a:txBody>
                    <a:bodyPr/>
                    <a:lstStyle/>
                    <a:p>
                      <a:pPr algn="ctr"/>
                      <a:r>
                        <a:rPr lang="en-US" dirty="0"/>
                        <a:t>3</a:t>
                      </a:r>
                    </a:p>
                  </a:txBody>
                  <a:tcPr/>
                </a:tc>
                <a:tc>
                  <a:txBody>
                    <a:bodyPr/>
                    <a:lstStyle/>
                    <a:p>
                      <a:pPr algn="ctr"/>
                      <a:r>
                        <a:rPr lang="en-US" dirty="0"/>
                        <a:t>1</a:t>
                      </a:r>
                    </a:p>
                  </a:txBody>
                  <a:tcPr/>
                </a:tc>
                <a:extLst>
                  <a:ext uri="{0D108BD9-81ED-4DB2-BD59-A6C34878D82A}">
                    <a16:rowId xmlns="" xmlns:a16="http://schemas.microsoft.com/office/drawing/2014/main" val="622882791"/>
                  </a:ext>
                </a:extLst>
              </a:tr>
              <a:tr h="370840">
                <a:tc>
                  <a:txBody>
                    <a:bodyPr/>
                    <a:lstStyle/>
                    <a:p>
                      <a:r>
                        <a:rPr lang="en-US" dirty="0"/>
                        <a:t>MAR 2017</a:t>
                      </a:r>
                    </a:p>
                  </a:txBody>
                  <a:tcPr/>
                </a:tc>
                <a:tc>
                  <a:txBody>
                    <a:bodyPr/>
                    <a:lstStyle/>
                    <a:p>
                      <a:pPr algn="ctr"/>
                      <a:r>
                        <a:rPr lang="en-US" dirty="0"/>
                        <a:t>1</a:t>
                      </a:r>
                    </a:p>
                  </a:txBody>
                  <a:tcPr/>
                </a:tc>
                <a:tc>
                  <a:txBody>
                    <a:bodyPr/>
                    <a:lstStyle/>
                    <a:p>
                      <a:pPr algn="ctr"/>
                      <a:r>
                        <a:rPr lang="en-US" dirty="0"/>
                        <a:t>1</a:t>
                      </a:r>
                    </a:p>
                  </a:txBody>
                  <a:tcPr/>
                </a:tc>
                <a:tc>
                  <a:txBody>
                    <a:bodyPr/>
                    <a:lstStyle/>
                    <a:p>
                      <a:pPr algn="ctr"/>
                      <a:r>
                        <a:rPr lang="en-US" dirty="0"/>
                        <a:t>0</a:t>
                      </a:r>
                    </a:p>
                  </a:txBody>
                  <a:tcPr/>
                </a:tc>
                <a:extLst>
                  <a:ext uri="{0D108BD9-81ED-4DB2-BD59-A6C34878D82A}">
                    <a16:rowId xmlns="" xmlns:a16="http://schemas.microsoft.com/office/drawing/2014/main" val="3478322996"/>
                  </a:ext>
                </a:extLst>
              </a:tr>
            </a:tbl>
          </a:graphicData>
        </a:graphic>
      </p:graphicFrame>
      <p:sp>
        <p:nvSpPr>
          <p:cNvPr id="11" name="Content Placeholder 2"/>
          <p:cNvSpPr txBox="1">
            <a:spLocks/>
          </p:cNvSpPr>
          <p:nvPr/>
        </p:nvSpPr>
        <p:spPr>
          <a:xfrm>
            <a:off x="290906" y="3307217"/>
            <a:ext cx="8449152" cy="3368538"/>
          </a:xfrm>
          <a:prstGeom prst="rect">
            <a:avLst/>
          </a:prstGeom>
        </p:spPr>
        <p:txBody>
          <a:bodyPr lIns="0" rIns="0"/>
          <a:lstStyle>
            <a:lvl1pPr marL="256032" indent="-265176" algn="l" defTabSz="457200" rtl="0" fontAlgn="base">
              <a:lnSpc>
                <a:spcPct val="100000"/>
              </a:lnSpc>
              <a:spcBef>
                <a:spcPts val="0"/>
              </a:spcBef>
              <a:spcAft>
                <a:spcPts val="1000"/>
              </a:spcAft>
              <a:buFont typeface="Arial"/>
              <a:buChar char="•"/>
              <a:defRPr sz="2200" b="0" i="0" kern="1200">
                <a:solidFill>
                  <a:srgbClr val="63666A"/>
                </a:solidFill>
                <a:latin typeface="Helvetica"/>
                <a:ea typeface="Geneva" charset="0"/>
                <a:cs typeface="Geneva" charset="0"/>
              </a:defRPr>
            </a:lvl1pPr>
            <a:lvl2pPr marL="320040" indent="256032" algn="l" defTabSz="457200" rtl="0" fontAlgn="base">
              <a:lnSpc>
                <a:spcPct val="100000"/>
              </a:lnSpc>
              <a:spcBef>
                <a:spcPts val="0"/>
              </a:spcBef>
              <a:spcAft>
                <a:spcPts val="1000"/>
              </a:spcAft>
              <a:buSzPct val="90000"/>
              <a:buFont typeface="Lucida Grande"/>
              <a:buChar char="-"/>
              <a:defRPr sz="2000" b="0" i="0" kern="1200">
                <a:solidFill>
                  <a:srgbClr val="63666A"/>
                </a:solidFill>
                <a:latin typeface="Helvetica"/>
                <a:ea typeface="Geneva" charset="0"/>
                <a:cs typeface="+mn-cs"/>
              </a:defRPr>
            </a:lvl2pPr>
            <a:lvl3pPr marL="640080" indent="228600" algn="l" defTabSz="457200" rtl="0" fontAlgn="base">
              <a:lnSpc>
                <a:spcPct val="100000"/>
              </a:lnSpc>
              <a:spcBef>
                <a:spcPts val="0"/>
              </a:spcBef>
              <a:spcAft>
                <a:spcPts val="1000"/>
              </a:spcAft>
              <a:buSzPct val="88000"/>
              <a:buFont typeface="Arial"/>
              <a:buChar char="•"/>
              <a:defRPr sz="1800" b="0" i="0" kern="1200">
                <a:solidFill>
                  <a:srgbClr val="63666A"/>
                </a:solidFill>
                <a:latin typeface="Helvetica"/>
                <a:ea typeface="Geneva" charset="0"/>
                <a:cs typeface="+mn-cs"/>
              </a:defRPr>
            </a:lvl3pPr>
            <a:lvl4pPr marL="914400" indent="228600" algn="l" defTabSz="457200" rtl="0" fontAlgn="base">
              <a:lnSpc>
                <a:spcPct val="100000"/>
              </a:lnSpc>
              <a:spcBef>
                <a:spcPts val="0"/>
              </a:spcBef>
              <a:spcAft>
                <a:spcPts val="1000"/>
              </a:spcAft>
              <a:buSzPct val="90000"/>
              <a:buFont typeface="Lucida Grande"/>
              <a:buChar char="-"/>
              <a:defRPr sz="1600" b="0" i="0" kern="1200">
                <a:solidFill>
                  <a:srgbClr val="63666A"/>
                </a:solidFill>
                <a:latin typeface="Helvetica"/>
                <a:ea typeface="Geneva" charset="0"/>
                <a:cs typeface="+mn-cs"/>
              </a:defRPr>
            </a:lvl4pPr>
            <a:lvl5pPr marL="1143000" indent="192024" algn="l" defTabSz="457200" rtl="0" fontAlgn="base">
              <a:lnSpc>
                <a:spcPct val="100000"/>
              </a:lnSpc>
              <a:spcBef>
                <a:spcPts val="0"/>
              </a:spcBef>
              <a:spcAft>
                <a:spcPts val="1000"/>
              </a:spcAft>
              <a:buSzPct val="88000"/>
              <a:buFont typeface="Arial"/>
              <a:buChar char="•"/>
              <a:defRPr sz="1400" b="0" i="0" kern="1200">
                <a:solidFill>
                  <a:srgbClr val="63666A"/>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b="1" dirty="0">
                <a:solidFill>
                  <a:srgbClr val="004C97"/>
                </a:solidFill>
              </a:rPr>
              <a:t>Recommendations closed since last review:</a:t>
            </a:r>
          </a:p>
          <a:p>
            <a:r>
              <a:rPr lang="en-US" sz="1800" b="1" dirty="0"/>
              <a:t>From Mar 2017 Review:</a:t>
            </a:r>
          </a:p>
          <a:p>
            <a:pPr marL="569913" lvl="1" indent="-171450"/>
            <a:r>
              <a:rPr lang="en-US" sz="1600" b="1" dirty="0"/>
              <a:t>Rec #1</a:t>
            </a:r>
            <a:r>
              <a:rPr lang="en-US" sz="1600" dirty="0"/>
              <a:t>: “Cryogenics: LBNF should present a prioritized action plan to address urgent interface, risk, and design issues due to unassigned non-DOE cryogenics scope by the next LBNC meeting.”</a:t>
            </a:r>
          </a:p>
          <a:p>
            <a:pPr marL="574675" lvl="2" indent="0">
              <a:buNone/>
            </a:pPr>
            <a:r>
              <a:rPr lang="en-US" sz="1400" i="1" dirty="0"/>
              <a:t>The Project has advanced LAr cryogenic design sufficiently to fit within the CF envelope and to inform cryostat penetration design. We recognize the need for this design to proceed, but are balancing this with higher priorities during this timeframe. LBNF PM milestones have been added into the schedule to trigger decisions about proceeding with design related to non-DOE LAr cryogenic items 24 months before design start is required. </a:t>
            </a:r>
          </a:p>
        </p:txBody>
      </p:sp>
    </p:spTree>
    <p:extLst>
      <p:ext uri="{BB962C8B-B14F-4D97-AF65-F5344CB8AC3E}">
        <p14:creationId xmlns:p14="http://schemas.microsoft.com/office/powerpoint/2010/main" val="34767223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1873"/>
            <a:ext cx="8293100" cy="569268"/>
          </a:xfrm>
        </p:spPr>
        <p:txBody>
          <a:bodyPr vert="horz" lIns="0" tIns="0" rIns="0" bIns="0"/>
          <a:lstStyle/>
          <a:p>
            <a:pPr algn="l"/>
            <a:r>
              <a:rPr lang="en-US" sz="2200" b="1">
                <a:latin typeface="Helvetica"/>
              </a:rPr>
              <a:t>Risk Update</a:t>
            </a:r>
            <a:endParaRPr lang="en-US" sz="2200" b="1" dirty="0">
              <a:latin typeface="Helvetica"/>
            </a:endParaRPr>
          </a:p>
        </p:txBody>
      </p:sp>
      <p:sp>
        <p:nvSpPr>
          <p:cNvPr id="3" name="Date Placeholder 2"/>
          <p:cNvSpPr>
            <a:spLocks noGrp="1"/>
          </p:cNvSpPr>
          <p:nvPr>
            <p:ph type="dt" sz="half" idx="10"/>
          </p:nvPr>
        </p:nvSpPr>
        <p:spPr/>
        <p:txBody>
          <a:bodyPr/>
          <a:lstStyle/>
          <a:p>
            <a:pPr>
              <a:defRPr/>
            </a:pPr>
            <a:r>
              <a:rPr lang="en-US"/>
              <a:t>23 June 2017</a:t>
            </a:r>
            <a:endParaRPr lang="en-US" dirty="0"/>
          </a:p>
        </p:txBody>
      </p:sp>
      <p:sp>
        <p:nvSpPr>
          <p:cNvPr id="4" name="Footer Placeholder 3"/>
          <p:cNvSpPr>
            <a:spLocks noGrp="1"/>
          </p:cNvSpPr>
          <p:nvPr>
            <p:ph type="ftr" sz="quarter" idx="11"/>
          </p:nvPr>
        </p:nvSpPr>
        <p:spPr/>
        <p:txBody>
          <a:bodyPr/>
          <a:lstStyle/>
          <a:p>
            <a:pPr>
              <a:defRPr/>
            </a:pPr>
            <a:r>
              <a:rPr lang="en-US"/>
              <a:t>C J Mossey | Update on LBNF</a:t>
            </a:r>
            <a:endParaRPr lang="en-US" dirty="0"/>
          </a:p>
        </p:txBody>
      </p:sp>
      <p:sp>
        <p:nvSpPr>
          <p:cNvPr id="5" name="Slide Number Placeholder 4"/>
          <p:cNvSpPr>
            <a:spLocks noGrp="1"/>
          </p:cNvSpPr>
          <p:nvPr>
            <p:ph type="sldNum" sz="quarter" idx="12"/>
          </p:nvPr>
        </p:nvSpPr>
        <p:spPr/>
        <p:txBody>
          <a:bodyPr/>
          <a:lstStyle/>
          <a:p>
            <a:pPr>
              <a:defRPr/>
            </a:pPr>
            <a:fld id="{0C39C72E-2A13-EB4D-AD45-6D4E6ACAED8D}" type="slidenum">
              <a:rPr lang="en-US" smtClean="0"/>
              <a:pPr>
                <a:defRPr/>
              </a:pPr>
              <a:t>28</a:t>
            </a:fld>
            <a:endParaRPr lang="en-US" dirty="0"/>
          </a:p>
        </p:txBody>
      </p:sp>
      <p:sp>
        <p:nvSpPr>
          <p:cNvPr id="6" name="Content Placeholder 5"/>
          <p:cNvSpPr>
            <a:spLocks noGrp="1"/>
          </p:cNvSpPr>
          <p:nvPr>
            <p:ph idx="13"/>
          </p:nvPr>
        </p:nvSpPr>
        <p:spPr>
          <a:xfrm>
            <a:off x="290944" y="676413"/>
            <a:ext cx="8649856" cy="1166092"/>
          </a:xfrm>
        </p:spPr>
        <p:txBody>
          <a:bodyPr>
            <a:noAutofit/>
          </a:bodyPr>
          <a:lstStyle/>
          <a:p>
            <a:pPr marL="185738" indent="-195263">
              <a:spcAft>
                <a:spcPts val="600"/>
              </a:spcAft>
            </a:pPr>
            <a:r>
              <a:rPr lang="en-US" sz="1600">
                <a:solidFill>
                  <a:srgbClr val="63666A"/>
                </a:solidFill>
                <a:latin typeface="Helvetica" panose="020B0604020202020204" pitchFamily="34" charset="0"/>
                <a:cs typeface="Helvetica" panose="020B0604020202020204" pitchFamily="34" charset="0"/>
              </a:rPr>
              <a:t>LBNF is actively managing 96 risks in project Risk Register, focusing on the 12 high-ranked and 25 medium-ranked risks.  </a:t>
            </a:r>
            <a:r>
              <a:rPr lang="en-US" sz="1600">
                <a:latin typeface="Helvetica" panose="020B0604020202020204" pitchFamily="34" charset="0"/>
                <a:cs typeface="Helvetica" panose="020B0604020202020204" pitchFamily="34" charset="0"/>
              </a:rPr>
              <a:t>Risks reviewed monthly at LBNF Risk Management Board.</a:t>
            </a:r>
            <a:endParaRPr lang="en-US" sz="1600" dirty="0">
              <a:solidFill>
                <a:srgbClr val="63666A"/>
              </a:solidFill>
              <a:latin typeface="Helvetica" panose="020B0604020202020204" pitchFamily="34" charset="0"/>
              <a:cs typeface="Helvetica" panose="020B0604020202020204" pitchFamily="34" charset="0"/>
            </a:endParaRPr>
          </a:p>
        </p:txBody>
      </p:sp>
      <p:sp>
        <p:nvSpPr>
          <p:cNvPr id="13" name="Content Placeholder 5"/>
          <p:cNvSpPr txBox="1">
            <a:spLocks/>
          </p:cNvSpPr>
          <p:nvPr/>
        </p:nvSpPr>
        <p:spPr>
          <a:xfrm>
            <a:off x="290944" y="3999584"/>
            <a:ext cx="8649856" cy="2758568"/>
          </a:xfrm>
          <a:prstGeom prst="rect">
            <a:avLst/>
          </a:prstGeom>
        </p:spPr>
        <p:txBody>
          <a:bodyPr lIns="0" rIns="0">
            <a:noAutofit/>
          </a:bodyPr>
          <a:lstStyle>
            <a:lvl1pPr marL="256032" indent="-265176" algn="l" defTabSz="457200" rtl="0" fontAlgn="base">
              <a:lnSpc>
                <a:spcPct val="100000"/>
              </a:lnSpc>
              <a:spcBef>
                <a:spcPts val="0"/>
              </a:spcBef>
              <a:spcAft>
                <a:spcPts val="1000"/>
              </a:spcAft>
              <a:buFont typeface="Arial"/>
              <a:buChar char="•"/>
              <a:defRPr sz="2200" b="0" i="0" kern="1200">
                <a:solidFill>
                  <a:srgbClr val="63666A"/>
                </a:solidFill>
                <a:latin typeface="Helvetica"/>
                <a:ea typeface="Geneva" charset="0"/>
                <a:cs typeface="Geneva" charset="0"/>
              </a:defRPr>
            </a:lvl1pPr>
            <a:lvl2pPr marL="320040" indent="256032" algn="l" defTabSz="457200" rtl="0" fontAlgn="base">
              <a:lnSpc>
                <a:spcPct val="100000"/>
              </a:lnSpc>
              <a:spcBef>
                <a:spcPts val="0"/>
              </a:spcBef>
              <a:spcAft>
                <a:spcPts val="1000"/>
              </a:spcAft>
              <a:buSzPct val="90000"/>
              <a:buFont typeface="Lucida Grande"/>
              <a:buChar char="-"/>
              <a:defRPr sz="2000" b="0" i="0" kern="1200">
                <a:solidFill>
                  <a:srgbClr val="63666A"/>
                </a:solidFill>
                <a:latin typeface="Helvetica"/>
                <a:ea typeface="Geneva" charset="0"/>
                <a:cs typeface="+mn-cs"/>
              </a:defRPr>
            </a:lvl2pPr>
            <a:lvl3pPr marL="640080" indent="228600" algn="l" defTabSz="457200" rtl="0" fontAlgn="base">
              <a:lnSpc>
                <a:spcPct val="100000"/>
              </a:lnSpc>
              <a:spcBef>
                <a:spcPts val="0"/>
              </a:spcBef>
              <a:spcAft>
                <a:spcPts val="1000"/>
              </a:spcAft>
              <a:buSzPct val="88000"/>
              <a:buFont typeface="Arial"/>
              <a:buChar char="•"/>
              <a:defRPr sz="1800" b="0" i="0" kern="1200">
                <a:solidFill>
                  <a:srgbClr val="63666A"/>
                </a:solidFill>
                <a:latin typeface="Helvetica"/>
                <a:ea typeface="Geneva" charset="0"/>
                <a:cs typeface="+mn-cs"/>
              </a:defRPr>
            </a:lvl3pPr>
            <a:lvl4pPr marL="914400" indent="228600" algn="l" defTabSz="457200" rtl="0" fontAlgn="base">
              <a:lnSpc>
                <a:spcPct val="100000"/>
              </a:lnSpc>
              <a:spcBef>
                <a:spcPts val="0"/>
              </a:spcBef>
              <a:spcAft>
                <a:spcPts val="1000"/>
              </a:spcAft>
              <a:buSzPct val="90000"/>
              <a:buFont typeface="Lucida Grande"/>
              <a:buChar char="-"/>
              <a:defRPr sz="1600" b="0" i="0" kern="1200">
                <a:solidFill>
                  <a:srgbClr val="63666A"/>
                </a:solidFill>
                <a:latin typeface="Helvetica"/>
                <a:ea typeface="Geneva" charset="0"/>
                <a:cs typeface="+mn-cs"/>
              </a:defRPr>
            </a:lvl4pPr>
            <a:lvl5pPr marL="1143000" indent="192024" algn="l" defTabSz="457200" rtl="0" fontAlgn="base">
              <a:lnSpc>
                <a:spcPct val="100000"/>
              </a:lnSpc>
              <a:spcBef>
                <a:spcPts val="0"/>
              </a:spcBef>
              <a:spcAft>
                <a:spcPts val="1000"/>
              </a:spcAft>
              <a:buSzPct val="88000"/>
              <a:buFont typeface="Arial"/>
              <a:buChar char="•"/>
              <a:defRPr sz="1400" b="0" i="0" kern="1200">
                <a:solidFill>
                  <a:srgbClr val="63666A"/>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85738" indent="-195263">
              <a:spcAft>
                <a:spcPts val="200"/>
              </a:spcAft>
            </a:pPr>
            <a:r>
              <a:rPr lang="en-US" sz="1600" dirty="0">
                <a:latin typeface="Helvetica" panose="020B0604020202020204" pitchFamily="34" charset="0"/>
                <a:cs typeface="Helvetica" panose="020B0604020202020204" pitchFamily="34" charset="0"/>
              </a:rPr>
              <a:t>Risk updates related to change to N2 in target chase:</a:t>
            </a:r>
          </a:p>
          <a:p>
            <a:pPr lvl="1">
              <a:spcAft>
                <a:spcPts val="400"/>
              </a:spcAft>
            </a:pPr>
            <a:r>
              <a:rPr lang="en-US" sz="1400" dirty="0">
                <a:latin typeface="Helvetica" panose="020B0604020202020204" pitchFamily="34" charset="0"/>
                <a:cs typeface="Helvetica" panose="020B0604020202020204" pitchFamily="34" charset="0"/>
              </a:rPr>
              <a:t>Retired: Beam-081 </a:t>
            </a:r>
            <a:r>
              <a:rPr lang="en-US" altLang="en-US" sz="1400" dirty="0">
                <a:latin typeface="Helvetica" panose="020B0604020202020204" pitchFamily="34" charset="0"/>
                <a:ea typeface="Geneva" pitchFamily="121" charset="-128"/>
              </a:rPr>
              <a:t>Coolant of the decay pipe must be nitrogen or helium instead of air</a:t>
            </a:r>
            <a:endParaRPr lang="en-US" sz="1400" dirty="0">
              <a:latin typeface="Helvetica" panose="020B0604020202020204" pitchFamily="34" charset="0"/>
              <a:cs typeface="Helvetica" panose="020B0604020202020204" pitchFamily="34" charset="0"/>
            </a:endParaRPr>
          </a:p>
          <a:p>
            <a:pPr lvl="1">
              <a:spcAft>
                <a:spcPts val="400"/>
              </a:spcAft>
            </a:pPr>
            <a:r>
              <a:rPr lang="en-US" sz="1400" dirty="0">
                <a:latin typeface="Helvetica" panose="020B0604020202020204" pitchFamily="34" charset="0"/>
                <a:cs typeface="Helvetica" panose="020B0604020202020204" pitchFamily="34" charset="0"/>
              </a:rPr>
              <a:t>Retired: Beam-093 </a:t>
            </a:r>
            <a:r>
              <a:rPr lang="en-US" altLang="en-US" sz="1400" dirty="0">
                <a:latin typeface="Helvetica" panose="020B0604020202020204" pitchFamily="34" charset="0"/>
                <a:ea typeface="Geneva" pitchFamily="121" charset="-128"/>
              </a:rPr>
              <a:t>Change in Target Chase gas medium from air to inert gas</a:t>
            </a:r>
            <a:endParaRPr lang="en-US" sz="1400" dirty="0">
              <a:latin typeface="Helvetica" panose="020B0604020202020204" pitchFamily="34" charset="0"/>
              <a:cs typeface="Helvetica" panose="020B0604020202020204" pitchFamily="34" charset="0"/>
            </a:endParaRPr>
          </a:p>
          <a:p>
            <a:pPr lvl="1">
              <a:spcAft>
                <a:spcPts val="400"/>
              </a:spcAft>
            </a:pPr>
            <a:r>
              <a:rPr lang="en-US" sz="1400" dirty="0">
                <a:latin typeface="Helvetica" panose="020B0604020202020204" pitchFamily="34" charset="0"/>
                <a:cs typeface="Helvetica" panose="020B0604020202020204" pitchFamily="34" charset="0"/>
              </a:rPr>
              <a:t>New: Beam-095 </a:t>
            </a:r>
            <a:r>
              <a:rPr lang="en-US" altLang="en-US" sz="1400" dirty="0">
                <a:latin typeface="Helvetica" panose="020B0604020202020204" pitchFamily="34" charset="0"/>
                <a:ea typeface="Geneva" pitchFamily="121" charset="-128"/>
              </a:rPr>
              <a:t>Radiation influenced corrosion study </a:t>
            </a:r>
            <a:endParaRPr lang="en-US" sz="1400" dirty="0">
              <a:latin typeface="Helvetica" panose="020B0604020202020204" pitchFamily="34" charset="0"/>
              <a:cs typeface="Helvetica" panose="020B0604020202020204" pitchFamily="34" charset="0"/>
            </a:endParaRPr>
          </a:p>
          <a:p>
            <a:pPr>
              <a:spcAft>
                <a:spcPts val="200"/>
              </a:spcAft>
            </a:pPr>
            <a:r>
              <a:rPr lang="en-US" sz="1600" dirty="0">
                <a:latin typeface="Helvetica" panose="020B0604020202020204" pitchFamily="34" charset="0"/>
                <a:cs typeface="Helvetica" panose="020B0604020202020204" pitchFamily="34" charset="0"/>
              </a:rPr>
              <a:t>Schedule risk initiative: Performed preliminary Monte Carlo analysis on </a:t>
            </a:r>
            <a:r>
              <a:rPr lang="en-US" sz="1600" u="sng" dirty="0">
                <a:latin typeface="Helvetica" panose="020B0604020202020204" pitchFamily="34" charset="0"/>
                <a:cs typeface="Helvetica" panose="020B0604020202020204" pitchFamily="34" charset="0"/>
              </a:rPr>
              <a:t>duration</a:t>
            </a:r>
            <a:r>
              <a:rPr lang="en-US" sz="1600" dirty="0">
                <a:latin typeface="Helvetica" panose="020B0604020202020204" pitchFamily="34" charset="0"/>
                <a:cs typeface="Helvetica" panose="020B0604020202020204" pitchFamily="34" charset="0"/>
              </a:rPr>
              <a:t> estimate uncertainty to evaluate overall schedule float to CD-4, based on recommendation from Feb 2017 DOE IPR</a:t>
            </a:r>
          </a:p>
          <a:p>
            <a:pPr lvl="1">
              <a:spcAft>
                <a:spcPts val="400"/>
              </a:spcAft>
            </a:pPr>
            <a:r>
              <a:rPr lang="en-US" sz="1400" dirty="0">
                <a:latin typeface="Helvetica" panose="020B0604020202020204" pitchFamily="34" charset="0"/>
                <a:cs typeface="Helvetica" panose="020B0604020202020204" pitchFamily="34" charset="0"/>
              </a:rPr>
              <a:t>Schedule impact of 1.5 years is still being reviewed, including associated costs</a:t>
            </a:r>
          </a:p>
          <a:p>
            <a:pPr lvl="1">
              <a:spcAft>
                <a:spcPts val="400"/>
              </a:spcAft>
            </a:pPr>
            <a:r>
              <a:rPr lang="en-US" sz="1400" dirty="0">
                <a:latin typeface="Helvetica" panose="020B0604020202020204" pitchFamily="34" charset="0"/>
                <a:cs typeface="Helvetica" panose="020B0604020202020204" pitchFamily="34" charset="0"/>
              </a:rPr>
              <a:t>Analysis is still in progress, including related Monte Carlo analysis on </a:t>
            </a:r>
            <a:r>
              <a:rPr lang="en-US" sz="1400" u="sng" dirty="0">
                <a:latin typeface="Helvetica" panose="020B0604020202020204" pitchFamily="34" charset="0"/>
                <a:cs typeface="Helvetica" panose="020B0604020202020204" pitchFamily="34" charset="0"/>
              </a:rPr>
              <a:t>cost</a:t>
            </a:r>
            <a:r>
              <a:rPr lang="en-US" sz="1400" dirty="0">
                <a:latin typeface="Helvetica" panose="020B0604020202020204" pitchFamily="34" charset="0"/>
                <a:cs typeface="Helvetica" panose="020B0604020202020204" pitchFamily="34" charset="0"/>
              </a:rPr>
              <a:t> estimate uncertainty</a:t>
            </a:r>
          </a:p>
          <a:p>
            <a:pPr lvl="1">
              <a:spcAft>
                <a:spcPts val="400"/>
              </a:spcAft>
            </a:pPr>
            <a:endParaRPr lang="en-US" sz="1000" dirty="0">
              <a:latin typeface="Helvetica" panose="020B0604020202020204" pitchFamily="34" charset="0"/>
              <a:cs typeface="Helvetica" panose="020B0604020202020204" pitchFamily="34" charset="0"/>
            </a:endParaRPr>
          </a:p>
        </p:txBody>
      </p:sp>
      <p:pic>
        <p:nvPicPr>
          <p:cNvPr id="7" name="Picture 6"/>
          <p:cNvPicPr>
            <a:picLocks noChangeAspect="1"/>
          </p:cNvPicPr>
          <p:nvPr/>
        </p:nvPicPr>
        <p:blipFill>
          <a:blip r:embed="rId3"/>
          <a:stretch>
            <a:fillRect/>
          </a:stretch>
        </p:blipFill>
        <p:spPr>
          <a:xfrm>
            <a:off x="31750" y="1271830"/>
            <a:ext cx="9058006" cy="2747581"/>
          </a:xfrm>
          <a:prstGeom prst="rect">
            <a:avLst/>
          </a:prstGeom>
        </p:spPr>
      </p:pic>
    </p:spTree>
    <p:extLst>
      <p:ext uri="{BB962C8B-B14F-4D97-AF65-F5344CB8AC3E}">
        <p14:creationId xmlns:p14="http://schemas.microsoft.com/office/powerpoint/2010/main" val="26556426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Ross Shaft Rehab progress</a:t>
            </a:r>
          </a:p>
        </p:txBody>
      </p:sp>
      <p:sp>
        <p:nvSpPr>
          <p:cNvPr id="3" name="Content Placeholder 2"/>
          <p:cNvSpPr>
            <a:spLocks noGrp="1"/>
          </p:cNvSpPr>
          <p:nvPr>
            <p:ph idx="13"/>
          </p:nvPr>
        </p:nvSpPr>
        <p:spPr>
          <a:xfrm>
            <a:off x="457200" y="1238250"/>
            <a:ext cx="2424710" cy="4846638"/>
          </a:xfrm>
        </p:spPr>
        <p:txBody>
          <a:bodyPr/>
          <a:lstStyle/>
          <a:p>
            <a:r>
              <a:rPr lang="en-US" dirty="0"/>
              <a:t>Pause in set installation in April due to cash flow and CR </a:t>
            </a:r>
          </a:p>
          <a:p>
            <a:r>
              <a:rPr lang="en-US" dirty="0"/>
              <a:t>SDSTA evaluating non-conforming wood guides for cage</a:t>
            </a:r>
          </a:p>
          <a:p>
            <a:r>
              <a:rPr lang="en-US" dirty="0"/>
              <a:t>Processing change to add mods to very bottom for spilled rock handling</a:t>
            </a:r>
          </a:p>
          <a:p>
            <a:r>
              <a:rPr lang="en-US" dirty="0"/>
              <a:t>Completion Jan 2018</a:t>
            </a:r>
          </a:p>
        </p:txBody>
      </p:sp>
      <p:sp>
        <p:nvSpPr>
          <p:cNvPr id="4" name="Date Placeholder 3"/>
          <p:cNvSpPr>
            <a:spLocks noGrp="1"/>
          </p:cNvSpPr>
          <p:nvPr>
            <p:ph type="dt" sz="half" idx="16"/>
          </p:nvPr>
        </p:nvSpPr>
        <p:spPr/>
        <p:txBody>
          <a:bodyPr/>
          <a:lstStyle/>
          <a:p>
            <a:pPr>
              <a:defRPr/>
            </a:pPr>
            <a:r>
              <a:rPr lang="en-US"/>
              <a:t>06.23.17</a:t>
            </a:r>
            <a:endParaRPr lang="en-US" dirty="0"/>
          </a:p>
        </p:txBody>
      </p:sp>
      <p:sp>
        <p:nvSpPr>
          <p:cNvPr id="5" name="Footer Placeholder 4"/>
          <p:cNvSpPr>
            <a:spLocks noGrp="1"/>
          </p:cNvSpPr>
          <p:nvPr>
            <p:ph type="ftr" sz="quarter" idx="17"/>
          </p:nvPr>
        </p:nvSpPr>
        <p:spPr/>
        <p:txBody>
          <a:bodyPr/>
          <a:lstStyle/>
          <a:p>
            <a:pPr>
              <a:defRPr/>
            </a:pPr>
            <a:r>
              <a:rPr lang="en-US"/>
              <a:t>McCluskey |  Far Site Update and Planning</a:t>
            </a:r>
            <a:endParaRPr lang="en-US"/>
          </a:p>
        </p:txBody>
      </p:sp>
      <p:sp>
        <p:nvSpPr>
          <p:cNvPr id="6" name="Slide Number Placeholder 5"/>
          <p:cNvSpPr>
            <a:spLocks noGrp="1"/>
          </p:cNvSpPr>
          <p:nvPr>
            <p:ph type="sldNum" sz="quarter" idx="18"/>
          </p:nvPr>
        </p:nvSpPr>
        <p:spPr/>
        <p:txBody>
          <a:bodyPr/>
          <a:lstStyle/>
          <a:p>
            <a:pPr>
              <a:defRPr/>
            </a:pPr>
            <a:fld id="{609735B5-E0F8-D44A-A3DE-E2CD0DCDE7CF}" type="slidenum">
              <a:rPr lang="en-US"/>
              <a:pPr>
                <a:defRPr/>
              </a:pPr>
              <a:t>29</a:t>
            </a:fld>
            <a:endParaRPr lang="en-US" dirty="0"/>
          </a:p>
        </p:txBody>
      </p:sp>
      <p:pic>
        <p:nvPicPr>
          <p:cNvPr id="8" name="Picture 7"/>
          <p:cNvPicPr>
            <a:picLocks noChangeAspect="1"/>
          </p:cNvPicPr>
          <p:nvPr/>
        </p:nvPicPr>
        <p:blipFill>
          <a:blip r:embed="rId2"/>
          <a:stretch>
            <a:fillRect/>
          </a:stretch>
        </p:blipFill>
        <p:spPr>
          <a:xfrm>
            <a:off x="2881910" y="766916"/>
            <a:ext cx="6329354" cy="6091083"/>
          </a:xfrm>
          <a:prstGeom prst="rect">
            <a:avLst/>
          </a:prstGeom>
        </p:spPr>
      </p:pic>
    </p:spTree>
    <p:extLst>
      <p:ext uri="{BB962C8B-B14F-4D97-AF65-F5344CB8AC3E}">
        <p14:creationId xmlns:p14="http://schemas.microsoft.com/office/powerpoint/2010/main" val="36210698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Intended outcomes: </a:t>
            </a:r>
            <a:r>
              <a:rPr lang="en-US" dirty="0" err="1" smtClean="0"/>
              <a:t>Fermilab</a:t>
            </a:r>
            <a:r>
              <a:rPr lang="en-US" dirty="0" smtClean="0"/>
              <a:t> Director</a:t>
            </a:r>
            <a:endParaRPr lang="en-US" dirty="0"/>
          </a:p>
        </p:txBody>
      </p:sp>
      <p:sp>
        <p:nvSpPr>
          <p:cNvPr id="3" name="Content Placeholder 2"/>
          <p:cNvSpPr>
            <a:spLocks noGrp="1"/>
          </p:cNvSpPr>
          <p:nvPr>
            <p:ph idx="1"/>
          </p:nvPr>
        </p:nvSpPr>
        <p:spPr/>
        <p:txBody>
          <a:bodyPr/>
          <a:lstStyle/>
          <a:p>
            <a:r>
              <a:rPr lang="en-US" dirty="0" smtClean="0"/>
              <a:t>Advise the </a:t>
            </a:r>
            <a:r>
              <a:rPr lang="en-US" dirty="0" err="1" smtClean="0"/>
              <a:t>Fermilab</a:t>
            </a:r>
            <a:r>
              <a:rPr lang="en-US" dirty="0" smtClean="0"/>
              <a:t> Director</a:t>
            </a:r>
          </a:p>
          <a:p>
            <a:pPr lvl="1"/>
            <a:r>
              <a:rPr lang="en-US" dirty="0" smtClean="0"/>
              <a:t>First line of defense: warning on issues before DOE or other agencies discover them, early enough so that the Director and </a:t>
            </a:r>
            <a:r>
              <a:rPr lang="en-US" dirty="0" err="1" smtClean="0"/>
              <a:t>Fermilab</a:t>
            </a:r>
            <a:r>
              <a:rPr lang="en-US" dirty="0" smtClean="0"/>
              <a:t> can intervene and help resolve the issue</a:t>
            </a:r>
          </a:p>
          <a:p>
            <a:pPr lvl="1"/>
            <a:r>
              <a:rPr lang="en-US" dirty="0" smtClean="0"/>
              <a:t>Preserve credibility for host lab: only move forward with solid proposals (no surprises!), so internal review is tougher than subsequent external reviews: reputation is an asset to be carefully guarded!</a:t>
            </a:r>
          </a:p>
          <a:p>
            <a:pPr lvl="1"/>
            <a:r>
              <a:rPr lang="en-US" dirty="0" smtClean="0"/>
              <a:t>Important that there be a trust relationship between </a:t>
            </a:r>
            <a:r>
              <a:rPr lang="en-US" dirty="0" err="1" smtClean="0"/>
              <a:t>Fermilab</a:t>
            </a:r>
            <a:r>
              <a:rPr lang="en-US" dirty="0" smtClean="0"/>
              <a:t> and LBNC: confidence that early, insightful and accurate advice is being provided</a:t>
            </a:r>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3</a:t>
            </a:fld>
            <a:endParaRPr lang="en-US" dirty="0"/>
          </a:p>
        </p:txBody>
      </p:sp>
      <p:sp>
        <p:nvSpPr>
          <p:cNvPr id="10" name="Footer Placeholder 9"/>
          <p:cNvSpPr>
            <a:spLocks noGrp="1"/>
          </p:cNvSpPr>
          <p:nvPr>
            <p:ph type="ftr" sz="quarter" idx="11"/>
          </p:nvPr>
        </p:nvSpPr>
        <p:spPr/>
        <p:txBody>
          <a:bodyPr/>
          <a:lstStyle/>
          <a:p>
            <a:pPr>
              <a:defRPr/>
            </a:pPr>
            <a:r>
              <a:rPr lang="en-US" smtClean="0"/>
              <a:t>David MacFarlane | LBNC Report to the PAC</a:t>
            </a:r>
            <a:endParaRPr lang="en-US" dirty="0"/>
          </a:p>
        </p:txBody>
      </p:sp>
    </p:spTree>
    <p:extLst>
      <p:ext uri="{BB962C8B-B14F-4D97-AF65-F5344CB8AC3E}">
        <p14:creationId xmlns:p14="http://schemas.microsoft.com/office/powerpoint/2010/main" val="21962823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237" y="1196583"/>
            <a:ext cx="5241054" cy="3936138"/>
          </a:xfrm>
          <a:prstGeom prst="rect">
            <a:avLst/>
          </a:prstGeom>
        </p:spPr>
      </p:pic>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r="5387"/>
          <a:stretch/>
        </p:blipFill>
        <p:spPr>
          <a:xfrm>
            <a:off x="4274496" y="3034533"/>
            <a:ext cx="4823836" cy="3820106"/>
          </a:xfrm>
          <a:prstGeom prst="rect">
            <a:avLst/>
          </a:prstGeom>
        </p:spPr>
      </p:pic>
      <p:sp>
        <p:nvSpPr>
          <p:cNvPr id="2" name="Title 1"/>
          <p:cNvSpPr>
            <a:spLocks noGrp="1"/>
          </p:cNvSpPr>
          <p:nvPr>
            <p:ph type="title"/>
          </p:nvPr>
        </p:nvSpPr>
        <p:spPr/>
        <p:txBody>
          <a:bodyPr/>
          <a:lstStyle/>
          <a:p>
            <a:r>
              <a:rPr lang="en-US" dirty="0"/>
              <a:t>Ross Shaft Rehab photos</a:t>
            </a:r>
          </a:p>
        </p:txBody>
      </p:sp>
      <p:sp>
        <p:nvSpPr>
          <p:cNvPr id="4" name="Date Placeholder 3"/>
          <p:cNvSpPr>
            <a:spLocks noGrp="1"/>
          </p:cNvSpPr>
          <p:nvPr>
            <p:ph type="dt" sz="half" idx="16"/>
          </p:nvPr>
        </p:nvSpPr>
        <p:spPr/>
        <p:txBody>
          <a:bodyPr/>
          <a:lstStyle/>
          <a:p>
            <a:pPr>
              <a:defRPr/>
            </a:pPr>
            <a:r>
              <a:rPr lang="en-US"/>
              <a:t>06.23.17</a:t>
            </a:r>
            <a:endParaRPr lang="en-US" dirty="0"/>
          </a:p>
        </p:txBody>
      </p:sp>
      <p:sp>
        <p:nvSpPr>
          <p:cNvPr id="5" name="Footer Placeholder 4"/>
          <p:cNvSpPr>
            <a:spLocks noGrp="1"/>
          </p:cNvSpPr>
          <p:nvPr>
            <p:ph type="ftr" sz="quarter" idx="17"/>
          </p:nvPr>
        </p:nvSpPr>
        <p:spPr/>
        <p:txBody>
          <a:bodyPr/>
          <a:lstStyle/>
          <a:p>
            <a:pPr>
              <a:defRPr/>
            </a:pPr>
            <a:r>
              <a:rPr lang="en-US"/>
              <a:t>McCluskey |  Far Site Update and Planning</a:t>
            </a:r>
            <a:endParaRPr lang="en-US"/>
          </a:p>
        </p:txBody>
      </p:sp>
      <p:sp>
        <p:nvSpPr>
          <p:cNvPr id="6" name="Slide Number Placeholder 5"/>
          <p:cNvSpPr>
            <a:spLocks noGrp="1"/>
          </p:cNvSpPr>
          <p:nvPr>
            <p:ph type="sldNum" sz="quarter" idx="18"/>
          </p:nvPr>
        </p:nvSpPr>
        <p:spPr/>
        <p:txBody>
          <a:bodyPr/>
          <a:lstStyle/>
          <a:p>
            <a:pPr>
              <a:defRPr/>
            </a:pPr>
            <a:fld id="{609735B5-E0F8-D44A-A3DE-E2CD0DCDE7CF}" type="slidenum">
              <a:rPr lang="en-US"/>
              <a:pPr>
                <a:defRPr/>
              </a:pPr>
              <a:t>30</a:t>
            </a:fld>
            <a:endParaRPr lang="en-US" dirty="0"/>
          </a:p>
        </p:txBody>
      </p:sp>
      <p:sp>
        <p:nvSpPr>
          <p:cNvPr id="10" name="TextBox 9"/>
          <p:cNvSpPr txBox="1"/>
          <p:nvPr/>
        </p:nvSpPr>
        <p:spPr>
          <a:xfrm>
            <a:off x="6140748" y="2357587"/>
            <a:ext cx="3003252" cy="646331"/>
          </a:xfrm>
          <a:prstGeom prst="rect">
            <a:avLst/>
          </a:prstGeom>
          <a:noFill/>
        </p:spPr>
        <p:txBody>
          <a:bodyPr wrap="square" rtlCol="0">
            <a:spAutoFit/>
          </a:bodyPr>
          <a:lstStyle/>
          <a:p>
            <a:r>
              <a:rPr lang="en-US" sz="1800" dirty="0">
                <a:solidFill>
                  <a:prstClr val="black"/>
                </a:solidFill>
              </a:rPr>
              <a:t>Steel set 280 staged &amp; ready to be installed</a:t>
            </a:r>
          </a:p>
        </p:txBody>
      </p:sp>
      <p:sp>
        <p:nvSpPr>
          <p:cNvPr id="11" name="TextBox 10"/>
          <p:cNvSpPr txBox="1"/>
          <p:nvPr/>
        </p:nvSpPr>
        <p:spPr>
          <a:xfrm>
            <a:off x="192065" y="5142760"/>
            <a:ext cx="3003252" cy="369332"/>
          </a:xfrm>
          <a:prstGeom prst="rect">
            <a:avLst/>
          </a:prstGeom>
          <a:noFill/>
        </p:spPr>
        <p:txBody>
          <a:bodyPr wrap="square" rtlCol="0">
            <a:spAutoFit/>
          </a:bodyPr>
          <a:lstStyle/>
          <a:p>
            <a:r>
              <a:rPr lang="en-US" sz="1800" dirty="0">
                <a:solidFill>
                  <a:prstClr val="black"/>
                </a:solidFill>
              </a:rPr>
              <a:t>Removing old set</a:t>
            </a:r>
          </a:p>
        </p:txBody>
      </p:sp>
    </p:spTree>
    <p:extLst>
      <p:ext uri="{BB962C8B-B14F-4D97-AF65-F5344CB8AC3E}">
        <p14:creationId xmlns:p14="http://schemas.microsoft.com/office/powerpoint/2010/main" val="25146174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Date Placeholder 2"/>
          <p:cNvSpPr>
            <a:spLocks noGrp="1"/>
          </p:cNvSpPr>
          <p:nvPr>
            <p:ph type="dt" sz="half" idx="10"/>
          </p:nvPr>
        </p:nvSpPr>
        <p:spPr/>
        <p:txBody>
          <a:bodyPr/>
          <a:lstStyle/>
          <a:p>
            <a:pPr>
              <a:defRPr/>
            </a:pPr>
            <a:r>
              <a:rPr lang="en-US"/>
              <a:t>23 June 2017</a:t>
            </a:r>
            <a:endParaRPr lang="en-US" dirty="0"/>
          </a:p>
        </p:txBody>
      </p:sp>
      <p:sp>
        <p:nvSpPr>
          <p:cNvPr id="4" name="Footer Placeholder 3"/>
          <p:cNvSpPr>
            <a:spLocks noGrp="1"/>
          </p:cNvSpPr>
          <p:nvPr>
            <p:ph type="ftr" sz="quarter" idx="11"/>
          </p:nvPr>
        </p:nvSpPr>
        <p:spPr/>
        <p:txBody>
          <a:bodyPr/>
          <a:lstStyle/>
          <a:p>
            <a:pPr>
              <a:defRPr/>
            </a:pPr>
            <a:r>
              <a:rPr lang="en-US"/>
              <a:t>C J Mossey | Update on LBNF</a:t>
            </a:r>
            <a:endParaRPr lang="en-US" dirty="0"/>
          </a:p>
        </p:txBody>
      </p:sp>
      <p:sp>
        <p:nvSpPr>
          <p:cNvPr id="5" name="Slide Number Placeholder 4"/>
          <p:cNvSpPr>
            <a:spLocks noGrp="1"/>
          </p:cNvSpPr>
          <p:nvPr>
            <p:ph type="sldNum" sz="quarter" idx="12"/>
          </p:nvPr>
        </p:nvSpPr>
        <p:spPr/>
        <p:txBody>
          <a:bodyPr/>
          <a:lstStyle/>
          <a:p>
            <a:pPr>
              <a:defRPr/>
            </a:pPr>
            <a:fld id="{0C39C72E-2A13-EB4D-AD45-6D4E6ACAED8D}" type="slidenum">
              <a:rPr lang="en-US" smtClean="0"/>
              <a:pPr>
                <a:defRPr/>
              </a:pPr>
              <a:t>31</a:t>
            </a:fld>
            <a:endParaRPr lang="en-US" dirty="0"/>
          </a:p>
        </p:txBody>
      </p:sp>
      <p:sp>
        <p:nvSpPr>
          <p:cNvPr id="6" name="Content Placeholder 5"/>
          <p:cNvSpPr>
            <a:spLocks noGrp="1"/>
          </p:cNvSpPr>
          <p:nvPr>
            <p:ph idx="13"/>
          </p:nvPr>
        </p:nvSpPr>
        <p:spPr/>
        <p:txBody>
          <a:bodyPr/>
          <a:lstStyle/>
          <a:p>
            <a:r>
              <a:rPr lang="en-US" dirty="0"/>
              <a:t>Project is at inflection point, and transitioning from planning to execution</a:t>
            </a:r>
          </a:p>
          <a:p>
            <a:r>
              <a:rPr lang="en-US" dirty="0"/>
              <a:t>Continue to actively manage risk, organizational staffing, and project management systems</a:t>
            </a:r>
          </a:p>
          <a:p>
            <a:r>
              <a:rPr lang="en-US" dirty="0"/>
              <a:t>Significant procurement planning underway and aligned with execution schedule</a:t>
            </a:r>
          </a:p>
          <a:p>
            <a:r>
              <a:rPr lang="en-US" dirty="0"/>
              <a:t>Project continually reviewing strategy to optimize “stake in the ground milestones” and support of DUNE collaboration in dynamic funding environment</a:t>
            </a:r>
          </a:p>
          <a:p>
            <a:endParaRPr lang="en-US" dirty="0"/>
          </a:p>
        </p:txBody>
      </p:sp>
    </p:spTree>
    <p:extLst>
      <p:ext uri="{BB962C8B-B14F-4D97-AF65-F5344CB8AC3E}">
        <p14:creationId xmlns:p14="http://schemas.microsoft.com/office/powerpoint/2010/main" val="35624838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LBNF management, schedule and planning:   Subgroup #7 (Smith, Robinson, MacFarlane)</a:t>
            </a:r>
            <a:endParaRPr lang="en-US" dirty="0"/>
          </a:p>
        </p:txBody>
      </p:sp>
      <p:sp>
        <p:nvSpPr>
          <p:cNvPr id="3" name="Content Placeholder 2"/>
          <p:cNvSpPr>
            <a:spLocks noGrp="1"/>
          </p:cNvSpPr>
          <p:nvPr>
            <p:ph idx="1"/>
          </p:nvPr>
        </p:nvSpPr>
        <p:spPr/>
        <p:txBody>
          <a:bodyPr/>
          <a:lstStyle/>
          <a:p>
            <a:r>
              <a:rPr lang="en-US" b="1" dirty="0" smtClean="0"/>
              <a:t>Comments:</a:t>
            </a:r>
            <a:endParaRPr lang="en-US" b="1" dirty="0" smtClean="0"/>
          </a:p>
          <a:p>
            <a:pPr lvl="1"/>
            <a:r>
              <a:rPr lang="en-US" dirty="0" smtClean="0"/>
              <a:t>LBNF is well placed to execute the far site project once funding becomes available, and are a well organized team with strong risk and project management</a:t>
            </a:r>
          </a:p>
          <a:p>
            <a:pPr lvl="1"/>
            <a:r>
              <a:rPr lang="en-US" dirty="0" smtClean="0"/>
              <a:t>LBNF spearheading safety code equivalency development for an international project, while making good progress on a host of legal issues (realty and improvements to non-Federal facilities, tax, insurance, liability, </a:t>
            </a:r>
            <a:r>
              <a:rPr lang="en-US" dirty="0" err="1" smtClean="0"/>
              <a:t>etc</a:t>
            </a:r>
            <a:r>
              <a:rPr lang="en-US" dirty="0" smtClean="0"/>
              <a:t>)</a:t>
            </a:r>
          </a:p>
          <a:p>
            <a:r>
              <a:rPr lang="en-US" b="1" dirty="0" smtClean="0"/>
              <a:t>R</a:t>
            </a:r>
            <a:r>
              <a:rPr lang="en-US" b="1" dirty="0" smtClean="0"/>
              <a:t>ecommendations:</a:t>
            </a:r>
          </a:p>
          <a:p>
            <a:pPr lvl="1"/>
            <a:r>
              <a:rPr lang="en-US" dirty="0" smtClean="0"/>
              <a:t>None</a:t>
            </a:r>
            <a:endParaRPr lang="en-US" dirty="0" smtClean="0"/>
          </a:p>
          <a:p>
            <a:endParaRPr lang="en-US" dirty="0"/>
          </a:p>
        </p:txBody>
      </p:sp>
      <p:sp>
        <p:nvSpPr>
          <p:cNvPr id="4" name="Date Placeholder 3"/>
          <p:cNvSpPr>
            <a:spLocks noGrp="1"/>
          </p:cNvSpPr>
          <p:nvPr>
            <p:ph type="dt" sz="half" idx="10"/>
          </p:nvPr>
        </p:nvSpPr>
        <p:spPr/>
        <p:txBody>
          <a:bodyPr/>
          <a:lstStyle/>
          <a:p>
            <a:r>
              <a:rPr lang="en-US" smtClean="0"/>
              <a:t>03/31/2017</a:t>
            </a:r>
            <a:endParaRPr lang="en-US" dirty="0"/>
          </a:p>
        </p:txBody>
      </p:sp>
      <p:sp>
        <p:nvSpPr>
          <p:cNvPr id="5" name="Footer Placeholder 4"/>
          <p:cNvSpPr>
            <a:spLocks noGrp="1"/>
          </p:cNvSpPr>
          <p:nvPr>
            <p:ph type="ftr" sz="quarter" idx="11"/>
          </p:nvPr>
        </p:nvSpPr>
        <p:spPr/>
        <p:txBody>
          <a:bodyPr/>
          <a:lstStyle/>
          <a:p>
            <a:r>
              <a:rPr lang="en-US" smtClean="0"/>
              <a:t>David MacFarlane | LBNC Report to the INC</a:t>
            </a:r>
            <a:endParaRPr lang="en-US" dirty="0"/>
          </a:p>
        </p:txBody>
      </p:sp>
      <p:sp>
        <p:nvSpPr>
          <p:cNvPr id="6" name="Slide Number Placeholder 5"/>
          <p:cNvSpPr>
            <a:spLocks noGrp="1"/>
          </p:cNvSpPr>
          <p:nvPr>
            <p:ph type="sldNum" sz="quarter" idx="12"/>
          </p:nvPr>
        </p:nvSpPr>
        <p:spPr/>
        <p:txBody>
          <a:bodyPr/>
          <a:lstStyle/>
          <a:p>
            <a:fld id="{2252C86A-56CA-C846-AB85-01C4489D8FB7}" type="slidenum">
              <a:rPr lang="en-US" smtClean="0"/>
              <a:pPr/>
              <a:t>32</a:t>
            </a:fld>
            <a:endParaRPr lang="en-US" dirty="0"/>
          </a:p>
        </p:txBody>
      </p:sp>
      <p:sp>
        <p:nvSpPr>
          <p:cNvPr id="7" name="TextBox 6"/>
          <p:cNvSpPr txBox="1"/>
          <p:nvPr/>
        </p:nvSpPr>
        <p:spPr>
          <a:xfrm>
            <a:off x="7881624" y="378767"/>
            <a:ext cx="1004249" cy="461665"/>
          </a:xfrm>
          <a:prstGeom prst="rect">
            <a:avLst/>
          </a:prstGeom>
          <a:solidFill>
            <a:schemeClr val="tx2"/>
          </a:solidFill>
        </p:spPr>
        <p:txBody>
          <a:bodyPr wrap="none" rtlCol="0">
            <a:spAutoFit/>
          </a:bodyPr>
          <a:lstStyle/>
          <a:p>
            <a:r>
              <a:rPr lang="en-US" b="1" dirty="0" smtClean="0">
                <a:solidFill>
                  <a:schemeClr val="bg1"/>
                </a:solidFill>
              </a:rPr>
              <a:t>March</a:t>
            </a:r>
            <a:endParaRPr lang="en-US" b="1" dirty="0">
              <a:solidFill>
                <a:schemeClr val="bg1"/>
              </a:solidFill>
            </a:endParaRPr>
          </a:p>
        </p:txBody>
      </p:sp>
    </p:spTree>
    <p:extLst>
      <p:ext uri="{BB962C8B-B14F-4D97-AF65-F5344CB8AC3E}">
        <p14:creationId xmlns:p14="http://schemas.microsoft.com/office/powerpoint/2010/main" val="23794857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LBNF management, schedule and planning:   Subgroup #7 (Smith, Robinson, MacFarlane)</a:t>
            </a:r>
            <a:endParaRPr lang="en-US" dirty="0"/>
          </a:p>
        </p:txBody>
      </p:sp>
      <p:sp>
        <p:nvSpPr>
          <p:cNvPr id="3" name="Content Placeholder 2"/>
          <p:cNvSpPr>
            <a:spLocks noGrp="1"/>
          </p:cNvSpPr>
          <p:nvPr>
            <p:ph idx="1"/>
          </p:nvPr>
        </p:nvSpPr>
        <p:spPr>
          <a:xfrm>
            <a:off x="228600" y="838200"/>
            <a:ext cx="8672513" cy="4987867"/>
          </a:xfrm>
        </p:spPr>
        <p:txBody>
          <a:bodyPr/>
          <a:lstStyle/>
          <a:p>
            <a:r>
              <a:rPr lang="en-US" b="1" dirty="0" smtClean="0"/>
              <a:t>Comments:</a:t>
            </a:r>
            <a:endParaRPr lang="en-US" b="1" dirty="0" smtClean="0"/>
          </a:p>
          <a:p>
            <a:pPr lvl="1"/>
            <a:r>
              <a:rPr lang="en-US" dirty="0"/>
              <a:t>Recognizing that the DUNE-single phase cryostat design is well advanced at this stage, the LBNC strongly encourages DUNE working with LBNF to re-evaluate whether a common cryostat structure design is possible for both SP and DP detectors, to provide greater understanding of the design and construction risks, deployment options, sequencing and construction efficiency. </a:t>
            </a:r>
            <a:endParaRPr lang="en-US" dirty="0" smtClean="0"/>
          </a:p>
          <a:p>
            <a:pPr lvl="1"/>
            <a:r>
              <a:rPr lang="en-US" dirty="0" smtClean="0"/>
              <a:t>If </a:t>
            </a:r>
            <a:r>
              <a:rPr lang="en-US" dirty="0"/>
              <a:t>this is not possible, LBNF and DUNE should assess implications on cost and schedule of any change in detector sequencing strategy, and whether a separate DP Cryostat design should be started in order to mitigate any associated risk. </a:t>
            </a:r>
          </a:p>
          <a:p>
            <a:r>
              <a:rPr lang="en-US" b="1" dirty="0" smtClean="0"/>
              <a:t>R</a:t>
            </a:r>
            <a:r>
              <a:rPr lang="en-US" b="1" dirty="0" smtClean="0"/>
              <a:t>ecommendations:</a:t>
            </a:r>
          </a:p>
          <a:p>
            <a:pPr lvl="1"/>
            <a:r>
              <a:rPr lang="en-US" dirty="0" smtClean="0"/>
              <a:t>None</a:t>
            </a:r>
            <a:endParaRPr lang="en-US" dirty="0" smtClean="0"/>
          </a:p>
          <a:p>
            <a:endParaRPr lang="en-US" dirty="0"/>
          </a:p>
        </p:txBody>
      </p:sp>
      <p:sp>
        <p:nvSpPr>
          <p:cNvPr id="4" name="Date Placeholder 3"/>
          <p:cNvSpPr>
            <a:spLocks noGrp="1"/>
          </p:cNvSpPr>
          <p:nvPr>
            <p:ph type="dt" sz="half" idx="10"/>
          </p:nvPr>
        </p:nvSpPr>
        <p:spPr/>
        <p:txBody>
          <a:bodyPr/>
          <a:lstStyle/>
          <a:p>
            <a:r>
              <a:rPr lang="en-US" smtClean="0"/>
              <a:t>07/07/2017</a:t>
            </a:r>
            <a:endParaRPr lang="en-US" dirty="0"/>
          </a:p>
        </p:txBody>
      </p:sp>
      <p:sp>
        <p:nvSpPr>
          <p:cNvPr id="5" name="Footer Placeholder 4"/>
          <p:cNvSpPr>
            <a:spLocks noGrp="1"/>
          </p:cNvSpPr>
          <p:nvPr>
            <p:ph type="ftr" sz="quarter" idx="11"/>
          </p:nvPr>
        </p:nvSpPr>
        <p:spPr/>
        <p:txBody>
          <a:bodyPr/>
          <a:lstStyle/>
          <a:p>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fld id="{2252C86A-56CA-C846-AB85-01C4489D8FB7}" type="slidenum">
              <a:rPr lang="en-US" smtClean="0"/>
              <a:pPr/>
              <a:t>33</a:t>
            </a:fld>
            <a:endParaRPr lang="en-US" dirty="0"/>
          </a:p>
        </p:txBody>
      </p:sp>
    </p:spTree>
    <p:extLst>
      <p:ext uri="{BB962C8B-B14F-4D97-AF65-F5344CB8AC3E}">
        <p14:creationId xmlns:p14="http://schemas.microsoft.com/office/powerpoint/2010/main" val="12707525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LBNF/DUNE interfaces: subgroup #8 (Lindgren, Smith, Klebaner, </a:t>
            </a:r>
            <a:r>
              <a:rPr lang="en-US" dirty="0" err="1"/>
              <a:t>Fuerst</a:t>
            </a:r>
            <a:r>
              <a:rPr lang="en-US" dirty="0" smtClean="0"/>
              <a:t>)</a:t>
            </a:r>
            <a:endParaRPr lang="en-US" dirty="0"/>
          </a:p>
        </p:txBody>
      </p:sp>
      <p:sp>
        <p:nvSpPr>
          <p:cNvPr id="3" name="Content Placeholder 2"/>
          <p:cNvSpPr>
            <a:spLocks noGrp="1"/>
          </p:cNvSpPr>
          <p:nvPr>
            <p:ph idx="1"/>
          </p:nvPr>
        </p:nvSpPr>
        <p:spPr/>
        <p:txBody>
          <a:bodyPr/>
          <a:lstStyle/>
          <a:p>
            <a:r>
              <a:rPr lang="en-US" b="1" dirty="0" smtClean="0"/>
              <a:t>Comments: </a:t>
            </a:r>
            <a:endParaRPr lang="en-US" b="1" dirty="0" smtClean="0"/>
          </a:p>
          <a:p>
            <a:pPr lvl="1"/>
            <a:r>
              <a:rPr lang="en-US" dirty="0"/>
              <a:t>In general the interfaces are well understood, and a workable system in in place that the project can effectively use going </a:t>
            </a:r>
            <a:r>
              <a:rPr lang="en-US" dirty="0" smtClean="0"/>
              <a:t>forward</a:t>
            </a:r>
          </a:p>
          <a:p>
            <a:pPr lvl="1"/>
            <a:r>
              <a:rPr lang="en-US" dirty="0"/>
              <a:t>The teams working on DUNE installation, CF, and Cryogenic systems have good communications, and an appropriate level of interaction and </a:t>
            </a:r>
            <a:r>
              <a:rPr lang="en-US" dirty="0" smtClean="0"/>
              <a:t>coordination</a:t>
            </a:r>
          </a:p>
          <a:p>
            <a:r>
              <a:rPr lang="en-US" b="1" dirty="0" smtClean="0"/>
              <a:t>R</a:t>
            </a:r>
            <a:r>
              <a:rPr lang="en-US" b="1" dirty="0" smtClean="0"/>
              <a:t>ecommendations:</a:t>
            </a:r>
          </a:p>
          <a:p>
            <a:pPr lvl="1"/>
            <a:r>
              <a:rPr lang="en-US" dirty="0" smtClean="0"/>
              <a:t>None</a:t>
            </a:r>
            <a:endParaRPr lang="en-US" dirty="0"/>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34</a:t>
            </a:fld>
            <a:endParaRPr lang="en-US" dirty="0"/>
          </a:p>
        </p:txBody>
      </p:sp>
      <p:sp>
        <p:nvSpPr>
          <p:cNvPr id="7" name="TextBox 6"/>
          <p:cNvSpPr txBox="1"/>
          <p:nvPr/>
        </p:nvSpPr>
        <p:spPr>
          <a:xfrm>
            <a:off x="7881624" y="378767"/>
            <a:ext cx="1004249" cy="461665"/>
          </a:xfrm>
          <a:prstGeom prst="rect">
            <a:avLst/>
          </a:prstGeom>
          <a:solidFill>
            <a:schemeClr val="tx2"/>
          </a:solidFill>
        </p:spPr>
        <p:txBody>
          <a:bodyPr wrap="none" rtlCol="0">
            <a:spAutoFit/>
          </a:bodyPr>
          <a:lstStyle/>
          <a:p>
            <a:r>
              <a:rPr lang="en-US" b="1" dirty="0" smtClean="0">
                <a:solidFill>
                  <a:schemeClr val="bg1"/>
                </a:solidFill>
              </a:rPr>
              <a:t>March</a:t>
            </a:r>
            <a:endParaRPr lang="en-US" b="1" dirty="0">
              <a:solidFill>
                <a:schemeClr val="bg1"/>
              </a:solidFill>
            </a:endParaRPr>
          </a:p>
        </p:txBody>
      </p:sp>
    </p:spTree>
    <p:extLst>
      <p:ext uri="{BB962C8B-B14F-4D97-AF65-F5344CB8AC3E}">
        <p14:creationId xmlns:p14="http://schemas.microsoft.com/office/powerpoint/2010/main" val="35655615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LBNF/DUNE planning for cryogenics: subgroup #6 (</a:t>
            </a:r>
            <a:r>
              <a:rPr lang="en-US" dirty="0" err="1"/>
              <a:t>Fuerst</a:t>
            </a:r>
            <a:r>
              <a:rPr lang="en-US" dirty="0"/>
              <a:t>, Klebaner, </a:t>
            </a:r>
            <a:r>
              <a:rPr lang="en-US" dirty="0" err="1"/>
              <a:t>Laxdal</a:t>
            </a:r>
            <a:r>
              <a:rPr lang="en-US" dirty="0"/>
              <a:t>, and Robinson)</a:t>
            </a:r>
            <a:endParaRPr lang="en-US" dirty="0"/>
          </a:p>
        </p:txBody>
      </p:sp>
      <p:sp>
        <p:nvSpPr>
          <p:cNvPr id="3" name="Content Placeholder 2"/>
          <p:cNvSpPr>
            <a:spLocks noGrp="1"/>
          </p:cNvSpPr>
          <p:nvPr>
            <p:ph idx="1"/>
          </p:nvPr>
        </p:nvSpPr>
        <p:spPr/>
        <p:txBody>
          <a:bodyPr/>
          <a:lstStyle/>
          <a:p>
            <a:r>
              <a:rPr lang="en-US" b="1" dirty="0" smtClean="0"/>
              <a:t>Comments</a:t>
            </a:r>
          </a:p>
          <a:p>
            <a:pPr lvl="1"/>
            <a:r>
              <a:rPr lang="en-US" dirty="0"/>
              <a:t>The tour clearly showed the impressive level of effort that is on-going to prepare the </a:t>
            </a:r>
            <a:r>
              <a:rPr lang="en-US" dirty="0" err="1"/>
              <a:t>ProtoDUNE</a:t>
            </a:r>
            <a:r>
              <a:rPr lang="en-US" dirty="0"/>
              <a:t> cryostats. The CERN/GTT teams were engaged with significant personnel in and around both cryostats.</a:t>
            </a:r>
          </a:p>
          <a:p>
            <a:pPr lvl="1"/>
            <a:r>
              <a:rPr lang="en-US" dirty="0"/>
              <a:t>N</a:t>
            </a:r>
            <a:r>
              <a:rPr lang="en-US" dirty="0" smtClean="0"/>
              <a:t>eed </a:t>
            </a:r>
            <a:r>
              <a:rPr lang="en-US" dirty="0"/>
              <a:t>to guard against the schedule pressure impacting key </a:t>
            </a:r>
            <a:r>
              <a:rPr lang="en-US" dirty="0" err="1"/>
              <a:t>ProtoDUNE</a:t>
            </a:r>
            <a:r>
              <a:rPr lang="en-US" dirty="0"/>
              <a:t> technical and quality steps and tests. </a:t>
            </a:r>
            <a:endParaRPr lang="en-US" dirty="0" smtClean="0"/>
          </a:p>
          <a:p>
            <a:pPr lvl="2"/>
            <a:r>
              <a:rPr lang="en-US" dirty="0"/>
              <a:t>I</a:t>
            </a:r>
            <a:r>
              <a:rPr lang="en-US" dirty="0" smtClean="0"/>
              <a:t>mportant </a:t>
            </a:r>
            <a:r>
              <a:rPr lang="en-US" dirty="0"/>
              <a:t>goals for demonstrating performance, reliability, and scientific calibration, </a:t>
            </a:r>
            <a:r>
              <a:rPr lang="en-US" dirty="0" smtClean="0"/>
              <a:t>but the </a:t>
            </a:r>
            <a:r>
              <a:rPr lang="en-US" dirty="0" err="1"/>
              <a:t>ProtoDUNEs</a:t>
            </a:r>
            <a:r>
              <a:rPr lang="en-US" dirty="0"/>
              <a:t> should be primarily viewed as engineering prototypes. </a:t>
            </a:r>
            <a:endParaRPr lang="en-US" dirty="0" smtClean="0"/>
          </a:p>
          <a:p>
            <a:pPr lvl="2"/>
            <a:r>
              <a:rPr lang="en-US" dirty="0" smtClean="0"/>
              <a:t>Time </a:t>
            </a:r>
            <a:r>
              <a:rPr lang="en-US" dirty="0"/>
              <a:t>pressure from meeting the LS2 schedule remains an important constraint, but </a:t>
            </a:r>
            <a:r>
              <a:rPr lang="en-US" dirty="0" smtClean="0"/>
              <a:t>achieving </a:t>
            </a:r>
            <a:r>
              <a:rPr lang="en-US" dirty="0"/>
              <a:t>this goal should not compromise the need to realize engineering prototypes, particularly for the critical membrane cryostat demonstration. </a:t>
            </a:r>
            <a:endParaRPr lang="en-US" dirty="0" smtClean="0"/>
          </a:p>
        </p:txBody>
      </p:sp>
      <p:sp>
        <p:nvSpPr>
          <p:cNvPr id="4" name="Date Placeholder 3"/>
          <p:cNvSpPr>
            <a:spLocks noGrp="1"/>
          </p:cNvSpPr>
          <p:nvPr>
            <p:ph type="dt" sz="half" idx="10"/>
          </p:nvPr>
        </p:nvSpPr>
        <p:spPr/>
        <p:txBody>
          <a:bodyPr/>
          <a:lstStyle/>
          <a:p>
            <a:r>
              <a:rPr lang="en-US" smtClean="0"/>
              <a:t>07/07/2017</a:t>
            </a:r>
            <a:endParaRPr lang="en-US" dirty="0"/>
          </a:p>
        </p:txBody>
      </p:sp>
      <p:sp>
        <p:nvSpPr>
          <p:cNvPr id="5" name="Footer Placeholder 4"/>
          <p:cNvSpPr>
            <a:spLocks noGrp="1"/>
          </p:cNvSpPr>
          <p:nvPr>
            <p:ph type="ftr" sz="quarter" idx="11"/>
          </p:nvPr>
        </p:nvSpPr>
        <p:spPr/>
        <p:txBody>
          <a:bodyPr/>
          <a:lstStyle/>
          <a:p>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fld id="{2252C86A-56CA-C846-AB85-01C4489D8FB7}" type="slidenum">
              <a:rPr lang="en-US" smtClean="0"/>
              <a:pPr/>
              <a:t>35</a:t>
            </a:fld>
            <a:endParaRPr lang="en-US" dirty="0"/>
          </a:p>
        </p:txBody>
      </p:sp>
    </p:spTree>
    <p:extLst>
      <p:ext uri="{BB962C8B-B14F-4D97-AF65-F5344CB8AC3E}">
        <p14:creationId xmlns:p14="http://schemas.microsoft.com/office/powerpoint/2010/main" val="6610020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LBNF/DUNE planning for cryogenics: subgroup #6 (</a:t>
            </a:r>
            <a:r>
              <a:rPr lang="en-US" dirty="0" err="1"/>
              <a:t>Fuerst</a:t>
            </a:r>
            <a:r>
              <a:rPr lang="en-US" dirty="0"/>
              <a:t>, Klebaner, </a:t>
            </a:r>
            <a:r>
              <a:rPr lang="en-US" dirty="0" err="1"/>
              <a:t>Laxdal</a:t>
            </a:r>
            <a:r>
              <a:rPr lang="en-US" dirty="0"/>
              <a:t>, and Robinson)</a:t>
            </a:r>
            <a:endParaRPr lang="en-US" dirty="0"/>
          </a:p>
        </p:txBody>
      </p:sp>
      <p:sp>
        <p:nvSpPr>
          <p:cNvPr id="3" name="Content Placeholder 2"/>
          <p:cNvSpPr>
            <a:spLocks noGrp="1"/>
          </p:cNvSpPr>
          <p:nvPr>
            <p:ph idx="1"/>
          </p:nvPr>
        </p:nvSpPr>
        <p:spPr/>
        <p:txBody>
          <a:bodyPr/>
          <a:lstStyle/>
          <a:p>
            <a:r>
              <a:rPr lang="en-US" b="1" dirty="0" smtClean="0"/>
              <a:t>Comments:</a:t>
            </a:r>
            <a:endParaRPr lang="en-US" b="1" dirty="0" smtClean="0"/>
          </a:p>
          <a:p>
            <a:pPr lvl="2"/>
            <a:r>
              <a:rPr lang="en-US" dirty="0" smtClean="0"/>
              <a:t>Negative </a:t>
            </a:r>
            <a:r>
              <a:rPr lang="en-US" dirty="0"/>
              <a:t>experience of the 1x1x3 cryostat membrane is being mitigated in </a:t>
            </a:r>
            <a:r>
              <a:rPr lang="en-US" dirty="0" err="1"/>
              <a:t>ProtoDUNE</a:t>
            </a:r>
            <a:r>
              <a:rPr lang="en-US" dirty="0"/>
              <a:t> by choosing a different membrane and insulating foam design and defining tighter quality control on installation. </a:t>
            </a:r>
            <a:endParaRPr lang="en-US" dirty="0" smtClean="0"/>
          </a:p>
          <a:p>
            <a:pPr lvl="2"/>
            <a:r>
              <a:rPr lang="en-US" dirty="0" smtClean="0"/>
              <a:t>Revised </a:t>
            </a:r>
            <a:r>
              <a:rPr lang="en-US" dirty="0"/>
              <a:t>design looks like a substantial improvement on the 1x1x3 and is the standard design employed by GTT in LNG </a:t>
            </a:r>
            <a:r>
              <a:rPr lang="en-US" dirty="0" smtClean="0"/>
              <a:t>ships </a:t>
            </a:r>
          </a:p>
          <a:p>
            <a:pPr lvl="2"/>
            <a:r>
              <a:rPr lang="en-US" dirty="0" smtClean="0"/>
              <a:t>Nevertheless it </a:t>
            </a:r>
            <a:r>
              <a:rPr lang="en-US" dirty="0"/>
              <a:t>is the first time this type of design will be used for a cryogenic </a:t>
            </a:r>
            <a:r>
              <a:rPr lang="en-US" dirty="0" err="1"/>
              <a:t>LAr</a:t>
            </a:r>
            <a:r>
              <a:rPr lang="en-US" dirty="0"/>
              <a:t> </a:t>
            </a:r>
            <a:r>
              <a:rPr lang="en-US" dirty="0" smtClean="0"/>
              <a:t>detector in </a:t>
            </a:r>
            <a:r>
              <a:rPr lang="en-US" dirty="0"/>
              <a:t>a 1/20</a:t>
            </a:r>
            <a:r>
              <a:rPr lang="en-US" baseline="30000" dirty="0"/>
              <a:t>th</a:t>
            </a:r>
            <a:r>
              <a:rPr lang="en-US" dirty="0"/>
              <a:t>-scale prototype for the DUNE cryostat. </a:t>
            </a:r>
            <a:endParaRPr lang="en-US" dirty="0" smtClean="0"/>
          </a:p>
          <a:p>
            <a:pPr lvl="2"/>
            <a:r>
              <a:rPr lang="en-US" dirty="0" err="1" smtClean="0"/>
              <a:t>ProtoDUNE</a:t>
            </a:r>
            <a:r>
              <a:rPr lang="en-US" dirty="0" smtClean="0"/>
              <a:t> thus is </a:t>
            </a:r>
            <a:r>
              <a:rPr lang="en-US" dirty="0"/>
              <a:t>critical </a:t>
            </a:r>
            <a:r>
              <a:rPr lang="en-US" dirty="0" smtClean="0"/>
              <a:t>demonstration </a:t>
            </a:r>
            <a:r>
              <a:rPr lang="en-US" dirty="0"/>
              <a:t>at scale </a:t>
            </a:r>
            <a:r>
              <a:rPr lang="en-US" dirty="0" smtClean="0"/>
              <a:t>of a </a:t>
            </a:r>
            <a:r>
              <a:rPr lang="en-US" dirty="0"/>
              <a:t>working engineering design. </a:t>
            </a:r>
            <a:endParaRPr lang="en-US" dirty="0" smtClean="0"/>
          </a:p>
          <a:p>
            <a:pPr lvl="2"/>
            <a:r>
              <a:rPr lang="en-US" dirty="0" smtClean="0"/>
              <a:t>Sufficient </a:t>
            </a:r>
            <a:r>
              <a:rPr lang="en-US" dirty="0"/>
              <a:t>time must be kept in the schedule for adequate testing and confirmation of the cryogenic performance and modeling</a:t>
            </a:r>
            <a:r>
              <a:rPr lang="en-US" dirty="0" smtClean="0"/>
              <a:t>.</a:t>
            </a:r>
            <a:endParaRPr lang="en-US" dirty="0"/>
          </a:p>
        </p:txBody>
      </p:sp>
      <p:sp>
        <p:nvSpPr>
          <p:cNvPr id="4" name="Date Placeholder 3"/>
          <p:cNvSpPr>
            <a:spLocks noGrp="1"/>
          </p:cNvSpPr>
          <p:nvPr>
            <p:ph type="dt" sz="half" idx="10"/>
          </p:nvPr>
        </p:nvSpPr>
        <p:spPr/>
        <p:txBody>
          <a:bodyPr/>
          <a:lstStyle/>
          <a:p>
            <a:r>
              <a:rPr lang="en-US" smtClean="0"/>
              <a:t>07/07/2017</a:t>
            </a:r>
            <a:endParaRPr lang="en-US" dirty="0"/>
          </a:p>
        </p:txBody>
      </p:sp>
      <p:sp>
        <p:nvSpPr>
          <p:cNvPr id="5" name="Footer Placeholder 4"/>
          <p:cNvSpPr>
            <a:spLocks noGrp="1"/>
          </p:cNvSpPr>
          <p:nvPr>
            <p:ph type="ftr" sz="quarter" idx="11"/>
          </p:nvPr>
        </p:nvSpPr>
        <p:spPr/>
        <p:txBody>
          <a:bodyPr/>
          <a:lstStyle/>
          <a:p>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fld id="{2252C86A-56CA-C846-AB85-01C4489D8FB7}" type="slidenum">
              <a:rPr lang="en-US" smtClean="0"/>
              <a:pPr/>
              <a:t>36</a:t>
            </a:fld>
            <a:endParaRPr lang="en-US" dirty="0"/>
          </a:p>
        </p:txBody>
      </p:sp>
    </p:spTree>
    <p:extLst>
      <p:ext uri="{BB962C8B-B14F-4D97-AF65-F5344CB8AC3E}">
        <p14:creationId xmlns:p14="http://schemas.microsoft.com/office/powerpoint/2010/main" val="41291541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LBNF/DUNE planning for cryogenics: subgroup #6 (</a:t>
            </a:r>
            <a:r>
              <a:rPr lang="en-US" dirty="0" err="1"/>
              <a:t>Fuerst</a:t>
            </a:r>
            <a:r>
              <a:rPr lang="en-US" dirty="0"/>
              <a:t>, Klebaner, </a:t>
            </a:r>
            <a:r>
              <a:rPr lang="en-US" dirty="0" err="1"/>
              <a:t>Laxdal</a:t>
            </a:r>
            <a:r>
              <a:rPr lang="en-US" dirty="0"/>
              <a:t>, and Robinson)</a:t>
            </a:r>
            <a:endParaRPr lang="en-US" dirty="0"/>
          </a:p>
        </p:txBody>
      </p:sp>
      <p:sp>
        <p:nvSpPr>
          <p:cNvPr id="3" name="Content Placeholder 2"/>
          <p:cNvSpPr>
            <a:spLocks noGrp="1"/>
          </p:cNvSpPr>
          <p:nvPr>
            <p:ph idx="1"/>
          </p:nvPr>
        </p:nvSpPr>
        <p:spPr/>
        <p:txBody>
          <a:bodyPr/>
          <a:lstStyle/>
          <a:p>
            <a:r>
              <a:rPr lang="en-US" b="1" dirty="0" smtClean="0"/>
              <a:t>Recommendations: </a:t>
            </a:r>
          </a:p>
          <a:p>
            <a:pPr lvl="1"/>
            <a:r>
              <a:rPr lang="en-US" dirty="0" smtClean="0"/>
              <a:t>The </a:t>
            </a:r>
            <a:r>
              <a:rPr lang="en-US" dirty="0"/>
              <a:t>LBNC recommends the documentation of a cryogenic testing plan for </a:t>
            </a:r>
            <a:r>
              <a:rPr lang="en-US" dirty="0" err="1"/>
              <a:t>ProtoDUNE</a:t>
            </a:r>
            <a:r>
              <a:rPr lang="en-US" dirty="0"/>
              <a:t> cryogenics including required diagnostics, testing steps and required schedule.</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07/07/2017</a:t>
            </a:r>
            <a:endParaRPr lang="en-US" dirty="0"/>
          </a:p>
        </p:txBody>
      </p:sp>
      <p:sp>
        <p:nvSpPr>
          <p:cNvPr id="5" name="Footer Placeholder 4"/>
          <p:cNvSpPr>
            <a:spLocks noGrp="1"/>
          </p:cNvSpPr>
          <p:nvPr>
            <p:ph type="ftr" sz="quarter" idx="11"/>
          </p:nvPr>
        </p:nvSpPr>
        <p:spPr/>
        <p:txBody>
          <a:bodyPr/>
          <a:lstStyle/>
          <a:p>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fld id="{2252C86A-56CA-C846-AB85-01C4489D8FB7}" type="slidenum">
              <a:rPr lang="en-US" smtClean="0"/>
              <a:pPr/>
              <a:t>37</a:t>
            </a:fld>
            <a:endParaRPr lang="en-US" dirty="0"/>
          </a:p>
        </p:txBody>
      </p:sp>
    </p:spTree>
    <p:extLst>
      <p:ext uri="{BB962C8B-B14F-4D97-AF65-F5344CB8AC3E}">
        <p14:creationId xmlns:p14="http://schemas.microsoft.com/office/powerpoint/2010/main" val="405306994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780" y="3165431"/>
            <a:ext cx="8218488" cy="1143000"/>
          </a:xfrm>
        </p:spPr>
        <p:txBody>
          <a:bodyPr/>
          <a:lstStyle/>
          <a:p>
            <a:r>
              <a:rPr lang="en-US" sz="4000" dirty="0" smtClean="0"/>
              <a:t>State of DUNE and Update to DUNE CD-2 Strategy</a:t>
            </a:r>
            <a:endParaRPr lang="en-US" sz="4000" dirty="0">
              <a:solidFill>
                <a:srgbClr val="FF5400"/>
              </a:solidFill>
            </a:endParaRPr>
          </a:p>
        </p:txBody>
      </p:sp>
      <p:sp>
        <p:nvSpPr>
          <p:cNvPr id="3" name="Text Placeholder 2"/>
          <p:cNvSpPr>
            <a:spLocks noGrp="1"/>
          </p:cNvSpPr>
          <p:nvPr>
            <p:ph type="body" sz="quarter" idx="10"/>
          </p:nvPr>
        </p:nvSpPr>
        <p:spPr>
          <a:xfrm>
            <a:off x="710828" y="4475071"/>
            <a:ext cx="8221663" cy="1418503"/>
          </a:xfrm>
        </p:spPr>
        <p:txBody>
          <a:bodyPr/>
          <a:lstStyle/>
          <a:p>
            <a:r>
              <a:rPr lang="en-US" dirty="0" smtClean="0">
                <a:solidFill>
                  <a:srgbClr val="1248D6"/>
                </a:solidFill>
              </a:rPr>
              <a:t>Mark Thomson </a:t>
            </a:r>
          </a:p>
          <a:p>
            <a:r>
              <a:rPr lang="en-US" dirty="0" smtClean="0"/>
              <a:t>LBNC Meeting</a:t>
            </a:r>
            <a:endParaRPr lang="en-US" dirty="0" smtClean="0">
              <a:solidFill>
                <a:srgbClr val="FF5400"/>
              </a:solidFill>
            </a:endParaRPr>
          </a:p>
          <a:p>
            <a:r>
              <a:rPr lang="en-US" smtClean="0">
                <a:solidFill>
                  <a:srgbClr val="1248D6"/>
                </a:solidFill>
              </a:rPr>
              <a:t>CERN, 22</a:t>
            </a:r>
            <a:r>
              <a:rPr lang="en-US" baseline="30000" smtClean="0">
                <a:solidFill>
                  <a:srgbClr val="1248D6"/>
                </a:solidFill>
              </a:rPr>
              <a:t>nd</a:t>
            </a:r>
            <a:r>
              <a:rPr lang="en-US" smtClean="0">
                <a:solidFill>
                  <a:srgbClr val="1248D6"/>
                </a:solidFill>
              </a:rPr>
              <a:t> June 2017</a:t>
            </a:r>
            <a:endParaRPr lang="en-US" dirty="0" smtClean="0">
              <a:solidFill>
                <a:srgbClr val="1248D6"/>
              </a:solidFill>
            </a:endParaRPr>
          </a:p>
        </p:txBody>
      </p:sp>
      <p:pic>
        <p:nvPicPr>
          <p:cNvPr id="5" name="Picture 4"/>
          <p:cNvPicPr>
            <a:picLocks noChangeAspect="1"/>
          </p:cNvPicPr>
          <p:nvPr/>
        </p:nvPicPr>
        <p:blipFill>
          <a:blip r:embed="rId3"/>
          <a:stretch>
            <a:fillRect/>
          </a:stretch>
        </p:blipFill>
        <p:spPr>
          <a:xfrm>
            <a:off x="1378039" y="809711"/>
            <a:ext cx="6409573" cy="2130331"/>
          </a:xfrm>
          <a:prstGeom prst="rect">
            <a:avLst/>
          </a:prstGeom>
        </p:spPr>
      </p:pic>
      <p:sp>
        <p:nvSpPr>
          <p:cNvPr id="6" name="TextBox 5"/>
          <p:cNvSpPr txBox="1"/>
          <p:nvPr/>
        </p:nvSpPr>
        <p:spPr>
          <a:xfrm>
            <a:off x="228600" y="228600"/>
            <a:ext cx="3670620" cy="461665"/>
          </a:xfrm>
          <a:prstGeom prst="rect">
            <a:avLst/>
          </a:prstGeom>
          <a:solidFill>
            <a:schemeClr val="tx2"/>
          </a:solidFill>
        </p:spPr>
        <p:txBody>
          <a:bodyPr wrap="none" rtlCol="0">
            <a:spAutoFit/>
          </a:bodyPr>
          <a:lstStyle/>
          <a:p>
            <a:r>
              <a:rPr lang="en-US" b="1" dirty="0" smtClean="0">
                <a:solidFill>
                  <a:schemeClr val="bg1"/>
                </a:solidFill>
              </a:rPr>
              <a:t>From the June LBNC review</a:t>
            </a:r>
            <a:endParaRPr lang="en-US" b="1" dirty="0">
              <a:solidFill>
                <a:schemeClr val="bg1"/>
              </a:solidFill>
            </a:endParaRPr>
          </a:p>
        </p:txBody>
      </p:sp>
    </p:spTree>
    <p:extLst>
      <p:ext uri="{BB962C8B-B14F-4D97-AF65-F5344CB8AC3E}">
        <p14:creationId xmlns:p14="http://schemas.microsoft.com/office/powerpoint/2010/main" val="257249294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1446" y="2324908"/>
            <a:ext cx="4835560" cy="2867487"/>
          </a:xfrm>
          <a:prstGeom prst="rect">
            <a:avLst/>
          </a:prstGeom>
        </p:spPr>
      </p:pic>
      <p:sp>
        <p:nvSpPr>
          <p:cNvPr id="4" name="Title 3"/>
          <p:cNvSpPr>
            <a:spLocks noGrp="1"/>
          </p:cNvSpPr>
          <p:nvPr>
            <p:ph type="title"/>
          </p:nvPr>
        </p:nvSpPr>
        <p:spPr/>
        <p:txBody>
          <a:bodyPr/>
          <a:lstStyle/>
          <a:p>
            <a:r>
              <a:rPr lang="en-US" sz="4000" dirty="0" smtClean="0"/>
              <a:t>The DUNE Collaboration</a:t>
            </a:r>
            <a:endParaRPr lang="en-US" sz="4000" dirty="0"/>
          </a:p>
        </p:txBody>
      </p:sp>
      <p:sp>
        <p:nvSpPr>
          <p:cNvPr id="5" name="Date Placeholder 4"/>
          <p:cNvSpPr>
            <a:spLocks noGrp="1"/>
          </p:cNvSpPr>
          <p:nvPr>
            <p:ph type="dt" sz="half" idx="2"/>
          </p:nvPr>
        </p:nvSpPr>
        <p:spPr/>
        <p:txBody>
          <a:bodyPr/>
          <a:lstStyle/>
          <a:p>
            <a:pPr>
              <a:defRPr/>
            </a:pPr>
            <a:r>
              <a:rPr lang="en-GB">
                <a:latin typeface="Helvetica"/>
                <a:cs typeface="Helvetica"/>
              </a:rPr>
              <a:t>22/6/2017</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a:pPr>
                <a:defRPr/>
              </a:pPr>
              <a:t>39</a:t>
            </a:fld>
            <a:endParaRPr lang="en-US" dirty="0"/>
          </a:p>
        </p:txBody>
      </p:sp>
      <p:sp>
        <p:nvSpPr>
          <p:cNvPr id="7" name="Footer Placeholder 6"/>
          <p:cNvSpPr>
            <a:spLocks noGrp="1"/>
          </p:cNvSpPr>
          <p:nvPr>
            <p:ph type="ftr" sz="quarter" idx="3"/>
          </p:nvPr>
        </p:nvSpPr>
        <p:spPr/>
        <p:txBody>
          <a:bodyPr/>
          <a:lstStyle/>
          <a:p>
            <a:pPr>
              <a:defRPr/>
            </a:pPr>
            <a:r>
              <a:rPr lang="en-US" smtClean="0"/>
              <a:t>Mark Thomson | LBNC Meeting (CERN)</a:t>
            </a:r>
            <a:endParaRPr lang="en-US"/>
          </a:p>
        </p:txBody>
      </p:sp>
      <p:sp>
        <p:nvSpPr>
          <p:cNvPr id="10" name="Content Placeholder 2"/>
          <p:cNvSpPr txBox="1">
            <a:spLocks/>
          </p:cNvSpPr>
          <p:nvPr/>
        </p:nvSpPr>
        <p:spPr>
          <a:xfrm>
            <a:off x="454029" y="1133322"/>
            <a:ext cx="8330047" cy="1062689"/>
          </a:xfrm>
          <a:prstGeom prst="rect">
            <a:avLst/>
          </a:prstGeom>
        </p:spPr>
        <p:txBody>
          <a:bodyPr lIns="0" rIns="0"/>
          <a:lstStyle>
            <a:lvl1pPr marL="0" indent="0" algn="l" defTabSz="457200" rtl="0" fontAlgn="base">
              <a:lnSpc>
                <a:spcPct val="100000"/>
              </a:lnSpc>
              <a:spcBef>
                <a:spcPts val="0"/>
              </a:spcBef>
              <a:spcAft>
                <a:spcPts val="0"/>
              </a:spcAft>
              <a:buFontTx/>
              <a:buNone/>
              <a:defRPr sz="2200" b="0" i="0" kern="1200">
                <a:solidFill>
                  <a:srgbClr val="3C5A77"/>
                </a:solidFill>
                <a:latin typeface="Helvetica"/>
                <a:ea typeface="Geneva" charset="0"/>
                <a:cs typeface="Geneva" charset="0"/>
              </a:defRPr>
            </a:lvl1pPr>
            <a:lvl2pPr marL="0" indent="274320" algn="l" defTabSz="457200" rtl="0" fontAlgn="base">
              <a:lnSpc>
                <a:spcPct val="100000"/>
              </a:lnSpc>
              <a:spcBef>
                <a:spcPts val="1032"/>
              </a:spcBef>
              <a:spcAft>
                <a:spcPts val="0"/>
              </a:spcAft>
              <a:buSzPct val="90000"/>
              <a:buFont typeface="Arial"/>
              <a:buChar char="•"/>
              <a:defRPr sz="2000" b="0" i="0" kern="1200">
                <a:solidFill>
                  <a:srgbClr val="3C5A77"/>
                </a:solidFill>
                <a:latin typeface="Helvetica"/>
                <a:ea typeface="Geneva" charset="0"/>
                <a:cs typeface="+mn-cs"/>
              </a:defRPr>
            </a:lvl2pPr>
            <a:lvl3pPr marL="274320" indent="182880" algn="l" defTabSz="457200" rtl="0" fontAlgn="base">
              <a:lnSpc>
                <a:spcPct val="100000"/>
              </a:lnSpc>
              <a:spcBef>
                <a:spcPts val="1032"/>
              </a:spcBef>
              <a:spcAft>
                <a:spcPts val="0"/>
              </a:spcAft>
              <a:buSzPct val="88000"/>
              <a:buFont typeface="Lucida Grande"/>
              <a:buChar char="–"/>
              <a:defRPr sz="1800" b="0" i="0" kern="1200">
                <a:solidFill>
                  <a:srgbClr val="3C5A77"/>
                </a:solidFill>
                <a:latin typeface="Helvetica"/>
                <a:ea typeface="Geneva" charset="0"/>
                <a:cs typeface="+mn-cs"/>
              </a:defRPr>
            </a:lvl3pPr>
            <a:lvl4pPr marL="548640" indent="182880" algn="l" defTabSz="457200" rtl="0" fontAlgn="base">
              <a:lnSpc>
                <a:spcPct val="100000"/>
              </a:lnSpc>
              <a:spcBef>
                <a:spcPts val="1032"/>
              </a:spcBef>
              <a:spcAft>
                <a:spcPts val="0"/>
              </a:spcAft>
              <a:buSzPct val="90000"/>
              <a:buFont typeface="Arial"/>
              <a:buChar char="•"/>
              <a:defRPr sz="1600" b="0" i="0" kern="1200">
                <a:solidFill>
                  <a:srgbClr val="3C5A77"/>
                </a:solidFill>
                <a:latin typeface="Helvetica"/>
                <a:ea typeface="Geneva" charset="0"/>
                <a:cs typeface="+mn-cs"/>
              </a:defRPr>
            </a:lvl4pPr>
            <a:lvl5pPr marL="822960" indent="182880" algn="l" defTabSz="457200" rtl="0" fontAlgn="base">
              <a:lnSpc>
                <a:spcPct val="100000"/>
              </a:lnSpc>
              <a:spcBef>
                <a:spcPts val="1032"/>
              </a:spcBef>
              <a:spcAft>
                <a:spcPts val="0"/>
              </a:spcAft>
              <a:buSzPct val="88000"/>
              <a:buFont typeface="Lucida Grande"/>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indent="0">
              <a:buFont typeface="Arial"/>
              <a:buNone/>
            </a:pPr>
            <a:r>
              <a:rPr lang="en-US" sz="2400" b="1" dirty="0" smtClean="0">
                <a:solidFill>
                  <a:srgbClr val="2B2AA6"/>
                </a:solidFill>
              </a:rPr>
              <a:t>As of today:</a:t>
            </a:r>
          </a:p>
          <a:p>
            <a:pPr lvl="1" indent="0">
              <a:buFont typeface="Arial"/>
              <a:buNone/>
            </a:pPr>
            <a:r>
              <a:rPr lang="en-US" sz="2400" b="1" dirty="0">
                <a:solidFill>
                  <a:srgbClr val="FF5300"/>
                </a:solidFill>
              </a:rPr>
              <a:t> </a:t>
            </a:r>
            <a:r>
              <a:rPr lang="en-US" sz="2400" b="1" dirty="0" smtClean="0">
                <a:solidFill>
                  <a:srgbClr val="FF5300"/>
                </a:solidFill>
              </a:rPr>
              <a:t>   970 collaborators </a:t>
            </a:r>
            <a:r>
              <a:rPr lang="en-US" sz="2400" b="1" dirty="0" smtClean="0">
                <a:solidFill>
                  <a:srgbClr val="2B2AA6"/>
                </a:solidFill>
              </a:rPr>
              <a:t>from </a:t>
            </a:r>
            <a:r>
              <a:rPr lang="en-US" sz="2400" b="1" dirty="0" smtClean="0">
                <a:solidFill>
                  <a:srgbClr val="FF5300"/>
                </a:solidFill>
              </a:rPr>
              <a:t>164 institutions</a:t>
            </a:r>
            <a:r>
              <a:rPr lang="en-US" sz="2400" b="1" dirty="0" smtClean="0">
                <a:solidFill>
                  <a:srgbClr val="2B2AA6"/>
                </a:solidFill>
              </a:rPr>
              <a:t> in </a:t>
            </a:r>
            <a:r>
              <a:rPr lang="en-US" sz="2400" b="1" dirty="0" smtClean="0">
                <a:solidFill>
                  <a:srgbClr val="FF5300"/>
                </a:solidFill>
              </a:rPr>
              <a:t>30 nations</a:t>
            </a:r>
          </a:p>
          <a:p>
            <a:pPr marL="617220" lvl="2" indent="-342900"/>
            <a:endParaRPr lang="en-US" sz="2200" b="1" dirty="0" smtClean="0"/>
          </a:p>
          <a:p>
            <a:pPr marL="342900" lvl="1" indent="-342900"/>
            <a:endParaRPr lang="en-US" sz="2200" dirty="0"/>
          </a:p>
        </p:txBody>
      </p:sp>
      <p:sp>
        <p:nvSpPr>
          <p:cNvPr id="12" name="Content Placeholder 10"/>
          <p:cNvSpPr>
            <a:spLocks noGrp="1"/>
          </p:cNvSpPr>
          <p:nvPr>
            <p:ph idx="12"/>
          </p:nvPr>
        </p:nvSpPr>
        <p:spPr>
          <a:xfrm>
            <a:off x="821029" y="2219713"/>
            <a:ext cx="3517507" cy="3082258"/>
          </a:xfrm>
          <a:prstGeom prst="rect">
            <a:avLst/>
          </a:prstGeom>
        </p:spPr>
        <p:txBody>
          <a:bodyPr/>
          <a:lstStyle/>
          <a:p>
            <a:r>
              <a:rPr lang="en-US" sz="2000" dirty="0" smtClean="0">
                <a:solidFill>
                  <a:srgbClr val="0070C0"/>
                </a:solidFill>
              </a:rPr>
              <a:t>Armenia, </a:t>
            </a:r>
            <a:r>
              <a:rPr lang="en-US" sz="2000" dirty="0">
                <a:solidFill>
                  <a:srgbClr val="0070C0"/>
                </a:solidFill>
              </a:rPr>
              <a:t>Brazil, Bulgaria</a:t>
            </a:r>
            <a:r>
              <a:rPr lang="en-US" sz="2000" dirty="0" smtClean="0">
                <a:solidFill>
                  <a:srgbClr val="0070C0"/>
                </a:solidFill>
              </a:rPr>
              <a:t>, Canada, CERN, Chile, China, Colombia</a:t>
            </a:r>
            <a:r>
              <a:rPr lang="en-US" sz="2000" dirty="0">
                <a:solidFill>
                  <a:srgbClr val="0070C0"/>
                </a:solidFill>
              </a:rPr>
              <a:t>, Czech Republic</a:t>
            </a:r>
            <a:r>
              <a:rPr lang="en-US" sz="2000" dirty="0" smtClean="0">
                <a:solidFill>
                  <a:srgbClr val="0070C0"/>
                </a:solidFill>
              </a:rPr>
              <a:t>, Finland, France</a:t>
            </a:r>
            <a:r>
              <a:rPr lang="en-US" sz="2000" dirty="0">
                <a:solidFill>
                  <a:srgbClr val="0070C0"/>
                </a:solidFill>
              </a:rPr>
              <a:t>, </a:t>
            </a:r>
            <a:r>
              <a:rPr lang="en-US" sz="2000" dirty="0" smtClean="0">
                <a:solidFill>
                  <a:srgbClr val="0070C0"/>
                </a:solidFill>
              </a:rPr>
              <a:t>Greece, India</a:t>
            </a:r>
            <a:r>
              <a:rPr lang="en-US" sz="2000" dirty="0">
                <a:solidFill>
                  <a:srgbClr val="0070C0"/>
                </a:solidFill>
              </a:rPr>
              <a:t>, Iran, Italy</a:t>
            </a:r>
            <a:r>
              <a:rPr lang="en-US" sz="2000" dirty="0" smtClean="0">
                <a:solidFill>
                  <a:srgbClr val="0070C0"/>
                </a:solidFill>
              </a:rPr>
              <a:t>, Japan</a:t>
            </a:r>
            <a:r>
              <a:rPr lang="en-US" sz="2000" dirty="0">
                <a:solidFill>
                  <a:srgbClr val="0070C0"/>
                </a:solidFill>
              </a:rPr>
              <a:t>, </a:t>
            </a:r>
            <a:r>
              <a:rPr lang="en-US" sz="2000" dirty="0" smtClean="0">
                <a:solidFill>
                  <a:srgbClr val="0070C0"/>
                </a:solidFill>
              </a:rPr>
              <a:t>Madagascar, Mexico</a:t>
            </a:r>
            <a:r>
              <a:rPr lang="en-US" sz="2000" dirty="0">
                <a:solidFill>
                  <a:srgbClr val="0070C0"/>
                </a:solidFill>
              </a:rPr>
              <a:t>, </a:t>
            </a:r>
            <a:r>
              <a:rPr lang="en-US" sz="2000" dirty="0" smtClean="0">
                <a:solidFill>
                  <a:srgbClr val="0070C0"/>
                </a:solidFill>
              </a:rPr>
              <a:t>Netherlands, Peru, Poland</a:t>
            </a:r>
            <a:r>
              <a:rPr lang="en-US" sz="2000" dirty="0">
                <a:solidFill>
                  <a:srgbClr val="0070C0"/>
                </a:solidFill>
              </a:rPr>
              <a:t>, </a:t>
            </a:r>
            <a:r>
              <a:rPr lang="en-US" sz="2000" dirty="0" smtClean="0">
                <a:solidFill>
                  <a:srgbClr val="0070C0"/>
                </a:solidFill>
              </a:rPr>
              <a:t>Romania, Russia</a:t>
            </a:r>
            <a:r>
              <a:rPr lang="en-US" sz="2000" dirty="0">
                <a:solidFill>
                  <a:srgbClr val="0070C0"/>
                </a:solidFill>
              </a:rPr>
              <a:t>, </a:t>
            </a:r>
            <a:r>
              <a:rPr lang="en-US" sz="2000" dirty="0" smtClean="0">
                <a:solidFill>
                  <a:srgbClr val="0070C0"/>
                </a:solidFill>
              </a:rPr>
              <a:t>South Korea, Spain</a:t>
            </a:r>
            <a:r>
              <a:rPr lang="en-US" sz="2000" dirty="0">
                <a:solidFill>
                  <a:srgbClr val="0070C0"/>
                </a:solidFill>
              </a:rPr>
              <a:t>, </a:t>
            </a:r>
            <a:r>
              <a:rPr lang="en-US" sz="2000" dirty="0" smtClean="0">
                <a:solidFill>
                  <a:srgbClr val="0070C0"/>
                </a:solidFill>
              </a:rPr>
              <a:t>Sweden, Switzerland, Turkey</a:t>
            </a:r>
            <a:r>
              <a:rPr lang="en-US" sz="2000" dirty="0">
                <a:solidFill>
                  <a:srgbClr val="0070C0"/>
                </a:solidFill>
              </a:rPr>
              <a:t>, UK, </a:t>
            </a:r>
            <a:r>
              <a:rPr lang="en-US" sz="2000" dirty="0" smtClean="0">
                <a:solidFill>
                  <a:srgbClr val="0070C0"/>
                </a:solidFill>
              </a:rPr>
              <a:t>Ukraine, USA</a:t>
            </a:r>
          </a:p>
        </p:txBody>
      </p:sp>
      <p:sp>
        <p:nvSpPr>
          <p:cNvPr id="13" name="TextBox 12"/>
          <p:cNvSpPr txBox="1"/>
          <p:nvPr/>
        </p:nvSpPr>
        <p:spPr>
          <a:xfrm>
            <a:off x="821029" y="5771213"/>
            <a:ext cx="7916801" cy="461665"/>
          </a:xfrm>
          <a:prstGeom prst="rect">
            <a:avLst/>
          </a:prstGeom>
          <a:noFill/>
          <a:ln w="28575" cmpd="sng">
            <a:solidFill>
              <a:srgbClr val="F37C23"/>
            </a:solidFill>
          </a:ln>
        </p:spPr>
        <p:txBody>
          <a:bodyPr wrap="none" rtlCol="0">
            <a:spAutoFit/>
          </a:bodyPr>
          <a:lstStyle/>
          <a:p>
            <a:r>
              <a:rPr lang="en-US" dirty="0" smtClean="0">
                <a:solidFill>
                  <a:srgbClr val="FF5400"/>
                </a:solidFill>
                <a:latin typeface="Helvetica"/>
                <a:cs typeface="Helvetica"/>
              </a:rPr>
              <a:t>DUNE is still growing </a:t>
            </a:r>
            <a:r>
              <a:rPr lang="mr-IN" dirty="0" smtClean="0">
                <a:solidFill>
                  <a:srgbClr val="FF5400"/>
                </a:solidFill>
                <a:latin typeface="Helvetica"/>
                <a:cs typeface="Helvetica"/>
              </a:rPr>
              <a:t>–</a:t>
            </a:r>
            <a:r>
              <a:rPr lang="en-US" dirty="0" smtClean="0">
                <a:solidFill>
                  <a:srgbClr val="FF5400"/>
                </a:solidFill>
                <a:latin typeface="Helvetica"/>
                <a:cs typeface="Helvetica"/>
              </a:rPr>
              <a:t> anticipate next growth spurt soon</a:t>
            </a:r>
          </a:p>
        </p:txBody>
      </p:sp>
      <p:sp>
        <p:nvSpPr>
          <p:cNvPr id="14" name="TextBox 13"/>
          <p:cNvSpPr txBox="1"/>
          <p:nvPr/>
        </p:nvSpPr>
        <p:spPr>
          <a:xfrm>
            <a:off x="4601185" y="1196497"/>
            <a:ext cx="1393330" cy="369332"/>
          </a:xfrm>
          <a:prstGeom prst="rect">
            <a:avLst/>
          </a:prstGeom>
          <a:noFill/>
        </p:spPr>
        <p:txBody>
          <a:bodyPr wrap="none" rtlCol="0">
            <a:spAutoFit/>
          </a:bodyPr>
          <a:lstStyle/>
          <a:p>
            <a:r>
              <a:rPr lang="en-US" sz="1800" b="1" smtClean="0">
                <a:solidFill>
                  <a:srgbClr val="1248D6"/>
                </a:solidFill>
              </a:rPr>
              <a:t>60 % non-US</a:t>
            </a:r>
            <a:endParaRPr lang="en-US" sz="1800" b="1">
              <a:solidFill>
                <a:srgbClr val="1248D6"/>
              </a:solidFill>
            </a:endParaRPr>
          </a:p>
        </p:txBody>
      </p:sp>
      <p:sp>
        <p:nvSpPr>
          <p:cNvPr id="15" name="Right Brace 14"/>
          <p:cNvSpPr/>
          <p:nvPr/>
        </p:nvSpPr>
        <p:spPr>
          <a:xfrm rot="16200000">
            <a:off x="5197187" y="503213"/>
            <a:ext cx="179588" cy="2227640"/>
          </a:xfrm>
          <a:prstGeom prst="rightBrace">
            <a:avLst/>
          </a:prstGeom>
          <a:ln w="12700">
            <a:solidFill>
              <a:srgbClr val="FF5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Tree>
    <p:extLst>
      <p:ext uri="{BB962C8B-B14F-4D97-AF65-F5344CB8AC3E}">
        <p14:creationId xmlns:p14="http://schemas.microsoft.com/office/powerpoint/2010/main" val="8488757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Intended outcomes: RRB and INC</a:t>
            </a:r>
            <a:endParaRPr lang="en-US" dirty="0"/>
          </a:p>
        </p:txBody>
      </p:sp>
      <p:sp>
        <p:nvSpPr>
          <p:cNvPr id="3" name="Content Placeholder 2"/>
          <p:cNvSpPr>
            <a:spLocks noGrp="1"/>
          </p:cNvSpPr>
          <p:nvPr>
            <p:ph idx="1"/>
          </p:nvPr>
        </p:nvSpPr>
        <p:spPr/>
        <p:txBody>
          <a:bodyPr/>
          <a:lstStyle/>
          <a:p>
            <a:r>
              <a:rPr lang="en-US" dirty="0" smtClean="0"/>
              <a:t>Provide credible validation for INC, RRB, and sponsoring agencies</a:t>
            </a:r>
          </a:p>
          <a:p>
            <a:pPr lvl="1"/>
            <a:r>
              <a:rPr lang="en-US" dirty="0" smtClean="0"/>
              <a:t>Gateway for international agencies to move forward with their funding decisions with confidence that the whole project has a valid and credible plan: all partners have confidence that they are contributing to what will be a successful outcome &amp; the other partners will deliver on their parts as well</a:t>
            </a:r>
          </a:p>
          <a:p>
            <a:pPr lvl="1"/>
            <a:r>
              <a:rPr lang="en-US" dirty="0" smtClean="0"/>
              <a:t>Difficult to achieve with very different project and review models in each country, and relatively loose project controls for international project: will need to stand up a “DUNE </a:t>
            </a:r>
            <a:r>
              <a:rPr lang="en-US" dirty="0" smtClean="0"/>
              <a:t>Cost Group”</a:t>
            </a:r>
            <a:endParaRPr lang="en-US" dirty="0" smtClean="0"/>
          </a:p>
          <a:p>
            <a:pPr lvl="1"/>
            <a:r>
              <a:rPr lang="en-US" dirty="0"/>
              <a:t>Important that there be a trust relationship between </a:t>
            </a:r>
            <a:r>
              <a:rPr lang="en-US" dirty="0" smtClean="0"/>
              <a:t>LBNC and INC/RRB: </a:t>
            </a:r>
            <a:r>
              <a:rPr lang="en-US" dirty="0"/>
              <a:t>confidence that </a:t>
            </a:r>
            <a:r>
              <a:rPr lang="en-US" dirty="0" smtClean="0"/>
              <a:t>insightful </a:t>
            </a:r>
            <a:r>
              <a:rPr lang="en-US" dirty="0"/>
              <a:t>and accurate </a:t>
            </a:r>
            <a:r>
              <a:rPr lang="en-US" dirty="0" smtClean="0"/>
              <a:t>assessment </a:t>
            </a:r>
            <a:r>
              <a:rPr lang="en-US" dirty="0"/>
              <a:t>is being provided</a:t>
            </a:r>
          </a:p>
          <a:p>
            <a:pPr lvl="1"/>
            <a:endParaRPr lang="en-US" dirty="0" smtClean="0"/>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4</a:t>
            </a:fld>
            <a:endParaRPr lang="en-US" dirty="0"/>
          </a:p>
        </p:txBody>
      </p:sp>
      <p:sp>
        <p:nvSpPr>
          <p:cNvPr id="10" name="Footer Placeholder 9"/>
          <p:cNvSpPr>
            <a:spLocks noGrp="1"/>
          </p:cNvSpPr>
          <p:nvPr>
            <p:ph type="ftr" sz="quarter" idx="11"/>
          </p:nvPr>
        </p:nvSpPr>
        <p:spPr/>
        <p:txBody>
          <a:bodyPr/>
          <a:lstStyle/>
          <a:p>
            <a:pPr>
              <a:defRPr/>
            </a:pPr>
            <a:r>
              <a:rPr lang="en-US" smtClean="0"/>
              <a:t>David MacFarlane | LBNC Report to the PAC</a:t>
            </a:r>
            <a:endParaRPr lang="en-US" dirty="0"/>
          </a:p>
        </p:txBody>
      </p:sp>
    </p:spTree>
    <p:extLst>
      <p:ext uri="{BB962C8B-B14F-4D97-AF65-F5344CB8AC3E}">
        <p14:creationId xmlns:p14="http://schemas.microsoft.com/office/powerpoint/2010/main" val="42324873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1446" y="2324908"/>
            <a:ext cx="4835560" cy="2867487"/>
          </a:xfrm>
          <a:prstGeom prst="rect">
            <a:avLst/>
          </a:prstGeom>
        </p:spPr>
      </p:pic>
      <p:sp>
        <p:nvSpPr>
          <p:cNvPr id="4" name="Title 3"/>
          <p:cNvSpPr>
            <a:spLocks noGrp="1"/>
          </p:cNvSpPr>
          <p:nvPr>
            <p:ph type="title"/>
          </p:nvPr>
        </p:nvSpPr>
        <p:spPr/>
        <p:txBody>
          <a:bodyPr/>
          <a:lstStyle/>
          <a:p>
            <a:r>
              <a:rPr lang="en-US" sz="4000" dirty="0" smtClean="0"/>
              <a:t>The DUNE Collaboration</a:t>
            </a:r>
            <a:endParaRPr lang="en-US" sz="4000" dirty="0"/>
          </a:p>
        </p:txBody>
      </p:sp>
      <p:sp>
        <p:nvSpPr>
          <p:cNvPr id="5" name="Date Placeholder 4"/>
          <p:cNvSpPr>
            <a:spLocks noGrp="1"/>
          </p:cNvSpPr>
          <p:nvPr>
            <p:ph type="dt" sz="half" idx="2"/>
          </p:nvPr>
        </p:nvSpPr>
        <p:spPr/>
        <p:txBody>
          <a:bodyPr/>
          <a:lstStyle/>
          <a:p>
            <a:pPr>
              <a:defRPr/>
            </a:pPr>
            <a:r>
              <a:rPr lang="en-GB">
                <a:latin typeface="Helvetica"/>
                <a:cs typeface="Helvetica"/>
              </a:rPr>
              <a:t>22/6/2017</a:t>
            </a:r>
            <a:endParaRPr lang="en-US" dirty="0">
              <a:latin typeface="Helvetica"/>
              <a:cs typeface="Helvetica"/>
            </a:endParaRPr>
          </a:p>
        </p:txBody>
      </p:sp>
      <p:sp>
        <p:nvSpPr>
          <p:cNvPr id="6" name="Slide Number Placeholder 5"/>
          <p:cNvSpPr>
            <a:spLocks noGrp="1"/>
          </p:cNvSpPr>
          <p:nvPr>
            <p:ph type="sldNum" sz="quarter" idx="4"/>
          </p:nvPr>
        </p:nvSpPr>
        <p:spPr/>
        <p:txBody>
          <a:bodyPr/>
          <a:lstStyle/>
          <a:p>
            <a:pPr>
              <a:defRPr/>
            </a:pPr>
            <a:fld id="{0C39C72E-2A13-EB4D-AD45-6D4E6ACAED8D}" type="slidenum">
              <a:rPr lang="en-US"/>
              <a:pPr>
                <a:defRPr/>
              </a:pPr>
              <a:t>40</a:t>
            </a:fld>
            <a:endParaRPr lang="en-US" dirty="0"/>
          </a:p>
        </p:txBody>
      </p:sp>
      <p:sp>
        <p:nvSpPr>
          <p:cNvPr id="7" name="Footer Placeholder 6"/>
          <p:cNvSpPr>
            <a:spLocks noGrp="1"/>
          </p:cNvSpPr>
          <p:nvPr>
            <p:ph type="ftr" sz="quarter" idx="3"/>
          </p:nvPr>
        </p:nvSpPr>
        <p:spPr/>
        <p:txBody>
          <a:bodyPr/>
          <a:lstStyle/>
          <a:p>
            <a:pPr>
              <a:defRPr/>
            </a:pPr>
            <a:r>
              <a:rPr lang="en-US" smtClean="0"/>
              <a:t>Mark Thomson | LBNC Meeting (CERN)</a:t>
            </a:r>
            <a:endParaRPr lang="en-US"/>
          </a:p>
        </p:txBody>
      </p:sp>
      <p:sp>
        <p:nvSpPr>
          <p:cNvPr id="10" name="Content Placeholder 2"/>
          <p:cNvSpPr txBox="1">
            <a:spLocks/>
          </p:cNvSpPr>
          <p:nvPr/>
        </p:nvSpPr>
        <p:spPr>
          <a:xfrm>
            <a:off x="454029" y="1133322"/>
            <a:ext cx="8330047" cy="1062689"/>
          </a:xfrm>
          <a:prstGeom prst="rect">
            <a:avLst/>
          </a:prstGeom>
        </p:spPr>
        <p:txBody>
          <a:bodyPr lIns="0" rIns="0"/>
          <a:lstStyle>
            <a:lvl1pPr marL="0" indent="0" algn="l" defTabSz="457200" rtl="0" fontAlgn="base">
              <a:lnSpc>
                <a:spcPct val="100000"/>
              </a:lnSpc>
              <a:spcBef>
                <a:spcPts val="0"/>
              </a:spcBef>
              <a:spcAft>
                <a:spcPts val="0"/>
              </a:spcAft>
              <a:buFontTx/>
              <a:buNone/>
              <a:defRPr sz="2200" b="0" i="0" kern="1200">
                <a:solidFill>
                  <a:srgbClr val="3C5A77"/>
                </a:solidFill>
                <a:latin typeface="Helvetica"/>
                <a:ea typeface="Geneva" charset="0"/>
                <a:cs typeface="Geneva" charset="0"/>
              </a:defRPr>
            </a:lvl1pPr>
            <a:lvl2pPr marL="0" indent="274320" algn="l" defTabSz="457200" rtl="0" fontAlgn="base">
              <a:lnSpc>
                <a:spcPct val="100000"/>
              </a:lnSpc>
              <a:spcBef>
                <a:spcPts val="1032"/>
              </a:spcBef>
              <a:spcAft>
                <a:spcPts val="0"/>
              </a:spcAft>
              <a:buSzPct val="90000"/>
              <a:buFont typeface="Arial"/>
              <a:buChar char="•"/>
              <a:defRPr sz="2000" b="0" i="0" kern="1200">
                <a:solidFill>
                  <a:srgbClr val="3C5A77"/>
                </a:solidFill>
                <a:latin typeface="Helvetica"/>
                <a:ea typeface="Geneva" charset="0"/>
                <a:cs typeface="+mn-cs"/>
              </a:defRPr>
            </a:lvl2pPr>
            <a:lvl3pPr marL="274320" indent="182880" algn="l" defTabSz="457200" rtl="0" fontAlgn="base">
              <a:lnSpc>
                <a:spcPct val="100000"/>
              </a:lnSpc>
              <a:spcBef>
                <a:spcPts val="1032"/>
              </a:spcBef>
              <a:spcAft>
                <a:spcPts val="0"/>
              </a:spcAft>
              <a:buSzPct val="88000"/>
              <a:buFont typeface="Lucida Grande"/>
              <a:buChar char="–"/>
              <a:defRPr sz="1800" b="0" i="0" kern="1200">
                <a:solidFill>
                  <a:srgbClr val="3C5A77"/>
                </a:solidFill>
                <a:latin typeface="Helvetica"/>
                <a:ea typeface="Geneva" charset="0"/>
                <a:cs typeface="+mn-cs"/>
              </a:defRPr>
            </a:lvl3pPr>
            <a:lvl4pPr marL="548640" indent="182880" algn="l" defTabSz="457200" rtl="0" fontAlgn="base">
              <a:lnSpc>
                <a:spcPct val="100000"/>
              </a:lnSpc>
              <a:spcBef>
                <a:spcPts val="1032"/>
              </a:spcBef>
              <a:spcAft>
                <a:spcPts val="0"/>
              </a:spcAft>
              <a:buSzPct val="90000"/>
              <a:buFont typeface="Arial"/>
              <a:buChar char="•"/>
              <a:defRPr sz="1600" b="0" i="0" kern="1200">
                <a:solidFill>
                  <a:srgbClr val="3C5A77"/>
                </a:solidFill>
                <a:latin typeface="Helvetica"/>
                <a:ea typeface="Geneva" charset="0"/>
                <a:cs typeface="+mn-cs"/>
              </a:defRPr>
            </a:lvl4pPr>
            <a:lvl5pPr marL="822960" indent="182880" algn="l" defTabSz="457200" rtl="0" fontAlgn="base">
              <a:lnSpc>
                <a:spcPct val="100000"/>
              </a:lnSpc>
              <a:spcBef>
                <a:spcPts val="1032"/>
              </a:spcBef>
              <a:spcAft>
                <a:spcPts val="0"/>
              </a:spcAft>
              <a:buSzPct val="88000"/>
              <a:buFont typeface="Lucida Grande"/>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indent="0">
              <a:buFont typeface="Arial"/>
              <a:buNone/>
            </a:pPr>
            <a:r>
              <a:rPr lang="en-US" sz="2400" b="1" dirty="0" smtClean="0">
                <a:solidFill>
                  <a:srgbClr val="2B2AA6"/>
                </a:solidFill>
              </a:rPr>
              <a:t>As of today:</a:t>
            </a:r>
          </a:p>
          <a:p>
            <a:pPr lvl="1" indent="0">
              <a:buFont typeface="Arial"/>
              <a:buNone/>
            </a:pPr>
            <a:r>
              <a:rPr lang="en-US" sz="2400" b="1" dirty="0">
                <a:solidFill>
                  <a:srgbClr val="FF5300"/>
                </a:solidFill>
              </a:rPr>
              <a:t> </a:t>
            </a:r>
            <a:r>
              <a:rPr lang="en-US" sz="2400" b="1" dirty="0" smtClean="0">
                <a:solidFill>
                  <a:srgbClr val="FF5300"/>
                </a:solidFill>
              </a:rPr>
              <a:t>   970 collaborators </a:t>
            </a:r>
            <a:r>
              <a:rPr lang="en-US" sz="2400" b="1" dirty="0" smtClean="0">
                <a:solidFill>
                  <a:srgbClr val="2B2AA6"/>
                </a:solidFill>
              </a:rPr>
              <a:t>from </a:t>
            </a:r>
            <a:r>
              <a:rPr lang="en-US" sz="2400" b="1" dirty="0" smtClean="0">
                <a:solidFill>
                  <a:srgbClr val="FF5300"/>
                </a:solidFill>
              </a:rPr>
              <a:t>164 institutions</a:t>
            </a:r>
            <a:r>
              <a:rPr lang="en-US" sz="2400" b="1" dirty="0" smtClean="0">
                <a:solidFill>
                  <a:srgbClr val="2B2AA6"/>
                </a:solidFill>
              </a:rPr>
              <a:t> in </a:t>
            </a:r>
            <a:r>
              <a:rPr lang="en-US" sz="2400" b="1" dirty="0" smtClean="0">
                <a:solidFill>
                  <a:srgbClr val="FF5300"/>
                </a:solidFill>
              </a:rPr>
              <a:t>30 nations</a:t>
            </a:r>
          </a:p>
          <a:p>
            <a:pPr marL="617220" lvl="2" indent="-342900"/>
            <a:endParaRPr lang="en-US" sz="2200" b="1" dirty="0" smtClean="0"/>
          </a:p>
          <a:p>
            <a:pPr marL="342900" lvl="1" indent="-342900"/>
            <a:endParaRPr lang="en-US" sz="2200" dirty="0"/>
          </a:p>
        </p:txBody>
      </p:sp>
      <p:sp>
        <p:nvSpPr>
          <p:cNvPr id="12" name="Content Placeholder 10"/>
          <p:cNvSpPr>
            <a:spLocks noGrp="1"/>
          </p:cNvSpPr>
          <p:nvPr>
            <p:ph idx="12"/>
          </p:nvPr>
        </p:nvSpPr>
        <p:spPr>
          <a:xfrm>
            <a:off x="821029" y="2219713"/>
            <a:ext cx="3517507" cy="3082258"/>
          </a:xfrm>
          <a:prstGeom prst="rect">
            <a:avLst/>
          </a:prstGeom>
        </p:spPr>
        <p:txBody>
          <a:bodyPr/>
          <a:lstStyle/>
          <a:p>
            <a:r>
              <a:rPr lang="en-US" sz="2000" dirty="0" smtClean="0">
                <a:solidFill>
                  <a:srgbClr val="0070C0"/>
                </a:solidFill>
              </a:rPr>
              <a:t>Armenia, </a:t>
            </a:r>
            <a:r>
              <a:rPr lang="en-US" sz="2000" dirty="0">
                <a:solidFill>
                  <a:srgbClr val="0070C0"/>
                </a:solidFill>
              </a:rPr>
              <a:t>Brazil, Bulgaria</a:t>
            </a:r>
            <a:r>
              <a:rPr lang="en-US" sz="2000" dirty="0" smtClean="0">
                <a:solidFill>
                  <a:srgbClr val="0070C0"/>
                </a:solidFill>
              </a:rPr>
              <a:t>, Canada, CERN, Chile, China, Colombia</a:t>
            </a:r>
            <a:r>
              <a:rPr lang="en-US" sz="2000" dirty="0">
                <a:solidFill>
                  <a:srgbClr val="0070C0"/>
                </a:solidFill>
              </a:rPr>
              <a:t>, Czech Republic</a:t>
            </a:r>
            <a:r>
              <a:rPr lang="en-US" sz="2000" dirty="0" smtClean="0">
                <a:solidFill>
                  <a:srgbClr val="0070C0"/>
                </a:solidFill>
              </a:rPr>
              <a:t>, Finland, France</a:t>
            </a:r>
            <a:r>
              <a:rPr lang="en-US" sz="2000" dirty="0">
                <a:solidFill>
                  <a:srgbClr val="0070C0"/>
                </a:solidFill>
              </a:rPr>
              <a:t>, </a:t>
            </a:r>
            <a:r>
              <a:rPr lang="en-US" sz="2000" dirty="0" smtClean="0">
                <a:solidFill>
                  <a:srgbClr val="0070C0"/>
                </a:solidFill>
              </a:rPr>
              <a:t>Greece, India</a:t>
            </a:r>
            <a:r>
              <a:rPr lang="en-US" sz="2000" dirty="0">
                <a:solidFill>
                  <a:srgbClr val="0070C0"/>
                </a:solidFill>
              </a:rPr>
              <a:t>, Iran, Italy</a:t>
            </a:r>
            <a:r>
              <a:rPr lang="en-US" sz="2000" dirty="0" smtClean="0">
                <a:solidFill>
                  <a:srgbClr val="0070C0"/>
                </a:solidFill>
              </a:rPr>
              <a:t>, Japan</a:t>
            </a:r>
            <a:r>
              <a:rPr lang="en-US" sz="2000" dirty="0">
                <a:solidFill>
                  <a:srgbClr val="0070C0"/>
                </a:solidFill>
              </a:rPr>
              <a:t>, </a:t>
            </a:r>
            <a:r>
              <a:rPr lang="en-US" sz="2000" dirty="0" smtClean="0">
                <a:solidFill>
                  <a:srgbClr val="0070C0"/>
                </a:solidFill>
              </a:rPr>
              <a:t>Madagascar, Mexico</a:t>
            </a:r>
            <a:r>
              <a:rPr lang="en-US" sz="2000" dirty="0">
                <a:solidFill>
                  <a:srgbClr val="0070C0"/>
                </a:solidFill>
              </a:rPr>
              <a:t>, </a:t>
            </a:r>
            <a:r>
              <a:rPr lang="en-US" sz="2000" dirty="0" smtClean="0">
                <a:solidFill>
                  <a:srgbClr val="0070C0"/>
                </a:solidFill>
              </a:rPr>
              <a:t>Netherlands, Peru, Poland</a:t>
            </a:r>
            <a:r>
              <a:rPr lang="en-US" sz="2000" dirty="0">
                <a:solidFill>
                  <a:srgbClr val="0070C0"/>
                </a:solidFill>
              </a:rPr>
              <a:t>, </a:t>
            </a:r>
            <a:r>
              <a:rPr lang="en-US" sz="2000" dirty="0" smtClean="0">
                <a:solidFill>
                  <a:srgbClr val="0070C0"/>
                </a:solidFill>
              </a:rPr>
              <a:t>Romania, Russia</a:t>
            </a:r>
            <a:r>
              <a:rPr lang="en-US" sz="2000" dirty="0">
                <a:solidFill>
                  <a:srgbClr val="0070C0"/>
                </a:solidFill>
              </a:rPr>
              <a:t>, </a:t>
            </a:r>
            <a:r>
              <a:rPr lang="en-US" sz="2000" dirty="0" smtClean="0">
                <a:solidFill>
                  <a:srgbClr val="0070C0"/>
                </a:solidFill>
              </a:rPr>
              <a:t>South Korea, Spain</a:t>
            </a:r>
            <a:r>
              <a:rPr lang="en-US" sz="2000" dirty="0">
                <a:solidFill>
                  <a:srgbClr val="0070C0"/>
                </a:solidFill>
              </a:rPr>
              <a:t>, </a:t>
            </a:r>
            <a:r>
              <a:rPr lang="en-US" sz="2000" dirty="0" smtClean="0">
                <a:solidFill>
                  <a:srgbClr val="0070C0"/>
                </a:solidFill>
              </a:rPr>
              <a:t>Sweden, Switzerland, Turkey</a:t>
            </a:r>
            <a:r>
              <a:rPr lang="en-US" sz="2000" dirty="0">
                <a:solidFill>
                  <a:srgbClr val="0070C0"/>
                </a:solidFill>
              </a:rPr>
              <a:t>, UK, </a:t>
            </a:r>
            <a:r>
              <a:rPr lang="en-US" sz="2000" dirty="0" smtClean="0">
                <a:solidFill>
                  <a:srgbClr val="0070C0"/>
                </a:solidFill>
              </a:rPr>
              <a:t>Ukraine, USA</a:t>
            </a:r>
          </a:p>
        </p:txBody>
      </p:sp>
      <p:sp>
        <p:nvSpPr>
          <p:cNvPr id="13" name="TextBox 12"/>
          <p:cNvSpPr txBox="1"/>
          <p:nvPr/>
        </p:nvSpPr>
        <p:spPr>
          <a:xfrm>
            <a:off x="821029" y="5771213"/>
            <a:ext cx="7916801" cy="461665"/>
          </a:xfrm>
          <a:prstGeom prst="rect">
            <a:avLst/>
          </a:prstGeom>
          <a:noFill/>
          <a:ln w="28575" cmpd="sng">
            <a:solidFill>
              <a:srgbClr val="F37C23"/>
            </a:solidFill>
          </a:ln>
        </p:spPr>
        <p:txBody>
          <a:bodyPr wrap="none" rtlCol="0">
            <a:spAutoFit/>
          </a:bodyPr>
          <a:lstStyle/>
          <a:p>
            <a:r>
              <a:rPr lang="en-US" dirty="0" smtClean="0">
                <a:solidFill>
                  <a:srgbClr val="FF5400"/>
                </a:solidFill>
                <a:latin typeface="Helvetica"/>
                <a:cs typeface="Helvetica"/>
              </a:rPr>
              <a:t>DUNE is still growing </a:t>
            </a:r>
            <a:r>
              <a:rPr lang="mr-IN" dirty="0" smtClean="0">
                <a:solidFill>
                  <a:srgbClr val="FF5400"/>
                </a:solidFill>
                <a:latin typeface="Helvetica"/>
                <a:cs typeface="Helvetica"/>
              </a:rPr>
              <a:t>–</a:t>
            </a:r>
            <a:r>
              <a:rPr lang="en-US" dirty="0" smtClean="0">
                <a:solidFill>
                  <a:srgbClr val="FF5400"/>
                </a:solidFill>
                <a:latin typeface="Helvetica"/>
                <a:cs typeface="Helvetica"/>
              </a:rPr>
              <a:t> anticipate next growth spurt soon</a:t>
            </a:r>
          </a:p>
        </p:txBody>
      </p:sp>
      <p:sp>
        <p:nvSpPr>
          <p:cNvPr id="14" name="TextBox 13"/>
          <p:cNvSpPr txBox="1"/>
          <p:nvPr/>
        </p:nvSpPr>
        <p:spPr>
          <a:xfrm>
            <a:off x="4601185" y="1196497"/>
            <a:ext cx="1393330" cy="369332"/>
          </a:xfrm>
          <a:prstGeom prst="rect">
            <a:avLst/>
          </a:prstGeom>
          <a:noFill/>
        </p:spPr>
        <p:txBody>
          <a:bodyPr wrap="none" rtlCol="0">
            <a:spAutoFit/>
          </a:bodyPr>
          <a:lstStyle/>
          <a:p>
            <a:r>
              <a:rPr lang="en-US" sz="1800" b="1" smtClean="0">
                <a:solidFill>
                  <a:srgbClr val="1248D6"/>
                </a:solidFill>
              </a:rPr>
              <a:t>60 % non-US</a:t>
            </a:r>
            <a:endParaRPr lang="en-US" sz="1800" b="1">
              <a:solidFill>
                <a:srgbClr val="1248D6"/>
              </a:solidFill>
            </a:endParaRPr>
          </a:p>
        </p:txBody>
      </p:sp>
      <p:sp>
        <p:nvSpPr>
          <p:cNvPr id="15" name="Right Brace 14"/>
          <p:cNvSpPr/>
          <p:nvPr/>
        </p:nvSpPr>
        <p:spPr>
          <a:xfrm rot="16200000">
            <a:off x="5197187" y="503213"/>
            <a:ext cx="179588" cy="2227640"/>
          </a:xfrm>
          <a:prstGeom prst="rightBrace">
            <a:avLst/>
          </a:prstGeom>
          <a:ln w="12700">
            <a:solidFill>
              <a:srgbClr val="FF53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prstClr val="black"/>
              </a:solidFill>
            </a:endParaRPr>
          </a:p>
        </p:txBody>
      </p:sp>
      <p:sp>
        <p:nvSpPr>
          <p:cNvPr id="16" name="TextBox 15"/>
          <p:cNvSpPr txBox="1"/>
          <p:nvPr/>
        </p:nvSpPr>
        <p:spPr>
          <a:xfrm rot="20027281">
            <a:off x="998119" y="2240087"/>
            <a:ext cx="7314823" cy="2662267"/>
          </a:xfrm>
          <a:prstGeom prst="rect">
            <a:avLst/>
          </a:prstGeom>
          <a:solidFill>
            <a:schemeClr val="bg1"/>
          </a:solidFill>
          <a:ln w="28575">
            <a:solidFill>
              <a:srgbClr val="FF5400"/>
            </a:solidFill>
          </a:ln>
        </p:spPr>
        <p:txBody>
          <a:bodyPr wrap="none" rtlCol="0">
            <a:spAutoFit/>
          </a:bodyPr>
          <a:lstStyle/>
          <a:p>
            <a:pPr>
              <a:lnSpc>
                <a:spcPct val="120000"/>
              </a:lnSpc>
              <a:spcBef>
                <a:spcPts val="0"/>
              </a:spcBef>
            </a:pPr>
            <a:r>
              <a:rPr lang="en-US" sz="3600" b="1" dirty="0" smtClean="0">
                <a:solidFill>
                  <a:srgbClr val="1248D6"/>
                </a:solidFill>
                <a:latin typeface="Arial"/>
              </a:rPr>
              <a:t>Increasing levels of engagement</a:t>
            </a:r>
            <a:endParaRPr lang="en-US" sz="3600" b="1" dirty="0">
              <a:solidFill>
                <a:srgbClr val="1248D6"/>
              </a:solidFill>
              <a:latin typeface="Arial"/>
            </a:endParaRPr>
          </a:p>
          <a:p>
            <a:pPr marL="800100" lvl="1" indent="-342900">
              <a:lnSpc>
                <a:spcPct val="110000"/>
              </a:lnSpc>
              <a:spcBef>
                <a:spcPts val="0"/>
              </a:spcBef>
              <a:spcAft>
                <a:spcPts val="300"/>
              </a:spcAft>
              <a:buClr>
                <a:srgbClr val="FF5300"/>
              </a:buClr>
              <a:buFont typeface="Wingdings" charset="2"/>
              <a:buChar char="§"/>
            </a:pPr>
            <a:r>
              <a:rPr lang="en-US" sz="3600" b="1" dirty="0" smtClean="0">
                <a:solidFill>
                  <a:srgbClr val="FF5300"/>
                </a:solidFill>
              </a:rPr>
              <a:t>Last Collaboration Meeting</a:t>
            </a:r>
          </a:p>
          <a:p>
            <a:pPr marL="1485900" lvl="2" indent="-571500">
              <a:lnSpc>
                <a:spcPct val="110000"/>
              </a:lnSpc>
              <a:spcBef>
                <a:spcPts val="0"/>
              </a:spcBef>
              <a:spcAft>
                <a:spcPts val="300"/>
              </a:spcAft>
              <a:buClr>
                <a:srgbClr val="FF5300"/>
              </a:buClr>
              <a:buFont typeface="Arial" charset="0"/>
              <a:buChar char="•"/>
            </a:pPr>
            <a:r>
              <a:rPr lang="en-US" sz="3600" b="1" dirty="0" smtClean="0">
                <a:solidFill>
                  <a:srgbClr val="FF5300"/>
                </a:solidFill>
              </a:rPr>
              <a:t>201+</a:t>
            </a:r>
            <a:r>
              <a:rPr lang="en-US" sz="3600" dirty="0" smtClean="0">
                <a:solidFill>
                  <a:srgbClr val="1248D6"/>
                </a:solidFill>
              </a:rPr>
              <a:t> in person attendees</a:t>
            </a:r>
            <a:r>
              <a:rPr lang="en-US" sz="3600" b="1" dirty="0" smtClean="0">
                <a:solidFill>
                  <a:srgbClr val="1248D6"/>
                </a:solidFill>
              </a:rPr>
              <a:t> </a:t>
            </a:r>
            <a:endParaRPr lang="en-US" sz="3600" dirty="0" smtClean="0">
              <a:solidFill>
                <a:srgbClr val="1248D6"/>
              </a:solidFill>
            </a:endParaRPr>
          </a:p>
          <a:p>
            <a:pPr marL="1485900" lvl="2" indent="-571500">
              <a:lnSpc>
                <a:spcPct val="110000"/>
              </a:lnSpc>
              <a:spcBef>
                <a:spcPts val="0"/>
              </a:spcBef>
              <a:spcAft>
                <a:spcPts val="300"/>
              </a:spcAft>
              <a:buClr>
                <a:srgbClr val="FF5300"/>
              </a:buClr>
              <a:buFont typeface="Arial" charset="0"/>
              <a:buChar char="•"/>
            </a:pPr>
            <a:r>
              <a:rPr lang="en-US" sz="3600" b="1" dirty="0" smtClean="0">
                <a:solidFill>
                  <a:srgbClr val="FF5400"/>
                </a:solidFill>
              </a:rPr>
              <a:t>&gt;190</a:t>
            </a:r>
            <a:r>
              <a:rPr lang="en-US" sz="3600" b="1" dirty="0" smtClean="0">
                <a:solidFill>
                  <a:srgbClr val="1248D6"/>
                </a:solidFill>
              </a:rPr>
              <a:t> presentations!</a:t>
            </a:r>
          </a:p>
        </p:txBody>
      </p:sp>
    </p:spTree>
    <p:extLst>
      <p:ext uri="{BB962C8B-B14F-4D97-AF65-F5344CB8AC3E}">
        <p14:creationId xmlns:p14="http://schemas.microsoft.com/office/powerpoint/2010/main" val="7387813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GB">
                <a:latin typeface="Helvetica"/>
                <a:cs typeface="Helvetica"/>
              </a:rPr>
              <a:t>22/6/2017</a:t>
            </a:r>
            <a:endParaRPr lang="en-US" dirty="0">
              <a:latin typeface="Helvetica"/>
              <a:cs typeface="Helvetica"/>
            </a:endParaRPr>
          </a:p>
        </p:txBody>
      </p:sp>
      <p:sp>
        <p:nvSpPr>
          <p:cNvPr id="5" name="Footer Placeholder 4"/>
          <p:cNvSpPr>
            <a:spLocks noGrp="1"/>
          </p:cNvSpPr>
          <p:nvPr>
            <p:ph type="ftr" sz="quarter" idx="3"/>
          </p:nvPr>
        </p:nvSpPr>
        <p:spPr/>
        <p:txBody>
          <a:bodyPr/>
          <a:lstStyle/>
          <a:p>
            <a:pPr>
              <a:defRPr/>
            </a:pPr>
            <a:r>
              <a:rPr lang="en-GB" smtClean="0"/>
              <a:t>Mark Thomson | LBNC Meeting (CERN)</a:t>
            </a:r>
            <a:endParaRPr lang="en-GB"/>
          </a:p>
        </p:txBody>
      </p:sp>
      <p:sp>
        <p:nvSpPr>
          <p:cNvPr id="6" name="Slide Number Placeholder 5"/>
          <p:cNvSpPr>
            <a:spLocks noGrp="1"/>
          </p:cNvSpPr>
          <p:nvPr>
            <p:ph type="sldNum" sz="quarter" idx="4"/>
          </p:nvPr>
        </p:nvSpPr>
        <p:spPr/>
        <p:txBody>
          <a:bodyPr/>
          <a:lstStyle/>
          <a:p>
            <a:pPr>
              <a:defRPr/>
            </a:pPr>
            <a:fld id="{0C39C72E-2A13-EB4D-AD45-6D4E6ACAED8D}" type="slidenum">
              <a:rPr lang="en-US"/>
              <a:pPr>
                <a:defRPr/>
              </a:pPr>
              <a:t>41</a:t>
            </a:fld>
            <a:endParaRPr lang="en-US" dirty="0"/>
          </a:p>
        </p:txBody>
      </p:sp>
      <p:pic>
        <p:nvPicPr>
          <p:cNvPr id="7" name="Picture 6"/>
          <p:cNvPicPr/>
          <p:nvPr/>
        </p:nvPicPr>
        <p:blipFill rotWithShape="1">
          <a:blip r:embed="rId2">
            <a:extLst>
              <a:ext uri="{28A0092B-C50C-407E-A947-70E740481C1C}">
                <a14:useLocalDpi xmlns:a14="http://schemas.microsoft.com/office/drawing/2010/main" val="0"/>
              </a:ext>
            </a:extLst>
          </a:blip>
          <a:srcRect l="2543" t="9276" r="457" b="19368"/>
          <a:stretch/>
        </p:blipFill>
        <p:spPr bwMode="auto">
          <a:xfrm>
            <a:off x="939303" y="2314450"/>
            <a:ext cx="7094355" cy="2908309"/>
          </a:xfrm>
          <a:prstGeom prst="rect">
            <a:avLst/>
          </a:prstGeom>
          <a:ln>
            <a:noFill/>
          </a:ln>
          <a:extLst>
            <a:ext uri="{53640926-AAD7-44D8-BBD7-CCE9431645EC}">
              <a14:shadowObscured xmlns:a14="http://schemas.microsoft.com/office/drawing/2010/main"/>
            </a:ext>
          </a:extLst>
        </p:spPr>
      </p:pic>
      <p:sp>
        <p:nvSpPr>
          <p:cNvPr id="8" name="Content Placeholder 2"/>
          <p:cNvSpPr txBox="1">
            <a:spLocks/>
          </p:cNvSpPr>
          <p:nvPr/>
        </p:nvSpPr>
        <p:spPr>
          <a:xfrm>
            <a:off x="484714" y="1067543"/>
            <a:ext cx="8084984" cy="936168"/>
          </a:xfrm>
          <a:prstGeom prst="rect">
            <a:avLst/>
          </a:prstGeom>
        </p:spPr>
        <p:txBody>
          <a:bodyPr lIns="0" rIns="0">
            <a:no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spcAft>
                <a:spcPts val="300"/>
              </a:spcAft>
            </a:pPr>
            <a:r>
              <a:rPr lang="en-US" sz="2000" b="1" dirty="0" smtClean="0">
                <a:solidFill>
                  <a:srgbClr val="000090"/>
                </a:solidFill>
              </a:rPr>
              <a:t>Moving to </a:t>
            </a:r>
            <a:r>
              <a:rPr lang="en-US" sz="2000" b="1" dirty="0" smtClean="0">
                <a:solidFill>
                  <a:srgbClr val="FF5300"/>
                </a:solidFill>
              </a:rPr>
              <a:t>modified DUNE organizational structure </a:t>
            </a:r>
            <a:r>
              <a:rPr lang="en-US" sz="2000" b="1" dirty="0" smtClean="0">
                <a:solidFill>
                  <a:srgbClr val="000090"/>
                </a:solidFill>
              </a:rPr>
              <a:t>to implement our strategy for CD-2: FD WGs ➝ Construction Consortia</a:t>
            </a:r>
          </a:p>
          <a:p>
            <a:pPr lvl="1">
              <a:lnSpc>
                <a:spcPct val="120000"/>
              </a:lnSpc>
              <a:spcBef>
                <a:spcPts val="0"/>
              </a:spcBef>
              <a:spcAft>
                <a:spcPts val="300"/>
              </a:spcAft>
            </a:pPr>
            <a:r>
              <a:rPr lang="en-US" sz="1800" dirty="0">
                <a:solidFill>
                  <a:srgbClr val="00B050"/>
                </a:solidFill>
              </a:rPr>
              <a:t>i</a:t>
            </a:r>
            <a:r>
              <a:rPr lang="en-US" sz="1800" dirty="0" smtClean="0">
                <a:solidFill>
                  <a:srgbClr val="00B050"/>
                </a:solidFill>
              </a:rPr>
              <a:t>n addition, removed a layer of management to clarify reporting lines</a:t>
            </a:r>
          </a:p>
          <a:p>
            <a:pPr lvl="1">
              <a:lnSpc>
                <a:spcPct val="120000"/>
              </a:lnSpc>
              <a:spcBef>
                <a:spcPts val="0"/>
              </a:spcBef>
              <a:spcAft>
                <a:spcPts val="300"/>
              </a:spcAft>
            </a:pPr>
            <a:r>
              <a:rPr lang="en-US" sz="1800" dirty="0" smtClean="0">
                <a:solidFill>
                  <a:srgbClr val="00B050"/>
                </a:solidFill>
              </a:rPr>
              <a:t>executive levels unchanged</a:t>
            </a:r>
          </a:p>
          <a:p>
            <a:pPr lvl="1">
              <a:lnSpc>
                <a:spcPct val="120000"/>
              </a:lnSpc>
              <a:spcBef>
                <a:spcPts val="0"/>
              </a:spcBef>
              <a:spcAft>
                <a:spcPts val="300"/>
              </a:spcAft>
            </a:pPr>
            <a:r>
              <a:rPr lang="en-US" sz="1800" dirty="0">
                <a:solidFill>
                  <a:srgbClr val="00B050"/>
                </a:solidFill>
              </a:rPr>
              <a:t>o</a:t>
            </a:r>
            <a:r>
              <a:rPr lang="en-US" sz="1800" dirty="0" smtClean="0">
                <a:solidFill>
                  <a:srgbClr val="00B050"/>
                </a:solidFill>
              </a:rPr>
              <a:t>versight unchanged</a:t>
            </a:r>
          </a:p>
        </p:txBody>
      </p:sp>
      <p:sp>
        <p:nvSpPr>
          <p:cNvPr id="9" name="Content Placeholder 2"/>
          <p:cNvSpPr txBox="1">
            <a:spLocks/>
          </p:cNvSpPr>
          <p:nvPr/>
        </p:nvSpPr>
        <p:spPr>
          <a:xfrm>
            <a:off x="480357" y="5212844"/>
            <a:ext cx="8303719" cy="936168"/>
          </a:xfrm>
          <a:prstGeom prst="rect">
            <a:avLst/>
          </a:prstGeom>
        </p:spPr>
        <p:txBody>
          <a:bodyPr lIns="0" rIns="0">
            <a:noAutofit/>
          </a:bodyPr>
          <a:lstStyle>
            <a:lvl1pPr marL="256032" indent="-265176" algn="l" defTabSz="457200" rtl="0" fontAlgn="base">
              <a:lnSpc>
                <a:spcPct val="100000"/>
              </a:lnSpc>
              <a:spcBef>
                <a:spcPts val="1200"/>
              </a:spcBef>
              <a:spcAft>
                <a:spcPts val="0"/>
              </a:spcAft>
              <a:buFont typeface="Arial"/>
              <a:buChar char="•"/>
              <a:defRPr sz="2200" b="0" i="0" kern="1200">
                <a:solidFill>
                  <a:srgbClr val="3C5A77"/>
                </a:solidFill>
                <a:latin typeface="Helvetica"/>
                <a:ea typeface="Geneva" charset="0"/>
                <a:cs typeface="Geneva" charset="0"/>
              </a:defRPr>
            </a:lvl1pPr>
            <a:lvl2pPr marL="541338" indent="-266700" algn="l" defTabSz="457200" rtl="0" fontAlgn="base">
              <a:lnSpc>
                <a:spcPct val="100000"/>
              </a:lnSpc>
              <a:spcBef>
                <a:spcPts val="1200"/>
              </a:spcBef>
              <a:spcAft>
                <a:spcPts val="0"/>
              </a:spcAft>
              <a:buSzPct val="90000"/>
              <a:buFont typeface="Lucida Grande"/>
              <a:buChar char="-"/>
              <a:defRPr sz="2000" b="0" i="0" kern="1200">
                <a:solidFill>
                  <a:srgbClr val="3C5A77"/>
                </a:solidFill>
                <a:latin typeface="Helvetica"/>
                <a:ea typeface="Geneva" charset="0"/>
                <a:cs typeface="+mn-cs"/>
              </a:defRPr>
            </a:lvl2pPr>
            <a:lvl3pPr marL="898525" indent="-273050" algn="l" defTabSz="457200" rtl="0" fontAlgn="base">
              <a:lnSpc>
                <a:spcPct val="100000"/>
              </a:lnSpc>
              <a:spcBef>
                <a:spcPts val="1200"/>
              </a:spcBef>
              <a:spcAft>
                <a:spcPts val="0"/>
              </a:spcAft>
              <a:buSzPct val="88000"/>
              <a:buFont typeface="Arial"/>
              <a:buChar char="•"/>
              <a:defRPr sz="1800" b="0" i="0" kern="1200">
                <a:solidFill>
                  <a:srgbClr val="3C5A77"/>
                </a:solidFill>
                <a:latin typeface="Helvetica"/>
                <a:ea typeface="Geneva" charset="0"/>
                <a:cs typeface="+mn-cs"/>
              </a:defRPr>
            </a:lvl3pPr>
            <a:lvl4pPr marL="1165225" indent="-266700" algn="l" defTabSz="457200" rtl="0" fontAlgn="base">
              <a:lnSpc>
                <a:spcPct val="100000"/>
              </a:lnSpc>
              <a:spcBef>
                <a:spcPts val="1200"/>
              </a:spcBef>
              <a:spcAft>
                <a:spcPts val="0"/>
              </a:spcAft>
              <a:buSzPct val="90000"/>
              <a:buFont typeface="Lucida Grande"/>
              <a:buChar char="-"/>
              <a:defRPr sz="1600" b="0" i="0" kern="1200">
                <a:solidFill>
                  <a:srgbClr val="3C5A77"/>
                </a:solidFill>
                <a:latin typeface="Helvetica"/>
                <a:ea typeface="Geneva" charset="0"/>
                <a:cs typeface="+mn-cs"/>
              </a:defRPr>
            </a:lvl4pPr>
            <a:lvl5pPr marL="1431925" indent="-266700" algn="l" defTabSz="457200" rtl="0" fontAlgn="base">
              <a:lnSpc>
                <a:spcPct val="100000"/>
              </a:lnSpc>
              <a:spcBef>
                <a:spcPts val="1200"/>
              </a:spcBef>
              <a:spcAft>
                <a:spcPts val="0"/>
              </a:spcAft>
              <a:buSzPct val="88000"/>
              <a:buFont typeface="Arial"/>
              <a:buChar char="•"/>
              <a:defRPr sz="1400" b="0" i="0" kern="1200">
                <a:solidFill>
                  <a:srgbClr val="3C5A77"/>
                </a:solidFill>
                <a:latin typeface="Helvetica"/>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spcAft>
                <a:spcPts val="300"/>
              </a:spcAft>
            </a:pPr>
            <a:r>
              <a:rPr lang="en-US" sz="2000" b="1" dirty="0" smtClean="0">
                <a:solidFill>
                  <a:srgbClr val="000090"/>
                </a:solidFill>
              </a:rPr>
              <a:t>Project management</a:t>
            </a:r>
          </a:p>
          <a:p>
            <a:pPr lvl="1">
              <a:lnSpc>
                <a:spcPct val="120000"/>
              </a:lnSpc>
              <a:spcBef>
                <a:spcPts val="0"/>
              </a:spcBef>
              <a:spcAft>
                <a:spcPts val="300"/>
              </a:spcAft>
            </a:pPr>
            <a:r>
              <a:rPr lang="en-US" sz="1800" dirty="0" smtClean="0">
                <a:solidFill>
                  <a:srgbClr val="1248D6"/>
                </a:solidFill>
              </a:rPr>
              <a:t>Shift towards distributed project organization, coordinated by </a:t>
            </a:r>
            <a:r>
              <a:rPr lang="en-US" sz="1800" dirty="0" smtClean="0">
                <a:solidFill>
                  <a:srgbClr val="E133A9"/>
                </a:solidFill>
              </a:rPr>
              <a:t>IPO</a:t>
            </a:r>
          </a:p>
          <a:p>
            <a:pPr lvl="1">
              <a:lnSpc>
                <a:spcPct val="120000"/>
              </a:lnSpc>
              <a:spcBef>
                <a:spcPts val="0"/>
              </a:spcBef>
              <a:spcAft>
                <a:spcPts val="300"/>
              </a:spcAft>
            </a:pPr>
            <a:r>
              <a:rPr lang="en-US" sz="1800" dirty="0">
                <a:solidFill>
                  <a:srgbClr val="1248D6"/>
                </a:solidFill>
              </a:rPr>
              <a:t>D</a:t>
            </a:r>
            <a:r>
              <a:rPr lang="en-US" sz="1800" dirty="0" smtClean="0">
                <a:solidFill>
                  <a:srgbClr val="1248D6"/>
                </a:solidFill>
              </a:rPr>
              <a:t>eliverables managed by </a:t>
            </a:r>
            <a:r>
              <a:rPr lang="en-US" sz="1800" b="1" dirty="0" smtClean="0">
                <a:solidFill>
                  <a:srgbClr val="FF5300"/>
                </a:solidFill>
              </a:rPr>
              <a:t>international contributors </a:t>
            </a:r>
            <a:r>
              <a:rPr lang="en-US" sz="1800" dirty="0" smtClean="0">
                <a:solidFill>
                  <a:srgbClr val="1248D6"/>
                </a:solidFill>
              </a:rPr>
              <a:t>within consortia</a:t>
            </a:r>
          </a:p>
        </p:txBody>
      </p:sp>
      <p:sp>
        <p:nvSpPr>
          <p:cNvPr id="10" name="Title 1"/>
          <p:cNvSpPr>
            <a:spLocks noGrp="1"/>
          </p:cNvSpPr>
          <p:nvPr>
            <p:ph type="title"/>
          </p:nvPr>
        </p:nvSpPr>
        <p:spPr>
          <a:xfrm>
            <a:off x="457200" y="462518"/>
            <a:ext cx="8686800" cy="647102"/>
          </a:xfrm>
        </p:spPr>
        <p:txBody>
          <a:bodyPr/>
          <a:lstStyle/>
          <a:p>
            <a:pPr lvl="0"/>
            <a:r>
              <a:rPr lang="en-US" sz="4000" dirty="0" smtClean="0"/>
              <a:t>Management Structure: Aug 2017</a:t>
            </a:r>
            <a:endParaRPr lang="en-US" sz="4000" dirty="0"/>
          </a:p>
        </p:txBody>
      </p:sp>
      <p:sp>
        <p:nvSpPr>
          <p:cNvPr id="11" name="Rectangle 10"/>
          <p:cNvSpPr/>
          <p:nvPr/>
        </p:nvSpPr>
        <p:spPr>
          <a:xfrm>
            <a:off x="1877785" y="4716051"/>
            <a:ext cx="546000" cy="392707"/>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12" name="Rectangle 11"/>
          <p:cNvSpPr/>
          <p:nvPr/>
        </p:nvSpPr>
        <p:spPr>
          <a:xfrm>
            <a:off x="2493647" y="4711876"/>
            <a:ext cx="546000" cy="392707"/>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13" name="Rectangle 12"/>
          <p:cNvSpPr/>
          <p:nvPr/>
        </p:nvSpPr>
        <p:spPr>
          <a:xfrm>
            <a:off x="5765021" y="4707701"/>
            <a:ext cx="546000" cy="392707"/>
          </a:xfrm>
          <a:prstGeom prst="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14" name="Rectangle 13"/>
          <p:cNvSpPr/>
          <p:nvPr/>
        </p:nvSpPr>
        <p:spPr>
          <a:xfrm>
            <a:off x="1096998" y="4718139"/>
            <a:ext cx="606542" cy="392707"/>
          </a:xfrm>
          <a:prstGeom prst="rect">
            <a:avLst/>
          </a:prstGeom>
          <a:noFill/>
          <a:ln w="19050">
            <a:solidFill>
              <a:srgbClr val="E133A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prstClr val="white"/>
              </a:solidFill>
            </a:endParaRPr>
          </a:p>
        </p:txBody>
      </p:sp>
      <p:sp>
        <p:nvSpPr>
          <p:cNvPr id="15" name="TextBox 14"/>
          <p:cNvSpPr txBox="1"/>
          <p:nvPr/>
        </p:nvSpPr>
        <p:spPr>
          <a:xfrm>
            <a:off x="413359" y="3682876"/>
            <a:ext cx="1183710" cy="523220"/>
          </a:xfrm>
          <a:prstGeom prst="rect">
            <a:avLst/>
          </a:prstGeom>
          <a:ln>
            <a:solidFill>
              <a:srgbClr val="FF53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400" smtClean="0">
                <a:solidFill>
                  <a:srgbClr val="2B2AA6"/>
                </a:solidFill>
              </a:rPr>
              <a:t>Project coordination</a:t>
            </a:r>
            <a:endParaRPr lang="en-US" sz="1400" dirty="0" smtClean="0">
              <a:solidFill>
                <a:srgbClr val="2B2AA6"/>
              </a:solidFill>
            </a:endParaRPr>
          </a:p>
        </p:txBody>
      </p:sp>
      <p:cxnSp>
        <p:nvCxnSpPr>
          <p:cNvPr id="16" name="Straight Arrow Connector 15"/>
          <p:cNvCxnSpPr/>
          <p:nvPr/>
        </p:nvCxnSpPr>
        <p:spPr>
          <a:xfrm>
            <a:off x="935750" y="4199760"/>
            <a:ext cx="355600" cy="413658"/>
          </a:xfrm>
          <a:prstGeom prst="straightConnector1">
            <a:avLst/>
          </a:prstGeom>
          <a:ln>
            <a:solidFill>
              <a:srgbClr val="FF54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6794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4000" dirty="0" smtClean="0"/>
              <a:t>DUNE in 2017</a:t>
            </a:r>
            <a:endParaRPr lang="en-US" sz="4000" dirty="0"/>
          </a:p>
        </p:txBody>
      </p:sp>
      <p:sp>
        <p:nvSpPr>
          <p:cNvPr id="7" name="Content Placeholder 2"/>
          <p:cNvSpPr txBox="1">
            <a:spLocks/>
          </p:cNvSpPr>
          <p:nvPr/>
        </p:nvSpPr>
        <p:spPr>
          <a:xfrm>
            <a:off x="441865" y="1161045"/>
            <a:ext cx="8625577" cy="5392333"/>
          </a:xfrm>
          <a:prstGeom prst="rect">
            <a:avLst/>
          </a:prstGeom>
        </p:spPr>
        <p:txBody>
          <a:bodyPr/>
          <a:lst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smtClean="0">
                <a:solidFill>
                  <a:srgbClr val="2B2AA6"/>
                </a:solidFill>
              </a:rPr>
              <a:t>Major (non-</a:t>
            </a:r>
            <a:r>
              <a:rPr lang="en-US" sz="2000" b="1" dirty="0" err="1" smtClean="0">
                <a:solidFill>
                  <a:srgbClr val="2B2AA6"/>
                </a:solidFill>
              </a:rPr>
              <a:t>protoDUNE</a:t>
            </a:r>
            <a:r>
              <a:rPr lang="en-US" sz="2000" b="1" dirty="0" smtClean="0">
                <a:solidFill>
                  <a:srgbClr val="2B2AA6"/>
                </a:solidFill>
              </a:rPr>
              <a:t>) milestones in 2017</a:t>
            </a:r>
          </a:p>
          <a:p>
            <a:pPr lvl="1">
              <a:buClr>
                <a:srgbClr val="FF5300"/>
              </a:buClr>
            </a:pPr>
            <a:r>
              <a:rPr lang="en-US" sz="1700" b="1" dirty="0" smtClean="0">
                <a:solidFill>
                  <a:srgbClr val="FF0000"/>
                </a:solidFill>
              </a:rPr>
              <a:t>Jan</a:t>
            </a:r>
            <a:r>
              <a:rPr lang="en-US" sz="1700" dirty="0" smtClean="0">
                <a:solidFill>
                  <a:srgbClr val="000090"/>
                </a:solidFill>
              </a:rPr>
              <a:t>		</a:t>
            </a:r>
            <a:r>
              <a:rPr lang="en-US" sz="1700" dirty="0" smtClean="0">
                <a:solidFill>
                  <a:srgbClr val="2B2AA6"/>
                </a:solidFill>
              </a:rPr>
              <a:t>Launch </a:t>
            </a:r>
            <a:r>
              <a:rPr lang="en-US" sz="1700" dirty="0" err="1" smtClean="0">
                <a:solidFill>
                  <a:srgbClr val="2B2AA6"/>
                </a:solidFill>
              </a:rPr>
              <a:t>EoI</a:t>
            </a:r>
            <a:r>
              <a:rPr lang="en-US" sz="1700" dirty="0" smtClean="0">
                <a:solidFill>
                  <a:srgbClr val="2B2AA6"/>
                </a:solidFill>
              </a:rPr>
              <a:t> process for FD-SP </a:t>
            </a:r>
            <a:r>
              <a:rPr lang="en-US" sz="1700" dirty="0" smtClean="0">
                <a:solidFill>
                  <a:srgbClr val="008000"/>
                </a:solidFill>
                <a:latin typeface="ZapfDingbatsITC"/>
              </a:rPr>
              <a:t>✔</a:t>
            </a:r>
            <a:endParaRPr lang="en-US" sz="1700" dirty="0">
              <a:solidFill>
                <a:srgbClr val="000090"/>
              </a:solidFill>
            </a:endParaRPr>
          </a:p>
          <a:p>
            <a:pPr lvl="1">
              <a:buClr>
                <a:srgbClr val="FF5300"/>
              </a:buClr>
            </a:pPr>
            <a:r>
              <a:rPr lang="en-US" sz="1700" b="1" dirty="0" smtClean="0">
                <a:solidFill>
                  <a:srgbClr val="FF0000"/>
                </a:solidFill>
              </a:rPr>
              <a:t>March </a:t>
            </a:r>
            <a:r>
              <a:rPr lang="en-US" sz="1700" b="1" dirty="0" smtClean="0">
                <a:solidFill>
                  <a:srgbClr val="000000"/>
                </a:solidFill>
              </a:rPr>
              <a:t>      	</a:t>
            </a:r>
            <a:r>
              <a:rPr lang="en-US" sz="1700" dirty="0" smtClean="0">
                <a:solidFill>
                  <a:srgbClr val="2B2AA6"/>
                </a:solidFill>
              </a:rPr>
              <a:t>First ND Concept Study workshop  </a:t>
            </a:r>
            <a:r>
              <a:rPr lang="en-US" sz="1700" dirty="0">
                <a:solidFill>
                  <a:srgbClr val="008000"/>
                </a:solidFill>
                <a:latin typeface="ZapfDingbatsITC"/>
              </a:rPr>
              <a:t>✔</a:t>
            </a:r>
            <a:r>
              <a:rPr lang="en-US" sz="1700" dirty="0">
                <a:solidFill>
                  <a:srgbClr val="008000"/>
                </a:solidFill>
              </a:rPr>
              <a:t> </a:t>
            </a:r>
            <a:endParaRPr lang="en-US" sz="1700" dirty="0" smtClean="0">
              <a:solidFill>
                <a:srgbClr val="000090"/>
              </a:solidFill>
            </a:endParaRPr>
          </a:p>
          <a:p>
            <a:pPr lvl="1">
              <a:buClr>
                <a:srgbClr val="FF5300"/>
              </a:buClr>
            </a:pPr>
            <a:r>
              <a:rPr lang="en-US" sz="1700" b="1" dirty="0" smtClean="0">
                <a:solidFill>
                  <a:srgbClr val="FF0000"/>
                </a:solidFill>
              </a:rPr>
              <a:t>April   	</a:t>
            </a:r>
            <a:r>
              <a:rPr lang="en-US" sz="1700" dirty="0" smtClean="0">
                <a:solidFill>
                  <a:srgbClr val="2B2AA6"/>
                </a:solidFill>
              </a:rPr>
              <a:t>Physics TDR editors appointed </a:t>
            </a:r>
            <a:r>
              <a:rPr lang="en-US" sz="1700" dirty="0" smtClean="0">
                <a:solidFill>
                  <a:srgbClr val="008000"/>
                </a:solidFill>
                <a:latin typeface="ZapfDingbatsITC"/>
              </a:rPr>
              <a:t>✔</a:t>
            </a:r>
          </a:p>
          <a:p>
            <a:pPr lvl="1">
              <a:buClr>
                <a:srgbClr val="FF5300"/>
              </a:buClr>
            </a:pPr>
            <a:r>
              <a:rPr lang="en-US" sz="1700" b="1" dirty="0" smtClean="0">
                <a:solidFill>
                  <a:srgbClr val="FF0000"/>
                </a:solidFill>
              </a:rPr>
              <a:t>May  </a:t>
            </a:r>
            <a:r>
              <a:rPr lang="en-US" sz="1700" dirty="0" smtClean="0">
                <a:solidFill>
                  <a:srgbClr val="000000"/>
                </a:solidFill>
              </a:rPr>
              <a:t>     	</a:t>
            </a:r>
            <a:r>
              <a:rPr lang="en-US" sz="1700" dirty="0" smtClean="0">
                <a:solidFill>
                  <a:srgbClr val="2B2AA6"/>
                </a:solidFill>
              </a:rPr>
              <a:t>Task force reports finalized/reviewed </a:t>
            </a:r>
            <a:r>
              <a:rPr lang="en-US" sz="1700" dirty="0">
                <a:solidFill>
                  <a:srgbClr val="008000"/>
                </a:solidFill>
                <a:latin typeface="ZapfDingbatsITC"/>
              </a:rPr>
              <a:t>✔</a:t>
            </a:r>
            <a:endParaRPr lang="en-US" sz="1700" dirty="0" smtClean="0">
              <a:solidFill>
                <a:srgbClr val="2B2AA6"/>
              </a:solidFill>
            </a:endParaRPr>
          </a:p>
          <a:p>
            <a:pPr lvl="1">
              <a:buClr>
                <a:srgbClr val="FF5300"/>
              </a:buClr>
            </a:pPr>
            <a:r>
              <a:rPr lang="en-US" sz="1700" b="1" dirty="0">
                <a:solidFill>
                  <a:srgbClr val="FF0000"/>
                </a:solidFill>
              </a:rPr>
              <a:t>May  </a:t>
            </a:r>
            <a:r>
              <a:rPr lang="en-US" sz="1700" dirty="0">
                <a:solidFill>
                  <a:srgbClr val="000000"/>
                </a:solidFill>
              </a:rPr>
              <a:t>     	</a:t>
            </a:r>
            <a:r>
              <a:rPr lang="en-US" sz="1700" dirty="0" smtClean="0">
                <a:solidFill>
                  <a:srgbClr val="2B2AA6"/>
                </a:solidFill>
              </a:rPr>
              <a:t>FD_SP consortia discussions at </a:t>
            </a:r>
            <a:r>
              <a:rPr lang="en-US" sz="1700" dirty="0" err="1" smtClean="0">
                <a:solidFill>
                  <a:srgbClr val="2B2AA6"/>
                </a:solidFill>
              </a:rPr>
              <a:t>collab</a:t>
            </a:r>
            <a:r>
              <a:rPr lang="en-US" sz="1700" dirty="0" smtClean="0">
                <a:solidFill>
                  <a:srgbClr val="2B2AA6"/>
                </a:solidFill>
              </a:rPr>
              <a:t>. </a:t>
            </a:r>
            <a:r>
              <a:rPr lang="en-US" sz="1700" dirty="0">
                <a:solidFill>
                  <a:srgbClr val="2B2AA6"/>
                </a:solidFill>
              </a:rPr>
              <a:t>m</a:t>
            </a:r>
            <a:r>
              <a:rPr lang="en-US" sz="1700" dirty="0" smtClean="0">
                <a:solidFill>
                  <a:srgbClr val="2B2AA6"/>
                </a:solidFill>
              </a:rPr>
              <a:t>tg. </a:t>
            </a:r>
            <a:r>
              <a:rPr lang="en-US" sz="1700" dirty="0">
                <a:solidFill>
                  <a:srgbClr val="008000"/>
                </a:solidFill>
                <a:latin typeface="ZapfDingbatsITC"/>
              </a:rPr>
              <a:t>✔</a:t>
            </a:r>
            <a:endParaRPr lang="en-US" sz="1700" dirty="0" smtClean="0">
              <a:solidFill>
                <a:srgbClr val="008000"/>
              </a:solidFill>
              <a:latin typeface="ZapfDingbatsITC"/>
            </a:endParaRPr>
          </a:p>
          <a:p>
            <a:pPr lvl="1">
              <a:buClr>
                <a:srgbClr val="FF5300"/>
              </a:buClr>
            </a:pPr>
            <a:r>
              <a:rPr lang="en-US" sz="1700" b="1" dirty="0" smtClean="0">
                <a:solidFill>
                  <a:srgbClr val="FF0000"/>
                </a:solidFill>
              </a:rPr>
              <a:t>June</a:t>
            </a:r>
            <a:r>
              <a:rPr lang="en-US" sz="1700" dirty="0">
                <a:solidFill>
                  <a:srgbClr val="000000"/>
                </a:solidFill>
              </a:rPr>
              <a:t>	      </a:t>
            </a:r>
            <a:r>
              <a:rPr lang="en-US" sz="1700" dirty="0" smtClean="0">
                <a:solidFill>
                  <a:srgbClr val="000000"/>
                </a:solidFill>
              </a:rPr>
              <a:t> </a:t>
            </a:r>
            <a:r>
              <a:rPr lang="en-US" sz="1700" dirty="0">
                <a:solidFill>
                  <a:srgbClr val="000000"/>
                </a:solidFill>
              </a:rPr>
              <a:t>	</a:t>
            </a:r>
            <a:r>
              <a:rPr lang="en-US" sz="1700" dirty="0" smtClean="0">
                <a:solidFill>
                  <a:srgbClr val="2B2AA6"/>
                </a:solidFill>
              </a:rPr>
              <a:t>Second ND Concept Study workshop </a:t>
            </a:r>
            <a:r>
              <a:rPr lang="en-US" sz="1700" dirty="0">
                <a:solidFill>
                  <a:srgbClr val="008000"/>
                </a:solidFill>
                <a:latin typeface="ZapfDingbatsITC"/>
              </a:rPr>
              <a:t>✔</a:t>
            </a:r>
            <a:endParaRPr lang="en-US" sz="1700" dirty="0" smtClean="0">
              <a:solidFill>
                <a:srgbClr val="2B2AA6"/>
              </a:solidFill>
            </a:endParaRPr>
          </a:p>
          <a:p>
            <a:pPr lvl="1">
              <a:buClr>
                <a:srgbClr val="FF5300"/>
              </a:buClr>
            </a:pPr>
            <a:r>
              <a:rPr lang="en-US" sz="1700" b="1" dirty="0">
                <a:solidFill>
                  <a:srgbClr val="FF0000"/>
                </a:solidFill>
              </a:rPr>
              <a:t>June</a:t>
            </a:r>
            <a:r>
              <a:rPr lang="en-US" sz="1700" dirty="0">
                <a:solidFill>
                  <a:srgbClr val="000000"/>
                </a:solidFill>
              </a:rPr>
              <a:t>	      </a:t>
            </a:r>
            <a:r>
              <a:rPr lang="en-US" sz="1700" b="1" dirty="0">
                <a:solidFill>
                  <a:srgbClr val="000000"/>
                </a:solidFill>
              </a:rPr>
              <a:t> 	</a:t>
            </a:r>
            <a:r>
              <a:rPr lang="en-US" sz="1700" b="1" dirty="0">
                <a:solidFill>
                  <a:srgbClr val="FF5300"/>
                </a:solidFill>
              </a:rPr>
              <a:t>FD-DP consortia discussions: </a:t>
            </a:r>
            <a:r>
              <a:rPr lang="en-US" sz="1700" dirty="0">
                <a:solidFill>
                  <a:srgbClr val="FF5400"/>
                </a:solidFill>
              </a:rPr>
              <a:t>CERN 26/27 June</a:t>
            </a:r>
            <a:r>
              <a:rPr lang="en-US" sz="1700" dirty="0">
                <a:solidFill>
                  <a:srgbClr val="2B2AA6"/>
                </a:solidFill>
              </a:rPr>
              <a:t> </a:t>
            </a:r>
          </a:p>
          <a:p>
            <a:pPr lvl="1">
              <a:buClr>
                <a:srgbClr val="FF5300"/>
              </a:buClr>
            </a:pPr>
            <a:r>
              <a:rPr lang="en-US" sz="1700" b="1" dirty="0" smtClean="0">
                <a:solidFill>
                  <a:srgbClr val="FF0000"/>
                </a:solidFill>
              </a:rPr>
              <a:t>June</a:t>
            </a:r>
            <a:r>
              <a:rPr lang="en-US" sz="1700" dirty="0">
                <a:solidFill>
                  <a:srgbClr val="000000"/>
                </a:solidFill>
              </a:rPr>
              <a:t>	      	</a:t>
            </a:r>
            <a:r>
              <a:rPr lang="en-US" sz="1700" dirty="0" smtClean="0">
                <a:solidFill>
                  <a:srgbClr val="2B2AA6"/>
                </a:solidFill>
              </a:rPr>
              <a:t>FD “proto-consortia” defined</a:t>
            </a:r>
          </a:p>
          <a:p>
            <a:pPr lvl="1">
              <a:buClr>
                <a:srgbClr val="FF5300"/>
              </a:buClr>
            </a:pPr>
            <a:r>
              <a:rPr lang="en-US" sz="1700" b="1" dirty="0" smtClean="0">
                <a:solidFill>
                  <a:srgbClr val="FF0000"/>
                </a:solidFill>
              </a:rPr>
              <a:t>July</a:t>
            </a:r>
            <a:r>
              <a:rPr lang="en-US" sz="1700" dirty="0">
                <a:solidFill>
                  <a:srgbClr val="000000"/>
                </a:solidFill>
              </a:rPr>
              <a:t>	      	</a:t>
            </a:r>
            <a:r>
              <a:rPr lang="en-US" sz="1700" b="1" dirty="0" smtClean="0">
                <a:solidFill>
                  <a:srgbClr val="FF5400"/>
                </a:solidFill>
              </a:rPr>
              <a:t>Consortia leadership elected</a:t>
            </a:r>
          </a:p>
          <a:p>
            <a:pPr lvl="1">
              <a:buClr>
                <a:srgbClr val="FF5300"/>
              </a:buClr>
            </a:pPr>
            <a:r>
              <a:rPr lang="en-US" sz="1700" b="1" dirty="0" smtClean="0">
                <a:solidFill>
                  <a:srgbClr val="FF0000"/>
                </a:solidFill>
              </a:rPr>
              <a:t>Aug</a:t>
            </a:r>
            <a:r>
              <a:rPr lang="en-US" sz="1700" dirty="0">
                <a:solidFill>
                  <a:srgbClr val="000000"/>
                </a:solidFill>
              </a:rPr>
              <a:t>	</a:t>
            </a:r>
            <a:r>
              <a:rPr lang="en-US" sz="1700" dirty="0" smtClean="0">
                <a:solidFill>
                  <a:srgbClr val="000000"/>
                </a:solidFill>
              </a:rPr>
              <a:t> </a:t>
            </a:r>
            <a:r>
              <a:rPr lang="en-US" sz="1700" dirty="0" smtClean="0">
                <a:solidFill>
                  <a:srgbClr val="2B2AA6"/>
                </a:solidFill>
              </a:rPr>
              <a:t>	First formal meetings of FD construction consortia</a:t>
            </a:r>
          </a:p>
          <a:p>
            <a:pPr lvl="1">
              <a:buClr>
                <a:srgbClr val="FF5300"/>
              </a:buClr>
            </a:pPr>
            <a:r>
              <a:rPr lang="en-US" sz="1700" b="1" dirty="0" smtClean="0">
                <a:solidFill>
                  <a:srgbClr val="FF0000"/>
                </a:solidFill>
              </a:rPr>
              <a:t>Sept		</a:t>
            </a:r>
            <a:r>
              <a:rPr lang="en-US" sz="1700" dirty="0" smtClean="0">
                <a:solidFill>
                  <a:srgbClr val="2B2AA6"/>
                </a:solidFill>
              </a:rPr>
              <a:t>Rotation of coordinator/convener roles </a:t>
            </a:r>
          </a:p>
          <a:p>
            <a:pPr lvl="1">
              <a:buClr>
                <a:srgbClr val="FF5300"/>
              </a:buClr>
            </a:pPr>
            <a:r>
              <a:rPr lang="en-US" sz="1700" b="1" dirty="0" smtClean="0">
                <a:solidFill>
                  <a:srgbClr val="FF0000"/>
                </a:solidFill>
              </a:rPr>
              <a:t>Nov		</a:t>
            </a:r>
            <a:r>
              <a:rPr lang="en-US" sz="1700" b="1" dirty="0" smtClean="0">
                <a:solidFill>
                  <a:srgbClr val="FF5300"/>
                </a:solidFill>
              </a:rPr>
              <a:t>Consortia plans presented to RRB</a:t>
            </a:r>
          </a:p>
          <a:p>
            <a:pPr lvl="1">
              <a:buClr>
                <a:srgbClr val="FF5300"/>
              </a:buClr>
            </a:pPr>
            <a:r>
              <a:rPr lang="en-US" sz="1700" b="1" dirty="0" smtClean="0">
                <a:solidFill>
                  <a:srgbClr val="FF0000"/>
                </a:solidFill>
              </a:rPr>
              <a:t>Dec		</a:t>
            </a:r>
            <a:r>
              <a:rPr lang="en-US" sz="1700" b="1" dirty="0" smtClean="0">
                <a:solidFill>
                  <a:srgbClr val="FF5300"/>
                </a:solidFill>
              </a:rPr>
              <a:t>Far Detector TDR editors appointed</a:t>
            </a:r>
            <a:endParaRPr lang="en-US" sz="1700" b="1" dirty="0">
              <a:solidFill>
                <a:srgbClr val="FF5300"/>
              </a:solidFill>
            </a:endParaRPr>
          </a:p>
          <a:p>
            <a:pPr lvl="1">
              <a:buClr>
                <a:srgbClr val="FF5300"/>
              </a:buClr>
            </a:pPr>
            <a:r>
              <a:rPr lang="en-US" sz="1700" b="1" dirty="0" smtClean="0">
                <a:solidFill>
                  <a:srgbClr val="FF0000"/>
                </a:solidFill>
              </a:rPr>
              <a:t>Dec		</a:t>
            </a:r>
            <a:r>
              <a:rPr lang="en-US" sz="1700" b="1" dirty="0" smtClean="0">
                <a:solidFill>
                  <a:srgbClr val="FF5400"/>
                </a:solidFill>
              </a:rPr>
              <a:t>Decision-making process for first two FD modules agreed</a:t>
            </a:r>
          </a:p>
          <a:p>
            <a:pPr lvl="1">
              <a:buClr>
                <a:srgbClr val="FF5300"/>
              </a:buClr>
            </a:pPr>
            <a:r>
              <a:rPr lang="en-US" sz="1700" b="1" dirty="0" smtClean="0">
                <a:solidFill>
                  <a:srgbClr val="FF0000"/>
                </a:solidFill>
              </a:rPr>
              <a:t>Dec(</a:t>
            </a:r>
            <a:r>
              <a:rPr lang="en-US" sz="1700" b="1" dirty="0" err="1" smtClean="0">
                <a:solidFill>
                  <a:srgbClr val="FF0000"/>
                </a:solidFill>
              </a:rPr>
              <a:t>ish</a:t>
            </a:r>
            <a:r>
              <a:rPr lang="en-US" sz="1700" b="1" dirty="0" smtClean="0">
                <a:solidFill>
                  <a:srgbClr val="FF0000"/>
                </a:solidFill>
              </a:rPr>
              <a:t>)</a:t>
            </a:r>
            <a:r>
              <a:rPr lang="en-US" sz="1700" b="1" dirty="0">
                <a:solidFill>
                  <a:srgbClr val="FF0000"/>
                </a:solidFill>
              </a:rPr>
              <a:t>	</a:t>
            </a:r>
            <a:r>
              <a:rPr lang="en-US" sz="1700" b="1" dirty="0" smtClean="0">
                <a:solidFill>
                  <a:srgbClr val="FF5300"/>
                </a:solidFill>
              </a:rPr>
              <a:t>Concept </a:t>
            </a:r>
            <a:r>
              <a:rPr lang="en-US" sz="1700" b="1" dirty="0">
                <a:solidFill>
                  <a:srgbClr val="FF5300"/>
                </a:solidFill>
              </a:rPr>
              <a:t>for DUNE ND </a:t>
            </a:r>
            <a:r>
              <a:rPr lang="en-US" sz="1700" b="1" dirty="0" smtClean="0">
                <a:solidFill>
                  <a:srgbClr val="FF5300"/>
                </a:solidFill>
              </a:rPr>
              <a:t>agreed </a:t>
            </a:r>
            <a:r>
              <a:rPr lang="en-US" sz="1700" dirty="0" smtClean="0">
                <a:solidFill>
                  <a:prstClr val="black"/>
                </a:solidFill>
              </a:rPr>
              <a:t>(Jan </a:t>
            </a:r>
            <a:r>
              <a:rPr lang="en-US" sz="1700" dirty="0" err="1" smtClean="0">
                <a:solidFill>
                  <a:prstClr val="black"/>
                </a:solidFill>
              </a:rPr>
              <a:t>collab</a:t>
            </a:r>
            <a:r>
              <a:rPr lang="en-US" sz="1700" dirty="0" smtClean="0">
                <a:solidFill>
                  <a:prstClr val="black"/>
                </a:solidFill>
              </a:rPr>
              <a:t> mtg.)</a:t>
            </a:r>
            <a:endParaRPr lang="en-US" sz="1700" dirty="0">
              <a:solidFill>
                <a:prstClr val="black"/>
              </a:solidFill>
            </a:endParaRPr>
          </a:p>
          <a:p>
            <a:pPr lvl="1">
              <a:buClr>
                <a:srgbClr val="FF5300"/>
              </a:buClr>
            </a:pPr>
            <a:endParaRPr lang="en-US" sz="1700" dirty="0">
              <a:solidFill>
                <a:srgbClr val="2B2AA6"/>
              </a:solidFill>
            </a:endParaRPr>
          </a:p>
          <a:p>
            <a:pPr lvl="1">
              <a:buClr>
                <a:srgbClr val="FF5300"/>
              </a:buClr>
            </a:pPr>
            <a:endParaRPr lang="en-US" sz="1700" dirty="0" smtClean="0">
              <a:solidFill>
                <a:srgbClr val="2B2AA6"/>
              </a:solidFill>
            </a:endParaRPr>
          </a:p>
          <a:p>
            <a:pPr lvl="1">
              <a:buClr>
                <a:srgbClr val="FF5300"/>
              </a:buClr>
            </a:pPr>
            <a:endParaRPr lang="en-US" sz="1700" dirty="0" smtClean="0">
              <a:solidFill>
                <a:srgbClr val="2B2AA6"/>
              </a:solidFill>
            </a:endParaRPr>
          </a:p>
          <a:p>
            <a:pPr lvl="1">
              <a:buClr>
                <a:srgbClr val="FF5300"/>
              </a:buClr>
            </a:pPr>
            <a:endParaRPr lang="en-US" sz="1700" dirty="0">
              <a:solidFill>
                <a:srgbClr val="008000"/>
              </a:solidFill>
              <a:latin typeface="ZapfDingbatsITC"/>
            </a:endParaRPr>
          </a:p>
          <a:p>
            <a:pPr lvl="1">
              <a:buClr>
                <a:srgbClr val="FF5300"/>
              </a:buClr>
            </a:pPr>
            <a:endParaRPr lang="en-US" sz="1700" dirty="0">
              <a:solidFill>
                <a:srgbClr val="008000"/>
              </a:solidFill>
              <a:latin typeface="ZapfDingbatsITC"/>
            </a:endParaRPr>
          </a:p>
          <a:p>
            <a:pPr lvl="1">
              <a:buClr>
                <a:srgbClr val="FF5300"/>
              </a:buClr>
            </a:pPr>
            <a:endParaRPr lang="en-US" sz="1700" dirty="0">
              <a:solidFill>
                <a:srgbClr val="008000"/>
              </a:solidFill>
              <a:latin typeface="ZapfDingbatsITC"/>
            </a:endParaRPr>
          </a:p>
          <a:p>
            <a:pPr lvl="1"/>
            <a:endParaRPr lang="en-US" sz="1700" dirty="0">
              <a:solidFill>
                <a:srgbClr val="008000"/>
              </a:solidFill>
              <a:latin typeface="ZapfDingbatsITC"/>
            </a:endParaRPr>
          </a:p>
          <a:p>
            <a:pPr lvl="1"/>
            <a:endParaRPr lang="en-US" sz="1700" dirty="0" smtClean="0">
              <a:solidFill>
                <a:srgbClr val="008000"/>
              </a:solidFill>
              <a:latin typeface="ZapfDingbatsITC"/>
            </a:endParaRPr>
          </a:p>
          <a:p>
            <a:pPr lvl="1"/>
            <a:endParaRPr lang="en-US" sz="1700" dirty="0">
              <a:solidFill>
                <a:srgbClr val="008000"/>
              </a:solidFill>
              <a:latin typeface="ZapfDingbatsITC"/>
            </a:endParaRPr>
          </a:p>
          <a:p>
            <a:pPr lvl="1"/>
            <a:endParaRPr lang="en-US" sz="1700" dirty="0">
              <a:solidFill>
                <a:prstClr val="white">
                  <a:lumMod val="50000"/>
                </a:prstClr>
              </a:solidFill>
              <a:latin typeface="ZapfDingbatsITC"/>
            </a:endParaRPr>
          </a:p>
          <a:p>
            <a:pPr lvl="1"/>
            <a:endParaRPr lang="en-US" sz="1700" dirty="0">
              <a:solidFill>
                <a:prstClr val="white">
                  <a:lumMod val="50000"/>
                </a:prstClr>
              </a:solidFill>
              <a:latin typeface="ZapfDingbatsITC"/>
            </a:endParaRPr>
          </a:p>
          <a:p>
            <a:pPr lvl="1">
              <a:buClr>
                <a:srgbClr val="FF5300"/>
              </a:buClr>
            </a:pPr>
            <a:endParaRPr lang="en-US" sz="1700" dirty="0" smtClean="0">
              <a:solidFill>
                <a:srgbClr val="2B2AA6"/>
              </a:solidFill>
            </a:endParaRPr>
          </a:p>
        </p:txBody>
      </p:sp>
      <p:sp>
        <p:nvSpPr>
          <p:cNvPr id="14" name="Date Placeholder 13"/>
          <p:cNvSpPr>
            <a:spLocks noGrp="1"/>
          </p:cNvSpPr>
          <p:nvPr>
            <p:ph type="dt" sz="half" idx="2"/>
          </p:nvPr>
        </p:nvSpPr>
        <p:spPr/>
        <p:txBody>
          <a:bodyPr/>
          <a:lstStyle/>
          <a:p>
            <a:pPr>
              <a:defRPr/>
            </a:pPr>
            <a:r>
              <a:rPr lang="en-GB">
                <a:latin typeface="Helvetica"/>
                <a:cs typeface="Helvetica"/>
              </a:rPr>
              <a:t>22/6/2017</a:t>
            </a:r>
            <a:endParaRPr lang="en-US" dirty="0">
              <a:latin typeface="Helvetica"/>
              <a:cs typeface="Helvetica"/>
            </a:endParaRPr>
          </a:p>
        </p:txBody>
      </p:sp>
      <p:sp>
        <p:nvSpPr>
          <p:cNvPr id="15" name="Footer Placeholder 14"/>
          <p:cNvSpPr>
            <a:spLocks noGrp="1"/>
          </p:cNvSpPr>
          <p:nvPr>
            <p:ph type="ftr" sz="quarter" idx="3"/>
          </p:nvPr>
        </p:nvSpPr>
        <p:spPr/>
        <p:txBody>
          <a:bodyPr/>
          <a:lstStyle/>
          <a:p>
            <a:pPr>
              <a:defRPr/>
            </a:pPr>
            <a:r>
              <a:rPr lang="en-US" smtClean="0"/>
              <a:t>Mark Thomson | LBNC Meeting (CERN)</a:t>
            </a:r>
            <a:endParaRPr lang="en-US"/>
          </a:p>
        </p:txBody>
      </p:sp>
      <p:sp>
        <p:nvSpPr>
          <p:cNvPr id="16" name="Slide Number Placeholder 15"/>
          <p:cNvSpPr>
            <a:spLocks noGrp="1"/>
          </p:cNvSpPr>
          <p:nvPr>
            <p:ph type="sldNum" sz="quarter" idx="4"/>
          </p:nvPr>
        </p:nvSpPr>
        <p:spPr/>
        <p:txBody>
          <a:bodyPr/>
          <a:lstStyle/>
          <a:p>
            <a:pPr>
              <a:defRPr/>
            </a:pPr>
            <a:fld id="{0C39C72E-2A13-EB4D-AD45-6D4E6ACAED8D}" type="slidenum">
              <a:rPr lang="en-US"/>
              <a:pPr>
                <a:defRPr/>
              </a:pPr>
              <a:t>42</a:t>
            </a:fld>
            <a:endParaRPr lang="en-US" dirty="0"/>
          </a:p>
        </p:txBody>
      </p:sp>
      <p:sp>
        <p:nvSpPr>
          <p:cNvPr id="2" name="TextBox 1"/>
          <p:cNvSpPr txBox="1"/>
          <p:nvPr/>
        </p:nvSpPr>
        <p:spPr>
          <a:xfrm rot="5400000">
            <a:off x="5952354" y="3315784"/>
            <a:ext cx="5398529" cy="400110"/>
          </a:xfrm>
          <a:prstGeom prst="rect">
            <a:avLst/>
          </a:prstGeom>
          <a:solidFill>
            <a:srgbClr val="00B050"/>
          </a:solidFill>
        </p:spPr>
        <p:txBody>
          <a:bodyPr wrap="none" rtlCol="0">
            <a:spAutoFit/>
          </a:bodyPr>
          <a:lstStyle/>
          <a:p>
            <a:r>
              <a:rPr lang="en-US" sz="2000" b="1" dirty="0" smtClean="0">
                <a:solidFill>
                  <a:prstClr val="white"/>
                </a:solidFill>
              </a:rPr>
              <a:t>Focus: FD construction consortia and ND Concept</a:t>
            </a:r>
            <a:endParaRPr lang="en-US" sz="2000" b="1" dirty="0">
              <a:solidFill>
                <a:prstClr val="white"/>
              </a:solidFill>
            </a:endParaRPr>
          </a:p>
        </p:txBody>
      </p:sp>
    </p:spTree>
    <p:extLst>
      <p:ext uri="{BB962C8B-B14F-4D97-AF65-F5344CB8AC3E}">
        <p14:creationId xmlns:p14="http://schemas.microsoft.com/office/powerpoint/2010/main" val="21430496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DUNE management, schedule &amp; planning: MacFarlane, </a:t>
            </a:r>
            <a:r>
              <a:rPr lang="de-DE" dirty="0" smtClean="0"/>
              <a:t>Jenni, </a:t>
            </a:r>
            <a:r>
              <a:rPr lang="de-DE" dirty="0" smtClean="0"/>
              <a:t>Proudfoot</a:t>
            </a:r>
            <a:endParaRPr lang="en-US" dirty="0"/>
          </a:p>
        </p:txBody>
      </p:sp>
      <p:sp>
        <p:nvSpPr>
          <p:cNvPr id="3" name="Content Placeholder 2"/>
          <p:cNvSpPr>
            <a:spLocks noGrp="1"/>
          </p:cNvSpPr>
          <p:nvPr>
            <p:ph idx="1"/>
          </p:nvPr>
        </p:nvSpPr>
        <p:spPr/>
        <p:txBody>
          <a:bodyPr/>
          <a:lstStyle/>
          <a:p>
            <a:r>
              <a:rPr lang="en-US" b="1" dirty="0" smtClean="0"/>
              <a:t>Comments:</a:t>
            </a:r>
            <a:endParaRPr lang="en-US" b="1" dirty="0" smtClean="0"/>
          </a:p>
          <a:p>
            <a:pPr lvl="1"/>
            <a:r>
              <a:rPr lang="en-US" dirty="0"/>
              <a:t>The LBNC appreciates the plans towards a more global and integrated project organization with the planned evolution of the Executive Committee (EC) becoming more explicitly the decision body steering the project. The EC must bring together the leadership of the consortia being formed, the main activity coordinators, and the DUNE management to take the major decisions carried and supported by the full collaboration.</a:t>
            </a:r>
          </a:p>
          <a:p>
            <a:pPr lvl="1"/>
            <a:r>
              <a:rPr lang="en-US" dirty="0"/>
              <a:t>The LBNC sees an urgency (before the Technical Proposal) in taking these steps as a way to foster a true “collaborative working spirit” within DUNE, that will enable the collaboration to make reasoned decisions for cost-efficient common solutions and unique technology choices wherever applicable. Such decisions should take into account considerations about efficient operation and maintenance in the future. </a:t>
            </a:r>
            <a:endParaRPr lang="en-US" dirty="0" smtClean="0"/>
          </a:p>
          <a:p>
            <a:endParaRPr lang="en-US" dirty="0"/>
          </a:p>
        </p:txBody>
      </p:sp>
      <p:sp>
        <p:nvSpPr>
          <p:cNvPr id="4" name="Date Placeholder 3"/>
          <p:cNvSpPr>
            <a:spLocks noGrp="1"/>
          </p:cNvSpPr>
          <p:nvPr>
            <p:ph type="dt" sz="half" idx="10"/>
          </p:nvPr>
        </p:nvSpPr>
        <p:spPr/>
        <p:txBody>
          <a:bodyPr/>
          <a:lstStyle/>
          <a:p>
            <a:r>
              <a:rPr lang="en-US" smtClean="0"/>
              <a:t>03/31/2017</a:t>
            </a:r>
            <a:endParaRPr lang="en-US" dirty="0"/>
          </a:p>
        </p:txBody>
      </p:sp>
      <p:sp>
        <p:nvSpPr>
          <p:cNvPr id="5" name="Footer Placeholder 4"/>
          <p:cNvSpPr>
            <a:spLocks noGrp="1"/>
          </p:cNvSpPr>
          <p:nvPr>
            <p:ph type="ftr" sz="quarter" idx="11"/>
          </p:nvPr>
        </p:nvSpPr>
        <p:spPr/>
        <p:txBody>
          <a:bodyPr/>
          <a:lstStyle/>
          <a:p>
            <a:r>
              <a:rPr lang="en-US" smtClean="0"/>
              <a:t>David MacFarlane | LBNC Report to the INC</a:t>
            </a:r>
            <a:endParaRPr lang="en-US" dirty="0"/>
          </a:p>
        </p:txBody>
      </p:sp>
      <p:sp>
        <p:nvSpPr>
          <p:cNvPr id="6" name="Slide Number Placeholder 5"/>
          <p:cNvSpPr>
            <a:spLocks noGrp="1"/>
          </p:cNvSpPr>
          <p:nvPr>
            <p:ph type="sldNum" sz="quarter" idx="12"/>
          </p:nvPr>
        </p:nvSpPr>
        <p:spPr/>
        <p:txBody>
          <a:bodyPr/>
          <a:lstStyle/>
          <a:p>
            <a:fld id="{2252C86A-56CA-C846-AB85-01C4489D8FB7}" type="slidenum">
              <a:rPr lang="en-US" smtClean="0"/>
              <a:pPr/>
              <a:t>43</a:t>
            </a:fld>
            <a:endParaRPr lang="en-US" dirty="0"/>
          </a:p>
        </p:txBody>
      </p:sp>
    </p:spTree>
    <p:extLst>
      <p:ext uri="{BB962C8B-B14F-4D97-AF65-F5344CB8AC3E}">
        <p14:creationId xmlns:p14="http://schemas.microsoft.com/office/powerpoint/2010/main" val="10416485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DUNE management, schedule &amp; planning: MacFarlane, </a:t>
            </a:r>
            <a:r>
              <a:rPr lang="de-DE" dirty="0" smtClean="0"/>
              <a:t>Jenni, </a:t>
            </a:r>
            <a:r>
              <a:rPr lang="de-DE" dirty="0" smtClean="0"/>
              <a:t>Proudfoot</a:t>
            </a:r>
            <a:endParaRPr lang="en-US" dirty="0"/>
          </a:p>
        </p:txBody>
      </p:sp>
      <p:sp>
        <p:nvSpPr>
          <p:cNvPr id="3" name="Content Placeholder 2"/>
          <p:cNvSpPr>
            <a:spLocks noGrp="1"/>
          </p:cNvSpPr>
          <p:nvPr>
            <p:ph idx="1"/>
          </p:nvPr>
        </p:nvSpPr>
        <p:spPr/>
        <p:txBody>
          <a:bodyPr/>
          <a:lstStyle/>
          <a:p>
            <a:r>
              <a:rPr lang="en-US" b="1" dirty="0" smtClean="0"/>
              <a:t>Comments:</a:t>
            </a:r>
            <a:endParaRPr lang="en-US" b="1" dirty="0" smtClean="0"/>
          </a:p>
          <a:p>
            <a:pPr lvl="1"/>
            <a:r>
              <a:rPr lang="en-US" dirty="0" smtClean="0"/>
              <a:t>With </a:t>
            </a:r>
            <a:r>
              <a:rPr lang="en-US" dirty="0"/>
              <a:t>the recent demonstration from the WA105 prototype, the LBNC sees an opportunity to attract funding to the dual phase design and to aim for deployment of both single-phase and dual-phase detector technologies, rather than just one. However, in this scenario, there is a need to better understand the real risks, schedule implications, and practical engineering implications of deploying both technologies. </a:t>
            </a:r>
          </a:p>
          <a:p>
            <a:r>
              <a:rPr lang="en-US" b="1" dirty="0"/>
              <a:t>Recommendation: </a:t>
            </a:r>
            <a:endParaRPr lang="en-US" b="1" dirty="0" smtClean="0"/>
          </a:p>
          <a:p>
            <a:pPr lvl="1"/>
            <a:r>
              <a:rPr lang="en-US" dirty="0" smtClean="0"/>
              <a:t>The </a:t>
            </a:r>
            <a:r>
              <a:rPr lang="en-US" dirty="0"/>
              <a:t>LBNC looks forward to a report at its next meeting on steps taken towards forming a global collaboration.</a:t>
            </a:r>
          </a:p>
          <a:p>
            <a:endParaRPr lang="en-US" dirty="0"/>
          </a:p>
        </p:txBody>
      </p:sp>
      <p:sp>
        <p:nvSpPr>
          <p:cNvPr id="4" name="Date Placeholder 3"/>
          <p:cNvSpPr>
            <a:spLocks noGrp="1"/>
          </p:cNvSpPr>
          <p:nvPr>
            <p:ph type="dt" sz="half" idx="10"/>
          </p:nvPr>
        </p:nvSpPr>
        <p:spPr/>
        <p:txBody>
          <a:bodyPr/>
          <a:lstStyle/>
          <a:p>
            <a:r>
              <a:rPr lang="en-US" smtClean="0"/>
              <a:t>03/31/2017</a:t>
            </a:r>
            <a:endParaRPr lang="en-US" dirty="0"/>
          </a:p>
        </p:txBody>
      </p:sp>
      <p:sp>
        <p:nvSpPr>
          <p:cNvPr id="5" name="Footer Placeholder 4"/>
          <p:cNvSpPr>
            <a:spLocks noGrp="1"/>
          </p:cNvSpPr>
          <p:nvPr>
            <p:ph type="ftr" sz="quarter" idx="11"/>
          </p:nvPr>
        </p:nvSpPr>
        <p:spPr/>
        <p:txBody>
          <a:bodyPr/>
          <a:lstStyle/>
          <a:p>
            <a:r>
              <a:rPr lang="en-US" smtClean="0"/>
              <a:t>David MacFarlane | LBNC Report to the INC</a:t>
            </a:r>
            <a:endParaRPr lang="en-US" dirty="0"/>
          </a:p>
        </p:txBody>
      </p:sp>
      <p:sp>
        <p:nvSpPr>
          <p:cNvPr id="6" name="Slide Number Placeholder 5"/>
          <p:cNvSpPr>
            <a:spLocks noGrp="1"/>
          </p:cNvSpPr>
          <p:nvPr>
            <p:ph type="sldNum" sz="quarter" idx="12"/>
          </p:nvPr>
        </p:nvSpPr>
        <p:spPr/>
        <p:txBody>
          <a:bodyPr/>
          <a:lstStyle/>
          <a:p>
            <a:fld id="{2252C86A-56CA-C846-AB85-01C4489D8FB7}" type="slidenum">
              <a:rPr lang="en-US" smtClean="0"/>
              <a:pPr/>
              <a:t>44</a:t>
            </a:fld>
            <a:endParaRPr lang="en-US" dirty="0"/>
          </a:p>
        </p:txBody>
      </p:sp>
    </p:spTree>
    <p:extLst>
      <p:ext uri="{BB962C8B-B14F-4D97-AF65-F5344CB8AC3E}">
        <p14:creationId xmlns:p14="http://schemas.microsoft.com/office/powerpoint/2010/main" val="32730659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Physics, Reconstruction, FD TF &amp; ND TF:  Subgroup #4 (Boehnlein, Bhadra, Mondal, Huber, Heinemann</a:t>
            </a:r>
            <a:r>
              <a:rPr lang="en-US" dirty="0" smtClean="0"/>
              <a:t>)</a:t>
            </a:r>
            <a:endParaRPr lang="en-US" dirty="0"/>
          </a:p>
        </p:txBody>
      </p:sp>
      <p:sp>
        <p:nvSpPr>
          <p:cNvPr id="3" name="Content Placeholder 2"/>
          <p:cNvSpPr>
            <a:spLocks noGrp="1"/>
          </p:cNvSpPr>
          <p:nvPr>
            <p:ph idx="1"/>
          </p:nvPr>
        </p:nvSpPr>
        <p:spPr/>
        <p:txBody>
          <a:bodyPr/>
          <a:lstStyle/>
          <a:p>
            <a:r>
              <a:rPr lang="en-US" b="1" dirty="0" smtClean="0"/>
              <a:t>Comments:</a:t>
            </a:r>
            <a:endParaRPr lang="en-US" b="1" dirty="0" smtClean="0"/>
          </a:p>
          <a:p>
            <a:pPr lvl="1"/>
            <a:r>
              <a:rPr lang="en-US" dirty="0"/>
              <a:t>The committee is pleased to see that the reconstruction tools appear to be reaching the necessary level of maturity to support the majority of physics </a:t>
            </a:r>
            <a:r>
              <a:rPr lang="en-US" dirty="0" smtClean="0"/>
              <a:t>studies</a:t>
            </a:r>
          </a:p>
          <a:p>
            <a:pPr lvl="1"/>
            <a:r>
              <a:rPr lang="en-US" dirty="0"/>
              <a:t>The TDR preparation appears to be on track but continued attention to available FTEs and realistically achievable results is </a:t>
            </a:r>
            <a:r>
              <a:rPr lang="en-US" dirty="0" smtClean="0"/>
              <a:t>required</a:t>
            </a:r>
          </a:p>
          <a:p>
            <a:r>
              <a:rPr lang="en-US" b="1" dirty="0" smtClean="0"/>
              <a:t>Recommendations:</a:t>
            </a:r>
            <a:endParaRPr lang="en-US" b="1" dirty="0" smtClean="0"/>
          </a:p>
          <a:p>
            <a:pPr lvl="1"/>
            <a:r>
              <a:rPr lang="en-US" dirty="0"/>
              <a:t>Develop a set of physics performance metrics for the TDR with corresponding development plans by May 2017 so that DUNE can monitor future progress</a:t>
            </a:r>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45</a:t>
            </a:fld>
            <a:endParaRPr lang="en-US" dirty="0"/>
          </a:p>
        </p:txBody>
      </p:sp>
      <p:sp>
        <p:nvSpPr>
          <p:cNvPr id="7" name="TextBox 6"/>
          <p:cNvSpPr txBox="1"/>
          <p:nvPr/>
        </p:nvSpPr>
        <p:spPr>
          <a:xfrm>
            <a:off x="7881624" y="378767"/>
            <a:ext cx="1004249" cy="461665"/>
          </a:xfrm>
          <a:prstGeom prst="rect">
            <a:avLst/>
          </a:prstGeom>
          <a:solidFill>
            <a:schemeClr val="tx2"/>
          </a:solidFill>
        </p:spPr>
        <p:txBody>
          <a:bodyPr wrap="none" rtlCol="0">
            <a:spAutoFit/>
          </a:bodyPr>
          <a:lstStyle/>
          <a:p>
            <a:r>
              <a:rPr lang="en-US" b="1" dirty="0" smtClean="0">
                <a:solidFill>
                  <a:schemeClr val="bg1"/>
                </a:solidFill>
              </a:rPr>
              <a:t>March</a:t>
            </a:r>
            <a:endParaRPr lang="en-US" b="1" dirty="0">
              <a:solidFill>
                <a:schemeClr val="bg1"/>
              </a:solidFill>
            </a:endParaRPr>
          </a:p>
        </p:txBody>
      </p:sp>
    </p:spTree>
    <p:extLst>
      <p:ext uri="{BB962C8B-B14F-4D97-AF65-F5344CB8AC3E}">
        <p14:creationId xmlns:p14="http://schemas.microsoft.com/office/powerpoint/2010/main" val="10941260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Dune Computing: Subgroup #5  (Boehnlein, Bhadra, Mondal, Huber, Heinemann</a:t>
            </a:r>
            <a:r>
              <a:rPr lang="en-US" dirty="0" smtClean="0"/>
              <a:t>)</a:t>
            </a:r>
            <a:endParaRPr lang="en-US" dirty="0"/>
          </a:p>
        </p:txBody>
      </p:sp>
      <p:sp>
        <p:nvSpPr>
          <p:cNvPr id="3" name="Content Placeholder 2"/>
          <p:cNvSpPr>
            <a:spLocks noGrp="1"/>
          </p:cNvSpPr>
          <p:nvPr>
            <p:ph idx="1"/>
          </p:nvPr>
        </p:nvSpPr>
        <p:spPr/>
        <p:txBody>
          <a:bodyPr/>
          <a:lstStyle/>
          <a:p>
            <a:r>
              <a:rPr lang="en-US" b="1" dirty="0" smtClean="0"/>
              <a:t>Comments:</a:t>
            </a:r>
          </a:p>
          <a:p>
            <a:pPr lvl="1"/>
            <a:r>
              <a:rPr lang="en-IN" dirty="0"/>
              <a:t>The separation of responsibilities in the </a:t>
            </a:r>
            <a:r>
              <a:rPr lang="en-IN" dirty="0" err="1"/>
              <a:t>LArSoft</a:t>
            </a:r>
            <a:r>
              <a:rPr lang="en-IN" dirty="0"/>
              <a:t> Toolkit  is working well. It allows for contributions from multiple experiments while </a:t>
            </a:r>
            <a:r>
              <a:rPr lang="en-IN" dirty="0" smtClean="0"/>
              <a:t>providing </a:t>
            </a:r>
            <a:r>
              <a:rPr lang="en-IN" dirty="0"/>
              <a:t>common support and integration</a:t>
            </a:r>
            <a:endParaRPr lang="en-IN" dirty="0" smtClean="0"/>
          </a:p>
          <a:p>
            <a:pPr lvl="1"/>
            <a:r>
              <a:rPr lang="en-US" dirty="0"/>
              <a:t>The planning for DUNE Computing &amp; Software System remains in a formative stage. </a:t>
            </a:r>
            <a:endParaRPr lang="en-US" dirty="0" smtClean="0"/>
          </a:p>
          <a:p>
            <a:pPr lvl="1"/>
            <a:r>
              <a:rPr lang="en-US" dirty="0"/>
              <a:t>We suggest strengthening the C&amp;S effort by taking further advantage of the scientists with experience in SW development for large international </a:t>
            </a:r>
            <a:r>
              <a:rPr lang="en-US" dirty="0" smtClean="0"/>
              <a:t>collaborations</a:t>
            </a:r>
          </a:p>
          <a:p>
            <a:r>
              <a:rPr lang="en-US" b="1" dirty="0" smtClean="0"/>
              <a:t>Recommendations:</a:t>
            </a:r>
          </a:p>
          <a:p>
            <a:pPr lvl="1"/>
            <a:r>
              <a:rPr lang="en-US" dirty="0"/>
              <a:t>Ramp up the </a:t>
            </a:r>
            <a:r>
              <a:rPr lang="en-US" dirty="0" err="1"/>
              <a:t>Fermilab</a:t>
            </a:r>
            <a:r>
              <a:rPr lang="en-US" dirty="0"/>
              <a:t> (SCD or elsewhere) scientific computing effort for </a:t>
            </a:r>
            <a:r>
              <a:rPr lang="en-US" dirty="0" err="1"/>
              <a:t>protoDUNE</a:t>
            </a:r>
            <a:r>
              <a:rPr lang="en-US" dirty="0"/>
              <a:t>/TDR as proposed—with the reminder that these efforts are 18 months out</a:t>
            </a:r>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46</a:t>
            </a:fld>
            <a:endParaRPr lang="en-US" dirty="0"/>
          </a:p>
        </p:txBody>
      </p:sp>
      <p:sp>
        <p:nvSpPr>
          <p:cNvPr id="7" name="TextBox 6"/>
          <p:cNvSpPr txBox="1"/>
          <p:nvPr/>
        </p:nvSpPr>
        <p:spPr>
          <a:xfrm>
            <a:off x="7881624" y="378767"/>
            <a:ext cx="1004249" cy="461665"/>
          </a:xfrm>
          <a:prstGeom prst="rect">
            <a:avLst/>
          </a:prstGeom>
          <a:solidFill>
            <a:schemeClr val="tx2"/>
          </a:solidFill>
        </p:spPr>
        <p:txBody>
          <a:bodyPr wrap="none" rtlCol="0">
            <a:spAutoFit/>
          </a:bodyPr>
          <a:lstStyle/>
          <a:p>
            <a:r>
              <a:rPr lang="en-US" b="1" dirty="0" smtClean="0">
                <a:solidFill>
                  <a:schemeClr val="bg1"/>
                </a:solidFill>
              </a:rPr>
              <a:t>March</a:t>
            </a:r>
            <a:endParaRPr lang="en-US" b="1" dirty="0">
              <a:solidFill>
                <a:schemeClr val="bg1"/>
              </a:solidFill>
            </a:endParaRPr>
          </a:p>
        </p:txBody>
      </p:sp>
    </p:spTree>
    <p:extLst>
      <p:ext uri="{BB962C8B-B14F-4D97-AF65-F5344CB8AC3E}">
        <p14:creationId xmlns:p14="http://schemas.microsoft.com/office/powerpoint/2010/main" val="14751634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74398"/>
            <a:ext cx="8218488" cy="1143000"/>
          </a:xfrm>
        </p:spPr>
        <p:txBody>
          <a:bodyPr/>
          <a:lstStyle/>
          <a:p>
            <a:r>
              <a:rPr lang="en-US" dirty="0"/>
              <a:t>ProtoDUNE </a:t>
            </a:r>
            <a:r>
              <a:rPr lang="en-US" dirty="0" smtClean="0"/>
              <a:t>Overview</a:t>
            </a:r>
            <a:endParaRPr lang="en-GB" dirty="0"/>
          </a:p>
        </p:txBody>
      </p:sp>
      <p:sp>
        <p:nvSpPr>
          <p:cNvPr id="3" name="Text Placeholder 2"/>
          <p:cNvSpPr>
            <a:spLocks noGrp="1"/>
          </p:cNvSpPr>
          <p:nvPr>
            <p:ph type="body" sz="quarter" idx="10"/>
          </p:nvPr>
        </p:nvSpPr>
        <p:spPr>
          <a:xfrm>
            <a:off x="454025" y="4321349"/>
            <a:ext cx="8221663" cy="1233147"/>
          </a:xfrm>
        </p:spPr>
        <p:txBody>
          <a:bodyPr/>
          <a:lstStyle/>
          <a:p>
            <a:r>
              <a:rPr lang="en-GB" dirty="0"/>
              <a:t>Eric James</a:t>
            </a:r>
          </a:p>
          <a:p>
            <a:r>
              <a:rPr lang="en-US" dirty="0">
                <a:latin typeface="Helvetica" charset="0"/>
              </a:rPr>
              <a:t>LBNC Meeting</a:t>
            </a:r>
          </a:p>
          <a:p>
            <a:r>
              <a:rPr lang="en-US" dirty="0" smtClean="0">
                <a:latin typeface="Helvetica" charset="0"/>
              </a:rPr>
              <a:t>22 June </a:t>
            </a:r>
            <a:r>
              <a:rPr lang="en-US" dirty="0">
                <a:latin typeface="Helvetica" charset="0"/>
              </a:rPr>
              <a:t>– </a:t>
            </a:r>
            <a:r>
              <a:rPr lang="en-US" dirty="0" smtClean="0">
                <a:latin typeface="Helvetica" charset="0"/>
              </a:rPr>
              <a:t>24 June </a:t>
            </a:r>
            <a:r>
              <a:rPr lang="en-US" dirty="0">
                <a:latin typeface="Helvetica" charset="0"/>
              </a:rPr>
              <a:t>2017</a:t>
            </a:r>
          </a:p>
        </p:txBody>
      </p:sp>
      <p:sp>
        <p:nvSpPr>
          <p:cNvPr id="5" name="Rectangle 4"/>
          <p:cNvSpPr/>
          <p:nvPr/>
        </p:nvSpPr>
        <p:spPr>
          <a:xfrm>
            <a:off x="4564856" y="5883965"/>
            <a:ext cx="2525057" cy="7771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3615" y="5969389"/>
            <a:ext cx="2836298" cy="606259"/>
          </a:xfrm>
          <a:prstGeom prst="rect">
            <a:avLst/>
          </a:prstGeom>
        </p:spPr>
      </p:pic>
      <p:pic>
        <p:nvPicPr>
          <p:cNvPr id="6" name="Picture 5"/>
          <p:cNvPicPr>
            <a:picLocks noChangeAspect="1"/>
          </p:cNvPicPr>
          <p:nvPr/>
        </p:nvPicPr>
        <p:blipFill>
          <a:blip r:embed="rId3"/>
          <a:stretch>
            <a:fillRect/>
          </a:stretch>
        </p:blipFill>
        <p:spPr>
          <a:xfrm>
            <a:off x="1294911" y="745996"/>
            <a:ext cx="6409573" cy="2130331"/>
          </a:xfrm>
          <a:prstGeom prst="rect">
            <a:avLst/>
          </a:prstGeom>
        </p:spPr>
      </p:pic>
      <p:sp>
        <p:nvSpPr>
          <p:cNvPr id="7" name="TextBox 6"/>
          <p:cNvSpPr txBox="1"/>
          <p:nvPr/>
        </p:nvSpPr>
        <p:spPr>
          <a:xfrm>
            <a:off x="304800" y="228600"/>
            <a:ext cx="3670620" cy="461665"/>
          </a:xfrm>
          <a:prstGeom prst="rect">
            <a:avLst/>
          </a:prstGeom>
          <a:solidFill>
            <a:schemeClr val="tx2"/>
          </a:solidFill>
        </p:spPr>
        <p:txBody>
          <a:bodyPr wrap="none" rtlCol="0">
            <a:spAutoFit/>
          </a:bodyPr>
          <a:lstStyle/>
          <a:p>
            <a:r>
              <a:rPr lang="en-US" b="1" dirty="0" smtClean="0">
                <a:solidFill>
                  <a:schemeClr val="bg1"/>
                </a:solidFill>
              </a:rPr>
              <a:t>From the June LBNC review</a:t>
            </a:r>
            <a:endParaRPr lang="en-US" b="1" dirty="0">
              <a:solidFill>
                <a:schemeClr val="bg1"/>
              </a:solidFill>
            </a:endParaRPr>
          </a:p>
        </p:txBody>
      </p:sp>
    </p:spTree>
    <p:extLst>
      <p:ext uri="{BB962C8B-B14F-4D97-AF65-F5344CB8AC3E}">
        <p14:creationId xmlns:p14="http://schemas.microsoft.com/office/powerpoint/2010/main" val="302387721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4400" dirty="0" smtClean="0"/>
              <a:t>Since Last LBNC review …</a:t>
            </a:r>
            <a:endParaRPr lang="en-GB" sz="4400" dirty="0"/>
          </a:p>
        </p:txBody>
      </p:sp>
      <p:sp>
        <p:nvSpPr>
          <p:cNvPr id="5" name="Content Placeholder 4"/>
          <p:cNvSpPr>
            <a:spLocks noGrp="1"/>
          </p:cNvSpPr>
          <p:nvPr>
            <p:ph idx="11"/>
          </p:nvPr>
        </p:nvSpPr>
        <p:spPr>
          <a:xfrm>
            <a:off x="490316" y="1225913"/>
            <a:ext cx="7782827" cy="3128373"/>
          </a:xfrm>
        </p:spPr>
        <p:txBody>
          <a:bodyPr>
            <a:normAutofit/>
          </a:bodyPr>
          <a:lstStyle/>
          <a:p>
            <a:r>
              <a:rPr lang="en-US" dirty="0" smtClean="0"/>
              <a:t>Significant progress across all ProtoDUNE-related efforts, which will be highlighted in the next few slides and detailed in subsequent presentations</a:t>
            </a:r>
            <a:endParaRPr lang="en-US" dirty="0"/>
          </a:p>
          <a:p>
            <a:r>
              <a:rPr lang="en-US" dirty="0" smtClean="0"/>
              <a:t>Schedule slippages in a number of key areas requiring organizational re-planning and adaptation of mitigation strategies     </a:t>
            </a:r>
            <a:endParaRPr lang="en-US" dirty="0"/>
          </a:p>
        </p:txBody>
      </p:sp>
      <p:sp>
        <p:nvSpPr>
          <p:cNvPr id="3" name="Date Placeholder 2"/>
          <p:cNvSpPr>
            <a:spLocks noGrp="1"/>
          </p:cNvSpPr>
          <p:nvPr>
            <p:ph type="dt" sz="half" idx="2"/>
          </p:nvPr>
        </p:nvSpPr>
        <p:spPr/>
        <p:txBody>
          <a:bodyPr/>
          <a:lstStyle/>
          <a:p>
            <a:pPr>
              <a:defRPr/>
            </a:pPr>
            <a:r>
              <a:rPr lang="en-US" dirty="0">
                <a:latin typeface="Helvetica"/>
                <a:cs typeface="Helvetica"/>
              </a:rPr>
              <a:t>03.23.17</a:t>
            </a:r>
          </a:p>
        </p:txBody>
      </p:sp>
      <p:sp>
        <p:nvSpPr>
          <p:cNvPr id="6" name="Footer Placeholder 5"/>
          <p:cNvSpPr>
            <a:spLocks noGrp="1"/>
          </p:cNvSpPr>
          <p:nvPr>
            <p:ph type="ftr" sz="quarter" idx="3"/>
          </p:nvPr>
        </p:nvSpPr>
        <p:spPr/>
        <p:txBody>
          <a:bodyPr/>
          <a:lstStyle/>
          <a:p>
            <a:pPr>
              <a:defRPr/>
            </a:pPr>
            <a:r>
              <a:rPr lang="en-US"/>
              <a:t>Eric James | ProtoDUNE Overview and Update on Organization</a:t>
            </a:r>
          </a:p>
        </p:txBody>
      </p:sp>
      <p:sp>
        <p:nvSpPr>
          <p:cNvPr id="7" name="Slide Number Placeholder 6"/>
          <p:cNvSpPr>
            <a:spLocks noGrp="1"/>
          </p:cNvSpPr>
          <p:nvPr>
            <p:ph type="sldNum" sz="quarter" idx="4"/>
          </p:nvPr>
        </p:nvSpPr>
        <p:spPr/>
        <p:txBody>
          <a:bodyPr/>
          <a:lstStyle/>
          <a:p>
            <a:pPr>
              <a:defRPr/>
            </a:pPr>
            <a:fld id="{0C39C72E-2A13-EB4D-AD45-6D4E6ACAED8D}" type="slidenum">
              <a:rPr lang="en-US"/>
              <a:pPr>
                <a:defRPr/>
              </a:pPr>
              <a:t>48</a:t>
            </a:fld>
            <a:endParaRPr lang="en-US" dirty="0"/>
          </a:p>
        </p:txBody>
      </p:sp>
      <p:sp>
        <p:nvSpPr>
          <p:cNvPr id="2" name="Rectangle 1"/>
          <p:cNvSpPr/>
          <p:nvPr/>
        </p:nvSpPr>
        <p:spPr>
          <a:xfrm>
            <a:off x="6745357" y="6456617"/>
            <a:ext cx="1355174" cy="3445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084" y="6463579"/>
            <a:ext cx="1298820" cy="277623"/>
          </a:xfrm>
          <a:prstGeom prst="rect">
            <a:avLst/>
          </a:prstGeom>
        </p:spPr>
      </p:pic>
    </p:spTree>
    <p:extLst>
      <p:ext uri="{BB962C8B-B14F-4D97-AF65-F5344CB8AC3E}">
        <p14:creationId xmlns:p14="http://schemas.microsoft.com/office/powerpoint/2010/main" val="14775701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4400" dirty="0" smtClean="0"/>
              <a:t>ProtoDUNE-SP Progress</a:t>
            </a:r>
            <a:endParaRPr lang="en-GB" sz="4400" dirty="0"/>
          </a:p>
        </p:txBody>
      </p:sp>
      <p:sp>
        <p:nvSpPr>
          <p:cNvPr id="5" name="Content Placeholder 4"/>
          <p:cNvSpPr>
            <a:spLocks noGrp="1"/>
          </p:cNvSpPr>
          <p:nvPr>
            <p:ph idx="11"/>
          </p:nvPr>
        </p:nvSpPr>
        <p:spPr>
          <a:xfrm>
            <a:off x="490316" y="1225912"/>
            <a:ext cx="8193310" cy="4997088"/>
          </a:xfrm>
        </p:spPr>
        <p:txBody>
          <a:bodyPr>
            <a:normAutofit/>
          </a:bodyPr>
          <a:lstStyle/>
          <a:p>
            <a:r>
              <a:rPr lang="en-US" dirty="0" smtClean="0"/>
              <a:t>First APA module completed at PSL (will be shipped on 7/11)</a:t>
            </a:r>
            <a:endParaRPr lang="en-US" dirty="0"/>
          </a:p>
          <a:p>
            <a:r>
              <a:rPr lang="en-US" dirty="0" smtClean="0"/>
              <a:t>Detector Support Structure (DSS) design complete, all parts ordered, and supporting engineering documentation delivered    to CERN (plan to install in late July)</a:t>
            </a:r>
          </a:p>
          <a:p>
            <a:r>
              <a:rPr lang="en-US" dirty="0" smtClean="0"/>
              <a:t>Packaged FE and ADC chips delivered to BNL and testing is underway (anticipating early-August delivery of 1</a:t>
            </a:r>
            <a:r>
              <a:rPr lang="en-US" baseline="30000" dirty="0" smtClean="0"/>
              <a:t>st</a:t>
            </a:r>
            <a:r>
              <a:rPr lang="en-US" dirty="0" smtClean="0"/>
              <a:t> APA boards)</a:t>
            </a:r>
          </a:p>
          <a:p>
            <a:r>
              <a:rPr lang="en-US" dirty="0" smtClean="0"/>
              <a:t>Photon Detector Modules for 1</a:t>
            </a:r>
            <a:r>
              <a:rPr lang="en-US" baseline="30000" dirty="0" smtClean="0"/>
              <a:t>st</a:t>
            </a:r>
            <a:r>
              <a:rPr lang="en-US" dirty="0" smtClean="0"/>
              <a:t> APA have been produced and will be shipped to CERN in mid-July</a:t>
            </a:r>
          </a:p>
          <a:p>
            <a:r>
              <a:rPr lang="en-US" dirty="0" smtClean="0"/>
              <a:t>DAQ system has undergone extensive integration testing and is currently being re-located to its permanent home in EHN1</a:t>
            </a:r>
          </a:p>
          <a:p>
            <a:r>
              <a:rPr lang="en-US" dirty="0" smtClean="0"/>
              <a:t>Substantial progress on the EHN1 facilities (Cryostat, Clean Room, and Cold Box)  </a:t>
            </a:r>
            <a:endParaRPr lang="en-US" dirty="0"/>
          </a:p>
        </p:txBody>
      </p:sp>
      <p:sp>
        <p:nvSpPr>
          <p:cNvPr id="3" name="Date Placeholder 2"/>
          <p:cNvSpPr>
            <a:spLocks noGrp="1"/>
          </p:cNvSpPr>
          <p:nvPr>
            <p:ph type="dt" sz="half" idx="2"/>
          </p:nvPr>
        </p:nvSpPr>
        <p:spPr/>
        <p:txBody>
          <a:bodyPr/>
          <a:lstStyle/>
          <a:p>
            <a:pPr>
              <a:defRPr/>
            </a:pPr>
            <a:r>
              <a:rPr lang="en-US" dirty="0">
                <a:latin typeface="Helvetica"/>
                <a:cs typeface="Helvetica"/>
              </a:rPr>
              <a:t>03.23.17</a:t>
            </a:r>
          </a:p>
        </p:txBody>
      </p:sp>
      <p:sp>
        <p:nvSpPr>
          <p:cNvPr id="6" name="Footer Placeholder 5"/>
          <p:cNvSpPr>
            <a:spLocks noGrp="1"/>
          </p:cNvSpPr>
          <p:nvPr>
            <p:ph type="ftr" sz="quarter" idx="3"/>
          </p:nvPr>
        </p:nvSpPr>
        <p:spPr/>
        <p:txBody>
          <a:bodyPr/>
          <a:lstStyle/>
          <a:p>
            <a:pPr>
              <a:defRPr/>
            </a:pPr>
            <a:r>
              <a:rPr lang="en-US"/>
              <a:t>Eric James | ProtoDUNE Overview and Update on Organization</a:t>
            </a:r>
          </a:p>
        </p:txBody>
      </p:sp>
      <p:sp>
        <p:nvSpPr>
          <p:cNvPr id="7" name="Slide Number Placeholder 6"/>
          <p:cNvSpPr>
            <a:spLocks noGrp="1"/>
          </p:cNvSpPr>
          <p:nvPr>
            <p:ph type="sldNum" sz="quarter" idx="4"/>
          </p:nvPr>
        </p:nvSpPr>
        <p:spPr/>
        <p:txBody>
          <a:bodyPr/>
          <a:lstStyle/>
          <a:p>
            <a:pPr>
              <a:defRPr/>
            </a:pPr>
            <a:fld id="{0C39C72E-2A13-EB4D-AD45-6D4E6ACAED8D}" type="slidenum">
              <a:rPr lang="en-US"/>
              <a:pPr>
                <a:defRPr/>
              </a:pPr>
              <a:t>49</a:t>
            </a:fld>
            <a:endParaRPr lang="en-US" dirty="0"/>
          </a:p>
        </p:txBody>
      </p:sp>
      <p:sp>
        <p:nvSpPr>
          <p:cNvPr id="2" name="Rectangle 1"/>
          <p:cNvSpPr/>
          <p:nvPr/>
        </p:nvSpPr>
        <p:spPr>
          <a:xfrm>
            <a:off x="6745357" y="6456617"/>
            <a:ext cx="1355174" cy="3445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084" y="6463579"/>
            <a:ext cx="1298820" cy="277623"/>
          </a:xfrm>
          <a:prstGeom prst="rect">
            <a:avLst/>
          </a:prstGeom>
        </p:spPr>
      </p:pic>
    </p:spTree>
    <p:extLst>
      <p:ext uri="{BB962C8B-B14F-4D97-AF65-F5344CB8AC3E}">
        <p14:creationId xmlns:p14="http://schemas.microsoft.com/office/powerpoint/2010/main" val="21539983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Direction from recent RRB meeting (5/11/2017)</a:t>
            </a:r>
            <a:endParaRPr lang="en-US" dirty="0"/>
          </a:p>
        </p:txBody>
      </p:sp>
      <p:sp>
        <p:nvSpPr>
          <p:cNvPr id="3" name="Content Placeholder 2"/>
          <p:cNvSpPr>
            <a:spLocks noGrp="1"/>
          </p:cNvSpPr>
          <p:nvPr>
            <p:ph idx="1"/>
          </p:nvPr>
        </p:nvSpPr>
        <p:spPr/>
        <p:txBody>
          <a:bodyPr/>
          <a:lstStyle/>
          <a:p>
            <a:r>
              <a:rPr lang="en-US" dirty="0" smtClean="0"/>
              <a:t>Discussed formation of a DUNE cost group: RRB endorsed creation of DCG as a new subgroup of the LBNC</a:t>
            </a:r>
          </a:p>
          <a:p>
            <a:pPr lvl="1"/>
            <a:r>
              <a:rPr lang="en-US" dirty="0" smtClean="0"/>
              <a:t>Allows integrated and coordinated technical and cost reviews</a:t>
            </a:r>
          </a:p>
          <a:p>
            <a:pPr lvl="1"/>
            <a:r>
              <a:rPr lang="en-US" dirty="0" smtClean="0"/>
              <a:t>Nigel now working on ideas for the subcommittee chair</a:t>
            </a:r>
          </a:p>
          <a:p>
            <a:pPr lvl="1"/>
            <a:r>
              <a:rPr lang="en-US" dirty="0" smtClean="0"/>
              <a:t>Need to identify an approach and required documentation that allows authoritative evaluation of project planning, while recognizing the broad range of norms (not just DOE!) for project planning by the international agencies</a:t>
            </a:r>
          </a:p>
          <a:p>
            <a:pPr lvl="1"/>
            <a:r>
              <a:rPr lang="en-US" dirty="0" smtClean="0"/>
              <a:t>Will then lay out a detailed timeline, together with LBNF and DUNE, for consideration by the RRB </a:t>
            </a:r>
            <a:endParaRPr lang="en-US" dirty="0"/>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5</a:t>
            </a:fld>
            <a:endParaRPr lang="en-US" dirty="0"/>
          </a:p>
        </p:txBody>
      </p:sp>
    </p:spTree>
    <p:extLst>
      <p:ext uri="{BB962C8B-B14F-4D97-AF65-F5344CB8AC3E}">
        <p14:creationId xmlns:p14="http://schemas.microsoft.com/office/powerpoint/2010/main" val="412734781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20170419_1752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3910" y="1109620"/>
            <a:ext cx="5863186" cy="4397389"/>
          </a:xfrm>
          <a:prstGeom prst="rect">
            <a:avLst/>
          </a:prstGeom>
        </p:spPr>
      </p:pic>
      <p:sp>
        <p:nvSpPr>
          <p:cNvPr id="4" name="Title 3"/>
          <p:cNvSpPr>
            <a:spLocks noGrp="1"/>
          </p:cNvSpPr>
          <p:nvPr>
            <p:ph type="title"/>
          </p:nvPr>
        </p:nvSpPr>
        <p:spPr/>
        <p:txBody>
          <a:bodyPr>
            <a:normAutofit fontScale="90000"/>
          </a:bodyPr>
          <a:lstStyle/>
          <a:p>
            <a:r>
              <a:rPr lang="en-GB" sz="4400" dirty="0" smtClean="0"/>
              <a:t>ProtoDUNE-SP Progress</a:t>
            </a:r>
            <a:endParaRPr lang="en-GB" sz="4400" dirty="0"/>
          </a:p>
        </p:txBody>
      </p:sp>
      <p:sp>
        <p:nvSpPr>
          <p:cNvPr id="3" name="Date Placeholder 2"/>
          <p:cNvSpPr>
            <a:spLocks noGrp="1"/>
          </p:cNvSpPr>
          <p:nvPr>
            <p:ph type="dt" sz="half" idx="2"/>
          </p:nvPr>
        </p:nvSpPr>
        <p:spPr/>
        <p:txBody>
          <a:bodyPr/>
          <a:lstStyle/>
          <a:p>
            <a:pPr>
              <a:defRPr/>
            </a:pPr>
            <a:r>
              <a:rPr lang="en-US" dirty="0">
                <a:latin typeface="Helvetica"/>
                <a:cs typeface="Helvetica"/>
              </a:rPr>
              <a:t>03.23.17</a:t>
            </a:r>
          </a:p>
        </p:txBody>
      </p:sp>
      <p:sp>
        <p:nvSpPr>
          <p:cNvPr id="6" name="Footer Placeholder 5"/>
          <p:cNvSpPr>
            <a:spLocks noGrp="1"/>
          </p:cNvSpPr>
          <p:nvPr>
            <p:ph type="ftr" sz="quarter" idx="3"/>
          </p:nvPr>
        </p:nvSpPr>
        <p:spPr/>
        <p:txBody>
          <a:bodyPr/>
          <a:lstStyle/>
          <a:p>
            <a:pPr>
              <a:defRPr/>
            </a:pPr>
            <a:r>
              <a:rPr lang="en-US"/>
              <a:t>Eric James | ProtoDUNE Overview and Update on Organization</a:t>
            </a:r>
          </a:p>
        </p:txBody>
      </p:sp>
      <p:sp>
        <p:nvSpPr>
          <p:cNvPr id="7" name="Slide Number Placeholder 6"/>
          <p:cNvSpPr>
            <a:spLocks noGrp="1"/>
          </p:cNvSpPr>
          <p:nvPr>
            <p:ph type="sldNum" sz="quarter" idx="4"/>
          </p:nvPr>
        </p:nvSpPr>
        <p:spPr/>
        <p:txBody>
          <a:bodyPr/>
          <a:lstStyle/>
          <a:p>
            <a:pPr>
              <a:defRPr/>
            </a:pPr>
            <a:fld id="{0C39C72E-2A13-EB4D-AD45-6D4E6ACAED8D}" type="slidenum">
              <a:rPr lang="en-US"/>
              <a:pPr>
                <a:defRPr/>
              </a:pPr>
              <a:t>50</a:t>
            </a:fld>
            <a:endParaRPr lang="en-US" dirty="0"/>
          </a:p>
        </p:txBody>
      </p:sp>
      <p:sp>
        <p:nvSpPr>
          <p:cNvPr id="2" name="Rectangle 1"/>
          <p:cNvSpPr/>
          <p:nvPr/>
        </p:nvSpPr>
        <p:spPr>
          <a:xfrm>
            <a:off x="6745357" y="6456617"/>
            <a:ext cx="1355174" cy="3445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7084" y="6463579"/>
            <a:ext cx="1298820" cy="277623"/>
          </a:xfrm>
          <a:prstGeom prst="rect">
            <a:avLst/>
          </a:prstGeom>
        </p:spPr>
      </p:pic>
      <p:pic>
        <p:nvPicPr>
          <p:cNvPr id="11" name="Picture 10" descr="IMG_329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873625" y="2388039"/>
            <a:ext cx="4354287" cy="3265715"/>
          </a:xfrm>
          <a:prstGeom prst="rect">
            <a:avLst/>
          </a:prstGeom>
        </p:spPr>
      </p:pic>
    </p:spTree>
    <p:extLst>
      <p:ext uri="{BB962C8B-B14F-4D97-AF65-F5344CB8AC3E}">
        <p14:creationId xmlns:p14="http://schemas.microsoft.com/office/powerpoint/2010/main" val="6596321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4026" y="462518"/>
            <a:ext cx="8229600" cy="647102"/>
          </a:xfrm>
        </p:spPr>
        <p:txBody>
          <a:bodyPr>
            <a:normAutofit fontScale="90000"/>
          </a:bodyPr>
          <a:lstStyle/>
          <a:p>
            <a:r>
              <a:rPr lang="en-GB" sz="4400" dirty="0"/>
              <a:t>ProtoDUNE-SP </a:t>
            </a:r>
            <a:r>
              <a:rPr lang="en-GB" sz="4400" dirty="0" smtClean="0"/>
              <a:t>Schedule (March)</a:t>
            </a:r>
            <a:endParaRPr lang="en-GB" sz="4400" dirty="0"/>
          </a:p>
        </p:txBody>
      </p:sp>
      <p:sp>
        <p:nvSpPr>
          <p:cNvPr id="3" name="Date Placeholder 2"/>
          <p:cNvSpPr>
            <a:spLocks noGrp="1"/>
          </p:cNvSpPr>
          <p:nvPr>
            <p:ph type="dt" sz="half" idx="2"/>
          </p:nvPr>
        </p:nvSpPr>
        <p:spPr/>
        <p:txBody>
          <a:bodyPr/>
          <a:lstStyle/>
          <a:p>
            <a:pPr>
              <a:defRPr/>
            </a:pPr>
            <a:r>
              <a:rPr lang="en-US" dirty="0">
                <a:latin typeface="Helvetica"/>
                <a:cs typeface="Helvetica"/>
              </a:rPr>
              <a:t>03.23.17</a:t>
            </a:r>
          </a:p>
        </p:txBody>
      </p:sp>
      <p:sp>
        <p:nvSpPr>
          <p:cNvPr id="6" name="Footer Placeholder 5"/>
          <p:cNvSpPr>
            <a:spLocks noGrp="1"/>
          </p:cNvSpPr>
          <p:nvPr>
            <p:ph type="ftr" sz="quarter" idx="3"/>
          </p:nvPr>
        </p:nvSpPr>
        <p:spPr/>
        <p:txBody>
          <a:bodyPr/>
          <a:lstStyle/>
          <a:p>
            <a:pPr>
              <a:defRPr/>
            </a:pPr>
            <a:r>
              <a:rPr lang="en-US"/>
              <a:t>Eric James | ProtoDUNE Overview and Update on Organization</a:t>
            </a:r>
          </a:p>
        </p:txBody>
      </p:sp>
      <p:sp>
        <p:nvSpPr>
          <p:cNvPr id="7" name="Slide Number Placeholder 6"/>
          <p:cNvSpPr>
            <a:spLocks noGrp="1"/>
          </p:cNvSpPr>
          <p:nvPr>
            <p:ph type="sldNum" sz="quarter" idx="4"/>
          </p:nvPr>
        </p:nvSpPr>
        <p:spPr/>
        <p:txBody>
          <a:bodyPr/>
          <a:lstStyle/>
          <a:p>
            <a:pPr>
              <a:defRPr/>
            </a:pPr>
            <a:fld id="{0C39C72E-2A13-EB4D-AD45-6D4E6ACAED8D}" type="slidenum">
              <a:rPr lang="en-US"/>
              <a:pPr>
                <a:defRPr/>
              </a:pPr>
              <a:t>51</a:t>
            </a:fld>
            <a:endParaRPr lang="en-US" dirty="0"/>
          </a:p>
        </p:txBody>
      </p:sp>
      <p:sp>
        <p:nvSpPr>
          <p:cNvPr id="2" name="Rectangle 1"/>
          <p:cNvSpPr/>
          <p:nvPr/>
        </p:nvSpPr>
        <p:spPr>
          <a:xfrm>
            <a:off x="6745357" y="6456617"/>
            <a:ext cx="1355174" cy="3445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084" y="6463579"/>
            <a:ext cx="1298820" cy="277623"/>
          </a:xfrm>
          <a:prstGeom prst="rect">
            <a:avLst/>
          </a:prstGeom>
        </p:spPr>
      </p:pic>
      <p:grpSp>
        <p:nvGrpSpPr>
          <p:cNvPr id="70" name="Group 69"/>
          <p:cNvGrpSpPr/>
          <p:nvPr/>
        </p:nvGrpSpPr>
        <p:grpSpPr>
          <a:xfrm>
            <a:off x="240084" y="2629417"/>
            <a:ext cx="8644138" cy="564205"/>
            <a:chOff x="186294" y="1924752"/>
            <a:chExt cx="8644138" cy="564205"/>
          </a:xfrm>
        </p:grpSpPr>
        <p:sp>
          <p:nvSpPr>
            <p:cNvPr id="18" name="Rectangle 17"/>
            <p:cNvSpPr/>
            <p:nvPr/>
          </p:nvSpPr>
          <p:spPr>
            <a:xfrm>
              <a:off x="618292"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19" name="TextBox 18"/>
            <p:cNvSpPr txBox="1"/>
            <p:nvPr/>
          </p:nvSpPr>
          <p:spPr>
            <a:xfrm>
              <a:off x="567294"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JAN</a:t>
              </a:r>
            </a:p>
          </p:txBody>
        </p:sp>
        <p:sp>
          <p:nvSpPr>
            <p:cNvPr id="20" name="Rectangle 19"/>
            <p:cNvSpPr/>
            <p:nvPr/>
          </p:nvSpPr>
          <p:spPr>
            <a:xfrm>
              <a:off x="988534"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1" name="TextBox 20"/>
            <p:cNvSpPr txBox="1"/>
            <p:nvPr/>
          </p:nvSpPr>
          <p:spPr>
            <a:xfrm>
              <a:off x="937536"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FEB</a:t>
              </a:r>
            </a:p>
          </p:txBody>
        </p:sp>
        <p:sp>
          <p:nvSpPr>
            <p:cNvPr id="22" name="Rectangle 21"/>
            <p:cNvSpPr/>
            <p:nvPr/>
          </p:nvSpPr>
          <p:spPr>
            <a:xfrm>
              <a:off x="1358776"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3" name="TextBox 22"/>
            <p:cNvSpPr txBox="1"/>
            <p:nvPr/>
          </p:nvSpPr>
          <p:spPr>
            <a:xfrm>
              <a:off x="1307778"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MAR</a:t>
              </a:r>
            </a:p>
          </p:txBody>
        </p:sp>
        <p:sp>
          <p:nvSpPr>
            <p:cNvPr id="24" name="Rectangle 23"/>
            <p:cNvSpPr/>
            <p:nvPr/>
          </p:nvSpPr>
          <p:spPr>
            <a:xfrm>
              <a:off x="1729018"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5" name="TextBox 24"/>
            <p:cNvSpPr txBox="1"/>
            <p:nvPr/>
          </p:nvSpPr>
          <p:spPr>
            <a:xfrm>
              <a:off x="1678020"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APR</a:t>
              </a:r>
            </a:p>
          </p:txBody>
        </p:sp>
        <p:sp>
          <p:nvSpPr>
            <p:cNvPr id="26" name="Rectangle 25"/>
            <p:cNvSpPr/>
            <p:nvPr/>
          </p:nvSpPr>
          <p:spPr>
            <a:xfrm>
              <a:off x="2099260"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7" name="TextBox 26"/>
            <p:cNvSpPr txBox="1"/>
            <p:nvPr/>
          </p:nvSpPr>
          <p:spPr>
            <a:xfrm>
              <a:off x="2048262"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MAY</a:t>
              </a:r>
            </a:p>
          </p:txBody>
        </p:sp>
        <p:sp>
          <p:nvSpPr>
            <p:cNvPr id="28" name="Rectangle 27"/>
            <p:cNvSpPr/>
            <p:nvPr/>
          </p:nvSpPr>
          <p:spPr>
            <a:xfrm>
              <a:off x="2469502"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9" name="TextBox 28"/>
            <p:cNvSpPr txBox="1"/>
            <p:nvPr/>
          </p:nvSpPr>
          <p:spPr>
            <a:xfrm>
              <a:off x="2418504"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JUN</a:t>
              </a:r>
            </a:p>
          </p:txBody>
        </p:sp>
        <p:sp>
          <p:nvSpPr>
            <p:cNvPr id="30" name="Rectangle 29"/>
            <p:cNvSpPr/>
            <p:nvPr/>
          </p:nvSpPr>
          <p:spPr>
            <a:xfrm>
              <a:off x="2839744"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31" name="TextBox 30"/>
            <p:cNvSpPr txBox="1"/>
            <p:nvPr/>
          </p:nvSpPr>
          <p:spPr>
            <a:xfrm>
              <a:off x="2788746"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JUL</a:t>
              </a:r>
            </a:p>
          </p:txBody>
        </p:sp>
        <p:sp>
          <p:nvSpPr>
            <p:cNvPr id="32" name="Rectangle 31"/>
            <p:cNvSpPr/>
            <p:nvPr/>
          </p:nvSpPr>
          <p:spPr>
            <a:xfrm>
              <a:off x="3220744"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33" name="TextBox 32"/>
            <p:cNvSpPr txBox="1"/>
            <p:nvPr/>
          </p:nvSpPr>
          <p:spPr>
            <a:xfrm>
              <a:off x="3169746"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AUG</a:t>
              </a:r>
            </a:p>
          </p:txBody>
        </p:sp>
        <p:sp>
          <p:nvSpPr>
            <p:cNvPr id="34" name="Rectangle 33"/>
            <p:cNvSpPr/>
            <p:nvPr/>
          </p:nvSpPr>
          <p:spPr>
            <a:xfrm>
              <a:off x="3590986"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35" name="TextBox 34"/>
            <p:cNvSpPr txBox="1"/>
            <p:nvPr/>
          </p:nvSpPr>
          <p:spPr>
            <a:xfrm>
              <a:off x="3539988"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SEP</a:t>
              </a:r>
            </a:p>
          </p:txBody>
        </p:sp>
        <p:sp>
          <p:nvSpPr>
            <p:cNvPr id="36" name="Rectangle 35"/>
            <p:cNvSpPr/>
            <p:nvPr/>
          </p:nvSpPr>
          <p:spPr>
            <a:xfrm>
              <a:off x="3961228"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37" name="TextBox 36"/>
            <p:cNvSpPr txBox="1"/>
            <p:nvPr/>
          </p:nvSpPr>
          <p:spPr>
            <a:xfrm>
              <a:off x="3910230"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OCT</a:t>
              </a:r>
            </a:p>
          </p:txBody>
        </p:sp>
        <p:sp>
          <p:nvSpPr>
            <p:cNvPr id="38" name="Rectangle 37"/>
            <p:cNvSpPr/>
            <p:nvPr/>
          </p:nvSpPr>
          <p:spPr>
            <a:xfrm>
              <a:off x="4331470"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39" name="TextBox 38"/>
            <p:cNvSpPr txBox="1"/>
            <p:nvPr/>
          </p:nvSpPr>
          <p:spPr>
            <a:xfrm>
              <a:off x="4280472"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NOV</a:t>
              </a:r>
            </a:p>
          </p:txBody>
        </p:sp>
        <p:sp>
          <p:nvSpPr>
            <p:cNvPr id="40" name="Rectangle 39"/>
            <p:cNvSpPr/>
            <p:nvPr/>
          </p:nvSpPr>
          <p:spPr>
            <a:xfrm>
              <a:off x="4701712"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41" name="TextBox 40"/>
            <p:cNvSpPr txBox="1"/>
            <p:nvPr/>
          </p:nvSpPr>
          <p:spPr>
            <a:xfrm>
              <a:off x="4650714"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DEC</a:t>
              </a:r>
            </a:p>
          </p:txBody>
        </p:sp>
        <p:sp>
          <p:nvSpPr>
            <p:cNvPr id="42" name="Rectangle 41"/>
            <p:cNvSpPr/>
            <p:nvPr/>
          </p:nvSpPr>
          <p:spPr>
            <a:xfrm>
              <a:off x="5082712"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43" name="TextBox 42"/>
            <p:cNvSpPr txBox="1"/>
            <p:nvPr/>
          </p:nvSpPr>
          <p:spPr>
            <a:xfrm>
              <a:off x="5031714" y="2006799"/>
              <a:ext cx="452191" cy="400110"/>
            </a:xfrm>
            <a:prstGeom prst="rect">
              <a:avLst/>
            </a:prstGeom>
            <a:noFill/>
          </p:spPr>
          <p:txBody>
            <a:bodyPr wrap="square" rtlCol="0">
              <a:spAutoFit/>
            </a:bodyPr>
            <a:lstStyle/>
            <a:p>
              <a:pPr algn="ctr"/>
              <a:r>
                <a:rPr lang="en-US" sz="1000" dirty="0">
                  <a:solidFill>
                    <a:prstClr val="white"/>
                  </a:solidFill>
                </a:rPr>
                <a:t>2018</a:t>
              </a:r>
            </a:p>
            <a:p>
              <a:pPr algn="ctr"/>
              <a:r>
                <a:rPr lang="en-US" sz="1000" dirty="0">
                  <a:solidFill>
                    <a:prstClr val="white"/>
                  </a:solidFill>
                </a:rPr>
                <a:t>JAN</a:t>
              </a:r>
            </a:p>
          </p:txBody>
        </p:sp>
        <p:sp>
          <p:nvSpPr>
            <p:cNvPr id="44" name="Rectangle 43"/>
            <p:cNvSpPr/>
            <p:nvPr/>
          </p:nvSpPr>
          <p:spPr>
            <a:xfrm>
              <a:off x="5452954"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45" name="TextBox 44"/>
            <p:cNvSpPr txBox="1"/>
            <p:nvPr/>
          </p:nvSpPr>
          <p:spPr>
            <a:xfrm>
              <a:off x="5401956" y="2006799"/>
              <a:ext cx="452191" cy="400110"/>
            </a:xfrm>
            <a:prstGeom prst="rect">
              <a:avLst/>
            </a:prstGeom>
            <a:noFill/>
          </p:spPr>
          <p:txBody>
            <a:bodyPr wrap="square" rtlCol="0">
              <a:spAutoFit/>
            </a:bodyPr>
            <a:lstStyle/>
            <a:p>
              <a:pPr algn="ctr"/>
              <a:r>
                <a:rPr lang="en-US" sz="1000" dirty="0">
                  <a:solidFill>
                    <a:prstClr val="white"/>
                  </a:solidFill>
                </a:rPr>
                <a:t>2018</a:t>
              </a:r>
            </a:p>
            <a:p>
              <a:pPr algn="ctr"/>
              <a:r>
                <a:rPr lang="en-US" sz="1000" dirty="0">
                  <a:solidFill>
                    <a:prstClr val="white"/>
                  </a:solidFill>
                </a:rPr>
                <a:t>FEB</a:t>
              </a:r>
            </a:p>
          </p:txBody>
        </p:sp>
        <p:sp>
          <p:nvSpPr>
            <p:cNvPr id="46" name="Rectangle 45"/>
            <p:cNvSpPr/>
            <p:nvPr/>
          </p:nvSpPr>
          <p:spPr>
            <a:xfrm>
              <a:off x="5823196"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47" name="TextBox 46"/>
            <p:cNvSpPr txBox="1"/>
            <p:nvPr/>
          </p:nvSpPr>
          <p:spPr>
            <a:xfrm>
              <a:off x="5772198" y="2006799"/>
              <a:ext cx="452191" cy="400110"/>
            </a:xfrm>
            <a:prstGeom prst="rect">
              <a:avLst/>
            </a:prstGeom>
            <a:noFill/>
          </p:spPr>
          <p:txBody>
            <a:bodyPr wrap="square" rtlCol="0">
              <a:spAutoFit/>
            </a:bodyPr>
            <a:lstStyle/>
            <a:p>
              <a:pPr algn="ctr"/>
              <a:r>
                <a:rPr lang="en-US" sz="1000" dirty="0">
                  <a:solidFill>
                    <a:prstClr val="white"/>
                  </a:solidFill>
                </a:rPr>
                <a:t>2018</a:t>
              </a:r>
            </a:p>
            <a:p>
              <a:pPr algn="ctr"/>
              <a:r>
                <a:rPr lang="en-US" sz="1000" dirty="0">
                  <a:solidFill>
                    <a:prstClr val="white"/>
                  </a:solidFill>
                </a:rPr>
                <a:t>MAR</a:t>
              </a:r>
            </a:p>
          </p:txBody>
        </p:sp>
        <p:sp>
          <p:nvSpPr>
            <p:cNvPr id="48" name="Rectangle 47"/>
            <p:cNvSpPr/>
            <p:nvPr/>
          </p:nvSpPr>
          <p:spPr>
            <a:xfrm>
              <a:off x="6193438"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49" name="TextBox 48"/>
            <p:cNvSpPr txBox="1"/>
            <p:nvPr/>
          </p:nvSpPr>
          <p:spPr>
            <a:xfrm>
              <a:off x="6153198" y="2006799"/>
              <a:ext cx="452191" cy="400110"/>
            </a:xfrm>
            <a:prstGeom prst="rect">
              <a:avLst/>
            </a:prstGeom>
            <a:noFill/>
          </p:spPr>
          <p:txBody>
            <a:bodyPr wrap="square" rtlCol="0">
              <a:spAutoFit/>
            </a:bodyPr>
            <a:lstStyle/>
            <a:p>
              <a:pPr algn="ctr"/>
              <a:r>
                <a:rPr lang="en-US" sz="1000" dirty="0">
                  <a:solidFill>
                    <a:prstClr val="white"/>
                  </a:solidFill>
                </a:rPr>
                <a:t>2018</a:t>
              </a:r>
            </a:p>
            <a:p>
              <a:pPr algn="ctr"/>
              <a:r>
                <a:rPr lang="en-US" sz="1000" dirty="0">
                  <a:solidFill>
                    <a:prstClr val="white"/>
                  </a:solidFill>
                </a:rPr>
                <a:t>APR</a:t>
              </a:r>
            </a:p>
          </p:txBody>
        </p:sp>
        <p:sp>
          <p:nvSpPr>
            <p:cNvPr id="52" name="Rectangle 51"/>
            <p:cNvSpPr/>
            <p:nvPr/>
          </p:nvSpPr>
          <p:spPr>
            <a:xfrm>
              <a:off x="237292"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53" name="TextBox 52"/>
            <p:cNvSpPr txBox="1"/>
            <p:nvPr/>
          </p:nvSpPr>
          <p:spPr>
            <a:xfrm>
              <a:off x="186294" y="2006799"/>
              <a:ext cx="452191" cy="400110"/>
            </a:xfrm>
            <a:prstGeom prst="rect">
              <a:avLst/>
            </a:prstGeom>
            <a:noFill/>
          </p:spPr>
          <p:txBody>
            <a:bodyPr wrap="square" rtlCol="0">
              <a:spAutoFit/>
            </a:bodyPr>
            <a:lstStyle/>
            <a:p>
              <a:pPr algn="ctr"/>
              <a:r>
                <a:rPr lang="en-US" sz="1000" dirty="0">
                  <a:solidFill>
                    <a:prstClr val="white"/>
                  </a:solidFill>
                </a:rPr>
                <a:t>2016</a:t>
              </a:r>
            </a:p>
            <a:p>
              <a:pPr algn="ctr"/>
              <a:r>
                <a:rPr lang="en-US" sz="1000" dirty="0">
                  <a:solidFill>
                    <a:prstClr val="white"/>
                  </a:solidFill>
                </a:rPr>
                <a:t>Q4</a:t>
              </a:r>
            </a:p>
          </p:txBody>
        </p:sp>
        <p:sp>
          <p:nvSpPr>
            <p:cNvPr id="54" name="Rectangle 53"/>
            <p:cNvSpPr/>
            <p:nvPr/>
          </p:nvSpPr>
          <p:spPr>
            <a:xfrm>
              <a:off x="6563680"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55" name="TextBox 54"/>
            <p:cNvSpPr txBox="1"/>
            <p:nvPr/>
          </p:nvSpPr>
          <p:spPr>
            <a:xfrm>
              <a:off x="6512682" y="2006799"/>
              <a:ext cx="452191" cy="400110"/>
            </a:xfrm>
            <a:prstGeom prst="rect">
              <a:avLst/>
            </a:prstGeom>
            <a:noFill/>
          </p:spPr>
          <p:txBody>
            <a:bodyPr wrap="square" rtlCol="0">
              <a:spAutoFit/>
            </a:bodyPr>
            <a:lstStyle/>
            <a:p>
              <a:pPr algn="ctr"/>
              <a:r>
                <a:rPr lang="en-US" sz="1000" dirty="0">
                  <a:solidFill>
                    <a:prstClr val="white"/>
                  </a:solidFill>
                </a:rPr>
                <a:t>2018</a:t>
              </a:r>
            </a:p>
            <a:p>
              <a:pPr algn="ctr"/>
              <a:r>
                <a:rPr lang="en-US" sz="1000" dirty="0">
                  <a:solidFill>
                    <a:prstClr val="white"/>
                  </a:solidFill>
                </a:rPr>
                <a:t>MAY</a:t>
              </a:r>
            </a:p>
          </p:txBody>
        </p:sp>
        <p:sp>
          <p:nvSpPr>
            <p:cNvPr id="56" name="Rectangle 55"/>
            <p:cNvSpPr/>
            <p:nvPr/>
          </p:nvSpPr>
          <p:spPr>
            <a:xfrm>
              <a:off x="6933922"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57" name="TextBox 56"/>
            <p:cNvSpPr txBox="1"/>
            <p:nvPr/>
          </p:nvSpPr>
          <p:spPr>
            <a:xfrm>
              <a:off x="6882924" y="2006799"/>
              <a:ext cx="452191" cy="400110"/>
            </a:xfrm>
            <a:prstGeom prst="rect">
              <a:avLst/>
            </a:prstGeom>
            <a:noFill/>
          </p:spPr>
          <p:txBody>
            <a:bodyPr wrap="square" rtlCol="0">
              <a:spAutoFit/>
            </a:bodyPr>
            <a:lstStyle/>
            <a:p>
              <a:pPr algn="ctr"/>
              <a:r>
                <a:rPr lang="en-US" sz="1000" dirty="0">
                  <a:solidFill>
                    <a:prstClr val="white"/>
                  </a:solidFill>
                </a:rPr>
                <a:t>2018</a:t>
              </a:r>
            </a:p>
            <a:p>
              <a:pPr algn="ctr"/>
              <a:r>
                <a:rPr lang="en-US" sz="1000" dirty="0">
                  <a:solidFill>
                    <a:prstClr val="white"/>
                  </a:solidFill>
                </a:rPr>
                <a:t>JUN</a:t>
              </a:r>
            </a:p>
          </p:txBody>
        </p:sp>
        <p:sp>
          <p:nvSpPr>
            <p:cNvPr id="58" name="Rectangle 57"/>
            <p:cNvSpPr/>
            <p:nvPr/>
          </p:nvSpPr>
          <p:spPr>
            <a:xfrm>
              <a:off x="7304164"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59" name="TextBox 58"/>
            <p:cNvSpPr txBox="1"/>
            <p:nvPr/>
          </p:nvSpPr>
          <p:spPr>
            <a:xfrm>
              <a:off x="7253166" y="2006799"/>
              <a:ext cx="452191" cy="400110"/>
            </a:xfrm>
            <a:prstGeom prst="rect">
              <a:avLst/>
            </a:prstGeom>
            <a:noFill/>
          </p:spPr>
          <p:txBody>
            <a:bodyPr wrap="square" rtlCol="0">
              <a:spAutoFit/>
            </a:bodyPr>
            <a:lstStyle/>
            <a:p>
              <a:pPr algn="ctr"/>
              <a:r>
                <a:rPr lang="en-US" sz="1000" dirty="0">
                  <a:solidFill>
                    <a:prstClr val="white"/>
                  </a:solidFill>
                </a:rPr>
                <a:t>2018</a:t>
              </a:r>
            </a:p>
            <a:p>
              <a:pPr algn="ctr"/>
              <a:r>
                <a:rPr lang="en-US" sz="1000" dirty="0">
                  <a:solidFill>
                    <a:prstClr val="white"/>
                  </a:solidFill>
                </a:rPr>
                <a:t>JUL</a:t>
              </a:r>
            </a:p>
          </p:txBody>
        </p:sp>
        <p:sp>
          <p:nvSpPr>
            <p:cNvPr id="60" name="Rectangle 59"/>
            <p:cNvSpPr/>
            <p:nvPr/>
          </p:nvSpPr>
          <p:spPr>
            <a:xfrm>
              <a:off x="7685164"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61" name="TextBox 60"/>
            <p:cNvSpPr txBox="1"/>
            <p:nvPr/>
          </p:nvSpPr>
          <p:spPr>
            <a:xfrm>
              <a:off x="7634166" y="2006799"/>
              <a:ext cx="452191" cy="400110"/>
            </a:xfrm>
            <a:prstGeom prst="rect">
              <a:avLst/>
            </a:prstGeom>
            <a:noFill/>
          </p:spPr>
          <p:txBody>
            <a:bodyPr wrap="square" rtlCol="0">
              <a:spAutoFit/>
            </a:bodyPr>
            <a:lstStyle/>
            <a:p>
              <a:pPr algn="ctr"/>
              <a:r>
                <a:rPr lang="en-US" sz="1000" dirty="0">
                  <a:solidFill>
                    <a:prstClr val="white"/>
                  </a:solidFill>
                </a:rPr>
                <a:t>2018</a:t>
              </a:r>
            </a:p>
            <a:p>
              <a:pPr algn="ctr"/>
              <a:r>
                <a:rPr lang="en-US" sz="1000" dirty="0">
                  <a:solidFill>
                    <a:prstClr val="white"/>
                  </a:solidFill>
                </a:rPr>
                <a:t>AUG</a:t>
              </a:r>
            </a:p>
          </p:txBody>
        </p:sp>
        <p:sp>
          <p:nvSpPr>
            <p:cNvPr id="66" name="Rectangle 65"/>
            <p:cNvSpPr/>
            <p:nvPr/>
          </p:nvSpPr>
          <p:spPr>
            <a:xfrm>
              <a:off x="8058997" y="1924752"/>
              <a:ext cx="350196" cy="5552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67" name="TextBox 66"/>
            <p:cNvSpPr txBox="1"/>
            <p:nvPr/>
          </p:nvSpPr>
          <p:spPr>
            <a:xfrm>
              <a:off x="8007999" y="1997834"/>
              <a:ext cx="452191" cy="400110"/>
            </a:xfrm>
            <a:prstGeom prst="rect">
              <a:avLst/>
            </a:prstGeom>
            <a:noFill/>
          </p:spPr>
          <p:txBody>
            <a:bodyPr wrap="square" rtlCol="0">
              <a:spAutoFit/>
            </a:bodyPr>
            <a:lstStyle/>
            <a:p>
              <a:pPr algn="ctr"/>
              <a:r>
                <a:rPr lang="en-US" sz="1000" dirty="0">
                  <a:solidFill>
                    <a:prstClr val="white"/>
                  </a:solidFill>
                </a:rPr>
                <a:t>2018</a:t>
              </a:r>
            </a:p>
            <a:p>
              <a:pPr algn="ctr"/>
              <a:r>
                <a:rPr lang="en-US" sz="1000" dirty="0">
                  <a:solidFill>
                    <a:prstClr val="white"/>
                  </a:solidFill>
                </a:rPr>
                <a:t>SEP</a:t>
              </a:r>
            </a:p>
          </p:txBody>
        </p:sp>
        <p:sp>
          <p:nvSpPr>
            <p:cNvPr id="68" name="Rectangle 67"/>
            <p:cNvSpPr/>
            <p:nvPr/>
          </p:nvSpPr>
          <p:spPr>
            <a:xfrm>
              <a:off x="8429239" y="1924752"/>
              <a:ext cx="350196" cy="5552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69" name="TextBox 68"/>
            <p:cNvSpPr txBox="1"/>
            <p:nvPr/>
          </p:nvSpPr>
          <p:spPr>
            <a:xfrm>
              <a:off x="8378241" y="1997834"/>
              <a:ext cx="452191" cy="400110"/>
            </a:xfrm>
            <a:prstGeom prst="rect">
              <a:avLst/>
            </a:prstGeom>
            <a:noFill/>
          </p:spPr>
          <p:txBody>
            <a:bodyPr wrap="square" rtlCol="0">
              <a:spAutoFit/>
            </a:bodyPr>
            <a:lstStyle/>
            <a:p>
              <a:pPr algn="ctr"/>
              <a:r>
                <a:rPr lang="en-US" sz="1000" dirty="0">
                  <a:solidFill>
                    <a:prstClr val="white"/>
                  </a:solidFill>
                </a:rPr>
                <a:t>2018</a:t>
              </a:r>
            </a:p>
            <a:p>
              <a:pPr algn="ctr"/>
              <a:r>
                <a:rPr lang="en-US" sz="1000" dirty="0">
                  <a:solidFill>
                    <a:prstClr val="white"/>
                  </a:solidFill>
                </a:rPr>
                <a:t>OCT</a:t>
              </a:r>
            </a:p>
          </p:txBody>
        </p:sp>
      </p:grpSp>
      <p:sp>
        <p:nvSpPr>
          <p:cNvPr id="72" name="Rectangle 71"/>
          <p:cNvSpPr/>
          <p:nvPr/>
        </p:nvSpPr>
        <p:spPr>
          <a:xfrm>
            <a:off x="292512" y="3211185"/>
            <a:ext cx="2169754" cy="363241"/>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73" name="TextBox 72"/>
          <p:cNvSpPr txBox="1"/>
          <p:nvPr/>
        </p:nvSpPr>
        <p:spPr>
          <a:xfrm>
            <a:off x="560647" y="3254214"/>
            <a:ext cx="1618453" cy="276999"/>
          </a:xfrm>
          <a:prstGeom prst="rect">
            <a:avLst/>
          </a:prstGeom>
          <a:noFill/>
        </p:spPr>
        <p:txBody>
          <a:bodyPr wrap="square" rtlCol="0">
            <a:spAutoFit/>
          </a:bodyPr>
          <a:lstStyle/>
          <a:p>
            <a:pPr algn="ctr"/>
            <a:r>
              <a:rPr lang="en-US" sz="1200" b="1" dirty="0">
                <a:solidFill>
                  <a:srgbClr val="FF0000"/>
                </a:solidFill>
              </a:rPr>
              <a:t>Cryostat Installation</a:t>
            </a:r>
          </a:p>
        </p:txBody>
      </p:sp>
      <p:sp>
        <p:nvSpPr>
          <p:cNvPr id="74" name="Rectangle 73"/>
          <p:cNvSpPr/>
          <p:nvPr/>
        </p:nvSpPr>
        <p:spPr>
          <a:xfrm>
            <a:off x="4154251" y="3212973"/>
            <a:ext cx="1203057" cy="363241"/>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75" name="TextBox 74"/>
          <p:cNvSpPr txBox="1"/>
          <p:nvPr/>
        </p:nvSpPr>
        <p:spPr>
          <a:xfrm>
            <a:off x="4224745" y="3169938"/>
            <a:ext cx="1070982" cy="461665"/>
          </a:xfrm>
          <a:prstGeom prst="rect">
            <a:avLst/>
          </a:prstGeom>
          <a:noFill/>
        </p:spPr>
        <p:txBody>
          <a:bodyPr wrap="square" rtlCol="0">
            <a:spAutoFit/>
          </a:bodyPr>
          <a:lstStyle/>
          <a:p>
            <a:pPr algn="ctr"/>
            <a:r>
              <a:rPr lang="en-US" sz="1200" b="1" dirty="0">
                <a:solidFill>
                  <a:srgbClr val="FF0000"/>
                </a:solidFill>
              </a:rPr>
              <a:t>Cryogenics Installation</a:t>
            </a:r>
          </a:p>
        </p:txBody>
      </p:sp>
      <p:cxnSp>
        <p:nvCxnSpPr>
          <p:cNvPr id="77" name="Straight Arrow Connector 76"/>
          <p:cNvCxnSpPr/>
          <p:nvPr/>
        </p:nvCxnSpPr>
        <p:spPr>
          <a:xfrm flipV="1">
            <a:off x="2534050" y="2037745"/>
            <a:ext cx="0" cy="55939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2526766" y="1837690"/>
            <a:ext cx="631540" cy="400110"/>
          </a:xfrm>
          <a:prstGeom prst="rect">
            <a:avLst/>
          </a:prstGeom>
          <a:noFill/>
        </p:spPr>
        <p:txBody>
          <a:bodyPr wrap="square" rtlCol="0">
            <a:spAutoFit/>
          </a:bodyPr>
          <a:lstStyle/>
          <a:p>
            <a:r>
              <a:rPr lang="en-US" sz="1000" b="1" dirty="0">
                <a:solidFill>
                  <a:prstClr val="black"/>
                </a:solidFill>
              </a:rPr>
              <a:t>APA #1 @ CERN</a:t>
            </a:r>
          </a:p>
        </p:txBody>
      </p:sp>
      <p:cxnSp>
        <p:nvCxnSpPr>
          <p:cNvPr id="79" name="Straight Arrow Connector 78"/>
          <p:cNvCxnSpPr/>
          <p:nvPr/>
        </p:nvCxnSpPr>
        <p:spPr>
          <a:xfrm flipV="1">
            <a:off x="4031150" y="2039533"/>
            <a:ext cx="0" cy="55939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4051448" y="1842959"/>
            <a:ext cx="794852" cy="553998"/>
          </a:xfrm>
          <a:prstGeom prst="rect">
            <a:avLst/>
          </a:prstGeom>
          <a:noFill/>
        </p:spPr>
        <p:txBody>
          <a:bodyPr wrap="square" rtlCol="0">
            <a:spAutoFit/>
          </a:bodyPr>
          <a:lstStyle/>
          <a:p>
            <a:r>
              <a:rPr lang="en-US" sz="1000" b="1" dirty="0">
                <a:solidFill>
                  <a:prstClr val="black"/>
                </a:solidFill>
              </a:rPr>
              <a:t>Detector Installation Begins</a:t>
            </a:r>
          </a:p>
        </p:txBody>
      </p:sp>
      <p:cxnSp>
        <p:nvCxnSpPr>
          <p:cNvPr id="81" name="Straight Arrow Connector 80"/>
          <p:cNvCxnSpPr/>
          <p:nvPr/>
        </p:nvCxnSpPr>
        <p:spPr>
          <a:xfrm flipV="1">
            <a:off x="6055387" y="2041321"/>
            <a:ext cx="0" cy="55939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5301129" y="1853832"/>
            <a:ext cx="794852" cy="553998"/>
          </a:xfrm>
          <a:prstGeom prst="rect">
            <a:avLst/>
          </a:prstGeom>
          <a:noFill/>
        </p:spPr>
        <p:txBody>
          <a:bodyPr wrap="square" rtlCol="0">
            <a:spAutoFit/>
          </a:bodyPr>
          <a:lstStyle/>
          <a:p>
            <a:r>
              <a:rPr lang="en-US" sz="1000" b="1" dirty="0">
                <a:solidFill>
                  <a:prstClr val="black"/>
                </a:solidFill>
              </a:rPr>
              <a:t>Close TCO; Finish Installation</a:t>
            </a:r>
          </a:p>
        </p:txBody>
      </p:sp>
      <p:cxnSp>
        <p:nvCxnSpPr>
          <p:cNvPr id="83" name="Straight Arrow Connector 82"/>
          <p:cNvCxnSpPr/>
          <p:nvPr/>
        </p:nvCxnSpPr>
        <p:spPr>
          <a:xfrm flipV="1">
            <a:off x="7014616" y="2043109"/>
            <a:ext cx="0" cy="55939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7036169" y="1853832"/>
            <a:ext cx="993764" cy="400110"/>
          </a:xfrm>
          <a:prstGeom prst="rect">
            <a:avLst/>
          </a:prstGeom>
          <a:noFill/>
        </p:spPr>
        <p:txBody>
          <a:bodyPr wrap="square" rtlCol="0">
            <a:spAutoFit/>
          </a:bodyPr>
          <a:lstStyle/>
          <a:p>
            <a:r>
              <a:rPr lang="en-US" sz="1000" b="1" dirty="0">
                <a:solidFill>
                  <a:prstClr val="black"/>
                </a:solidFill>
              </a:rPr>
              <a:t>Start Filling &amp; Commissioning</a:t>
            </a:r>
          </a:p>
        </p:txBody>
      </p:sp>
      <p:cxnSp>
        <p:nvCxnSpPr>
          <p:cNvPr id="86" name="Straight Arrow Connector 85"/>
          <p:cNvCxnSpPr>
            <a:cxnSpLocks/>
          </p:cNvCxnSpPr>
          <p:nvPr/>
        </p:nvCxnSpPr>
        <p:spPr>
          <a:xfrm>
            <a:off x="8662110" y="2037745"/>
            <a:ext cx="0" cy="54968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8408522" y="1601730"/>
            <a:ext cx="462267" cy="41086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89" name="TextBox 88"/>
          <p:cNvSpPr txBox="1"/>
          <p:nvPr/>
        </p:nvSpPr>
        <p:spPr>
          <a:xfrm>
            <a:off x="8320220" y="1612488"/>
            <a:ext cx="649901" cy="400110"/>
          </a:xfrm>
          <a:prstGeom prst="rect">
            <a:avLst/>
          </a:prstGeom>
          <a:noFill/>
        </p:spPr>
        <p:txBody>
          <a:bodyPr wrap="square" rtlCol="0">
            <a:spAutoFit/>
          </a:bodyPr>
          <a:lstStyle/>
          <a:p>
            <a:pPr algn="ctr"/>
            <a:r>
              <a:rPr lang="en-US" sz="1000" b="1" dirty="0">
                <a:solidFill>
                  <a:prstClr val="black"/>
                </a:solidFill>
              </a:rPr>
              <a:t>End of Beam</a:t>
            </a:r>
          </a:p>
        </p:txBody>
      </p:sp>
      <p:sp>
        <p:nvSpPr>
          <p:cNvPr id="90" name="Rectangle 89"/>
          <p:cNvSpPr/>
          <p:nvPr/>
        </p:nvSpPr>
        <p:spPr>
          <a:xfrm>
            <a:off x="3031587" y="4768437"/>
            <a:ext cx="999564" cy="36324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91" name="TextBox 90"/>
          <p:cNvSpPr txBox="1"/>
          <p:nvPr/>
        </p:nvSpPr>
        <p:spPr>
          <a:xfrm>
            <a:off x="2999143" y="4719224"/>
            <a:ext cx="1077335" cy="461665"/>
          </a:xfrm>
          <a:prstGeom prst="rect">
            <a:avLst/>
          </a:prstGeom>
          <a:noFill/>
        </p:spPr>
        <p:txBody>
          <a:bodyPr wrap="square" rtlCol="0">
            <a:spAutoFit/>
          </a:bodyPr>
          <a:lstStyle/>
          <a:p>
            <a:pPr algn="ctr"/>
            <a:r>
              <a:rPr lang="en-US" sz="1200" b="1" dirty="0">
                <a:solidFill>
                  <a:srgbClr val="1F497D">
                    <a:lumMod val="50000"/>
                  </a:srgbClr>
                </a:solidFill>
              </a:rPr>
              <a:t>System Testing</a:t>
            </a:r>
          </a:p>
        </p:txBody>
      </p:sp>
      <p:sp>
        <p:nvSpPr>
          <p:cNvPr id="92" name="Rectangle 91"/>
          <p:cNvSpPr/>
          <p:nvPr/>
        </p:nvSpPr>
        <p:spPr>
          <a:xfrm>
            <a:off x="7738954" y="4761572"/>
            <a:ext cx="923156" cy="36324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93" name="TextBox 92"/>
          <p:cNvSpPr txBox="1"/>
          <p:nvPr/>
        </p:nvSpPr>
        <p:spPr>
          <a:xfrm>
            <a:off x="7720918" y="4715756"/>
            <a:ext cx="927038" cy="461665"/>
          </a:xfrm>
          <a:prstGeom prst="rect">
            <a:avLst/>
          </a:prstGeom>
          <a:noFill/>
        </p:spPr>
        <p:txBody>
          <a:bodyPr wrap="square" rtlCol="0">
            <a:spAutoFit/>
          </a:bodyPr>
          <a:lstStyle/>
          <a:p>
            <a:pPr algn="ctr"/>
            <a:r>
              <a:rPr lang="en-US" sz="1200" b="1" dirty="0">
                <a:solidFill>
                  <a:srgbClr val="1F497D">
                    <a:lumMod val="50000"/>
                  </a:srgbClr>
                </a:solidFill>
              </a:rPr>
              <a:t>Detector Operations</a:t>
            </a:r>
          </a:p>
        </p:txBody>
      </p:sp>
      <p:cxnSp>
        <p:nvCxnSpPr>
          <p:cNvPr id="94" name="Straight Arrow Connector 93"/>
          <p:cNvCxnSpPr/>
          <p:nvPr/>
        </p:nvCxnSpPr>
        <p:spPr>
          <a:xfrm flipV="1">
            <a:off x="319767" y="2028775"/>
            <a:ext cx="0" cy="55939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335941" y="1866682"/>
            <a:ext cx="784073" cy="553998"/>
          </a:xfrm>
          <a:prstGeom prst="rect">
            <a:avLst/>
          </a:prstGeom>
          <a:noFill/>
        </p:spPr>
        <p:txBody>
          <a:bodyPr wrap="square" rtlCol="0">
            <a:spAutoFit/>
          </a:bodyPr>
          <a:lstStyle/>
          <a:p>
            <a:r>
              <a:rPr lang="en-US" sz="1000" b="1" dirty="0">
                <a:solidFill>
                  <a:prstClr val="black"/>
                </a:solidFill>
              </a:rPr>
              <a:t>EHN1</a:t>
            </a:r>
          </a:p>
          <a:p>
            <a:r>
              <a:rPr lang="en-US" sz="1000" b="1" dirty="0">
                <a:solidFill>
                  <a:prstClr val="black"/>
                </a:solidFill>
              </a:rPr>
              <a:t>Beneficial Occupancy</a:t>
            </a:r>
          </a:p>
        </p:txBody>
      </p:sp>
      <p:sp>
        <p:nvSpPr>
          <p:cNvPr id="96" name="Rectangle 95"/>
          <p:cNvSpPr/>
          <p:nvPr/>
        </p:nvSpPr>
        <p:spPr>
          <a:xfrm>
            <a:off x="3036345" y="3983080"/>
            <a:ext cx="999564" cy="377538"/>
          </a:xfrm>
          <a:prstGeom prst="rect">
            <a:avLst/>
          </a:prstGeom>
          <a:solidFill>
            <a:srgbClr val="BC5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97" name="TextBox 96"/>
          <p:cNvSpPr txBox="1"/>
          <p:nvPr/>
        </p:nvSpPr>
        <p:spPr>
          <a:xfrm>
            <a:off x="2876547" y="3948358"/>
            <a:ext cx="1346510" cy="461665"/>
          </a:xfrm>
          <a:prstGeom prst="rect">
            <a:avLst/>
          </a:prstGeom>
          <a:noFill/>
        </p:spPr>
        <p:txBody>
          <a:bodyPr wrap="square" rtlCol="0">
            <a:spAutoFit/>
          </a:bodyPr>
          <a:lstStyle/>
          <a:p>
            <a:pPr algn="ctr"/>
            <a:r>
              <a:rPr lang="en-US" sz="1200" b="1" dirty="0">
                <a:solidFill>
                  <a:srgbClr val="4F81BD">
                    <a:lumMod val="50000"/>
                  </a:srgbClr>
                </a:solidFill>
              </a:rPr>
              <a:t>Install DSS &amp; Infrastructure</a:t>
            </a:r>
          </a:p>
        </p:txBody>
      </p:sp>
      <p:sp>
        <p:nvSpPr>
          <p:cNvPr id="98" name="Rectangle 97"/>
          <p:cNvSpPr/>
          <p:nvPr/>
        </p:nvSpPr>
        <p:spPr>
          <a:xfrm>
            <a:off x="4063166" y="3983079"/>
            <a:ext cx="646096" cy="379663"/>
          </a:xfrm>
          <a:prstGeom prst="rect">
            <a:avLst/>
          </a:prstGeom>
          <a:solidFill>
            <a:srgbClr val="BC5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99" name="TextBox 98"/>
          <p:cNvSpPr txBox="1"/>
          <p:nvPr/>
        </p:nvSpPr>
        <p:spPr>
          <a:xfrm>
            <a:off x="4022688" y="3948357"/>
            <a:ext cx="746400" cy="461665"/>
          </a:xfrm>
          <a:prstGeom prst="rect">
            <a:avLst/>
          </a:prstGeom>
          <a:noFill/>
        </p:spPr>
        <p:txBody>
          <a:bodyPr wrap="square" rtlCol="0">
            <a:spAutoFit/>
          </a:bodyPr>
          <a:lstStyle/>
          <a:p>
            <a:pPr algn="ctr"/>
            <a:r>
              <a:rPr lang="en-US" sz="1200" b="1" dirty="0">
                <a:solidFill>
                  <a:srgbClr val="4F81BD">
                    <a:lumMod val="50000"/>
                  </a:srgbClr>
                </a:solidFill>
              </a:rPr>
              <a:t>Install APA 1-3</a:t>
            </a:r>
          </a:p>
        </p:txBody>
      </p:sp>
      <p:sp>
        <p:nvSpPr>
          <p:cNvPr id="100" name="Rectangle 99"/>
          <p:cNvSpPr/>
          <p:nvPr/>
        </p:nvSpPr>
        <p:spPr>
          <a:xfrm>
            <a:off x="4731933" y="3983079"/>
            <a:ext cx="965750" cy="377539"/>
          </a:xfrm>
          <a:prstGeom prst="rect">
            <a:avLst/>
          </a:prstGeom>
          <a:solidFill>
            <a:srgbClr val="BC5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101" name="TextBox 100"/>
          <p:cNvSpPr txBox="1"/>
          <p:nvPr/>
        </p:nvSpPr>
        <p:spPr>
          <a:xfrm>
            <a:off x="4818522" y="3955832"/>
            <a:ext cx="797924" cy="461665"/>
          </a:xfrm>
          <a:prstGeom prst="rect">
            <a:avLst/>
          </a:prstGeom>
          <a:noFill/>
        </p:spPr>
        <p:txBody>
          <a:bodyPr wrap="square" rtlCol="0">
            <a:spAutoFit/>
          </a:bodyPr>
          <a:lstStyle/>
          <a:p>
            <a:pPr algn="ctr"/>
            <a:r>
              <a:rPr lang="en-US" sz="1200" b="1" dirty="0">
                <a:solidFill>
                  <a:srgbClr val="4F81BD">
                    <a:lumMod val="50000"/>
                  </a:srgbClr>
                </a:solidFill>
              </a:rPr>
              <a:t>Install CPAs/FCs</a:t>
            </a:r>
          </a:p>
        </p:txBody>
      </p:sp>
      <p:sp>
        <p:nvSpPr>
          <p:cNvPr id="104" name="Rectangle 103"/>
          <p:cNvSpPr/>
          <p:nvPr/>
        </p:nvSpPr>
        <p:spPr>
          <a:xfrm>
            <a:off x="5721642" y="3983080"/>
            <a:ext cx="338503" cy="379634"/>
          </a:xfrm>
          <a:prstGeom prst="rect">
            <a:avLst/>
          </a:prstGeom>
          <a:solidFill>
            <a:srgbClr val="BC5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105" name="TextBox 104"/>
          <p:cNvSpPr txBox="1"/>
          <p:nvPr/>
        </p:nvSpPr>
        <p:spPr>
          <a:xfrm>
            <a:off x="5595451" y="3928182"/>
            <a:ext cx="602253" cy="461665"/>
          </a:xfrm>
          <a:prstGeom prst="rect">
            <a:avLst/>
          </a:prstGeom>
          <a:noFill/>
        </p:spPr>
        <p:txBody>
          <a:bodyPr wrap="square" rtlCol="0">
            <a:spAutoFit/>
          </a:bodyPr>
          <a:lstStyle/>
          <a:p>
            <a:pPr algn="ctr"/>
            <a:r>
              <a:rPr lang="en-US" sz="800" b="1" dirty="0">
                <a:solidFill>
                  <a:srgbClr val="4F81BD">
                    <a:lumMod val="50000"/>
                  </a:srgbClr>
                </a:solidFill>
              </a:rPr>
              <a:t>Install APA </a:t>
            </a:r>
          </a:p>
          <a:p>
            <a:pPr algn="ctr"/>
            <a:r>
              <a:rPr lang="en-US" sz="800" b="1" dirty="0">
                <a:solidFill>
                  <a:srgbClr val="4F81BD">
                    <a:lumMod val="50000"/>
                  </a:srgbClr>
                </a:solidFill>
              </a:rPr>
              <a:t>4-6</a:t>
            </a:r>
          </a:p>
        </p:txBody>
      </p:sp>
      <p:sp>
        <p:nvSpPr>
          <p:cNvPr id="106" name="Rectangle 105"/>
          <p:cNvSpPr/>
          <p:nvPr/>
        </p:nvSpPr>
        <p:spPr>
          <a:xfrm>
            <a:off x="6085011" y="3983080"/>
            <a:ext cx="576544" cy="377279"/>
          </a:xfrm>
          <a:prstGeom prst="rect">
            <a:avLst/>
          </a:prstGeom>
          <a:solidFill>
            <a:srgbClr val="BC5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107" name="TextBox 106"/>
          <p:cNvSpPr txBox="1"/>
          <p:nvPr/>
        </p:nvSpPr>
        <p:spPr>
          <a:xfrm>
            <a:off x="6001410" y="3940886"/>
            <a:ext cx="746400" cy="461665"/>
          </a:xfrm>
          <a:prstGeom prst="rect">
            <a:avLst/>
          </a:prstGeom>
          <a:noFill/>
        </p:spPr>
        <p:txBody>
          <a:bodyPr wrap="square" rtlCol="0">
            <a:spAutoFit/>
          </a:bodyPr>
          <a:lstStyle/>
          <a:p>
            <a:pPr algn="ctr"/>
            <a:r>
              <a:rPr lang="en-US" sz="1200" b="1" dirty="0">
                <a:solidFill>
                  <a:srgbClr val="4F81BD">
                    <a:lumMod val="50000"/>
                  </a:srgbClr>
                </a:solidFill>
              </a:rPr>
              <a:t>Close Detector</a:t>
            </a:r>
          </a:p>
        </p:txBody>
      </p:sp>
      <p:sp>
        <p:nvSpPr>
          <p:cNvPr id="102" name="Rectangle 101"/>
          <p:cNvSpPr/>
          <p:nvPr/>
        </p:nvSpPr>
        <p:spPr>
          <a:xfrm>
            <a:off x="1782808" y="3597767"/>
            <a:ext cx="743958" cy="363241"/>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103" name="TextBox 102"/>
          <p:cNvSpPr txBox="1"/>
          <p:nvPr/>
        </p:nvSpPr>
        <p:spPr>
          <a:xfrm>
            <a:off x="1639785" y="3548463"/>
            <a:ext cx="1026530" cy="461665"/>
          </a:xfrm>
          <a:prstGeom prst="rect">
            <a:avLst/>
          </a:prstGeom>
          <a:noFill/>
        </p:spPr>
        <p:txBody>
          <a:bodyPr wrap="square" rtlCol="0">
            <a:spAutoFit/>
          </a:bodyPr>
          <a:lstStyle/>
          <a:p>
            <a:pPr algn="ctr"/>
            <a:r>
              <a:rPr lang="en-US" sz="1200" b="1" dirty="0">
                <a:solidFill>
                  <a:srgbClr val="8064A2">
                    <a:lumMod val="50000"/>
                  </a:srgbClr>
                </a:solidFill>
              </a:rPr>
              <a:t>Clean </a:t>
            </a:r>
          </a:p>
          <a:p>
            <a:pPr algn="ctr"/>
            <a:r>
              <a:rPr lang="en-US" sz="1200" b="1" dirty="0">
                <a:solidFill>
                  <a:srgbClr val="8064A2">
                    <a:lumMod val="50000"/>
                  </a:srgbClr>
                </a:solidFill>
              </a:rPr>
              <a:t>Room</a:t>
            </a:r>
          </a:p>
        </p:txBody>
      </p:sp>
      <p:sp>
        <p:nvSpPr>
          <p:cNvPr id="110" name="Rectangle 109"/>
          <p:cNvSpPr/>
          <p:nvPr/>
        </p:nvSpPr>
        <p:spPr>
          <a:xfrm>
            <a:off x="2548393" y="3599555"/>
            <a:ext cx="743958" cy="363241"/>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111" name="TextBox 110"/>
          <p:cNvSpPr txBox="1"/>
          <p:nvPr/>
        </p:nvSpPr>
        <p:spPr>
          <a:xfrm>
            <a:off x="2577490" y="3550251"/>
            <a:ext cx="626217" cy="461665"/>
          </a:xfrm>
          <a:prstGeom prst="rect">
            <a:avLst/>
          </a:prstGeom>
          <a:noFill/>
        </p:spPr>
        <p:txBody>
          <a:bodyPr wrap="square" rtlCol="0">
            <a:spAutoFit/>
          </a:bodyPr>
          <a:lstStyle/>
          <a:p>
            <a:pPr algn="ctr"/>
            <a:r>
              <a:rPr lang="en-US" sz="1200" b="1" dirty="0">
                <a:solidFill>
                  <a:srgbClr val="8064A2">
                    <a:lumMod val="50000"/>
                  </a:srgbClr>
                </a:solidFill>
              </a:rPr>
              <a:t>Cold Box</a:t>
            </a:r>
          </a:p>
        </p:txBody>
      </p:sp>
      <p:sp>
        <p:nvSpPr>
          <p:cNvPr id="112" name="Rectangle 111"/>
          <p:cNvSpPr/>
          <p:nvPr/>
        </p:nvSpPr>
        <p:spPr>
          <a:xfrm>
            <a:off x="2523291" y="4386807"/>
            <a:ext cx="3384645" cy="363241"/>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113" name="TextBox 112"/>
          <p:cNvSpPr txBox="1"/>
          <p:nvPr/>
        </p:nvSpPr>
        <p:spPr>
          <a:xfrm>
            <a:off x="2945353" y="4430306"/>
            <a:ext cx="2385699" cy="276999"/>
          </a:xfrm>
          <a:prstGeom prst="rect">
            <a:avLst/>
          </a:prstGeom>
          <a:noFill/>
        </p:spPr>
        <p:txBody>
          <a:bodyPr wrap="square" rtlCol="0">
            <a:spAutoFit/>
          </a:bodyPr>
          <a:lstStyle/>
          <a:p>
            <a:pPr algn="ctr"/>
            <a:r>
              <a:rPr lang="en-US" sz="1200" b="1" dirty="0">
                <a:solidFill>
                  <a:prstClr val="white">
                    <a:lumMod val="50000"/>
                  </a:prstClr>
                </a:solidFill>
              </a:rPr>
              <a:t>APA Integration and Testing</a:t>
            </a:r>
          </a:p>
        </p:txBody>
      </p:sp>
    </p:spTree>
    <p:extLst>
      <p:ext uri="{BB962C8B-B14F-4D97-AF65-F5344CB8AC3E}">
        <p14:creationId xmlns:p14="http://schemas.microsoft.com/office/powerpoint/2010/main" val="4020352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4026" y="462518"/>
            <a:ext cx="8229600" cy="647102"/>
          </a:xfrm>
        </p:spPr>
        <p:txBody>
          <a:bodyPr>
            <a:normAutofit fontScale="90000"/>
          </a:bodyPr>
          <a:lstStyle/>
          <a:p>
            <a:r>
              <a:rPr lang="en-GB" sz="4400" dirty="0"/>
              <a:t>ProtoDUNE-SP </a:t>
            </a:r>
            <a:r>
              <a:rPr lang="en-GB" sz="4400" dirty="0" smtClean="0"/>
              <a:t>Schedule (June)</a:t>
            </a:r>
            <a:endParaRPr lang="en-GB" sz="4400" dirty="0"/>
          </a:p>
        </p:txBody>
      </p:sp>
      <p:sp>
        <p:nvSpPr>
          <p:cNvPr id="3" name="Date Placeholder 2"/>
          <p:cNvSpPr>
            <a:spLocks noGrp="1"/>
          </p:cNvSpPr>
          <p:nvPr>
            <p:ph type="dt" sz="half" idx="2"/>
          </p:nvPr>
        </p:nvSpPr>
        <p:spPr/>
        <p:txBody>
          <a:bodyPr/>
          <a:lstStyle/>
          <a:p>
            <a:pPr>
              <a:defRPr/>
            </a:pPr>
            <a:r>
              <a:rPr lang="en-US" dirty="0">
                <a:latin typeface="Helvetica"/>
                <a:cs typeface="Helvetica"/>
              </a:rPr>
              <a:t>03.23.17</a:t>
            </a:r>
          </a:p>
        </p:txBody>
      </p:sp>
      <p:sp>
        <p:nvSpPr>
          <p:cNvPr id="6" name="Footer Placeholder 5"/>
          <p:cNvSpPr>
            <a:spLocks noGrp="1"/>
          </p:cNvSpPr>
          <p:nvPr>
            <p:ph type="ftr" sz="quarter" idx="3"/>
          </p:nvPr>
        </p:nvSpPr>
        <p:spPr/>
        <p:txBody>
          <a:bodyPr/>
          <a:lstStyle/>
          <a:p>
            <a:pPr>
              <a:defRPr/>
            </a:pPr>
            <a:r>
              <a:rPr lang="en-US"/>
              <a:t>Eric James | ProtoDUNE Overview and Update on Organization</a:t>
            </a:r>
          </a:p>
        </p:txBody>
      </p:sp>
      <p:sp>
        <p:nvSpPr>
          <p:cNvPr id="7" name="Slide Number Placeholder 6"/>
          <p:cNvSpPr>
            <a:spLocks noGrp="1"/>
          </p:cNvSpPr>
          <p:nvPr>
            <p:ph type="sldNum" sz="quarter" idx="4"/>
          </p:nvPr>
        </p:nvSpPr>
        <p:spPr/>
        <p:txBody>
          <a:bodyPr/>
          <a:lstStyle/>
          <a:p>
            <a:pPr>
              <a:defRPr/>
            </a:pPr>
            <a:fld id="{0C39C72E-2A13-EB4D-AD45-6D4E6ACAED8D}" type="slidenum">
              <a:rPr lang="en-US"/>
              <a:pPr>
                <a:defRPr/>
              </a:pPr>
              <a:t>52</a:t>
            </a:fld>
            <a:endParaRPr lang="en-US" dirty="0"/>
          </a:p>
        </p:txBody>
      </p:sp>
      <p:sp>
        <p:nvSpPr>
          <p:cNvPr id="2" name="Rectangle 1"/>
          <p:cNvSpPr/>
          <p:nvPr/>
        </p:nvSpPr>
        <p:spPr>
          <a:xfrm>
            <a:off x="6745357" y="6456617"/>
            <a:ext cx="1355174" cy="3445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084" y="6463579"/>
            <a:ext cx="1298820" cy="277623"/>
          </a:xfrm>
          <a:prstGeom prst="rect">
            <a:avLst/>
          </a:prstGeom>
        </p:spPr>
      </p:pic>
      <p:grpSp>
        <p:nvGrpSpPr>
          <p:cNvPr id="70" name="Group 69"/>
          <p:cNvGrpSpPr/>
          <p:nvPr/>
        </p:nvGrpSpPr>
        <p:grpSpPr>
          <a:xfrm>
            <a:off x="240084" y="2629417"/>
            <a:ext cx="8644138" cy="564205"/>
            <a:chOff x="186294" y="1924752"/>
            <a:chExt cx="8644138" cy="564205"/>
          </a:xfrm>
        </p:grpSpPr>
        <p:sp>
          <p:nvSpPr>
            <p:cNvPr id="18" name="Rectangle 17"/>
            <p:cNvSpPr/>
            <p:nvPr/>
          </p:nvSpPr>
          <p:spPr>
            <a:xfrm>
              <a:off x="618292"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19" name="TextBox 18"/>
            <p:cNvSpPr txBox="1"/>
            <p:nvPr/>
          </p:nvSpPr>
          <p:spPr>
            <a:xfrm>
              <a:off x="567294"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JAN</a:t>
              </a:r>
            </a:p>
          </p:txBody>
        </p:sp>
        <p:sp>
          <p:nvSpPr>
            <p:cNvPr id="20" name="Rectangle 19"/>
            <p:cNvSpPr/>
            <p:nvPr/>
          </p:nvSpPr>
          <p:spPr>
            <a:xfrm>
              <a:off x="988534"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1" name="TextBox 20"/>
            <p:cNvSpPr txBox="1"/>
            <p:nvPr/>
          </p:nvSpPr>
          <p:spPr>
            <a:xfrm>
              <a:off x="937536"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FEB</a:t>
              </a:r>
            </a:p>
          </p:txBody>
        </p:sp>
        <p:sp>
          <p:nvSpPr>
            <p:cNvPr id="22" name="Rectangle 21"/>
            <p:cNvSpPr/>
            <p:nvPr/>
          </p:nvSpPr>
          <p:spPr>
            <a:xfrm>
              <a:off x="1358776"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3" name="TextBox 22"/>
            <p:cNvSpPr txBox="1"/>
            <p:nvPr/>
          </p:nvSpPr>
          <p:spPr>
            <a:xfrm>
              <a:off x="1307778"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MAR</a:t>
              </a:r>
            </a:p>
          </p:txBody>
        </p:sp>
        <p:sp>
          <p:nvSpPr>
            <p:cNvPr id="24" name="Rectangle 23"/>
            <p:cNvSpPr/>
            <p:nvPr/>
          </p:nvSpPr>
          <p:spPr>
            <a:xfrm>
              <a:off x="1729018"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5" name="TextBox 24"/>
            <p:cNvSpPr txBox="1"/>
            <p:nvPr/>
          </p:nvSpPr>
          <p:spPr>
            <a:xfrm>
              <a:off x="1678020"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APR</a:t>
              </a:r>
            </a:p>
          </p:txBody>
        </p:sp>
        <p:sp>
          <p:nvSpPr>
            <p:cNvPr id="26" name="Rectangle 25"/>
            <p:cNvSpPr/>
            <p:nvPr/>
          </p:nvSpPr>
          <p:spPr>
            <a:xfrm>
              <a:off x="2099260"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7" name="TextBox 26"/>
            <p:cNvSpPr txBox="1"/>
            <p:nvPr/>
          </p:nvSpPr>
          <p:spPr>
            <a:xfrm>
              <a:off x="2048262"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MAY</a:t>
              </a:r>
            </a:p>
          </p:txBody>
        </p:sp>
        <p:sp>
          <p:nvSpPr>
            <p:cNvPr id="28" name="Rectangle 27"/>
            <p:cNvSpPr/>
            <p:nvPr/>
          </p:nvSpPr>
          <p:spPr>
            <a:xfrm>
              <a:off x="2469502"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29" name="TextBox 28"/>
            <p:cNvSpPr txBox="1"/>
            <p:nvPr/>
          </p:nvSpPr>
          <p:spPr>
            <a:xfrm>
              <a:off x="2418504"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JUN</a:t>
              </a:r>
            </a:p>
          </p:txBody>
        </p:sp>
        <p:sp>
          <p:nvSpPr>
            <p:cNvPr id="30" name="Rectangle 29"/>
            <p:cNvSpPr/>
            <p:nvPr/>
          </p:nvSpPr>
          <p:spPr>
            <a:xfrm>
              <a:off x="2839744"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31" name="TextBox 30"/>
            <p:cNvSpPr txBox="1"/>
            <p:nvPr/>
          </p:nvSpPr>
          <p:spPr>
            <a:xfrm>
              <a:off x="2788746"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JUL</a:t>
              </a:r>
            </a:p>
          </p:txBody>
        </p:sp>
        <p:sp>
          <p:nvSpPr>
            <p:cNvPr id="32" name="Rectangle 31"/>
            <p:cNvSpPr/>
            <p:nvPr/>
          </p:nvSpPr>
          <p:spPr>
            <a:xfrm>
              <a:off x="3220744"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33" name="TextBox 32"/>
            <p:cNvSpPr txBox="1"/>
            <p:nvPr/>
          </p:nvSpPr>
          <p:spPr>
            <a:xfrm>
              <a:off x="3169746"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AUG</a:t>
              </a:r>
            </a:p>
          </p:txBody>
        </p:sp>
        <p:sp>
          <p:nvSpPr>
            <p:cNvPr id="34" name="Rectangle 33"/>
            <p:cNvSpPr/>
            <p:nvPr/>
          </p:nvSpPr>
          <p:spPr>
            <a:xfrm>
              <a:off x="3590986"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35" name="TextBox 34"/>
            <p:cNvSpPr txBox="1"/>
            <p:nvPr/>
          </p:nvSpPr>
          <p:spPr>
            <a:xfrm>
              <a:off x="3539988"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SEP</a:t>
              </a:r>
            </a:p>
          </p:txBody>
        </p:sp>
        <p:sp>
          <p:nvSpPr>
            <p:cNvPr id="36" name="Rectangle 35"/>
            <p:cNvSpPr/>
            <p:nvPr/>
          </p:nvSpPr>
          <p:spPr>
            <a:xfrm>
              <a:off x="3961228"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37" name="TextBox 36"/>
            <p:cNvSpPr txBox="1"/>
            <p:nvPr/>
          </p:nvSpPr>
          <p:spPr>
            <a:xfrm>
              <a:off x="3910230"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OCT</a:t>
              </a:r>
            </a:p>
          </p:txBody>
        </p:sp>
        <p:sp>
          <p:nvSpPr>
            <p:cNvPr id="38" name="Rectangle 37"/>
            <p:cNvSpPr/>
            <p:nvPr/>
          </p:nvSpPr>
          <p:spPr>
            <a:xfrm>
              <a:off x="4331470"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39" name="TextBox 38"/>
            <p:cNvSpPr txBox="1"/>
            <p:nvPr/>
          </p:nvSpPr>
          <p:spPr>
            <a:xfrm>
              <a:off x="4280472"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NOV</a:t>
              </a:r>
            </a:p>
          </p:txBody>
        </p:sp>
        <p:sp>
          <p:nvSpPr>
            <p:cNvPr id="40" name="Rectangle 39"/>
            <p:cNvSpPr/>
            <p:nvPr/>
          </p:nvSpPr>
          <p:spPr>
            <a:xfrm>
              <a:off x="4701712"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41" name="TextBox 40"/>
            <p:cNvSpPr txBox="1"/>
            <p:nvPr/>
          </p:nvSpPr>
          <p:spPr>
            <a:xfrm>
              <a:off x="4650714" y="2006799"/>
              <a:ext cx="452191" cy="400110"/>
            </a:xfrm>
            <a:prstGeom prst="rect">
              <a:avLst/>
            </a:prstGeom>
            <a:noFill/>
          </p:spPr>
          <p:txBody>
            <a:bodyPr wrap="square" rtlCol="0">
              <a:spAutoFit/>
            </a:bodyPr>
            <a:lstStyle/>
            <a:p>
              <a:pPr algn="ctr"/>
              <a:r>
                <a:rPr lang="en-US" sz="1000" dirty="0">
                  <a:solidFill>
                    <a:prstClr val="white"/>
                  </a:solidFill>
                </a:rPr>
                <a:t>2017</a:t>
              </a:r>
            </a:p>
            <a:p>
              <a:pPr algn="ctr"/>
              <a:r>
                <a:rPr lang="en-US" sz="1000" dirty="0">
                  <a:solidFill>
                    <a:prstClr val="white"/>
                  </a:solidFill>
                </a:rPr>
                <a:t>DEC</a:t>
              </a:r>
            </a:p>
          </p:txBody>
        </p:sp>
        <p:sp>
          <p:nvSpPr>
            <p:cNvPr id="42" name="Rectangle 41"/>
            <p:cNvSpPr/>
            <p:nvPr/>
          </p:nvSpPr>
          <p:spPr>
            <a:xfrm>
              <a:off x="5082712"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43" name="TextBox 42"/>
            <p:cNvSpPr txBox="1"/>
            <p:nvPr/>
          </p:nvSpPr>
          <p:spPr>
            <a:xfrm>
              <a:off x="5031714" y="2006799"/>
              <a:ext cx="452191" cy="400110"/>
            </a:xfrm>
            <a:prstGeom prst="rect">
              <a:avLst/>
            </a:prstGeom>
            <a:noFill/>
          </p:spPr>
          <p:txBody>
            <a:bodyPr wrap="square" rtlCol="0">
              <a:spAutoFit/>
            </a:bodyPr>
            <a:lstStyle/>
            <a:p>
              <a:pPr algn="ctr"/>
              <a:r>
                <a:rPr lang="en-US" sz="1000" dirty="0">
                  <a:solidFill>
                    <a:prstClr val="white"/>
                  </a:solidFill>
                </a:rPr>
                <a:t>2018</a:t>
              </a:r>
            </a:p>
            <a:p>
              <a:pPr algn="ctr"/>
              <a:r>
                <a:rPr lang="en-US" sz="1000" dirty="0">
                  <a:solidFill>
                    <a:prstClr val="white"/>
                  </a:solidFill>
                </a:rPr>
                <a:t>JAN</a:t>
              </a:r>
            </a:p>
          </p:txBody>
        </p:sp>
        <p:sp>
          <p:nvSpPr>
            <p:cNvPr id="44" name="Rectangle 43"/>
            <p:cNvSpPr/>
            <p:nvPr/>
          </p:nvSpPr>
          <p:spPr>
            <a:xfrm>
              <a:off x="5452954"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45" name="TextBox 44"/>
            <p:cNvSpPr txBox="1"/>
            <p:nvPr/>
          </p:nvSpPr>
          <p:spPr>
            <a:xfrm>
              <a:off x="5401956" y="2006799"/>
              <a:ext cx="452191" cy="400110"/>
            </a:xfrm>
            <a:prstGeom prst="rect">
              <a:avLst/>
            </a:prstGeom>
            <a:noFill/>
          </p:spPr>
          <p:txBody>
            <a:bodyPr wrap="square" rtlCol="0">
              <a:spAutoFit/>
            </a:bodyPr>
            <a:lstStyle/>
            <a:p>
              <a:pPr algn="ctr"/>
              <a:r>
                <a:rPr lang="en-US" sz="1000" dirty="0">
                  <a:solidFill>
                    <a:prstClr val="white"/>
                  </a:solidFill>
                </a:rPr>
                <a:t>2018</a:t>
              </a:r>
            </a:p>
            <a:p>
              <a:pPr algn="ctr"/>
              <a:r>
                <a:rPr lang="en-US" sz="1000" dirty="0">
                  <a:solidFill>
                    <a:prstClr val="white"/>
                  </a:solidFill>
                </a:rPr>
                <a:t>FEB</a:t>
              </a:r>
            </a:p>
          </p:txBody>
        </p:sp>
        <p:sp>
          <p:nvSpPr>
            <p:cNvPr id="46" name="Rectangle 45"/>
            <p:cNvSpPr/>
            <p:nvPr/>
          </p:nvSpPr>
          <p:spPr>
            <a:xfrm>
              <a:off x="5823196"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47" name="TextBox 46"/>
            <p:cNvSpPr txBox="1"/>
            <p:nvPr/>
          </p:nvSpPr>
          <p:spPr>
            <a:xfrm>
              <a:off x="5772198" y="2006799"/>
              <a:ext cx="452191" cy="400110"/>
            </a:xfrm>
            <a:prstGeom prst="rect">
              <a:avLst/>
            </a:prstGeom>
            <a:noFill/>
          </p:spPr>
          <p:txBody>
            <a:bodyPr wrap="square" rtlCol="0">
              <a:spAutoFit/>
            </a:bodyPr>
            <a:lstStyle/>
            <a:p>
              <a:pPr algn="ctr"/>
              <a:r>
                <a:rPr lang="en-US" sz="1000" dirty="0">
                  <a:solidFill>
                    <a:prstClr val="white"/>
                  </a:solidFill>
                </a:rPr>
                <a:t>2018</a:t>
              </a:r>
            </a:p>
            <a:p>
              <a:pPr algn="ctr"/>
              <a:r>
                <a:rPr lang="en-US" sz="1000" dirty="0">
                  <a:solidFill>
                    <a:prstClr val="white"/>
                  </a:solidFill>
                </a:rPr>
                <a:t>MAR</a:t>
              </a:r>
            </a:p>
          </p:txBody>
        </p:sp>
        <p:sp>
          <p:nvSpPr>
            <p:cNvPr id="48" name="Rectangle 47"/>
            <p:cNvSpPr/>
            <p:nvPr/>
          </p:nvSpPr>
          <p:spPr>
            <a:xfrm>
              <a:off x="6193438"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49" name="TextBox 48"/>
            <p:cNvSpPr txBox="1"/>
            <p:nvPr/>
          </p:nvSpPr>
          <p:spPr>
            <a:xfrm>
              <a:off x="6153198" y="2006799"/>
              <a:ext cx="452191" cy="400110"/>
            </a:xfrm>
            <a:prstGeom prst="rect">
              <a:avLst/>
            </a:prstGeom>
            <a:noFill/>
          </p:spPr>
          <p:txBody>
            <a:bodyPr wrap="square" rtlCol="0">
              <a:spAutoFit/>
            </a:bodyPr>
            <a:lstStyle/>
            <a:p>
              <a:pPr algn="ctr"/>
              <a:r>
                <a:rPr lang="en-US" sz="1000" dirty="0">
                  <a:solidFill>
                    <a:prstClr val="white"/>
                  </a:solidFill>
                </a:rPr>
                <a:t>2018</a:t>
              </a:r>
            </a:p>
            <a:p>
              <a:pPr algn="ctr"/>
              <a:r>
                <a:rPr lang="en-US" sz="1000" dirty="0">
                  <a:solidFill>
                    <a:prstClr val="white"/>
                  </a:solidFill>
                </a:rPr>
                <a:t>APR</a:t>
              </a:r>
            </a:p>
          </p:txBody>
        </p:sp>
        <p:sp>
          <p:nvSpPr>
            <p:cNvPr id="52" name="Rectangle 51"/>
            <p:cNvSpPr/>
            <p:nvPr/>
          </p:nvSpPr>
          <p:spPr>
            <a:xfrm>
              <a:off x="237292"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53" name="TextBox 52"/>
            <p:cNvSpPr txBox="1"/>
            <p:nvPr/>
          </p:nvSpPr>
          <p:spPr>
            <a:xfrm>
              <a:off x="186294" y="2006799"/>
              <a:ext cx="452191" cy="400110"/>
            </a:xfrm>
            <a:prstGeom prst="rect">
              <a:avLst/>
            </a:prstGeom>
            <a:noFill/>
          </p:spPr>
          <p:txBody>
            <a:bodyPr wrap="square" rtlCol="0">
              <a:spAutoFit/>
            </a:bodyPr>
            <a:lstStyle/>
            <a:p>
              <a:pPr algn="ctr"/>
              <a:r>
                <a:rPr lang="en-US" sz="1000" dirty="0">
                  <a:solidFill>
                    <a:prstClr val="white"/>
                  </a:solidFill>
                </a:rPr>
                <a:t>2016</a:t>
              </a:r>
            </a:p>
            <a:p>
              <a:pPr algn="ctr"/>
              <a:r>
                <a:rPr lang="en-US" sz="1000" dirty="0">
                  <a:solidFill>
                    <a:prstClr val="white"/>
                  </a:solidFill>
                </a:rPr>
                <a:t>Q4</a:t>
              </a:r>
            </a:p>
          </p:txBody>
        </p:sp>
        <p:sp>
          <p:nvSpPr>
            <p:cNvPr id="54" name="Rectangle 53"/>
            <p:cNvSpPr/>
            <p:nvPr/>
          </p:nvSpPr>
          <p:spPr>
            <a:xfrm>
              <a:off x="6563680"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55" name="TextBox 54"/>
            <p:cNvSpPr txBox="1"/>
            <p:nvPr/>
          </p:nvSpPr>
          <p:spPr>
            <a:xfrm>
              <a:off x="6512682" y="2006799"/>
              <a:ext cx="452191" cy="400110"/>
            </a:xfrm>
            <a:prstGeom prst="rect">
              <a:avLst/>
            </a:prstGeom>
            <a:noFill/>
          </p:spPr>
          <p:txBody>
            <a:bodyPr wrap="square" rtlCol="0">
              <a:spAutoFit/>
            </a:bodyPr>
            <a:lstStyle/>
            <a:p>
              <a:pPr algn="ctr"/>
              <a:r>
                <a:rPr lang="en-US" sz="1000" dirty="0">
                  <a:solidFill>
                    <a:prstClr val="white"/>
                  </a:solidFill>
                </a:rPr>
                <a:t>2018</a:t>
              </a:r>
            </a:p>
            <a:p>
              <a:pPr algn="ctr"/>
              <a:r>
                <a:rPr lang="en-US" sz="1000" dirty="0">
                  <a:solidFill>
                    <a:prstClr val="white"/>
                  </a:solidFill>
                </a:rPr>
                <a:t>MAY</a:t>
              </a:r>
            </a:p>
          </p:txBody>
        </p:sp>
        <p:sp>
          <p:nvSpPr>
            <p:cNvPr id="56" name="Rectangle 55"/>
            <p:cNvSpPr/>
            <p:nvPr/>
          </p:nvSpPr>
          <p:spPr>
            <a:xfrm>
              <a:off x="6933922"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57" name="TextBox 56"/>
            <p:cNvSpPr txBox="1"/>
            <p:nvPr/>
          </p:nvSpPr>
          <p:spPr>
            <a:xfrm>
              <a:off x="6882924" y="2006799"/>
              <a:ext cx="452191" cy="400110"/>
            </a:xfrm>
            <a:prstGeom prst="rect">
              <a:avLst/>
            </a:prstGeom>
            <a:noFill/>
          </p:spPr>
          <p:txBody>
            <a:bodyPr wrap="square" rtlCol="0">
              <a:spAutoFit/>
            </a:bodyPr>
            <a:lstStyle/>
            <a:p>
              <a:pPr algn="ctr"/>
              <a:r>
                <a:rPr lang="en-US" sz="1000" dirty="0">
                  <a:solidFill>
                    <a:prstClr val="white"/>
                  </a:solidFill>
                </a:rPr>
                <a:t>2018</a:t>
              </a:r>
            </a:p>
            <a:p>
              <a:pPr algn="ctr"/>
              <a:r>
                <a:rPr lang="en-US" sz="1000" dirty="0">
                  <a:solidFill>
                    <a:prstClr val="white"/>
                  </a:solidFill>
                </a:rPr>
                <a:t>JUN</a:t>
              </a:r>
            </a:p>
          </p:txBody>
        </p:sp>
        <p:sp>
          <p:nvSpPr>
            <p:cNvPr id="58" name="Rectangle 57"/>
            <p:cNvSpPr/>
            <p:nvPr/>
          </p:nvSpPr>
          <p:spPr>
            <a:xfrm>
              <a:off x="7304164"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59" name="TextBox 58"/>
            <p:cNvSpPr txBox="1"/>
            <p:nvPr/>
          </p:nvSpPr>
          <p:spPr>
            <a:xfrm>
              <a:off x="7253166" y="2006799"/>
              <a:ext cx="452191" cy="400110"/>
            </a:xfrm>
            <a:prstGeom prst="rect">
              <a:avLst/>
            </a:prstGeom>
            <a:noFill/>
          </p:spPr>
          <p:txBody>
            <a:bodyPr wrap="square" rtlCol="0">
              <a:spAutoFit/>
            </a:bodyPr>
            <a:lstStyle/>
            <a:p>
              <a:pPr algn="ctr"/>
              <a:r>
                <a:rPr lang="en-US" sz="1000" dirty="0">
                  <a:solidFill>
                    <a:prstClr val="white"/>
                  </a:solidFill>
                </a:rPr>
                <a:t>2018</a:t>
              </a:r>
            </a:p>
            <a:p>
              <a:pPr algn="ctr"/>
              <a:r>
                <a:rPr lang="en-US" sz="1000" dirty="0">
                  <a:solidFill>
                    <a:prstClr val="white"/>
                  </a:solidFill>
                </a:rPr>
                <a:t>JUL</a:t>
              </a:r>
            </a:p>
          </p:txBody>
        </p:sp>
        <p:sp>
          <p:nvSpPr>
            <p:cNvPr id="60" name="Rectangle 59"/>
            <p:cNvSpPr/>
            <p:nvPr/>
          </p:nvSpPr>
          <p:spPr>
            <a:xfrm>
              <a:off x="7685164" y="1924752"/>
              <a:ext cx="350196" cy="56420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61" name="TextBox 60"/>
            <p:cNvSpPr txBox="1"/>
            <p:nvPr/>
          </p:nvSpPr>
          <p:spPr>
            <a:xfrm>
              <a:off x="7634166" y="2006799"/>
              <a:ext cx="452191" cy="400110"/>
            </a:xfrm>
            <a:prstGeom prst="rect">
              <a:avLst/>
            </a:prstGeom>
            <a:noFill/>
          </p:spPr>
          <p:txBody>
            <a:bodyPr wrap="square" rtlCol="0">
              <a:spAutoFit/>
            </a:bodyPr>
            <a:lstStyle/>
            <a:p>
              <a:pPr algn="ctr"/>
              <a:r>
                <a:rPr lang="en-US" sz="1000" dirty="0">
                  <a:solidFill>
                    <a:prstClr val="white"/>
                  </a:solidFill>
                </a:rPr>
                <a:t>2018</a:t>
              </a:r>
            </a:p>
            <a:p>
              <a:pPr algn="ctr"/>
              <a:r>
                <a:rPr lang="en-US" sz="1000" dirty="0">
                  <a:solidFill>
                    <a:prstClr val="white"/>
                  </a:solidFill>
                </a:rPr>
                <a:t>AUG</a:t>
              </a:r>
            </a:p>
          </p:txBody>
        </p:sp>
        <p:sp>
          <p:nvSpPr>
            <p:cNvPr id="66" name="Rectangle 65"/>
            <p:cNvSpPr/>
            <p:nvPr/>
          </p:nvSpPr>
          <p:spPr>
            <a:xfrm>
              <a:off x="8058997" y="1924752"/>
              <a:ext cx="350196" cy="5552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67" name="TextBox 66"/>
            <p:cNvSpPr txBox="1"/>
            <p:nvPr/>
          </p:nvSpPr>
          <p:spPr>
            <a:xfrm>
              <a:off x="8007999" y="1997834"/>
              <a:ext cx="452191" cy="400110"/>
            </a:xfrm>
            <a:prstGeom prst="rect">
              <a:avLst/>
            </a:prstGeom>
            <a:noFill/>
          </p:spPr>
          <p:txBody>
            <a:bodyPr wrap="square" rtlCol="0">
              <a:spAutoFit/>
            </a:bodyPr>
            <a:lstStyle/>
            <a:p>
              <a:pPr algn="ctr"/>
              <a:r>
                <a:rPr lang="en-US" sz="1000" dirty="0">
                  <a:solidFill>
                    <a:prstClr val="white"/>
                  </a:solidFill>
                </a:rPr>
                <a:t>2018</a:t>
              </a:r>
            </a:p>
            <a:p>
              <a:pPr algn="ctr"/>
              <a:r>
                <a:rPr lang="en-US" sz="1000" dirty="0">
                  <a:solidFill>
                    <a:prstClr val="white"/>
                  </a:solidFill>
                </a:rPr>
                <a:t>SEP</a:t>
              </a:r>
            </a:p>
          </p:txBody>
        </p:sp>
        <p:sp>
          <p:nvSpPr>
            <p:cNvPr id="68" name="Rectangle 67"/>
            <p:cNvSpPr/>
            <p:nvPr/>
          </p:nvSpPr>
          <p:spPr>
            <a:xfrm>
              <a:off x="8429239" y="1924752"/>
              <a:ext cx="350196" cy="5552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69" name="TextBox 68"/>
            <p:cNvSpPr txBox="1"/>
            <p:nvPr/>
          </p:nvSpPr>
          <p:spPr>
            <a:xfrm>
              <a:off x="8378241" y="1997834"/>
              <a:ext cx="452191" cy="400110"/>
            </a:xfrm>
            <a:prstGeom prst="rect">
              <a:avLst/>
            </a:prstGeom>
            <a:noFill/>
          </p:spPr>
          <p:txBody>
            <a:bodyPr wrap="square" rtlCol="0">
              <a:spAutoFit/>
            </a:bodyPr>
            <a:lstStyle/>
            <a:p>
              <a:pPr algn="ctr"/>
              <a:r>
                <a:rPr lang="en-US" sz="1000" dirty="0">
                  <a:solidFill>
                    <a:prstClr val="white"/>
                  </a:solidFill>
                </a:rPr>
                <a:t>2018</a:t>
              </a:r>
            </a:p>
            <a:p>
              <a:pPr algn="ctr"/>
              <a:r>
                <a:rPr lang="en-US" sz="1000" dirty="0">
                  <a:solidFill>
                    <a:prstClr val="white"/>
                  </a:solidFill>
                </a:rPr>
                <a:t>OCT</a:t>
              </a:r>
            </a:p>
          </p:txBody>
        </p:sp>
      </p:grpSp>
      <p:sp>
        <p:nvSpPr>
          <p:cNvPr id="72" name="Rectangle 71"/>
          <p:cNvSpPr/>
          <p:nvPr/>
        </p:nvSpPr>
        <p:spPr>
          <a:xfrm>
            <a:off x="292511" y="3211185"/>
            <a:ext cx="2865795" cy="363241"/>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73" name="TextBox 72"/>
          <p:cNvSpPr txBox="1"/>
          <p:nvPr/>
        </p:nvSpPr>
        <p:spPr>
          <a:xfrm>
            <a:off x="560647" y="3254214"/>
            <a:ext cx="1618453" cy="276999"/>
          </a:xfrm>
          <a:prstGeom prst="rect">
            <a:avLst/>
          </a:prstGeom>
          <a:noFill/>
        </p:spPr>
        <p:txBody>
          <a:bodyPr wrap="square" rtlCol="0">
            <a:spAutoFit/>
          </a:bodyPr>
          <a:lstStyle/>
          <a:p>
            <a:pPr algn="ctr"/>
            <a:r>
              <a:rPr lang="en-US" sz="1200" b="1" dirty="0">
                <a:solidFill>
                  <a:srgbClr val="FF0000"/>
                </a:solidFill>
              </a:rPr>
              <a:t>Cryostat Installation</a:t>
            </a:r>
          </a:p>
        </p:txBody>
      </p:sp>
      <p:sp>
        <p:nvSpPr>
          <p:cNvPr id="74" name="Rectangle 73"/>
          <p:cNvSpPr/>
          <p:nvPr/>
        </p:nvSpPr>
        <p:spPr>
          <a:xfrm>
            <a:off x="4154251" y="3212973"/>
            <a:ext cx="1203057" cy="363241"/>
          </a:xfrm>
          <a:prstGeom prst="rect">
            <a:avLst/>
          </a:prstGeom>
          <a:solidFill>
            <a:schemeClr val="accent5">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75" name="TextBox 74"/>
          <p:cNvSpPr txBox="1"/>
          <p:nvPr/>
        </p:nvSpPr>
        <p:spPr>
          <a:xfrm>
            <a:off x="4224745" y="3169938"/>
            <a:ext cx="1070982" cy="461665"/>
          </a:xfrm>
          <a:prstGeom prst="rect">
            <a:avLst/>
          </a:prstGeom>
          <a:noFill/>
        </p:spPr>
        <p:txBody>
          <a:bodyPr wrap="square" rtlCol="0">
            <a:spAutoFit/>
          </a:bodyPr>
          <a:lstStyle/>
          <a:p>
            <a:pPr algn="ctr"/>
            <a:r>
              <a:rPr lang="en-US" sz="1200" b="1" dirty="0">
                <a:solidFill>
                  <a:srgbClr val="FF0000"/>
                </a:solidFill>
              </a:rPr>
              <a:t>Cryogenics Installation</a:t>
            </a:r>
          </a:p>
        </p:txBody>
      </p:sp>
      <p:cxnSp>
        <p:nvCxnSpPr>
          <p:cNvPr id="77" name="Straight Arrow Connector 76"/>
          <p:cNvCxnSpPr/>
          <p:nvPr/>
        </p:nvCxnSpPr>
        <p:spPr>
          <a:xfrm flipV="1">
            <a:off x="2534050" y="2037745"/>
            <a:ext cx="0" cy="55939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2526766" y="1837690"/>
            <a:ext cx="631540" cy="400110"/>
          </a:xfrm>
          <a:prstGeom prst="rect">
            <a:avLst/>
          </a:prstGeom>
          <a:noFill/>
        </p:spPr>
        <p:txBody>
          <a:bodyPr wrap="square" rtlCol="0">
            <a:spAutoFit/>
          </a:bodyPr>
          <a:lstStyle/>
          <a:p>
            <a:r>
              <a:rPr lang="en-US" sz="1000" b="1" dirty="0">
                <a:solidFill>
                  <a:prstClr val="black"/>
                </a:solidFill>
              </a:rPr>
              <a:t>APA #1 @ CERN</a:t>
            </a:r>
          </a:p>
        </p:txBody>
      </p:sp>
      <p:cxnSp>
        <p:nvCxnSpPr>
          <p:cNvPr id="79" name="Straight Arrow Connector 78"/>
          <p:cNvCxnSpPr/>
          <p:nvPr/>
        </p:nvCxnSpPr>
        <p:spPr>
          <a:xfrm flipV="1">
            <a:off x="4031150" y="2039533"/>
            <a:ext cx="0" cy="55939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4051448" y="1842959"/>
            <a:ext cx="794852" cy="553998"/>
          </a:xfrm>
          <a:prstGeom prst="rect">
            <a:avLst/>
          </a:prstGeom>
          <a:noFill/>
        </p:spPr>
        <p:txBody>
          <a:bodyPr wrap="square" rtlCol="0">
            <a:spAutoFit/>
          </a:bodyPr>
          <a:lstStyle/>
          <a:p>
            <a:r>
              <a:rPr lang="en-US" sz="1000" b="1" dirty="0">
                <a:solidFill>
                  <a:prstClr val="black"/>
                </a:solidFill>
              </a:rPr>
              <a:t>Detector Installation Begins</a:t>
            </a:r>
          </a:p>
        </p:txBody>
      </p:sp>
      <p:cxnSp>
        <p:nvCxnSpPr>
          <p:cNvPr id="81" name="Straight Arrow Connector 80"/>
          <p:cNvCxnSpPr/>
          <p:nvPr/>
        </p:nvCxnSpPr>
        <p:spPr>
          <a:xfrm flipV="1">
            <a:off x="6055387" y="2041321"/>
            <a:ext cx="0" cy="55939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5301129" y="1853832"/>
            <a:ext cx="794852" cy="553998"/>
          </a:xfrm>
          <a:prstGeom prst="rect">
            <a:avLst/>
          </a:prstGeom>
          <a:noFill/>
        </p:spPr>
        <p:txBody>
          <a:bodyPr wrap="square" rtlCol="0">
            <a:spAutoFit/>
          </a:bodyPr>
          <a:lstStyle/>
          <a:p>
            <a:r>
              <a:rPr lang="en-US" sz="1000" b="1" dirty="0">
                <a:solidFill>
                  <a:prstClr val="black"/>
                </a:solidFill>
              </a:rPr>
              <a:t>Close TCO; Finish Installation</a:t>
            </a:r>
          </a:p>
        </p:txBody>
      </p:sp>
      <p:cxnSp>
        <p:nvCxnSpPr>
          <p:cNvPr id="83" name="Straight Arrow Connector 82"/>
          <p:cNvCxnSpPr/>
          <p:nvPr/>
        </p:nvCxnSpPr>
        <p:spPr>
          <a:xfrm flipV="1">
            <a:off x="7014616" y="2043109"/>
            <a:ext cx="0" cy="55939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7036169" y="1853832"/>
            <a:ext cx="993764" cy="400110"/>
          </a:xfrm>
          <a:prstGeom prst="rect">
            <a:avLst/>
          </a:prstGeom>
          <a:noFill/>
        </p:spPr>
        <p:txBody>
          <a:bodyPr wrap="square" rtlCol="0">
            <a:spAutoFit/>
          </a:bodyPr>
          <a:lstStyle/>
          <a:p>
            <a:r>
              <a:rPr lang="en-US" sz="1000" b="1" dirty="0">
                <a:solidFill>
                  <a:prstClr val="black"/>
                </a:solidFill>
              </a:rPr>
              <a:t>Start Filling &amp; Commissioning</a:t>
            </a:r>
          </a:p>
        </p:txBody>
      </p:sp>
      <p:cxnSp>
        <p:nvCxnSpPr>
          <p:cNvPr id="86" name="Straight Arrow Connector 85"/>
          <p:cNvCxnSpPr>
            <a:cxnSpLocks/>
          </p:cNvCxnSpPr>
          <p:nvPr/>
        </p:nvCxnSpPr>
        <p:spPr>
          <a:xfrm>
            <a:off x="8662110" y="2037745"/>
            <a:ext cx="0" cy="54968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8408522" y="1601730"/>
            <a:ext cx="462267" cy="410868"/>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89" name="TextBox 88"/>
          <p:cNvSpPr txBox="1"/>
          <p:nvPr/>
        </p:nvSpPr>
        <p:spPr>
          <a:xfrm>
            <a:off x="8320220" y="1612488"/>
            <a:ext cx="649901" cy="400110"/>
          </a:xfrm>
          <a:prstGeom prst="rect">
            <a:avLst/>
          </a:prstGeom>
          <a:noFill/>
        </p:spPr>
        <p:txBody>
          <a:bodyPr wrap="square" rtlCol="0">
            <a:spAutoFit/>
          </a:bodyPr>
          <a:lstStyle/>
          <a:p>
            <a:pPr algn="ctr"/>
            <a:r>
              <a:rPr lang="en-US" sz="1000" b="1" dirty="0">
                <a:solidFill>
                  <a:prstClr val="black"/>
                </a:solidFill>
              </a:rPr>
              <a:t>End of Beam</a:t>
            </a:r>
          </a:p>
        </p:txBody>
      </p:sp>
      <p:sp>
        <p:nvSpPr>
          <p:cNvPr id="90" name="Rectangle 89"/>
          <p:cNvSpPr/>
          <p:nvPr/>
        </p:nvSpPr>
        <p:spPr>
          <a:xfrm>
            <a:off x="3461681" y="4768437"/>
            <a:ext cx="569470" cy="36324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91" name="TextBox 90"/>
          <p:cNvSpPr txBox="1"/>
          <p:nvPr/>
        </p:nvSpPr>
        <p:spPr>
          <a:xfrm>
            <a:off x="3373037" y="4719224"/>
            <a:ext cx="703441" cy="461665"/>
          </a:xfrm>
          <a:prstGeom prst="rect">
            <a:avLst/>
          </a:prstGeom>
          <a:noFill/>
        </p:spPr>
        <p:txBody>
          <a:bodyPr wrap="square" rtlCol="0">
            <a:spAutoFit/>
          </a:bodyPr>
          <a:lstStyle/>
          <a:p>
            <a:pPr algn="ctr"/>
            <a:r>
              <a:rPr lang="en-US" sz="1200" b="1" dirty="0">
                <a:solidFill>
                  <a:srgbClr val="1F497D">
                    <a:lumMod val="50000"/>
                  </a:srgbClr>
                </a:solidFill>
              </a:rPr>
              <a:t>System Testing</a:t>
            </a:r>
          </a:p>
        </p:txBody>
      </p:sp>
      <p:sp>
        <p:nvSpPr>
          <p:cNvPr id="92" name="Rectangle 91"/>
          <p:cNvSpPr/>
          <p:nvPr/>
        </p:nvSpPr>
        <p:spPr>
          <a:xfrm>
            <a:off x="7738954" y="4761572"/>
            <a:ext cx="923156" cy="363241"/>
          </a:xfrm>
          <a:prstGeom prst="rect">
            <a:avLst/>
          </a:prstGeom>
          <a:solidFill>
            <a:schemeClr val="accent3">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93" name="TextBox 92"/>
          <p:cNvSpPr txBox="1"/>
          <p:nvPr/>
        </p:nvSpPr>
        <p:spPr>
          <a:xfrm>
            <a:off x="7720918" y="4715756"/>
            <a:ext cx="927038" cy="461665"/>
          </a:xfrm>
          <a:prstGeom prst="rect">
            <a:avLst/>
          </a:prstGeom>
          <a:noFill/>
        </p:spPr>
        <p:txBody>
          <a:bodyPr wrap="square" rtlCol="0">
            <a:spAutoFit/>
          </a:bodyPr>
          <a:lstStyle/>
          <a:p>
            <a:pPr algn="ctr"/>
            <a:r>
              <a:rPr lang="en-US" sz="1200" b="1" dirty="0">
                <a:solidFill>
                  <a:srgbClr val="1F497D">
                    <a:lumMod val="50000"/>
                  </a:srgbClr>
                </a:solidFill>
              </a:rPr>
              <a:t>Detector Operations</a:t>
            </a:r>
          </a:p>
        </p:txBody>
      </p:sp>
      <p:cxnSp>
        <p:nvCxnSpPr>
          <p:cNvPr id="94" name="Straight Arrow Connector 93"/>
          <p:cNvCxnSpPr/>
          <p:nvPr/>
        </p:nvCxnSpPr>
        <p:spPr>
          <a:xfrm flipV="1">
            <a:off x="319767" y="2028775"/>
            <a:ext cx="0" cy="559398"/>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335941" y="1866682"/>
            <a:ext cx="784073" cy="553998"/>
          </a:xfrm>
          <a:prstGeom prst="rect">
            <a:avLst/>
          </a:prstGeom>
          <a:noFill/>
        </p:spPr>
        <p:txBody>
          <a:bodyPr wrap="square" rtlCol="0">
            <a:spAutoFit/>
          </a:bodyPr>
          <a:lstStyle/>
          <a:p>
            <a:r>
              <a:rPr lang="en-US" sz="1000" b="1" dirty="0">
                <a:solidFill>
                  <a:prstClr val="black"/>
                </a:solidFill>
              </a:rPr>
              <a:t>EHN1</a:t>
            </a:r>
          </a:p>
          <a:p>
            <a:r>
              <a:rPr lang="en-US" sz="1000" b="1" dirty="0">
                <a:solidFill>
                  <a:prstClr val="black"/>
                </a:solidFill>
              </a:rPr>
              <a:t>Beneficial Occupancy</a:t>
            </a:r>
          </a:p>
        </p:txBody>
      </p:sp>
      <p:sp>
        <p:nvSpPr>
          <p:cNvPr id="96" name="Rectangle 95"/>
          <p:cNvSpPr/>
          <p:nvPr/>
        </p:nvSpPr>
        <p:spPr>
          <a:xfrm>
            <a:off x="3036345" y="3983080"/>
            <a:ext cx="999564" cy="377538"/>
          </a:xfrm>
          <a:prstGeom prst="rect">
            <a:avLst/>
          </a:prstGeom>
          <a:solidFill>
            <a:srgbClr val="BC5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97" name="TextBox 96"/>
          <p:cNvSpPr txBox="1"/>
          <p:nvPr/>
        </p:nvSpPr>
        <p:spPr>
          <a:xfrm>
            <a:off x="2876547" y="3948358"/>
            <a:ext cx="1346510" cy="461665"/>
          </a:xfrm>
          <a:prstGeom prst="rect">
            <a:avLst/>
          </a:prstGeom>
          <a:noFill/>
        </p:spPr>
        <p:txBody>
          <a:bodyPr wrap="square" rtlCol="0">
            <a:spAutoFit/>
          </a:bodyPr>
          <a:lstStyle/>
          <a:p>
            <a:pPr algn="ctr"/>
            <a:r>
              <a:rPr lang="en-US" sz="1200" b="1" dirty="0">
                <a:solidFill>
                  <a:srgbClr val="4F81BD">
                    <a:lumMod val="50000"/>
                  </a:srgbClr>
                </a:solidFill>
              </a:rPr>
              <a:t>Install DSS &amp; Infrastructure</a:t>
            </a:r>
          </a:p>
        </p:txBody>
      </p:sp>
      <p:sp>
        <p:nvSpPr>
          <p:cNvPr id="98" name="Rectangle 97"/>
          <p:cNvSpPr/>
          <p:nvPr/>
        </p:nvSpPr>
        <p:spPr>
          <a:xfrm>
            <a:off x="4063166" y="3983079"/>
            <a:ext cx="646096" cy="379663"/>
          </a:xfrm>
          <a:prstGeom prst="rect">
            <a:avLst/>
          </a:prstGeom>
          <a:solidFill>
            <a:srgbClr val="BC5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99" name="TextBox 98"/>
          <p:cNvSpPr txBox="1"/>
          <p:nvPr/>
        </p:nvSpPr>
        <p:spPr>
          <a:xfrm>
            <a:off x="4022688" y="3948357"/>
            <a:ext cx="746400" cy="461665"/>
          </a:xfrm>
          <a:prstGeom prst="rect">
            <a:avLst/>
          </a:prstGeom>
          <a:noFill/>
        </p:spPr>
        <p:txBody>
          <a:bodyPr wrap="square" rtlCol="0">
            <a:spAutoFit/>
          </a:bodyPr>
          <a:lstStyle/>
          <a:p>
            <a:pPr algn="ctr"/>
            <a:r>
              <a:rPr lang="en-US" sz="1200" b="1" dirty="0">
                <a:solidFill>
                  <a:srgbClr val="4F81BD">
                    <a:lumMod val="50000"/>
                  </a:srgbClr>
                </a:solidFill>
              </a:rPr>
              <a:t>Install APA 1-3</a:t>
            </a:r>
          </a:p>
        </p:txBody>
      </p:sp>
      <p:sp>
        <p:nvSpPr>
          <p:cNvPr id="100" name="Rectangle 99"/>
          <p:cNvSpPr/>
          <p:nvPr/>
        </p:nvSpPr>
        <p:spPr>
          <a:xfrm>
            <a:off x="4731933" y="3983079"/>
            <a:ext cx="965750" cy="377539"/>
          </a:xfrm>
          <a:prstGeom prst="rect">
            <a:avLst/>
          </a:prstGeom>
          <a:solidFill>
            <a:srgbClr val="BC5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101" name="TextBox 100"/>
          <p:cNvSpPr txBox="1"/>
          <p:nvPr/>
        </p:nvSpPr>
        <p:spPr>
          <a:xfrm>
            <a:off x="4818522" y="3955832"/>
            <a:ext cx="797924" cy="461665"/>
          </a:xfrm>
          <a:prstGeom prst="rect">
            <a:avLst/>
          </a:prstGeom>
          <a:noFill/>
        </p:spPr>
        <p:txBody>
          <a:bodyPr wrap="square" rtlCol="0">
            <a:spAutoFit/>
          </a:bodyPr>
          <a:lstStyle/>
          <a:p>
            <a:pPr algn="ctr"/>
            <a:r>
              <a:rPr lang="en-US" sz="1200" b="1" dirty="0">
                <a:solidFill>
                  <a:srgbClr val="4F81BD">
                    <a:lumMod val="50000"/>
                  </a:srgbClr>
                </a:solidFill>
              </a:rPr>
              <a:t>Install CPAs/FCs</a:t>
            </a:r>
          </a:p>
        </p:txBody>
      </p:sp>
      <p:sp>
        <p:nvSpPr>
          <p:cNvPr id="104" name="Rectangle 103"/>
          <p:cNvSpPr/>
          <p:nvPr/>
        </p:nvSpPr>
        <p:spPr>
          <a:xfrm>
            <a:off x="5721642" y="3983080"/>
            <a:ext cx="338503" cy="379634"/>
          </a:xfrm>
          <a:prstGeom prst="rect">
            <a:avLst/>
          </a:prstGeom>
          <a:solidFill>
            <a:srgbClr val="BC5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105" name="TextBox 104"/>
          <p:cNvSpPr txBox="1"/>
          <p:nvPr/>
        </p:nvSpPr>
        <p:spPr>
          <a:xfrm>
            <a:off x="5595451" y="3928182"/>
            <a:ext cx="602253" cy="461665"/>
          </a:xfrm>
          <a:prstGeom prst="rect">
            <a:avLst/>
          </a:prstGeom>
          <a:noFill/>
        </p:spPr>
        <p:txBody>
          <a:bodyPr wrap="square" rtlCol="0">
            <a:spAutoFit/>
          </a:bodyPr>
          <a:lstStyle/>
          <a:p>
            <a:pPr algn="ctr"/>
            <a:r>
              <a:rPr lang="en-US" sz="800" b="1" dirty="0">
                <a:solidFill>
                  <a:srgbClr val="4F81BD">
                    <a:lumMod val="50000"/>
                  </a:srgbClr>
                </a:solidFill>
              </a:rPr>
              <a:t>Install APA </a:t>
            </a:r>
          </a:p>
          <a:p>
            <a:pPr algn="ctr"/>
            <a:r>
              <a:rPr lang="en-US" sz="800" b="1" dirty="0">
                <a:solidFill>
                  <a:srgbClr val="4F81BD">
                    <a:lumMod val="50000"/>
                  </a:srgbClr>
                </a:solidFill>
              </a:rPr>
              <a:t>4-6</a:t>
            </a:r>
          </a:p>
        </p:txBody>
      </p:sp>
      <p:sp>
        <p:nvSpPr>
          <p:cNvPr id="106" name="Rectangle 105"/>
          <p:cNvSpPr/>
          <p:nvPr/>
        </p:nvSpPr>
        <p:spPr>
          <a:xfrm>
            <a:off x="6085011" y="3983080"/>
            <a:ext cx="576544" cy="377279"/>
          </a:xfrm>
          <a:prstGeom prst="rect">
            <a:avLst/>
          </a:prstGeom>
          <a:solidFill>
            <a:srgbClr val="BC5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107" name="TextBox 106"/>
          <p:cNvSpPr txBox="1"/>
          <p:nvPr/>
        </p:nvSpPr>
        <p:spPr>
          <a:xfrm>
            <a:off x="6001410" y="3940886"/>
            <a:ext cx="746400" cy="461665"/>
          </a:xfrm>
          <a:prstGeom prst="rect">
            <a:avLst/>
          </a:prstGeom>
          <a:noFill/>
        </p:spPr>
        <p:txBody>
          <a:bodyPr wrap="square" rtlCol="0">
            <a:spAutoFit/>
          </a:bodyPr>
          <a:lstStyle/>
          <a:p>
            <a:pPr algn="ctr"/>
            <a:r>
              <a:rPr lang="en-US" sz="1200" b="1" dirty="0">
                <a:solidFill>
                  <a:srgbClr val="4F81BD">
                    <a:lumMod val="50000"/>
                  </a:srgbClr>
                </a:solidFill>
              </a:rPr>
              <a:t>Close Detector</a:t>
            </a:r>
          </a:p>
        </p:txBody>
      </p:sp>
      <p:sp>
        <p:nvSpPr>
          <p:cNvPr id="102" name="Rectangle 101"/>
          <p:cNvSpPr/>
          <p:nvPr/>
        </p:nvSpPr>
        <p:spPr>
          <a:xfrm>
            <a:off x="1952138" y="3597767"/>
            <a:ext cx="743958" cy="363241"/>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103" name="TextBox 102"/>
          <p:cNvSpPr txBox="1"/>
          <p:nvPr/>
        </p:nvSpPr>
        <p:spPr>
          <a:xfrm>
            <a:off x="1809115" y="3548463"/>
            <a:ext cx="1026530" cy="461665"/>
          </a:xfrm>
          <a:prstGeom prst="rect">
            <a:avLst/>
          </a:prstGeom>
          <a:noFill/>
        </p:spPr>
        <p:txBody>
          <a:bodyPr wrap="square" rtlCol="0">
            <a:spAutoFit/>
          </a:bodyPr>
          <a:lstStyle/>
          <a:p>
            <a:pPr algn="ctr"/>
            <a:r>
              <a:rPr lang="en-US" sz="1200" b="1" dirty="0">
                <a:solidFill>
                  <a:srgbClr val="8064A2">
                    <a:lumMod val="50000"/>
                  </a:srgbClr>
                </a:solidFill>
              </a:rPr>
              <a:t>Clean </a:t>
            </a:r>
          </a:p>
          <a:p>
            <a:pPr algn="ctr"/>
            <a:r>
              <a:rPr lang="en-US" sz="1200" b="1" dirty="0">
                <a:solidFill>
                  <a:srgbClr val="8064A2">
                    <a:lumMod val="50000"/>
                  </a:srgbClr>
                </a:solidFill>
              </a:rPr>
              <a:t>Room</a:t>
            </a:r>
          </a:p>
        </p:txBody>
      </p:sp>
      <p:sp>
        <p:nvSpPr>
          <p:cNvPr id="110" name="Rectangle 109"/>
          <p:cNvSpPr/>
          <p:nvPr/>
        </p:nvSpPr>
        <p:spPr>
          <a:xfrm>
            <a:off x="2717723" y="3599555"/>
            <a:ext cx="743958" cy="363241"/>
          </a:xfrm>
          <a:prstGeom prst="rect">
            <a:avLst/>
          </a:prstGeom>
          <a:solidFill>
            <a:schemeClr val="bg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111" name="TextBox 110"/>
          <p:cNvSpPr txBox="1"/>
          <p:nvPr/>
        </p:nvSpPr>
        <p:spPr>
          <a:xfrm>
            <a:off x="2746820" y="3550251"/>
            <a:ext cx="626217" cy="461665"/>
          </a:xfrm>
          <a:prstGeom prst="rect">
            <a:avLst/>
          </a:prstGeom>
          <a:noFill/>
        </p:spPr>
        <p:txBody>
          <a:bodyPr wrap="square" rtlCol="0">
            <a:spAutoFit/>
          </a:bodyPr>
          <a:lstStyle/>
          <a:p>
            <a:pPr algn="ctr"/>
            <a:r>
              <a:rPr lang="en-US" sz="1200" b="1" dirty="0">
                <a:solidFill>
                  <a:srgbClr val="8064A2">
                    <a:lumMod val="50000"/>
                  </a:srgbClr>
                </a:solidFill>
              </a:rPr>
              <a:t>Cold Box</a:t>
            </a:r>
          </a:p>
        </p:txBody>
      </p:sp>
      <p:sp>
        <p:nvSpPr>
          <p:cNvPr id="112" name="Rectangle 111"/>
          <p:cNvSpPr/>
          <p:nvPr/>
        </p:nvSpPr>
        <p:spPr>
          <a:xfrm>
            <a:off x="3036345" y="4386807"/>
            <a:ext cx="2871591" cy="363241"/>
          </a:xfrm>
          <a:prstGeom prst="rect">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sp>
        <p:nvSpPr>
          <p:cNvPr id="113" name="TextBox 112"/>
          <p:cNvSpPr txBox="1"/>
          <p:nvPr/>
        </p:nvSpPr>
        <p:spPr>
          <a:xfrm>
            <a:off x="2945353" y="4430306"/>
            <a:ext cx="2385699" cy="276999"/>
          </a:xfrm>
          <a:prstGeom prst="rect">
            <a:avLst/>
          </a:prstGeom>
          <a:noFill/>
        </p:spPr>
        <p:txBody>
          <a:bodyPr wrap="square" rtlCol="0">
            <a:spAutoFit/>
          </a:bodyPr>
          <a:lstStyle/>
          <a:p>
            <a:pPr algn="ctr"/>
            <a:r>
              <a:rPr lang="en-US" sz="1200" b="1" dirty="0">
                <a:solidFill>
                  <a:prstClr val="white">
                    <a:lumMod val="50000"/>
                  </a:prstClr>
                </a:solidFill>
              </a:rPr>
              <a:t>APA Integration and Testing</a:t>
            </a:r>
          </a:p>
        </p:txBody>
      </p:sp>
    </p:spTree>
    <p:extLst>
      <p:ext uri="{BB962C8B-B14F-4D97-AF65-F5344CB8AC3E}">
        <p14:creationId xmlns:p14="http://schemas.microsoft.com/office/powerpoint/2010/main" val="41483875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4400" dirty="0" smtClean="0"/>
              <a:t>ProtoDUNE-DP Progress</a:t>
            </a:r>
            <a:endParaRPr lang="en-GB" sz="4400" dirty="0"/>
          </a:p>
        </p:txBody>
      </p:sp>
      <p:sp>
        <p:nvSpPr>
          <p:cNvPr id="5" name="Content Placeholder 4"/>
          <p:cNvSpPr>
            <a:spLocks noGrp="1"/>
          </p:cNvSpPr>
          <p:nvPr>
            <p:ph idx="11"/>
          </p:nvPr>
        </p:nvSpPr>
        <p:spPr>
          <a:xfrm>
            <a:off x="490316" y="1225912"/>
            <a:ext cx="7982398" cy="4997088"/>
          </a:xfrm>
        </p:spPr>
        <p:txBody>
          <a:bodyPr>
            <a:normAutofit/>
          </a:bodyPr>
          <a:lstStyle/>
          <a:p>
            <a:r>
              <a:rPr lang="en-US" dirty="0" smtClean="0"/>
              <a:t>First operation of 1x1x3 m</a:t>
            </a:r>
            <a:r>
              <a:rPr lang="en-US" baseline="30000" dirty="0" smtClean="0"/>
              <a:t>3</a:t>
            </a:r>
            <a:r>
              <a:rPr lang="en-US" dirty="0" smtClean="0"/>
              <a:t> prototype following significant efforts to debug issues with cryostat</a:t>
            </a:r>
          </a:p>
          <a:p>
            <a:r>
              <a:rPr lang="en-US" dirty="0" smtClean="0"/>
              <a:t>Setup of clean room in building 185 to initiate production of LEM modules</a:t>
            </a:r>
          </a:p>
          <a:p>
            <a:r>
              <a:rPr lang="en-US" dirty="0" smtClean="0"/>
              <a:t>Substantial progress on the EHN1 facilities (Cryostat and Clean Room)</a:t>
            </a:r>
            <a:endParaRPr lang="en-US" dirty="0"/>
          </a:p>
        </p:txBody>
      </p:sp>
      <p:sp>
        <p:nvSpPr>
          <p:cNvPr id="3" name="Date Placeholder 2"/>
          <p:cNvSpPr>
            <a:spLocks noGrp="1"/>
          </p:cNvSpPr>
          <p:nvPr>
            <p:ph type="dt" sz="half" idx="2"/>
          </p:nvPr>
        </p:nvSpPr>
        <p:spPr/>
        <p:txBody>
          <a:bodyPr/>
          <a:lstStyle/>
          <a:p>
            <a:pPr>
              <a:defRPr/>
            </a:pPr>
            <a:r>
              <a:rPr lang="en-US" dirty="0">
                <a:latin typeface="Helvetica"/>
                <a:cs typeface="Helvetica"/>
              </a:rPr>
              <a:t>03.23.17</a:t>
            </a:r>
          </a:p>
        </p:txBody>
      </p:sp>
      <p:sp>
        <p:nvSpPr>
          <p:cNvPr id="6" name="Footer Placeholder 5"/>
          <p:cNvSpPr>
            <a:spLocks noGrp="1"/>
          </p:cNvSpPr>
          <p:nvPr>
            <p:ph type="ftr" sz="quarter" idx="3"/>
          </p:nvPr>
        </p:nvSpPr>
        <p:spPr/>
        <p:txBody>
          <a:bodyPr/>
          <a:lstStyle/>
          <a:p>
            <a:pPr>
              <a:defRPr/>
            </a:pPr>
            <a:r>
              <a:rPr lang="en-US"/>
              <a:t>Eric James | ProtoDUNE Overview and Update on Organization</a:t>
            </a:r>
          </a:p>
        </p:txBody>
      </p:sp>
      <p:sp>
        <p:nvSpPr>
          <p:cNvPr id="7" name="Slide Number Placeholder 6"/>
          <p:cNvSpPr>
            <a:spLocks noGrp="1"/>
          </p:cNvSpPr>
          <p:nvPr>
            <p:ph type="sldNum" sz="quarter" idx="4"/>
          </p:nvPr>
        </p:nvSpPr>
        <p:spPr/>
        <p:txBody>
          <a:bodyPr/>
          <a:lstStyle/>
          <a:p>
            <a:pPr>
              <a:defRPr/>
            </a:pPr>
            <a:fld id="{0C39C72E-2A13-EB4D-AD45-6D4E6ACAED8D}" type="slidenum">
              <a:rPr lang="en-US"/>
              <a:pPr>
                <a:defRPr/>
              </a:pPr>
              <a:t>53</a:t>
            </a:fld>
            <a:endParaRPr lang="en-US" dirty="0"/>
          </a:p>
        </p:txBody>
      </p:sp>
      <p:sp>
        <p:nvSpPr>
          <p:cNvPr id="2" name="Rectangle 1"/>
          <p:cNvSpPr/>
          <p:nvPr/>
        </p:nvSpPr>
        <p:spPr>
          <a:xfrm>
            <a:off x="6745357" y="6456617"/>
            <a:ext cx="1355174" cy="3445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084" y="6463579"/>
            <a:ext cx="1298820" cy="277623"/>
          </a:xfrm>
          <a:prstGeom prst="rect">
            <a:avLst/>
          </a:prstGeom>
        </p:spPr>
      </p:pic>
    </p:spTree>
    <p:extLst>
      <p:ext uri="{BB962C8B-B14F-4D97-AF65-F5344CB8AC3E}">
        <p14:creationId xmlns:p14="http://schemas.microsoft.com/office/powerpoint/2010/main" val="11971413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4400" dirty="0" smtClean="0"/>
              <a:t>ProtoDUNE-DP Progress</a:t>
            </a:r>
            <a:endParaRPr lang="en-GB" sz="4400" dirty="0"/>
          </a:p>
        </p:txBody>
      </p:sp>
      <p:sp>
        <p:nvSpPr>
          <p:cNvPr id="3" name="Date Placeholder 2"/>
          <p:cNvSpPr>
            <a:spLocks noGrp="1"/>
          </p:cNvSpPr>
          <p:nvPr>
            <p:ph type="dt" sz="half" idx="2"/>
          </p:nvPr>
        </p:nvSpPr>
        <p:spPr/>
        <p:txBody>
          <a:bodyPr/>
          <a:lstStyle/>
          <a:p>
            <a:pPr>
              <a:defRPr/>
            </a:pPr>
            <a:r>
              <a:rPr lang="en-US" dirty="0">
                <a:latin typeface="Helvetica"/>
                <a:cs typeface="Helvetica"/>
              </a:rPr>
              <a:t>03.23.17</a:t>
            </a:r>
          </a:p>
        </p:txBody>
      </p:sp>
      <p:sp>
        <p:nvSpPr>
          <p:cNvPr id="6" name="Footer Placeholder 5"/>
          <p:cNvSpPr>
            <a:spLocks noGrp="1"/>
          </p:cNvSpPr>
          <p:nvPr>
            <p:ph type="ftr" sz="quarter" idx="3"/>
          </p:nvPr>
        </p:nvSpPr>
        <p:spPr/>
        <p:txBody>
          <a:bodyPr/>
          <a:lstStyle/>
          <a:p>
            <a:pPr>
              <a:defRPr/>
            </a:pPr>
            <a:r>
              <a:rPr lang="en-US"/>
              <a:t>Eric James | ProtoDUNE Overview and Update on Organization</a:t>
            </a:r>
          </a:p>
        </p:txBody>
      </p:sp>
      <p:sp>
        <p:nvSpPr>
          <p:cNvPr id="7" name="Slide Number Placeholder 6"/>
          <p:cNvSpPr>
            <a:spLocks noGrp="1"/>
          </p:cNvSpPr>
          <p:nvPr>
            <p:ph type="sldNum" sz="quarter" idx="4"/>
          </p:nvPr>
        </p:nvSpPr>
        <p:spPr/>
        <p:txBody>
          <a:bodyPr/>
          <a:lstStyle/>
          <a:p>
            <a:pPr>
              <a:defRPr/>
            </a:pPr>
            <a:fld id="{0C39C72E-2A13-EB4D-AD45-6D4E6ACAED8D}" type="slidenum">
              <a:rPr lang="en-US"/>
              <a:pPr>
                <a:defRPr/>
              </a:pPr>
              <a:t>54</a:t>
            </a:fld>
            <a:endParaRPr lang="en-US" dirty="0"/>
          </a:p>
        </p:txBody>
      </p:sp>
      <p:sp>
        <p:nvSpPr>
          <p:cNvPr id="2" name="Rectangle 1"/>
          <p:cNvSpPr/>
          <p:nvPr/>
        </p:nvSpPr>
        <p:spPr>
          <a:xfrm>
            <a:off x="6745357" y="6456617"/>
            <a:ext cx="1355174" cy="3445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084" y="6463579"/>
            <a:ext cx="1298820" cy="277623"/>
          </a:xfrm>
          <a:prstGeom prst="rect">
            <a:avLst/>
          </a:prstGeom>
        </p:spPr>
      </p:pic>
      <p:sp>
        <p:nvSpPr>
          <p:cNvPr id="10" name="TextBox 9"/>
          <p:cNvSpPr txBox="1"/>
          <p:nvPr/>
        </p:nvSpPr>
        <p:spPr>
          <a:xfrm>
            <a:off x="2164599" y="5459986"/>
            <a:ext cx="6477585" cy="523220"/>
          </a:xfrm>
          <a:prstGeom prst="rect">
            <a:avLst/>
          </a:prstGeom>
          <a:noFill/>
        </p:spPr>
        <p:txBody>
          <a:bodyPr wrap="square" rtlCol="0">
            <a:spAutoFit/>
          </a:bodyPr>
          <a:lstStyle/>
          <a:p>
            <a:r>
              <a:rPr lang="en-US" sz="2800" dirty="0" smtClean="0">
                <a:solidFill>
                  <a:prstClr val="black"/>
                </a:solidFill>
              </a:rPr>
              <a:t>First tracks observed in 1x1x3 m</a:t>
            </a:r>
            <a:r>
              <a:rPr lang="en-US" sz="2800" baseline="30000" dirty="0" smtClean="0">
                <a:solidFill>
                  <a:prstClr val="black"/>
                </a:solidFill>
              </a:rPr>
              <a:t>3 </a:t>
            </a:r>
            <a:r>
              <a:rPr lang="en-US" sz="2800" dirty="0" smtClean="0">
                <a:solidFill>
                  <a:prstClr val="black"/>
                </a:solidFill>
              </a:rPr>
              <a:t>detector!</a:t>
            </a:r>
            <a:endParaRPr lang="en-US" sz="2800" dirty="0">
              <a:solidFill>
                <a:prstClr val="black"/>
              </a:solidFill>
            </a:endParaRPr>
          </a:p>
        </p:txBody>
      </p:sp>
      <p:sp>
        <p:nvSpPr>
          <p:cNvPr id="11" name="Rectangle 10"/>
          <p:cNvSpPr/>
          <p:nvPr/>
        </p:nvSpPr>
        <p:spPr>
          <a:xfrm>
            <a:off x="2164598" y="5459985"/>
            <a:ext cx="6344407" cy="523221"/>
          </a:xfrm>
          <a:prstGeom prst="rect">
            <a:avLst/>
          </a:prstGeom>
          <a:noFill/>
          <a:ln>
            <a:solidFill>
              <a:schemeClr val="tx1"/>
            </a:solidFill>
          </a:ln>
          <a:effectLst>
            <a:outerShdw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9" name="Picture 8" descr="run732_ev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996" y="1141257"/>
            <a:ext cx="7803444" cy="4169617"/>
          </a:xfrm>
          <a:prstGeom prst="rect">
            <a:avLst/>
          </a:prstGeom>
        </p:spPr>
      </p:pic>
    </p:spTree>
    <p:extLst>
      <p:ext uri="{BB962C8B-B14F-4D97-AF65-F5344CB8AC3E}">
        <p14:creationId xmlns:p14="http://schemas.microsoft.com/office/powerpoint/2010/main" val="62527792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7296D5B8-9374-4A32-9294-F7F6EF035B37}" type="slidenum">
              <a:rPr lang="en-US" smtClean="0">
                <a:solidFill>
                  <a:srgbClr val="FFFFFF"/>
                </a:solidFill>
              </a:rPr>
              <a:pPr>
                <a:defRPr/>
              </a:pPr>
              <a:t>55</a:t>
            </a:fld>
            <a:endParaRPr lang="en-US" dirty="0">
              <a:solidFill>
                <a:srgbClr val="FFFFFF"/>
              </a:solidFill>
            </a:endParaRPr>
          </a:p>
        </p:txBody>
      </p:sp>
      <p:sp>
        <p:nvSpPr>
          <p:cNvPr id="3" name="Rectangle 2"/>
          <p:cNvSpPr/>
          <p:nvPr/>
        </p:nvSpPr>
        <p:spPr>
          <a:xfrm>
            <a:off x="35496" y="5375"/>
            <a:ext cx="5707012" cy="2923877"/>
          </a:xfrm>
          <a:prstGeom prst="rect">
            <a:avLst/>
          </a:prstGeom>
        </p:spPr>
        <p:txBody>
          <a:bodyPr wrap="none">
            <a:spAutoFit/>
          </a:bodyPr>
          <a:lstStyle/>
          <a:p>
            <a:pPr defTabSz="914400" fontAlgn="auto">
              <a:spcBef>
                <a:spcPts val="0"/>
              </a:spcBef>
              <a:spcAft>
                <a:spcPts val="0"/>
              </a:spcAft>
            </a:pPr>
            <a:r>
              <a:rPr lang="en-US" dirty="0" smtClean="0">
                <a:solidFill>
                  <a:srgbClr val="FFFFFF"/>
                </a:solidFill>
                <a:latin typeface="Arial"/>
                <a:ea typeface="ＭＳ Ｐゴシック"/>
              </a:rPr>
              <a:t>3x1x1 catalyzing progress  on 6x6x6 m</a:t>
            </a:r>
            <a:r>
              <a:rPr lang="en-US" baseline="30000" dirty="0" smtClean="0">
                <a:solidFill>
                  <a:srgbClr val="FFFFFF"/>
                </a:solidFill>
                <a:latin typeface="Arial"/>
                <a:ea typeface="ＭＳ Ｐゴシック"/>
              </a:rPr>
              <a:t>3</a:t>
            </a:r>
            <a:r>
              <a:rPr lang="en-US" dirty="0" smtClean="0">
                <a:solidFill>
                  <a:srgbClr val="FFFFFF"/>
                </a:solidFill>
                <a:latin typeface="Arial"/>
                <a:ea typeface="ＭＳ Ｐゴシック"/>
              </a:rPr>
              <a:t>:</a:t>
            </a:r>
          </a:p>
          <a:p>
            <a:pPr marL="285750" indent="-285750" defTabSz="914400" fontAlgn="auto">
              <a:spcBef>
                <a:spcPts val="0"/>
              </a:spcBef>
              <a:spcAft>
                <a:spcPts val="0"/>
              </a:spcAft>
              <a:buFont typeface="Wingdings" panose="05000000000000000000" pitchFamily="2" charset="2"/>
              <a:buChar char="§"/>
            </a:pPr>
            <a:r>
              <a:rPr lang="en-US" sz="1600" dirty="0" smtClean="0">
                <a:solidFill>
                  <a:srgbClr val="FFFF00"/>
                </a:solidFill>
                <a:latin typeface="Arial"/>
                <a:ea typeface="ＭＳ Ｐゴシック"/>
              </a:rPr>
              <a:t>Membrane vessel design and procurement</a:t>
            </a:r>
          </a:p>
          <a:p>
            <a:pPr marL="285750" indent="-285750" defTabSz="914400" fontAlgn="auto">
              <a:spcBef>
                <a:spcPts val="0"/>
              </a:spcBef>
              <a:spcAft>
                <a:spcPts val="0"/>
              </a:spcAft>
              <a:buFont typeface="Wingdings" panose="05000000000000000000" pitchFamily="2" charset="2"/>
              <a:buChar char="§"/>
            </a:pPr>
            <a:r>
              <a:rPr lang="en-US" sz="1600" dirty="0" smtClean="0">
                <a:solidFill>
                  <a:srgbClr val="FFFF00"/>
                </a:solidFill>
                <a:latin typeface="Arial"/>
                <a:ea typeface="ＭＳ Ｐゴシック"/>
              </a:rPr>
              <a:t>Cryogenics</a:t>
            </a:r>
          </a:p>
          <a:p>
            <a:pPr marL="285750" indent="-285750" defTabSz="914400" fontAlgn="auto">
              <a:spcBef>
                <a:spcPts val="0"/>
              </a:spcBef>
              <a:spcAft>
                <a:spcPts val="0"/>
              </a:spcAft>
              <a:buFont typeface="Wingdings" panose="05000000000000000000" pitchFamily="2" charset="2"/>
              <a:buChar char="§"/>
            </a:pPr>
            <a:r>
              <a:rPr lang="en-US" sz="1600" dirty="0" smtClean="0">
                <a:solidFill>
                  <a:srgbClr val="FFFF00"/>
                </a:solidFill>
                <a:latin typeface="Arial"/>
                <a:ea typeface="ＭＳ Ｐゴシック"/>
              </a:rPr>
              <a:t>Charge Readout Plane (CRP) detectors</a:t>
            </a:r>
          </a:p>
          <a:p>
            <a:pPr marL="285750" indent="-285750" defTabSz="914400" fontAlgn="auto">
              <a:spcBef>
                <a:spcPts val="0"/>
              </a:spcBef>
              <a:spcAft>
                <a:spcPts val="0"/>
              </a:spcAft>
              <a:buFont typeface="Wingdings" panose="05000000000000000000" pitchFamily="2" charset="2"/>
              <a:buChar char="§"/>
            </a:pPr>
            <a:r>
              <a:rPr lang="en-US" sz="1600" dirty="0" smtClean="0">
                <a:solidFill>
                  <a:srgbClr val="FFFF00"/>
                </a:solidFill>
                <a:latin typeface="Arial"/>
                <a:ea typeface="ＭＳ Ｐゴシック"/>
              </a:rPr>
              <a:t>CRP structure and hanging system</a:t>
            </a:r>
          </a:p>
          <a:p>
            <a:pPr marL="285750" indent="-285750" defTabSz="914400" fontAlgn="auto">
              <a:spcBef>
                <a:spcPts val="0"/>
              </a:spcBef>
              <a:spcAft>
                <a:spcPts val="0"/>
              </a:spcAft>
              <a:buFont typeface="Wingdings" panose="05000000000000000000" pitchFamily="2" charset="2"/>
              <a:buChar char="§"/>
            </a:pPr>
            <a:r>
              <a:rPr lang="en-US" sz="1600" dirty="0" smtClean="0">
                <a:solidFill>
                  <a:srgbClr val="FFFF00"/>
                </a:solidFill>
                <a:latin typeface="Arial"/>
                <a:ea typeface="ＭＳ Ｐゴシック"/>
              </a:rPr>
              <a:t>Feedthroughs</a:t>
            </a:r>
          </a:p>
          <a:p>
            <a:pPr marL="285750" indent="-285750" defTabSz="914400" fontAlgn="auto">
              <a:spcBef>
                <a:spcPts val="0"/>
              </a:spcBef>
              <a:spcAft>
                <a:spcPts val="0"/>
              </a:spcAft>
              <a:buFont typeface="Wingdings" panose="05000000000000000000" pitchFamily="2" charset="2"/>
              <a:buChar char="§"/>
            </a:pPr>
            <a:r>
              <a:rPr lang="en-US" sz="1600" dirty="0" smtClean="0">
                <a:solidFill>
                  <a:srgbClr val="FFFF00"/>
                </a:solidFill>
                <a:latin typeface="Arial"/>
                <a:ea typeface="ＭＳ Ｐゴシック"/>
              </a:rPr>
              <a:t>HV and field cage</a:t>
            </a:r>
          </a:p>
          <a:p>
            <a:pPr marL="285750" indent="-285750" defTabSz="914400" fontAlgn="auto">
              <a:spcBef>
                <a:spcPts val="0"/>
              </a:spcBef>
              <a:spcAft>
                <a:spcPts val="0"/>
              </a:spcAft>
              <a:buFont typeface="Wingdings" panose="05000000000000000000" pitchFamily="2" charset="2"/>
              <a:buChar char="§"/>
            </a:pPr>
            <a:r>
              <a:rPr lang="en-US" sz="1600" dirty="0" smtClean="0">
                <a:solidFill>
                  <a:srgbClr val="FFFF00"/>
                </a:solidFill>
                <a:latin typeface="Arial"/>
                <a:ea typeface="ＭＳ Ｐゴシック"/>
              </a:rPr>
              <a:t>Charge readout FE electronics + digital electronics</a:t>
            </a:r>
          </a:p>
          <a:p>
            <a:pPr marL="285750" indent="-285750" defTabSz="914400" fontAlgn="auto">
              <a:spcBef>
                <a:spcPts val="0"/>
              </a:spcBef>
              <a:spcAft>
                <a:spcPts val="0"/>
              </a:spcAft>
              <a:buFont typeface="Wingdings" panose="05000000000000000000" pitchFamily="2" charset="2"/>
              <a:buChar char="§"/>
            </a:pPr>
            <a:r>
              <a:rPr lang="en-US" sz="1600" dirty="0" smtClean="0">
                <a:solidFill>
                  <a:srgbClr val="FFFF00"/>
                </a:solidFill>
                <a:latin typeface="Arial"/>
                <a:ea typeface="ＭＳ Ｐゴシック"/>
              </a:rPr>
              <a:t>Light readout system + electronics</a:t>
            </a:r>
          </a:p>
          <a:p>
            <a:pPr marL="285750" indent="-285750" defTabSz="914400" fontAlgn="auto">
              <a:spcBef>
                <a:spcPts val="0"/>
              </a:spcBef>
              <a:spcAft>
                <a:spcPts val="0"/>
              </a:spcAft>
              <a:buFont typeface="Wingdings" panose="05000000000000000000" pitchFamily="2" charset="2"/>
              <a:buChar char="§"/>
            </a:pPr>
            <a:r>
              <a:rPr lang="en-US" sz="1600" dirty="0" smtClean="0">
                <a:solidFill>
                  <a:srgbClr val="FFFF00"/>
                </a:solidFill>
                <a:latin typeface="Arial"/>
                <a:ea typeface="ＭＳ Ｐゴシック"/>
              </a:rPr>
              <a:t>DAQ and online processing</a:t>
            </a:r>
          </a:p>
          <a:p>
            <a:pPr marL="285750" indent="-285750" defTabSz="914400" fontAlgn="auto">
              <a:spcBef>
                <a:spcPts val="0"/>
              </a:spcBef>
              <a:spcAft>
                <a:spcPts val="0"/>
              </a:spcAft>
              <a:buFont typeface="Wingdings" panose="05000000000000000000" pitchFamily="2" charset="2"/>
              <a:buChar char="§"/>
            </a:pPr>
            <a:r>
              <a:rPr lang="en-US" sz="1600" dirty="0" smtClean="0">
                <a:solidFill>
                  <a:srgbClr val="FFFF00"/>
                </a:solidFill>
                <a:latin typeface="Arial"/>
                <a:ea typeface="ＭＳ Ｐゴシック"/>
              </a:rPr>
              <a:t>Slow Control</a:t>
            </a:r>
          </a:p>
        </p:txBody>
      </p:sp>
      <p:sp>
        <p:nvSpPr>
          <p:cNvPr id="4" name="Rectangle 3"/>
          <p:cNvSpPr/>
          <p:nvPr/>
        </p:nvSpPr>
        <p:spPr>
          <a:xfrm>
            <a:off x="6300192" y="260648"/>
            <a:ext cx="2736304" cy="2862322"/>
          </a:xfrm>
          <a:prstGeom prst="rect">
            <a:avLst/>
          </a:prstGeom>
        </p:spPr>
        <p:txBody>
          <a:bodyPr wrap="square">
            <a:spAutoFit/>
          </a:bodyPr>
          <a:lstStyle/>
          <a:p>
            <a:pPr defTabSz="914400" fontAlgn="auto">
              <a:spcBef>
                <a:spcPts val="0"/>
              </a:spcBef>
              <a:spcAft>
                <a:spcPts val="0"/>
              </a:spcAft>
            </a:pPr>
            <a:r>
              <a:rPr lang="en-US" sz="1800" dirty="0" smtClean="0">
                <a:solidFill>
                  <a:srgbClr val="FFFFFF"/>
                </a:solidFill>
                <a:latin typeface="Arial"/>
                <a:ea typeface="ＭＳ Ｐゴシック"/>
              </a:rPr>
              <a:t>Advanced state of design, prototyping and production preparation</a:t>
            </a:r>
          </a:p>
          <a:p>
            <a:pPr defTabSz="914400" fontAlgn="auto">
              <a:spcBef>
                <a:spcPts val="0"/>
              </a:spcBef>
              <a:spcAft>
                <a:spcPts val="0"/>
              </a:spcAft>
            </a:pPr>
            <a:endParaRPr lang="en-US" sz="1800" dirty="0" smtClean="0">
              <a:solidFill>
                <a:srgbClr val="FFFFFF"/>
              </a:solidFill>
              <a:latin typeface="Arial"/>
              <a:ea typeface="ＭＳ Ｐゴシック"/>
            </a:endParaRPr>
          </a:p>
          <a:p>
            <a:pPr defTabSz="914400" fontAlgn="auto">
              <a:spcBef>
                <a:spcPts val="0"/>
              </a:spcBef>
              <a:spcAft>
                <a:spcPts val="0"/>
              </a:spcAft>
            </a:pPr>
            <a:r>
              <a:rPr lang="en-US" sz="1800" u="sng" dirty="0" smtClean="0">
                <a:solidFill>
                  <a:srgbClr val="FFFFFF"/>
                </a:solidFill>
                <a:latin typeface="Arial"/>
                <a:ea typeface="ＭＳ Ｐゴシック"/>
              </a:rPr>
              <a:t>For many items</a:t>
            </a:r>
            <a:r>
              <a:rPr lang="en-US" sz="1800" dirty="0" smtClean="0">
                <a:solidFill>
                  <a:srgbClr val="FFFFFF"/>
                </a:solidFill>
                <a:latin typeface="Arial"/>
                <a:ea typeface="ＭＳ Ｐゴシック"/>
              </a:rPr>
              <a:t> huge benefit from immediate application of a smaller 3x1 prototype LAr-proto</a:t>
            </a:r>
          </a:p>
          <a:p>
            <a:pPr defTabSz="914400" fontAlgn="auto">
              <a:spcBef>
                <a:spcPts val="0"/>
              </a:spcBef>
              <a:spcAft>
                <a:spcPts val="0"/>
              </a:spcAft>
            </a:pPr>
            <a:r>
              <a:rPr lang="en-US" sz="1800" dirty="0" smtClean="0">
                <a:solidFill>
                  <a:srgbClr val="FFFFFF"/>
                </a:solidFill>
                <a:latin typeface="Arial"/>
                <a:ea typeface="ＭＳ Ｐゴシック"/>
              </a:rPr>
              <a:t>(minimal size of RO unit in 6x6x6)</a:t>
            </a:r>
            <a:endParaRPr lang="en-US" sz="1800" dirty="0">
              <a:solidFill>
                <a:srgbClr val="FFFFFF"/>
              </a:solidFill>
              <a:latin typeface="Arial"/>
              <a:ea typeface="ＭＳ Ｐゴシック"/>
            </a:endParaRPr>
          </a:p>
        </p:txBody>
      </p:sp>
      <p:sp>
        <p:nvSpPr>
          <p:cNvPr id="5" name="Flèche droite 4"/>
          <p:cNvSpPr/>
          <p:nvPr/>
        </p:nvSpPr>
        <p:spPr bwMode="auto">
          <a:xfrm>
            <a:off x="4788024" y="1124744"/>
            <a:ext cx="1224136" cy="1008112"/>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endParaRPr lang="en-US" dirty="0">
              <a:solidFill>
                <a:srgbClr val="000000"/>
              </a:solidFill>
              <a:latin typeface="Arial"/>
              <a:ea typeface="ＭＳ Ｐゴシック"/>
            </a:endParaRPr>
          </a:p>
        </p:txBody>
      </p:sp>
      <p:sp>
        <p:nvSpPr>
          <p:cNvPr id="6" name="ZoneTexte 5"/>
          <p:cNvSpPr txBox="1"/>
          <p:nvPr/>
        </p:nvSpPr>
        <p:spPr>
          <a:xfrm>
            <a:off x="-36512" y="3141543"/>
            <a:ext cx="4144238" cy="4031873"/>
          </a:xfrm>
          <a:prstGeom prst="rect">
            <a:avLst/>
          </a:prstGeom>
          <a:noFill/>
          <a:ln w="38100">
            <a:solidFill>
              <a:srgbClr val="FFFF00"/>
            </a:solidFill>
          </a:ln>
        </p:spPr>
        <p:txBody>
          <a:bodyPr wrap="square" rtlCol="0">
            <a:spAutoFit/>
          </a:bodyPr>
          <a:lstStyle/>
          <a:p>
            <a:pPr marL="285750" indent="-285750" defTabSz="914400" fontAlgn="auto">
              <a:spcBef>
                <a:spcPts val="0"/>
              </a:spcBef>
              <a:spcAft>
                <a:spcPts val="0"/>
              </a:spcAft>
              <a:buFont typeface="Wingdings" panose="05000000000000000000" pitchFamily="2" charset="2"/>
              <a:buChar char="ü"/>
            </a:pPr>
            <a:r>
              <a:rPr lang="en-US" sz="1600" b="1" dirty="0" smtClean="0">
                <a:solidFill>
                  <a:srgbClr val="FFFFFF"/>
                </a:solidFill>
                <a:latin typeface="Arial"/>
                <a:ea typeface="ＭＳ Ｐゴシック"/>
              </a:rPr>
              <a:t>Fully engineered versions of many detector components</a:t>
            </a:r>
            <a:r>
              <a:rPr lang="en-US" sz="1600" dirty="0" smtClean="0">
                <a:solidFill>
                  <a:srgbClr val="FFFFFF"/>
                </a:solidFill>
                <a:latin typeface="Arial"/>
                <a:ea typeface="ＭＳ Ｐゴシック"/>
              </a:rPr>
              <a:t> with pre-production and direct implementation  (installation details and ancillary services)</a:t>
            </a:r>
          </a:p>
          <a:p>
            <a:pPr marL="285750" indent="-285750" defTabSz="914400" fontAlgn="auto">
              <a:spcBef>
                <a:spcPts val="0"/>
              </a:spcBef>
              <a:spcAft>
                <a:spcPts val="0"/>
              </a:spcAft>
              <a:buFont typeface="Wingdings" panose="05000000000000000000" pitchFamily="2" charset="2"/>
              <a:buChar char="ü"/>
            </a:pPr>
            <a:r>
              <a:rPr lang="en-US" sz="1600" dirty="0" smtClean="0">
                <a:solidFill>
                  <a:srgbClr val="FFFFFF"/>
                </a:solidFill>
                <a:latin typeface="Arial"/>
                <a:ea typeface="ＭＳ Ｐゴシック"/>
              </a:rPr>
              <a:t>First overview of the complete system integration: </a:t>
            </a:r>
            <a:r>
              <a:rPr lang="en-US" sz="1600" b="1" dirty="0" smtClean="0">
                <a:solidFill>
                  <a:srgbClr val="FFFFFF"/>
                </a:solidFill>
                <a:latin typeface="Arial"/>
                <a:ea typeface="ＭＳ Ｐゴシック"/>
              </a:rPr>
              <a:t>set up full chains </a:t>
            </a:r>
            <a:r>
              <a:rPr lang="en-US" sz="1600" dirty="0" smtClean="0">
                <a:solidFill>
                  <a:srgbClr val="FFFFFF"/>
                </a:solidFill>
                <a:latin typeface="Arial"/>
                <a:ea typeface="ＭＳ Ｐゴシック"/>
              </a:rPr>
              <a:t>for QA, construction, installation, commissioning</a:t>
            </a:r>
          </a:p>
          <a:p>
            <a:pPr marL="285750" indent="-285750" defTabSz="914400" fontAlgn="auto">
              <a:spcBef>
                <a:spcPts val="0"/>
              </a:spcBef>
              <a:spcAft>
                <a:spcPts val="0"/>
              </a:spcAft>
              <a:buFont typeface="Wingdings" panose="05000000000000000000" pitchFamily="2" charset="2"/>
              <a:buChar char="ü"/>
            </a:pPr>
            <a:r>
              <a:rPr lang="en-US" sz="1600" b="1" dirty="0" smtClean="0">
                <a:solidFill>
                  <a:srgbClr val="FFFFFF"/>
                </a:solidFill>
                <a:latin typeface="Arial"/>
                <a:ea typeface="ＭＳ Ｐゴシック"/>
              </a:rPr>
              <a:t>Anticipate legal and practical aspects </a:t>
            </a:r>
            <a:r>
              <a:rPr lang="en-US" sz="1600" dirty="0" smtClean="0">
                <a:solidFill>
                  <a:srgbClr val="FFFFFF"/>
                </a:solidFill>
                <a:latin typeface="Arial"/>
                <a:ea typeface="ＭＳ Ｐゴシック"/>
              </a:rPr>
              <a:t>related to procurement, </a:t>
            </a:r>
            <a:r>
              <a:rPr lang="en-US" sz="1600" b="1" dirty="0" smtClean="0">
                <a:solidFill>
                  <a:srgbClr val="FFFFFF"/>
                </a:solidFill>
                <a:latin typeface="Arial"/>
                <a:ea typeface="ＭＳ Ｐゴシック"/>
              </a:rPr>
              <a:t>costs and schedule verification </a:t>
            </a:r>
          </a:p>
          <a:p>
            <a:pPr marL="285750" indent="-285750" defTabSz="914400" fontAlgn="auto">
              <a:spcBef>
                <a:spcPts val="0"/>
              </a:spcBef>
              <a:spcAft>
                <a:spcPts val="0"/>
              </a:spcAft>
              <a:buFont typeface="Wingdings" panose="05000000000000000000" pitchFamily="2" charset="2"/>
              <a:buChar char="ü"/>
            </a:pPr>
            <a:r>
              <a:rPr lang="en-US" sz="1600" b="1" dirty="0">
                <a:solidFill>
                  <a:srgbClr val="FFFFFF"/>
                </a:solidFill>
                <a:latin typeface="Arial"/>
                <a:ea typeface="ＭＳ Ｐゴシック"/>
              </a:rPr>
              <a:t>R</a:t>
            </a:r>
            <a:r>
              <a:rPr lang="en-US" sz="1600" b="1" dirty="0" smtClean="0">
                <a:solidFill>
                  <a:srgbClr val="FFFFFF"/>
                </a:solidFill>
                <a:latin typeface="Arial"/>
                <a:ea typeface="ＭＳ Ｐゴシック"/>
              </a:rPr>
              <a:t>etirement </a:t>
            </a:r>
            <a:r>
              <a:rPr lang="en-US" sz="1600" b="1" dirty="0">
                <a:solidFill>
                  <a:srgbClr val="FFFFFF"/>
                </a:solidFill>
                <a:latin typeface="Arial"/>
                <a:ea typeface="ＭＳ Ｐゴシック"/>
              </a:rPr>
              <a:t>of several risks </a:t>
            </a:r>
            <a:r>
              <a:rPr lang="en-US" sz="1600" b="1" dirty="0" smtClean="0">
                <a:solidFill>
                  <a:srgbClr val="FFFFFF"/>
                </a:solidFill>
                <a:latin typeface="Arial"/>
                <a:ea typeface="ＭＳ Ｐゴシック"/>
              </a:rPr>
              <a:t>for PD-DP </a:t>
            </a:r>
            <a:r>
              <a:rPr lang="en-US" sz="1600" b="1" dirty="0">
                <a:solidFill>
                  <a:srgbClr val="FFFFFF"/>
                </a:solidFill>
                <a:latin typeface="Arial"/>
                <a:ea typeface="ＭＳ Ｐゴシック"/>
              </a:rPr>
              <a:t>thanks to (1) identification of critical components (2) early detection of potential problems</a:t>
            </a:r>
          </a:p>
          <a:p>
            <a:pPr marL="285750" indent="-285750" defTabSz="914400" fontAlgn="auto">
              <a:spcBef>
                <a:spcPts val="0"/>
              </a:spcBef>
              <a:spcAft>
                <a:spcPts val="0"/>
              </a:spcAft>
              <a:buFont typeface="Wingdings" panose="05000000000000000000" pitchFamily="2" charset="2"/>
              <a:buChar char="ü"/>
            </a:pPr>
            <a:endParaRPr lang="en-US" sz="1600" b="1" dirty="0" smtClean="0">
              <a:solidFill>
                <a:srgbClr val="FFFFFF"/>
              </a:solidFill>
              <a:latin typeface="Arial"/>
              <a:ea typeface="ＭＳ Ｐゴシック"/>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256" y="3212976"/>
            <a:ext cx="4683224" cy="3579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3810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12700"/>
            <a:ext cx="5184776" cy="3848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0" name="ZoneTexte 1"/>
          <p:cNvSpPr txBox="1">
            <a:spLocks noChangeArrowheads="1"/>
          </p:cNvSpPr>
          <p:nvPr/>
        </p:nvSpPr>
        <p:spPr bwMode="auto">
          <a:xfrm>
            <a:off x="4787900" y="-26988"/>
            <a:ext cx="4356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defTabSz="914400" eaLnBrk="1" hangingPunct="1">
              <a:spcBef>
                <a:spcPct val="0"/>
              </a:spcBef>
              <a:buFontTx/>
              <a:buNone/>
            </a:pPr>
            <a:r>
              <a:rPr lang="en-US" altLang="en-US" sz="1800" dirty="0" smtClean="0">
                <a:solidFill>
                  <a:prstClr val="black"/>
                </a:solidFill>
                <a:latin typeface="Verdana" pitchFamily="34" charset="0"/>
                <a:cs typeface="+mn-cs"/>
              </a:rPr>
              <a:t>Detector installation completed during the fall 2016</a:t>
            </a:r>
          </a:p>
        </p:txBody>
      </p:sp>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905222"/>
            <a:ext cx="2800350"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4786313"/>
            <a:ext cx="2773362" cy="202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455" y="4344096"/>
            <a:ext cx="4398537" cy="2469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3808" y="1772816"/>
            <a:ext cx="4106259"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0413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4400" dirty="0" smtClean="0"/>
              <a:t>ProtoDUNE-DP Schedule (April)</a:t>
            </a:r>
            <a:endParaRPr lang="en-GB" sz="4400" dirty="0"/>
          </a:p>
        </p:txBody>
      </p:sp>
      <p:sp>
        <p:nvSpPr>
          <p:cNvPr id="3" name="Date Placeholder 2"/>
          <p:cNvSpPr>
            <a:spLocks noGrp="1"/>
          </p:cNvSpPr>
          <p:nvPr>
            <p:ph type="dt" sz="half" idx="2"/>
          </p:nvPr>
        </p:nvSpPr>
        <p:spPr/>
        <p:txBody>
          <a:bodyPr/>
          <a:lstStyle/>
          <a:p>
            <a:pPr>
              <a:defRPr/>
            </a:pPr>
            <a:r>
              <a:rPr lang="en-US" dirty="0">
                <a:latin typeface="Helvetica"/>
                <a:cs typeface="Helvetica"/>
              </a:rPr>
              <a:t>03.23.17</a:t>
            </a:r>
          </a:p>
        </p:txBody>
      </p:sp>
      <p:sp>
        <p:nvSpPr>
          <p:cNvPr id="6" name="Footer Placeholder 5"/>
          <p:cNvSpPr>
            <a:spLocks noGrp="1"/>
          </p:cNvSpPr>
          <p:nvPr>
            <p:ph type="ftr" sz="quarter" idx="3"/>
          </p:nvPr>
        </p:nvSpPr>
        <p:spPr/>
        <p:txBody>
          <a:bodyPr/>
          <a:lstStyle/>
          <a:p>
            <a:pPr>
              <a:defRPr/>
            </a:pPr>
            <a:r>
              <a:rPr lang="en-US"/>
              <a:t>Eric James | ProtoDUNE Overview and Update on Organization</a:t>
            </a:r>
          </a:p>
        </p:txBody>
      </p:sp>
      <p:sp>
        <p:nvSpPr>
          <p:cNvPr id="7" name="Slide Number Placeholder 6"/>
          <p:cNvSpPr>
            <a:spLocks noGrp="1"/>
          </p:cNvSpPr>
          <p:nvPr>
            <p:ph type="sldNum" sz="quarter" idx="4"/>
          </p:nvPr>
        </p:nvSpPr>
        <p:spPr/>
        <p:txBody>
          <a:bodyPr/>
          <a:lstStyle/>
          <a:p>
            <a:pPr>
              <a:defRPr/>
            </a:pPr>
            <a:fld id="{0C39C72E-2A13-EB4D-AD45-6D4E6ACAED8D}" type="slidenum">
              <a:rPr lang="en-US"/>
              <a:pPr>
                <a:defRPr/>
              </a:pPr>
              <a:t>57</a:t>
            </a:fld>
            <a:endParaRPr lang="en-US" dirty="0"/>
          </a:p>
        </p:txBody>
      </p:sp>
      <p:sp>
        <p:nvSpPr>
          <p:cNvPr id="2" name="Rectangle 1"/>
          <p:cNvSpPr/>
          <p:nvPr/>
        </p:nvSpPr>
        <p:spPr>
          <a:xfrm>
            <a:off x="6745357" y="6456617"/>
            <a:ext cx="1355174" cy="3445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084" y="6463579"/>
            <a:ext cx="1298820" cy="277623"/>
          </a:xfrm>
          <a:prstGeom prst="rect">
            <a:avLst/>
          </a:prstGeom>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3"/>
            <a:ext cx="9024353" cy="4809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30975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sz="4400" dirty="0" smtClean="0"/>
              <a:t>ProtoDUNE-DP Schedule (June)</a:t>
            </a:r>
            <a:endParaRPr lang="en-GB" sz="4400" dirty="0"/>
          </a:p>
        </p:txBody>
      </p:sp>
      <p:sp>
        <p:nvSpPr>
          <p:cNvPr id="3" name="Date Placeholder 2"/>
          <p:cNvSpPr>
            <a:spLocks noGrp="1"/>
          </p:cNvSpPr>
          <p:nvPr>
            <p:ph type="dt" sz="half" idx="2"/>
          </p:nvPr>
        </p:nvSpPr>
        <p:spPr/>
        <p:txBody>
          <a:bodyPr/>
          <a:lstStyle/>
          <a:p>
            <a:pPr>
              <a:defRPr/>
            </a:pPr>
            <a:r>
              <a:rPr lang="en-US" dirty="0">
                <a:latin typeface="Helvetica"/>
                <a:cs typeface="Helvetica"/>
              </a:rPr>
              <a:t>03.23.17</a:t>
            </a:r>
          </a:p>
        </p:txBody>
      </p:sp>
      <p:sp>
        <p:nvSpPr>
          <p:cNvPr id="6" name="Footer Placeholder 5"/>
          <p:cNvSpPr>
            <a:spLocks noGrp="1"/>
          </p:cNvSpPr>
          <p:nvPr>
            <p:ph type="ftr" sz="quarter" idx="3"/>
          </p:nvPr>
        </p:nvSpPr>
        <p:spPr/>
        <p:txBody>
          <a:bodyPr/>
          <a:lstStyle/>
          <a:p>
            <a:pPr>
              <a:defRPr/>
            </a:pPr>
            <a:r>
              <a:rPr lang="en-US"/>
              <a:t>Eric James | ProtoDUNE Overview and Update on Organization</a:t>
            </a:r>
          </a:p>
        </p:txBody>
      </p:sp>
      <p:sp>
        <p:nvSpPr>
          <p:cNvPr id="7" name="Slide Number Placeholder 6"/>
          <p:cNvSpPr>
            <a:spLocks noGrp="1"/>
          </p:cNvSpPr>
          <p:nvPr>
            <p:ph type="sldNum" sz="quarter" idx="4"/>
          </p:nvPr>
        </p:nvSpPr>
        <p:spPr/>
        <p:txBody>
          <a:bodyPr/>
          <a:lstStyle/>
          <a:p>
            <a:pPr>
              <a:defRPr/>
            </a:pPr>
            <a:fld id="{0C39C72E-2A13-EB4D-AD45-6D4E6ACAED8D}" type="slidenum">
              <a:rPr lang="en-US"/>
              <a:pPr>
                <a:defRPr/>
              </a:pPr>
              <a:t>58</a:t>
            </a:fld>
            <a:endParaRPr lang="en-US" dirty="0"/>
          </a:p>
        </p:txBody>
      </p:sp>
      <p:sp>
        <p:nvSpPr>
          <p:cNvPr id="2" name="Rectangle 1"/>
          <p:cNvSpPr/>
          <p:nvPr/>
        </p:nvSpPr>
        <p:spPr>
          <a:xfrm>
            <a:off x="6745357" y="6456617"/>
            <a:ext cx="1355174" cy="3445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084" y="6463579"/>
            <a:ext cx="1298820" cy="277623"/>
          </a:xfrm>
          <a:prstGeom prst="rect">
            <a:avLst/>
          </a:prstGeom>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743"/>
            <a:ext cx="9024353" cy="4809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Straight Connector 11"/>
          <p:cNvCxnSpPr/>
          <p:nvPr/>
        </p:nvCxnSpPr>
        <p:spPr>
          <a:xfrm>
            <a:off x="3386667" y="1109620"/>
            <a:ext cx="0" cy="460022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2314222" y="3538740"/>
            <a:ext cx="107244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372555" y="1142761"/>
            <a:ext cx="1567340" cy="338554"/>
          </a:xfrm>
          <a:prstGeom prst="rect">
            <a:avLst/>
          </a:prstGeom>
          <a:noFill/>
        </p:spPr>
        <p:txBody>
          <a:bodyPr wrap="square" rtlCol="0">
            <a:spAutoFit/>
          </a:bodyPr>
          <a:lstStyle/>
          <a:p>
            <a:r>
              <a:rPr lang="en-US" sz="1600" b="1" dirty="0" smtClean="0">
                <a:solidFill>
                  <a:srgbClr val="FF0000"/>
                </a:solidFill>
              </a:rPr>
              <a:t>~2 month delay</a:t>
            </a:r>
            <a:endParaRPr lang="en-US" sz="1600" b="1" dirty="0">
              <a:solidFill>
                <a:srgbClr val="FF0000"/>
              </a:solidFill>
            </a:endParaRPr>
          </a:p>
        </p:txBody>
      </p:sp>
    </p:spTree>
    <p:extLst>
      <p:ext uri="{BB962C8B-B14F-4D97-AF65-F5344CB8AC3E}">
        <p14:creationId xmlns:p14="http://schemas.microsoft.com/office/powerpoint/2010/main" val="40736684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5" name="Slide Number Placeholder 4"/>
          <p:cNvSpPr>
            <a:spLocks noGrp="1"/>
          </p:cNvSpPr>
          <p:nvPr>
            <p:ph type="sldNum" sz="quarter" idx="4"/>
          </p:nvPr>
        </p:nvSpPr>
        <p:spPr/>
        <p:txBody>
          <a:bodyPr/>
          <a:lstStyle/>
          <a:p>
            <a:pPr>
              <a:defRPr/>
            </a:pPr>
            <a:fld id="{0C39C72E-2A13-EB4D-AD45-6D4E6ACAED8D}" type="slidenum">
              <a:rPr lang="en-US"/>
              <a:pPr>
                <a:defRPr/>
              </a:pPr>
              <a:t>59</a:t>
            </a:fld>
            <a:endParaRPr lang="en-US" dirty="0"/>
          </a:p>
        </p:txBody>
      </p:sp>
      <p:sp>
        <p:nvSpPr>
          <p:cNvPr id="8" name="Date Placeholder 2"/>
          <p:cNvSpPr>
            <a:spLocks noGrp="1"/>
          </p:cNvSpPr>
          <p:nvPr>
            <p:ph type="dt" sz="half" idx="2"/>
          </p:nvPr>
        </p:nvSpPr>
        <p:spPr>
          <a:xfrm>
            <a:off x="879219" y="6549548"/>
            <a:ext cx="998567" cy="158697"/>
          </a:xfrm>
        </p:spPr>
        <p:txBody>
          <a:bodyPr/>
          <a:lstStyle/>
          <a:p>
            <a:pPr>
              <a:defRPr/>
            </a:pPr>
            <a:r>
              <a:rPr lang="en-US" dirty="0">
                <a:latin typeface="Helvetica"/>
                <a:cs typeface="Helvetica"/>
              </a:rPr>
              <a:t>03.23.17</a:t>
            </a:r>
          </a:p>
        </p:txBody>
      </p:sp>
      <p:sp>
        <p:nvSpPr>
          <p:cNvPr id="9" name="Footer Placeholder 5"/>
          <p:cNvSpPr>
            <a:spLocks noGrp="1"/>
          </p:cNvSpPr>
          <p:nvPr>
            <p:ph type="ftr" sz="quarter" idx="3"/>
          </p:nvPr>
        </p:nvSpPr>
        <p:spPr>
          <a:xfrm>
            <a:off x="1877785" y="6549548"/>
            <a:ext cx="4349311" cy="158697"/>
          </a:xfrm>
        </p:spPr>
        <p:txBody>
          <a:bodyPr/>
          <a:lstStyle/>
          <a:p>
            <a:pPr>
              <a:defRPr/>
            </a:pPr>
            <a:r>
              <a:rPr lang="en-US"/>
              <a:t>Eric James | ProtoDUNE Overview and Update on Organization</a:t>
            </a:r>
          </a:p>
        </p:txBody>
      </p:sp>
      <p:sp>
        <p:nvSpPr>
          <p:cNvPr id="10" name="Rectangle 9"/>
          <p:cNvSpPr/>
          <p:nvPr/>
        </p:nvSpPr>
        <p:spPr>
          <a:xfrm>
            <a:off x="6745357" y="6456617"/>
            <a:ext cx="1355174" cy="3445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prstClr val="white"/>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7084" y="6463579"/>
            <a:ext cx="1298820" cy="277623"/>
          </a:xfrm>
          <a:prstGeom prst="rect">
            <a:avLst/>
          </a:prstGeom>
        </p:spPr>
      </p:pic>
      <p:sp>
        <p:nvSpPr>
          <p:cNvPr id="12" name="Content Placeholder 4"/>
          <p:cNvSpPr>
            <a:spLocks noGrp="1"/>
          </p:cNvSpPr>
          <p:nvPr>
            <p:ph idx="11"/>
          </p:nvPr>
        </p:nvSpPr>
        <p:spPr>
          <a:xfrm>
            <a:off x="454030" y="1207770"/>
            <a:ext cx="7892302" cy="3685243"/>
          </a:xfrm>
        </p:spPr>
        <p:txBody>
          <a:bodyPr>
            <a:normAutofit/>
          </a:bodyPr>
          <a:lstStyle/>
          <a:p>
            <a:r>
              <a:rPr lang="en-US" dirty="0"/>
              <a:t>DUNE is focused on its highest priority near-term objectives </a:t>
            </a:r>
          </a:p>
          <a:p>
            <a:pPr lvl="1"/>
            <a:r>
              <a:rPr lang="en-US" dirty="0"/>
              <a:t>Operating the ProtoDUNE detectors at CERN in 2018</a:t>
            </a:r>
          </a:p>
          <a:p>
            <a:pPr lvl="1"/>
            <a:r>
              <a:rPr lang="en-US" dirty="0"/>
              <a:t>Preparing Technical Design Reports for the first two far detector modules in advance of far detector baselining in 2019   </a:t>
            </a:r>
          </a:p>
          <a:p>
            <a:r>
              <a:rPr lang="en-US" dirty="0" smtClean="0"/>
              <a:t>Since the March LBNC meeting, there has been significant progress on all ProtoDUNE-related efforts</a:t>
            </a:r>
          </a:p>
          <a:p>
            <a:r>
              <a:rPr lang="en-US" dirty="0" smtClean="0"/>
              <a:t>The schedule for collecting beam data in 2018 remains very tight and we continue to implement mitigation strategies as necessary to deal with delays that do manifest themselves</a:t>
            </a:r>
            <a:endParaRPr lang="en-US" dirty="0"/>
          </a:p>
        </p:txBody>
      </p:sp>
    </p:spTree>
    <p:extLst>
      <p:ext uri="{BB962C8B-B14F-4D97-AF65-F5344CB8AC3E}">
        <p14:creationId xmlns:p14="http://schemas.microsoft.com/office/powerpoint/2010/main" val="14731755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DUNE Strategic Goals</a:t>
            </a:r>
            <a:endParaRPr lang="en-US" dirty="0"/>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6</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72038"/>
            <a:ext cx="6858000" cy="5123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244780" y="228600"/>
            <a:ext cx="3670620" cy="461665"/>
          </a:xfrm>
          <a:prstGeom prst="rect">
            <a:avLst/>
          </a:prstGeom>
          <a:solidFill>
            <a:schemeClr val="tx2"/>
          </a:solidFill>
        </p:spPr>
        <p:txBody>
          <a:bodyPr wrap="none" rtlCol="0">
            <a:spAutoFit/>
          </a:bodyPr>
          <a:lstStyle/>
          <a:p>
            <a:r>
              <a:rPr lang="en-US" b="1" dirty="0" smtClean="0">
                <a:solidFill>
                  <a:schemeClr val="bg1"/>
                </a:solidFill>
              </a:rPr>
              <a:t>From the June LBNC review</a:t>
            </a:r>
            <a:endParaRPr lang="en-US" b="1" dirty="0">
              <a:solidFill>
                <a:schemeClr val="bg1"/>
              </a:solidFill>
            </a:endParaRPr>
          </a:p>
        </p:txBody>
      </p:sp>
    </p:spTree>
    <p:extLst>
      <p:ext uri="{BB962C8B-B14F-4D97-AF65-F5344CB8AC3E}">
        <p14:creationId xmlns:p14="http://schemas.microsoft.com/office/powerpoint/2010/main" val="36082884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protoDUNE</a:t>
            </a:r>
            <a:r>
              <a:rPr lang="en-US" dirty="0"/>
              <a:t>-SP schedule and planning: subgroup #3  (Proudfoot, Jenni, Heinemann, Huber, Lindgren, Pitts</a:t>
            </a:r>
            <a:r>
              <a:rPr lang="en-US" dirty="0" smtClean="0"/>
              <a:t>)</a:t>
            </a:r>
            <a:endParaRPr lang="en-US" dirty="0"/>
          </a:p>
        </p:txBody>
      </p:sp>
      <p:sp>
        <p:nvSpPr>
          <p:cNvPr id="3" name="Content Placeholder 2"/>
          <p:cNvSpPr>
            <a:spLocks noGrp="1"/>
          </p:cNvSpPr>
          <p:nvPr>
            <p:ph idx="1"/>
          </p:nvPr>
        </p:nvSpPr>
        <p:spPr/>
        <p:txBody>
          <a:bodyPr/>
          <a:lstStyle/>
          <a:p>
            <a:r>
              <a:rPr lang="en-US" b="1" dirty="0" smtClean="0"/>
              <a:t>Comments:</a:t>
            </a:r>
          </a:p>
          <a:p>
            <a:pPr lvl="1"/>
            <a:r>
              <a:rPr lang="en-US" dirty="0" smtClean="0"/>
              <a:t>The </a:t>
            </a:r>
            <a:r>
              <a:rPr lang="en-US" dirty="0"/>
              <a:t>LBNC is concerned that the cold and warm electronics will not be available on the necessary timescale for </a:t>
            </a:r>
            <a:r>
              <a:rPr lang="en-US" dirty="0" err="1"/>
              <a:t>protoDUNE</a:t>
            </a:r>
            <a:r>
              <a:rPr lang="en-US" dirty="0"/>
              <a:t>-SP, as many elements are late and are to be delivered “just in time”.</a:t>
            </a:r>
          </a:p>
          <a:p>
            <a:r>
              <a:rPr lang="en-US" b="1" dirty="0"/>
              <a:t>Recommendation: </a:t>
            </a:r>
            <a:endParaRPr lang="en-US" b="1" dirty="0" smtClean="0"/>
          </a:p>
          <a:p>
            <a:pPr lvl="1"/>
            <a:r>
              <a:rPr lang="en-US" dirty="0" smtClean="0"/>
              <a:t>The </a:t>
            </a:r>
            <a:r>
              <a:rPr lang="en-US" dirty="0"/>
              <a:t>LBNC recommends that the </a:t>
            </a:r>
            <a:r>
              <a:rPr lang="en-US" dirty="0" err="1"/>
              <a:t>ProtoDUNE</a:t>
            </a:r>
            <a:r>
              <a:rPr lang="en-US" dirty="0"/>
              <a:t>-SP CE System Manager should communicate with the Construction Coordinator on a weekly basis through this critical period (4-16 weeks).</a:t>
            </a:r>
            <a:endParaRPr lang="en-US" dirty="0"/>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60</a:t>
            </a:fld>
            <a:endParaRPr lang="en-US" dirty="0"/>
          </a:p>
        </p:txBody>
      </p:sp>
    </p:spTree>
    <p:extLst>
      <p:ext uri="{BB962C8B-B14F-4D97-AF65-F5344CB8AC3E}">
        <p14:creationId xmlns:p14="http://schemas.microsoft.com/office/powerpoint/2010/main" val="16949188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protoDUNE</a:t>
            </a:r>
            <a:r>
              <a:rPr lang="en-US" dirty="0"/>
              <a:t>-SP CE &amp; TPC: subgroup #1  (Pitts, MacFarlane, Liu, Pallavicini, Monroe, Proudfoot, Mondal</a:t>
            </a:r>
            <a:r>
              <a:rPr lang="en-US" dirty="0" smtClean="0"/>
              <a:t>)</a:t>
            </a:r>
            <a:endParaRPr lang="en-US" dirty="0"/>
          </a:p>
        </p:txBody>
      </p:sp>
      <p:sp>
        <p:nvSpPr>
          <p:cNvPr id="3" name="Content Placeholder 2"/>
          <p:cNvSpPr>
            <a:spLocks noGrp="1"/>
          </p:cNvSpPr>
          <p:nvPr>
            <p:ph idx="1"/>
          </p:nvPr>
        </p:nvSpPr>
        <p:spPr/>
        <p:txBody>
          <a:bodyPr/>
          <a:lstStyle/>
          <a:p>
            <a:r>
              <a:rPr lang="en-US" b="1" dirty="0" smtClean="0"/>
              <a:t>Comments:</a:t>
            </a:r>
          </a:p>
          <a:p>
            <a:pPr lvl="1"/>
            <a:r>
              <a:rPr lang="en-US" dirty="0"/>
              <a:t>A long-term strategy for the overall future cold electronics development for DUNE should be developed. This should include a system design for redundancy study to improve the overall system reliability, and a large scale cold electronics testing facility for component and board level testing, evaluation and burn-in. </a:t>
            </a:r>
          </a:p>
          <a:p>
            <a:pPr lvl="1"/>
            <a:r>
              <a:rPr lang="en-US" dirty="0"/>
              <a:t>The LBNC is concerned that the lack of direction on the final electronics system design, including the ADC, threatens the viability of the single phase detector as a TPC option for the far detector.</a:t>
            </a:r>
          </a:p>
          <a:p>
            <a:r>
              <a:rPr lang="en-US" b="1" dirty="0"/>
              <a:t>Recommendation: </a:t>
            </a:r>
            <a:endParaRPr lang="en-US" b="1" dirty="0" smtClean="0"/>
          </a:p>
          <a:p>
            <a:pPr lvl="1"/>
            <a:r>
              <a:rPr lang="en-US" dirty="0" smtClean="0"/>
              <a:t>The </a:t>
            </a:r>
            <a:r>
              <a:rPr lang="en-US" dirty="0"/>
              <a:t>LBNC expects a plan for the cold electronics system design to be presented at the next LBNC review meeting</a:t>
            </a:r>
            <a:r>
              <a:rPr lang="en-US" dirty="0" smtClean="0"/>
              <a:t>.</a:t>
            </a:r>
            <a:endParaRPr lang="en-US" dirty="0"/>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61</a:t>
            </a:fld>
            <a:endParaRPr lang="en-US" dirty="0"/>
          </a:p>
        </p:txBody>
      </p:sp>
    </p:spTree>
    <p:extLst>
      <p:ext uri="{BB962C8B-B14F-4D97-AF65-F5344CB8AC3E}">
        <p14:creationId xmlns:p14="http://schemas.microsoft.com/office/powerpoint/2010/main" val="27895025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ProtoDUNE-SP-DAQ: subgroup #2 (Liu, Boehnlein, Pitts, Bhadra)</a:t>
            </a:r>
            <a:endParaRPr lang="en-US" dirty="0"/>
          </a:p>
        </p:txBody>
      </p:sp>
      <p:sp>
        <p:nvSpPr>
          <p:cNvPr id="3" name="Content Placeholder 2"/>
          <p:cNvSpPr>
            <a:spLocks noGrp="1"/>
          </p:cNvSpPr>
          <p:nvPr>
            <p:ph idx="1"/>
          </p:nvPr>
        </p:nvSpPr>
        <p:spPr/>
        <p:txBody>
          <a:bodyPr/>
          <a:lstStyle/>
          <a:p>
            <a:r>
              <a:rPr lang="en-US" b="1" dirty="0" smtClean="0"/>
              <a:t>Comments:</a:t>
            </a:r>
          </a:p>
          <a:p>
            <a:pPr lvl="1"/>
            <a:r>
              <a:rPr lang="en-US" dirty="0" smtClean="0"/>
              <a:t>Getting the full DAQ system working together with a brand new detector over such a short time will be a major undertaking</a:t>
            </a:r>
          </a:p>
          <a:p>
            <a:pPr lvl="1"/>
            <a:r>
              <a:rPr lang="en-US" dirty="0" smtClean="0"/>
              <a:t>It is crucial that subsystems (or components) such as timing, WIB and SSP become available for DAQ development, testing and integration before May 2017, to make sure the DAQ system is ready for the initial cold box testing over the summer</a:t>
            </a:r>
          </a:p>
          <a:p>
            <a:r>
              <a:rPr lang="en-US" b="1" dirty="0" smtClean="0"/>
              <a:t>R</a:t>
            </a:r>
            <a:r>
              <a:rPr lang="en-US" b="1" dirty="0" smtClean="0"/>
              <a:t>ecommendations:</a:t>
            </a:r>
          </a:p>
          <a:p>
            <a:pPr lvl="1"/>
            <a:r>
              <a:rPr lang="en-US" dirty="0" smtClean="0"/>
              <a:t>None</a:t>
            </a:r>
            <a:endParaRPr lang="en-US" dirty="0" smtClean="0"/>
          </a:p>
          <a:p>
            <a:endParaRPr lang="en-US" dirty="0"/>
          </a:p>
        </p:txBody>
      </p:sp>
      <p:sp>
        <p:nvSpPr>
          <p:cNvPr id="4" name="Date Placeholder 3"/>
          <p:cNvSpPr>
            <a:spLocks noGrp="1"/>
          </p:cNvSpPr>
          <p:nvPr>
            <p:ph type="dt" sz="half" idx="10"/>
          </p:nvPr>
        </p:nvSpPr>
        <p:spPr/>
        <p:txBody>
          <a:bodyPr/>
          <a:lstStyle/>
          <a:p>
            <a:r>
              <a:rPr lang="en-US" smtClean="0"/>
              <a:t>07/07/2017</a:t>
            </a:r>
            <a:endParaRPr lang="en-US" dirty="0"/>
          </a:p>
        </p:txBody>
      </p:sp>
      <p:sp>
        <p:nvSpPr>
          <p:cNvPr id="5" name="Footer Placeholder 4"/>
          <p:cNvSpPr>
            <a:spLocks noGrp="1"/>
          </p:cNvSpPr>
          <p:nvPr>
            <p:ph type="ftr" sz="quarter" idx="11"/>
          </p:nvPr>
        </p:nvSpPr>
        <p:spPr/>
        <p:txBody>
          <a:bodyPr/>
          <a:lstStyle/>
          <a:p>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fld id="{2252C86A-56CA-C846-AB85-01C4489D8FB7}" type="slidenum">
              <a:rPr lang="en-US" smtClean="0"/>
              <a:pPr/>
              <a:t>62</a:t>
            </a:fld>
            <a:endParaRPr lang="en-US" dirty="0"/>
          </a:p>
        </p:txBody>
      </p:sp>
      <p:sp>
        <p:nvSpPr>
          <p:cNvPr id="7" name="TextBox 6"/>
          <p:cNvSpPr txBox="1"/>
          <p:nvPr/>
        </p:nvSpPr>
        <p:spPr>
          <a:xfrm>
            <a:off x="7881624" y="378767"/>
            <a:ext cx="1004249" cy="461665"/>
          </a:xfrm>
          <a:prstGeom prst="rect">
            <a:avLst/>
          </a:prstGeom>
          <a:solidFill>
            <a:schemeClr val="tx2"/>
          </a:solidFill>
        </p:spPr>
        <p:txBody>
          <a:bodyPr wrap="none" rtlCol="0">
            <a:spAutoFit/>
          </a:bodyPr>
          <a:lstStyle/>
          <a:p>
            <a:r>
              <a:rPr lang="en-US" b="1" dirty="0" smtClean="0">
                <a:solidFill>
                  <a:schemeClr val="bg1"/>
                </a:solidFill>
              </a:rPr>
              <a:t>March</a:t>
            </a:r>
            <a:endParaRPr lang="en-US" b="1" dirty="0">
              <a:solidFill>
                <a:schemeClr val="bg1"/>
              </a:solidFill>
            </a:endParaRPr>
          </a:p>
        </p:txBody>
      </p:sp>
    </p:spTree>
    <p:extLst>
      <p:ext uri="{BB962C8B-B14F-4D97-AF65-F5344CB8AC3E}">
        <p14:creationId xmlns:p14="http://schemas.microsoft.com/office/powerpoint/2010/main" val="37023764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protoDUNE</a:t>
            </a:r>
            <a:r>
              <a:rPr lang="en-US" dirty="0"/>
              <a:t>-DP technical, </a:t>
            </a:r>
            <a:br>
              <a:rPr lang="en-US" dirty="0"/>
            </a:br>
            <a:r>
              <a:rPr lang="en-US" dirty="0"/>
              <a:t>schedule and planning: subgroup #9 </a:t>
            </a:r>
            <a:r>
              <a:rPr lang="en-US" dirty="0" smtClean="0"/>
              <a:t>(Monroe, MacFarlane</a:t>
            </a:r>
            <a:r>
              <a:rPr lang="en-US" dirty="0" smtClean="0"/>
              <a:t>)</a:t>
            </a:r>
            <a:endParaRPr lang="en-US" dirty="0"/>
          </a:p>
        </p:txBody>
      </p:sp>
      <p:sp>
        <p:nvSpPr>
          <p:cNvPr id="3" name="Content Placeholder 2"/>
          <p:cNvSpPr>
            <a:spLocks noGrp="1"/>
          </p:cNvSpPr>
          <p:nvPr>
            <p:ph idx="1"/>
          </p:nvPr>
        </p:nvSpPr>
        <p:spPr/>
        <p:txBody>
          <a:bodyPr/>
          <a:lstStyle/>
          <a:p>
            <a:r>
              <a:rPr lang="en-US" b="1" dirty="0" smtClean="0"/>
              <a:t>Comments:</a:t>
            </a:r>
          </a:p>
          <a:p>
            <a:pPr lvl="1"/>
            <a:r>
              <a:rPr lang="en-US" dirty="0"/>
              <a:t>The achievement of WA105 in observing cosmic ray tracks within 6 days of commencing cryogenic operations is outstanding. We congratulate the collaboration</a:t>
            </a:r>
            <a:r>
              <a:rPr lang="en-US" dirty="0" smtClean="0"/>
              <a:t>!</a:t>
            </a:r>
          </a:p>
          <a:p>
            <a:r>
              <a:rPr lang="en-US" b="1" dirty="0" smtClean="0"/>
              <a:t>Recommendations:</a:t>
            </a:r>
          </a:p>
          <a:p>
            <a:pPr lvl="1"/>
            <a:r>
              <a:rPr lang="en-US" dirty="0" smtClean="0"/>
              <a:t>None</a:t>
            </a:r>
            <a:endParaRPr lang="en-US" dirty="0"/>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63</a:t>
            </a:fld>
            <a:endParaRPr lang="en-US" dirty="0"/>
          </a:p>
        </p:txBody>
      </p:sp>
    </p:spTree>
    <p:extLst>
      <p:ext uri="{BB962C8B-B14F-4D97-AF65-F5344CB8AC3E}">
        <p14:creationId xmlns:p14="http://schemas.microsoft.com/office/powerpoint/2010/main" val="37994847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228600" y="914400"/>
            <a:ext cx="8672513" cy="5257800"/>
          </a:xfrm>
        </p:spPr>
        <p:txBody>
          <a:bodyPr/>
          <a:lstStyle/>
          <a:p>
            <a:r>
              <a:rPr lang="en-US" dirty="0" smtClean="0"/>
              <a:t>LBNC has evolved to a more </a:t>
            </a:r>
            <a:r>
              <a:rPr lang="en-US" dirty="0" smtClean="0"/>
              <a:t>in-depth review and advice on physics, technical, project execution &amp; </a:t>
            </a:r>
            <a:r>
              <a:rPr lang="en-US" dirty="0" smtClean="0"/>
              <a:t>management</a:t>
            </a:r>
          </a:p>
          <a:p>
            <a:pPr lvl="1"/>
            <a:r>
              <a:rPr lang="en-US" dirty="0" smtClean="0"/>
              <a:t>Will also incorporate DUNE cost group as we move to DUNE technical Design Report and RRB funding matrix</a:t>
            </a:r>
          </a:p>
          <a:p>
            <a:pPr lvl="1"/>
            <a:r>
              <a:rPr lang="en-US" dirty="0"/>
              <a:t>Establishing templates for monitoring schedule, recommendations, key manpower, risks, while maintaining 6 month look ahead</a:t>
            </a:r>
          </a:p>
          <a:p>
            <a:pPr lvl="1"/>
            <a:r>
              <a:rPr lang="en-US" dirty="0" smtClean="0"/>
              <a:t>First steps towards a comprehensive plan for TDR and cost/schedule/risk review for RRB in 2019</a:t>
            </a:r>
          </a:p>
          <a:p>
            <a:r>
              <a:rPr lang="en-US" dirty="0" smtClean="0"/>
              <a:t>Concerns about DUNE’s transition to a fully functioning global collaboration with management authority to act in a decisive manner</a:t>
            </a:r>
          </a:p>
          <a:p>
            <a:r>
              <a:rPr lang="en-US" dirty="0" smtClean="0"/>
              <a:t>Impressed by overall progress to constructing </a:t>
            </a:r>
            <a:r>
              <a:rPr lang="en-US" dirty="0" err="1" smtClean="0"/>
              <a:t>protoDUNEs</a:t>
            </a:r>
            <a:r>
              <a:rPr lang="en-US" dirty="0" smtClean="0"/>
              <a:t>, with some area of concern identified</a:t>
            </a:r>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64</a:t>
            </a:fld>
            <a:endParaRPr lang="en-US" dirty="0"/>
          </a:p>
        </p:txBody>
      </p:sp>
      <p:sp>
        <p:nvSpPr>
          <p:cNvPr id="7" name="Footer Placeholder 6"/>
          <p:cNvSpPr>
            <a:spLocks noGrp="1"/>
          </p:cNvSpPr>
          <p:nvPr>
            <p:ph type="ftr" sz="quarter" idx="11"/>
          </p:nvPr>
        </p:nvSpPr>
        <p:spPr/>
        <p:txBody>
          <a:bodyPr/>
          <a:lstStyle/>
          <a:p>
            <a:pPr>
              <a:defRPr/>
            </a:pPr>
            <a:r>
              <a:rPr lang="en-US" smtClean="0"/>
              <a:t>David MacFarlane | LBNC Report to the PAC</a:t>
            </a:r>
            <a:endParaRPr lang="en-US" dirty="0"/>
          </a:p>
        </p:txBody>
      </p:sp>
    </p:spTree>
    <p:extLst>
      <p:ext uri="{BB962C8B-B14F-4D97-AF65-F5344CB8AC3E}">
        <p14:creationId xmlns:p14="http://schemas.microsoft.com/office/powerpoint/2010/main" val="22483484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Text Placeholder 2"/>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044129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March 23-25 at </a:t>
            </a:r>
            <a:r>
              <a:rPr lang="en-US" dirty="0" err="1" smtClean="0"/>
              <a:t>Fermilab</a:t>
            </a:r>
            <a:endParaRPr lang="en-US" dirty="0"/>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66</a:t>
            </a:fld>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040" y="914400"/>
            <a:ext cx="6221413" cy="5114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486935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a:t>
            </a:r>
            <a:r>
              <a:rPr lang="en-US" dirty="0" smtClean="0"/>
              <a:t>March </a:t>
            </a:r>
            <a:r>
              <a:rPr lang="en-US" dirty="0"/>
              <a:t>23-25 at </a:t>
            </a:r>
            <a:r>
              <a:rPr lang="en-US" dirty="0" err="1"/>
              <a:t>Fermilab</a:t>
            </a:r>
            <a:endParaRPr lang="en-US" dirty="0"/>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67</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040" y="914400"/>
            <a:ext cx="6217920" cy="4659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76275" y="5715000"/>
            <a:ext cx="7578934" cy="461665"/>
          </a:xfrm>
          <a:prstGeom prst="rect">
            <a:avLst/>
          </a:prstGeom>
          <a:noFill/>
        </p:spPr>
        <p:txBody>
          <a:bodyPr wrap="none" rtlCol="0">
            <a:spAutoFit/>
          </a:bodyPr>
          <a:lstStyle/>
          <a:p>
            <a:r>
              <a:rPr lang="en-US" dirty="0">
                <a:hlinkClick r:id="rId3"/>
              </a:rPr>
              <a:t>https://indico.fnal.gov/conferenceDisplay.py?confId=14195</a:t>
            </a:r>
            <a:endParaRPr lang="en-US" dirty="0"/>
          </a:p>
        </p:txBody>
      </p:sp>
    </p:spTree>
    <p:extLst>
      <p:ext uri="{BB962C8B-B14F-4D97-AF65-F5344CB8AC3E}">
        <p14:creationId xmlns:p14="http://schemas.microsoft.com/office/powerpoint/2010/main" val="25354187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 and milestones</a:t>
            </a:r>
            <a:endParaRPr lang="en-US" dirty="0"/>
          </a:p>
        </p:txBody>
      </p:sp>
      <p:sp>
        <p:nvSpPr>
          <p:cNvPr id="4" name="Date Placeholder 3"/>
          <p:cNvSpPr>
            <a:spLocks noGrp="1"/>
          </p:cNvSpPr>
          <p:nvPr>
            <p:ph type="dt" sz="half" idx="10"/>
          </p:nvPr>
        </p:nvSpPr>
        <p:spPr/>
        <p:txBody>
          <a:bodyPr/>
          <a:lstStyle/>
          <a:p>
            <a:pPr>
              <a:defRPr/>
            </a:pPr>
            <a:r>
              <a:rPr lang="en-US" smtClean="0"/>
              <a:t>07/07/2017</a:t>
            </a:r>
            <a:endParaRPr lang="en-US" dirty="0"/>
          </a:p>
        </p:txBody>
      </p:sp>
      <p:sp>
        <p:nvSpPr>
          <p:cNvPr id="5" name="Footer Placeholder 4"/>
          <p:cNvSpPr>
            <a:spLocks noGrp="1"/>
          </p:cNvSpPr>
          <p:nvPr>
            <p:ph type="ftr" sz="quarter" idx="11"/>
          </p:nvPr>
        </p:nvSpPr>
        <p:spPr/>
        <p:txBody>
          <a:bodyPr/>
          <a:lstStyle/>
          <a:p>
            <a:pPr>
              <a:defRPr/>
            </a:pPr>
            <a:r>
              <a:rPr lang="en-US" smtClean="0"/>
              <a:t>David MacFarlane | LBNC Report to the PAC</a:t>
            </a:r>
            <a:endParaRPr lang="en-US" dirty="0"/>
          </a:p>
        </p:txBody>
      </p:sp>
      <p:sp>
        <p:nvSpPr>
          <p:cNvPr id="6" name="Slide Number Placeholder 5"/>
          <p:cNvSpPr>
            <a:spLocks noGrp="1"/>
          </p:cNvSpPr>
          <p:nvPr>
            <p:ph type="sldNum" sz="quarter" idx="12"/>
          </p:nvPr>
        </p:nvSpPr>
        <p:spPr/>
        <p:txBody>
          <a:bodyPr/>
          <a:lstStyle/>
          <a:p>
            <a:pPr>
              <a:defRPr/>
            </a:pPr>
            <a:fld id="{2252C86A-56CA-C846-AB85-01C4489D8FB7}" type="slidenum">
              <a:rPr lang="en-US" smtClean="0"/>
              <a:pPr>
                <a:defRPr/>
              </a:pPr>
              <a:t>7</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20219"/>
            <a:ext cx="6858000" cy="5251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51456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1"/>
          </p:nvPr>
        </p:nvSpPr>
        <p:spPr>
          <a:xfrm>
            <a:off x="484435" y="1054995"/>
            <a:ext cx="6068765" cy="5082569"/>
          </a:xfrm>
        </p:spPr>
        <p:txBody>
          <a:bodyPr>
            <a:noAutofit/>
          </a:bodyPr>
          <a:lstStyle/>
          <a:p>
            <a:pPr>
              <a:spcBef>
                <a:spcPts val="0"/>
              </a:spcBef>
              <a:spcAft>
                <a:spcPts val="300"/>
              </a:spcAft>
            </a:pPr>
            <a:r>
              <a:rPr lang="en-US" sz="2400" b="1" dirty="0" smtClean="0">
                <a:solidFill>
                  <a:srgbClr val="072BAB"/>
                </a:solidFill>
              </a:rPr>
              <a:t>Large-scale prototyping/calibration</a:t>
            </a:r>
            <a:endParaRPr lang="en-US" sz="1800" dirty="0" smtClean="0">
              <a:solidFill>
                <a:srgbClr val="FF5300"/>
              </a:solidFill>
            </a:endParaRPr>
          </a:p>
          <a:p>
            <a:pPr lvl="1">
              <a:spcBef>
                <a:spcPts val="0"/>
              </a:spcBef>
              <a:spcAft>
                <a:spcPts val="300"/>
              </a:spcAft>
            </a:pPr>
            <a:r>
              <a:rPr lang="en-US" sz="1800" b="1" dirty="0" smtClean="0">
                <a:solidFill>
                  <a:srgbClr val="FF5300"/>
                </a:solidFill>
              </a:rPr>
              <a:t>Production </a:t>
            </a:r>
            <a:r>
              <a:rPr lang="en-US" sz="1800" b="1" dirty="0">
                <a:solidFill>
                  <a:srgbClr val="FF5300"/>
                </a:solidFill>
              </a:rPr>
              <a:t>(delivery of the detector components to CERN</a:t>
            </a:r>
            <a:r>
              <a:rPr lang="en-US" sz="1800" b="1" dirty="0" smtClean="0">
                <a:solidFill>
                  <a:srgbClr val="FF5300"/>
                </a:solidFill>
              </a:rPr>
              <a:t>): </a:t>
            </a:r>
            <a:endParaRPr lang="en-US" sz="1800" dirty="0">
              <a:solidFill>
                <a:srgbClr val="2B2AA6"/>
              </a:solidFill>
            </a:endParaRPr>
          </a:p>
          <a:p>
            <a:pPr lvl="2">
              <a:spcBef>
                <a:spcPts val="0"/>
              </a:spcBef>
              <a:spcAft>
                <a:spcPts val="300"/>
              </a:spcAft>
            </a:pPr>
            <a:r>
              <a:rPr lang="en-US" b="1" dirty="0" smtClean="0">
                <a:solidFill>
                  <a:srgbClr val="1248D6"/>
                </a:solidFill>
              </a:rPr>
              <a:t>stress </a:t>
            </a:r>
            <a:r>
              <a:rPr lang="en-US" b="1" dirty="0">
                <a:solidFill>
                  <a:srgbClr val="1248D6"/>
                </a:solidFill>
              </a:rPr>
              <a:t>testing of the production and quality assurance processes </a:t>
            </a:r>
            <a:r>
              <a:rPr lang="en-US" dirty="0">
                <a:solidFill>
                  <a:schemeClr val="tx1"/>
                </a:solidFill>
              </a:rPr>
              <a:t>of </a:t>
            </a:r>
            <a:r>
              <a:rPr lang="en-US" dirty="0" smtClean="0">
                <a:solidFill>
                  <a:schemeClr val="tx1"/>
                </a:solidFill>
              </a:rPr>
              <a:t>detector components</a:t>
            </a:r>
          </a:p>
          <a:p>
            <a:pPr lvl="2">
              <a:spcBef>
                <a:spcPts val="0"/>
              </a:spcBef>
              <a:spcAft>
                <a:spcPts val="300"/>
              </a:spcAft>
            </a:pPr>
            <a:r>
              <a:rPr lang="en-US" dirty="0" smtClean="0">
                <a:solidFill>
                  <a:srgbClr val="2B2AA6"/>
                </a:solidFill>
              </a:rPr>
              <a:t>mitigate </a:t>
            </a:r>
            <a:r>
              <a:rPr lang="en-US" dirty="0">
                <a:solidFill>
                  <a:srgbClr val="2B2AA6"/>
                </a:solidFill>
              </a:rPr>
              <a:t>the associated risks for the far detector.</a:t>
            </a:r>
          </a:p>
          <a:p>
            <a:pPr lvl="1">
              <a:spcBef>
                <a:spcPts val="0"/>
              </a:spcBef>
              <a:spcAft>
                <a:spcPts val="300"/>
              </a:spcAft>
            </a:pPr>
            <a:r>
              <a:rPr lang="en-US" sz="1800" b="1" dirty="0" smtClean="0">
                <a:solidFill>
                  <a:srgbClr val="FF5300"/>
                </a:solidFill>
              </a:rPr>
              <a:t>Installation: </a:t>
            </a:r>
          </a:p>
          <a:p>
            <a:pPr lvl="2">
              <a:spcBef>
                <a:spcPts val="0"/>
              </a:spcBef>
              <a:spcAft>
                <a:spcPts val="300"/>
              </a:spcAft>
            </a:pPr>
            <a:r>
              <a:rPr lang="en-US" b="1" dirty="0" smtClean="0">
                <a:solidFill>
                  <a:srgbClr val="1248D6"/>
                </a:solidFill>
              </a:rPr>
              <a:t>test </a:t>
            </a:r>
            <a:r>
              <a:rPr lang="en-US" b="1" dirty="0">
                <a:solidFill>
                  <a:srgbClr val="1248D6"/>
                </a:solidFill>
              </a:rPr>
              <a:t>of the </a:t>
            </a:r>
            <a:r>
              <a:rPr lang="en-US" b="1" dirty="0" smtClean="0">
                <a:solidFill>
                  <a:srgbClr val="1248D6"/>
                </a:solidFill>
              </a:rPr>
              <a:t>interfaces</a:t>
            </a:r>
            <a:r>
              <a:rPr lang="en-US" dirty="0" smtClean="0">
                <a:solidFill>
                  <a:srgbClr val="1248D6"/>
                </a:solidFill>
              </a:rPr>
              <a:t> </a:t>
            </a:r>
            <a:r>
              <a:rPr lang="en-US" dirty="0" smtClean="0">
                <a:solidFill>
                  <a:srgbClr val="2B2AA6"/>
                </a:solidFill>
              </a:rPr>
              <a:t>between </a:t>
            </a:r>
            <a:r>
              <a:rPr lang="en-US" dirty="0">
                <a:solidFill>
                  <a:srgbClr val="2B2AA6"/>
                </a:solidFill>
              </a:rPr>
              <a:t>the </a:t>
            </a:r>
            <a:r>
              <a:rPr lang="en-US" dirty="0" smtClean="0">
                <a:solidFill>
                  <a:srgbClr val="2B2AA6"/>
                </a:solidFill>
              </a:rPr>
              <a:t>detector elements</a:t>
            </a:r>
          </a:p>
          <a:p>
            <a:pPr lvl="2">
              <a:spcBef>
                <a:spcPts val="0"/>
              </a:spcBef>
              <a:spcAft>
                <a:spcPts val="300"/>
              </a:spcAft>
            </a:pPr>
            <a:r>
              <a:rPr lang="en-US" dirty="0" smtClean="0">
                <a:solidFill>
                  <a:srgbClr val="2B2AA6"/>
                </a:solidFill>
              </a:rPr>
              <a:t>mitigate </a:t>
            </a:r>
            <a:r>
              <a:rPr lang="en-US" dirty="0">
                <a:solidFill>
                  <a:srgbClr val="2B2AA6"/>
                </a:solidFill>
              </a:rPr>
              <a:t>the associated risks for the </a:t>
            </a:r>
            <a:r>
              <a:rPr lang="en-US" dirty="0" smtClean="0">
                <a:solidFill>
                  <a:srgbClr val="2B2AA6"/>
                </a:solidFill>
              </a:rPr>
              <a:t>far detector</a:t>
            </a:r>
            <a:r>
              <a:rPr lang="en-US" dirty="0">
                <a:solidFill>
                  <a:srgbClr val="2B2AA6"/>
                </a:solidFill>
              </a:rPr>
              <a:t>.</a:t>
            </a:r>
          </a:p>
          <a:p>
            <a:pPr lvl="1">
              <a:spcBef>
                <a:spcPts val="0"/>
              </a:spcBef>
              <a:spcAft>
                <a:spcPts val="300"/>
              </a:spcAft>
            </a:pPr>
            <a:r>
              <a:rPr lang="en-US" sz="1800" b="1" dirty="0" smtClean="0">
                <a:solidFill>
                  <a:srgbClr val="FF5300"/>
                </a:solidFill>
              </a:rPr>
              <a:t>Operation </a:t>
            </a:r>
            <a:r>
              <a:rPr lang="en-US" sz="1800" b="1" dirty="0">
                <a:solidFill>
                  <a:srgbClr val="FF5300"/>
                </a:solidFill>
              </a:rPr>
              <a:t>(cosmic-ray data): </a:t>
            </a:r>
            <a:endParaRPr lang="en-US" sz="1800" b="1" dirty="0" smtClean="0">
              <a:solidFill>
                <a:srgbClr val="FF5300"/>
              </a:solidFill>
            </a:endParaRPr>
          </a:p>
          <a:p>
            <a:pPr lvl="2">
              <a:spcBef>
                <a:spcPts val="0"/>
              </a:spcBef>
              <a:spcAft>
                <a:spcPts val="300"/>
              </a:spcAft>
            </a:pPr>
            <a:r>
              <a:rPr lang="en-US" b="1" dirty="0" smtClean="0">
                <a:solidFill>
                  <a:srgbClr val="1248D6"/>
                </a:solidFill>
              </a:rPr>
              <a:t>validation</a:t>
            </a:r>
            <a:r>
              <a:rPr lang="en-US" b="1" dirty="0" smtClean="0">
                <a:solidFill>
                  <a:schemeClr val="tx1"/>
                </a:solidFill>
              </a:rPr>
              <a:t> </a:t>
            </a:r>
            <a:r>
              <a:rPr lang="en-US" dirty="0">
                <a:solidFill>
                  <a:srgbClr val="2B2AA6"/>
                </a:solidFill>
              </a:rPr>
              <a:t>of the </a:t>
            </a:r>
            <a:r>
              <a:rPr lang="en-US" dirty="0" smtClean="0">
                <a:solidFill>
                  <a:srgbClr val="2B2AA6"/>
                </a:solidFill>
              </a:rPr>
              <a:t>detector designs </a:t>
            </a:r>
            <a:r>
              <a:rPr lang="en-US" dirty="0">
                <a:solidFill>
                  <a:srgbClr val="2B2AA6"/>
                </a:solidFill>
              </a:rPr>
              <a:t>and </a:t>
            </a:r>
            <a:r>
              <a:rPr lang="en-US" dirty="0" smtClean="0">
                <a:solidFill>
                  <a:srgbClr val="2B2AA6"/>
                </a:solidFill>
              </a:rPr>
              <a:t>performance</a:t>
            </a:r>
          </a:p>
          <a:p>
            <a:pPr lvl="1">
              <a:spcBef>
                <a:spcPts val="0"/>
              </a:spcBef>
              <a:spcAft>
                <a:spcPts val="300"/>
              </a:spcAft>
            </a:pPr>
            <a:r>
              <a:rPr lang="en-US" sz="1800" b="1" dirty="0" smtClean="0">
                <a:solidFill>
                  <a:srgbClr val="FF5300"/>
                </a:solidFill>
              </a:rPr>
              <a:t>Test </a:t>
            </a:r>
            <a:r>
              <a:rPr lang="en-US" sz="1800" b="1" dirty="0">
                <a:solidFill>
                  <a:srgbClr val="FF5300"/>
                </a:solidFill>
              </a:rPr>
              <a:t>beam (data analysis): </a:t>
            </a:r>
            <a:endParaRPr lang="en-US" sz="1800" b="1" dirty="0" smtClean="0">
              <a:solidFill>
                <a:srgbClr val="FF5300"/>
              </a:solidFill>
            </a:endParaRPr>
          </a:p>
          <a:p>
            <a:pPr lvl="2">
              <a:spcBef>
                <a:spcPts val="0"/>
              </a:spcBef>
              <a:spcAft>
                <a:spcPts val="300"/>
              </a:spcAft>
            </a:pPr>
            <a:r>
              <a:rPr lang="en-US" b="1" dirty="0" smtClean="0">
                <a:solidFill>
                  <a:srgbClr val="1248D6"/>
                </a:solidFill>
              </a:rPr>
              <a:t>essential measurements </a:t>
            </a:r>
            <a:r>
              <a:rPr lang="en-US" dirty="0" smtClean="0">
                <a:solidFill>
                  <a:srgbClr val="2B2AA6"/>
                </a:solidFill>
              </a:rPr>
              <a:t>of </a:t>
            </a:r>
            <a:r>
              <a:rPr lang="en-US" dirty="0">
                <a:solidFill>
                  <a:srgbClr val="2B2AA6"/>
                </a:solidFill>
              </a:rPr>
              <a:t>physics </a:t>
            </a:r>
            <a:r>
              <a:rPr lang="en-US" dirty="0" smtClean="0">
                <a:solidFill>
                  <a:srgbClr val="2B2AA6"/>
                </a:solidFill>
              </a:rPr>
              <a:t>response of detector </a:t>
            </a:r>
          </a:p>
          <a:p>
            <a:pPr lvl="2">
              <a:spcBef>
                <a:spcPts val="0"/>
              </a:spcBef>
              <a:spcAft>
                <a:spcPts val="300"/>
              </a:spcAft>
            </a:pPr>
            <a:r>
              <a:rPr lang="en-US" dirty="0" smtClean="0">
                <a:solidFill>
                  <a:srgbClr val="2B2AA6"/>
                </a:solidFill>
              </a:rPr>
              <a:t>not </a:t>
            </a:r>
            <a:r>
              <a:rPr lang="en-US" dirty="0">
                <a:solidFill>
                  <a:srgbClr val="2B2AA6"/>
                </a:solidFill>
              </a:rPr>
              <a:t>necessary for the </a:t>
            </a:r>
            <a:r>
              <a:rPr lang="en-US" dirty="0" smtClean="0">
                <a:solidFill>
                  <a:srgbClr val="2B2AA6"/>
                </a:solidFill>
              </a:rPr>
              <a:t>finalization of the FD design</a:t>
            </a:r>
            <a:endParaRPr lang="en-US" dirty="0">
              <a:solidFill>
                <a:srgbClr val="2B2AA6"/>
              </a:solidFill>
              <a:latin typeface="ZapfDingbatsITC"/>
            </a:endParaRPr>
          </a:p>
        </p:txBody>
      </p:sp>
      <p:sp>
        <p:nvSpPr>
          <p:cNvPr id="4" name="Date Placeholder 3"/>
          <p:cNvSpPr>
            <a:spLocks noGrp="1"/>
          </p:cNvSpPr>
          <p:nvPr>
            <p:ph type="dt" sz="half" idx="2"/>
          </p:nvPr>
        </p:nvSpPr>
        <p:spPr/>
        <p:txBody>
          <a:bodyPr/>
          <a:lstStyle/>
          <a:p>
            <a:pPr>
              <a:defRPr/>
            </a:pPr>
            <a:r>
              <a:rPr lang="en-GB">
                <a:latin typeface="Helvetica"/>
                <a:cs typeface="Helvetica"/>
              </a:rPr>
              <a:t>22/6/2017</a:t>
            </a:r>
            <a:endParaRPr lang="en-US" dirty="0">
              <a:latin typeface="Helvetica"/>
              <a:cs typeface="Helvetica"/>
            </a:endParaRPr>
          </a:p>
        </p:txBody>
      </p:sp>
      <p:sp>
        <p:nvSpPr>
          <p:cNvPr id="5" name="Footer Placeholder 4"/>
          <p:cNvSpPr>
            <a:spLocks noGrp="1"/>
          </p:cNvSpPr>
          <p:nvPr>
            <p:ph type="ftr" sz="quarter" idx="3"/>
          </p:nvPr>
        </p:nvSpPr>
        <p:spPr/>
        <p:txBody>
          <a:bodyPr/>
          <a:lstStyle/>
          <a:p>
            <a:pPr>
              <a:defRPr/>
            </a:pPr>
            <a:r>
              <a:rPr lang="en-GB" smtClean="0"/>
              <a:t>Mark Thomson | LBNC Meeting (CERN)</a:t>
            </a:r>
            <a:endParaRPr lang="en-GB"/>
          </a:p>
        </p:txBody>
      </p:sp>
      <p:sp>
        <p:nvSpPr>
          <p:cNvPr id="11" name="Slide Number Placeholder 10"/>
          <p:cNvSpPr>
            <a:spLocks noGrp="1"/>
          </p:cNvSpPr>
          <p:nvPr>
            <p:ph type="sldNum" sz="quarter" idx="4"/>
          </p:nvPr>
        </p:nvSpPr>
        <p:spPr/>
        <p:txBody>
          <a:bodyPr/>
          <a:lstStyle/>
          <a:p>
            <a:pPr>
              <a:defRPr/>
            </a:pPr>
            <a:fld id="{0C39C72E-2A13-EB4D-AD45-6D4E6ACAED8D}" type="slidenum">
              <a:rPr lang="en-US"/>
              <a:pPr>
                <a:defRPr/>
              </a:pPr>
              <a:t>8</a:t>
            </a:fld>
            <a:endParaRPr lang="en-US" dirty="0"/>
          </a:p>
        </p:txBody>
      </p:sp>
      <p:sp>
        <p:nvSpPr>
          <p:cNvPr id="8" name="Title 2"/>
          <p:cNvSpPr>
            <a:spLocks noGrp="1"/>
          </p:cNvSpPr>
          <p:nvPr>
            <p:ph type="title"/>
          </p:nvPr>
        </p:nvSpPr>
        <p:spPr>
          <a:xfrm>
            <a:off x="457200" y="402696"/>
            <a:ext cx="8229600" cy="647102"/>
          </a:xfrm>
        </p:spPr>
        <p:txBody>
          <a:bodyPr/>
          <a:lstStyle/>
          <a:p>
            <a:r>
              <a:rPr lang="en-US" sz="4000" dirty="0">
                <a:solidFill>
                  <a:srgbClr val="FF5300"/>
                </a:solidFill>
              </a:rPr>
              <a:t>4</a:t>
            </a:r>
            <a:r>
              <a:rPr lang="en-US" sz="4000" dirty="0" smtClean="0">
                <a:solidFill>
                  <a:srgbClr val="FF5300"/>
                </a:solidFill>
              </a:rPr>
              <a:t>.1 Role of </a:t>
            </a:r>
            <a:r>
              <a:rPr lang="en-US" sz="4000" dirty="0" err="1" smtClean="0">
                <a:solidFill>
                  <a:srgbClr val="FF5300"/>
                </a:solidFill>
              </a:rPr>
              <a:t>protoDUNEs</a:t>
            </a:r>
            <a:r>
              <a:rPr lang="en-US" sz="4000" dirty="0" smtClean="0">
                <a:solidFill>
                  <a:srgbClr val="FF5300"/>
                </a:solidFill>
              </a:rPr>
              <a:t> </a:t>
            </a:r>
            <a:br>
              <a:rPr lang="en-US" sz="4000" dirty="0" smtClean="0">
                <a:solidFill>
                  <a:srgbClr val="FF5300"/>
                </a:solidFill>
              </a:rPr>
            </a:br>
            <a:r>
              <a:rPr lang="en-US" sz="4000" dirty="0" smtClean="0">
                <a:solidFill>
                  <a:srgbClr val="FF5300"/>
                </a:solidFill>
              </a:rPr>
              <a:t> </a:t>
            </a:r>
            <a:endParaRPr lang="en-US" sz="4000" dirty="0">
              <a:solidFill>
                <a:srgbClr val="FF5300"/>
              </a:solidFill>
            </a:endParaRPr>
          </a:p>
        </p:txBody>
      </p:sp>
      <p:sp>
        <p:nvSpPr>
          <p:cNvPr id="7" name="Right Brace 6"/>
          <p:cNvSpPr/>
          <p:nvPr/>
        </p:nvSpPr>
        <p:spPr>
          <a:xfrm>
            <a:off x="6511635" y="1551710"/>
            <a:ext cx="262652" cy="2610092"/>
          </a:xfrm>
          <a:prstGeom prst="rightBrace">
            <a:avLst>
              <a:gd name="adj1" fmla="val 24601"/>
              <a:gd name="adj2" fmla="val 50000"/>
            </a:avLst>
          </a:prstGeom>
          <a:ln>
            <a:solidFill>
              <a:srgbClr val="FF54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srgbClr val="FF5300"/>
              </a:solidFill>
            </a:endParaRPr>
          </a:p>
        </p:txBody>
      </p:sp>
      <p:sp>
        <p:nvSpPr>
          <p:cNvPr id="9" name="TextBox 8"/>
          <p:cNvSpPr txBox="1"/>
          <p:nvPr/>
        </p:nvSpPr>
        <p:spPr>
          <a:xfrm>
            <a:off x="6830287" y="4340825"/>
            <a:ext cx="2082978" cy="646331"/>
          </a:xfrm>
          <a:prstGeom prst="rect">
            <a:avLst/>
          </a:prstGeom>
          <a:noFill/>
          <a:ln w="19050">
            <a:solidFill>
              <a:srgbClr val="FF5400"/>
            </a:solidFill>
          </a:ln>
        </p:spPr>
        <p:txBody>
          <a:bodyPr wrap="square" rtlCol="0">
            <a:spAutoFit/>
          </a:bodyPr>
          <a:lstStyle/>
          <a:p>
            <a:r>
              <a:rPr lang="en-US" sz="1800" b="1" dirty="0" smtClean="0">
                <a:solidFill>
                  <a:srgbClr val="00B050"/>
                </a:solidFill>
              </a:rPr>
              <a:t>Detector validation </a:t>
            </a:r>
            <a:r>
              <a:rPr lang="en-US" sz="1800" b="1" dirty="0" smtClean="0">
                <a:solidFill>
                  <a:srgbClr val="2B2AA6"/>
                </a:solidFill>
              </a:rPr>
              <a:t>for LBNC &amp; CD-</a:t>
            </a:r>
            <a:r>
              <a:rPr lang="en-US" sz="1800" b="1" dirty="0">
                <a:solidFill>
                  <a:srgbClr val="2B2AA6"/>
                </a:solidFill>
              </a:rPr>
              <a:t>2</a:t>
            </a:r>
          </a:p>
        </p:txBody>
      </p:sp>
      <p:sp>
        <p:nvSpPr>
          <p:cNvPr id="10" name="Right Brace 9"/>
          <p:cNvSpPr/>
          <p:nvPr/>
        </p:nvSpPr>
        <p:spPr>
          <a:xfrm>
            <a:off x="6511629" y="5201029"/>
            <a:ext cx="262658" cy="1032346"/>
          </a:xfrm>
          <a:prstGeom prst="rightBrace">
            <a:avLst>
              <a:gd name="adj1" fmla="val 18093"/>
              <a:gd name="adj2" fmla="val 50000"/>
            </a:avLst>
          </a:prstGeom>
          <a:ln>
            <a:solidFill>
              <a:srgbClr val="FF54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srgbClr val="FF5300"/>
              </a:solidFill>
            </a:endParaRPr>
          </a:p>
        </p:txBody>
      </p:sp>
      <p:sp>
        <p:nvSpPr>
          <p:cNvPr id="12" name="TextBox 11"/>
          <p:cNvSpPr txBox="1"/>
          <p:nvPr/>
        </p:nvSpPr>
        <p:spPr>
          <a:xfrm>
            <a:off x="6844137" y="5269397"/>
            <a:ext cx="2069127" cy="923330"/>
          </a:xfrm>
          <a:prstGeom prst="rect">
            <a:avLst/>
          </a:prstGeom>
          <a:noFill/>
          <a:ln w="19050">
            <a:solidFill>
              <a:srgbClr val="FF5400"/>
            </a:solidFill>
          </a:ln>
        </p:spPr>
        <p:txBody>
          <a:bodyPr wrap="square" rtlCol="0">
            <a:spAutoFit/>
          </a:bodyPr>
          <a:lstStyle/>
          <a:p>
            <a:r>
              <a:rPr lang="en-US" sz="1800" b="1" dirty="0" smtClean="0">
                <a:solidFill>
                  <a:srgbClr val="00B050"/>
                </a:solidFill>
              </a:rPr>
              <a:t>Physics calibration </a:t>
            </a:r>
            <a:r>
              <a:rPr lang="en-US" sz="1800" b="1" dirty="0" smtClean="0">
                <a:solidFill>
                  <a:srgbClr val="2B2AA6"/>
                </a:solidFill>
              </a:rPr>
              <a:t>for oscillation analyses </a:t>
            </a:r>
          </a:p>
        </p:txBody>
      </p:sp>
      <p:sp>
        <p:nvSpPr>
          <p:cNvPr id="13" name="TextBox 12"/>
          <p:cNvSpPr txBox="1"/>
          <p:nvPr/>
        </p:nvSpPr>
        <p:spPr>
          <a:xfrm>
            <a:off x="6828859" y="2399503"/>
            <a:ext cx="2084405" cy="923330"/>
          </a:xfrm>
          <a:prstGeom prst="rect">
            <a:avLst/>
          </a:prstGeom>
          <a:noFill/>
          <a:ln w="19050">
            <a:solidFill>
              <a:srgbClr val="FF5400"/>
            </a:solidFill>
          </a:ln>
        </p:spPr>
        <p:txBody>
          <a:bodyPr wrap="square" rtlCol="0">
            <a:spAutoFit/>
          </a:bodyPr>
          <a:lstStyle/>
          <a:p>
            <a:r>
              <a:rPr lang="en-US" sz="1800" b="1" dirty="0" smtClean="0">
                <a:solidFill>
                  <a:srgbClr val="00B050"/>
                </a:solidFill>
              </a:rPr>
              <a:t>Risk mitigation</a:t>
            </a:r>
            <a:r>
              <a:rPr lang="en-US" sz="1800" b="1" dirty="0" smtClean="0">
                <a:solidFill>
                  <a:srgbClr val="2B2AA6"/>
                </a:solidFill>
              </a:rPr>
              <a:t> and understanding of </a:t>
            </a:r>
            <a:r>
              <a:rPr lang="en-US" sz="1800" b="1" dirty="0" smtClean="0">
                <a:solidFill>
                  <a:srgbClr val="00B050"/>
                </a:solidFill>
              </a:rPr>
              <a:t>costs</a:t>
            </a:r>
            <a:r>
              <a:rPr lang="en-US" sz="1800" b="1" dirty="0" smtClean="0">
                <a:solidFill>
                  <a:srgbClr val="2B2AA6"/>
                </a:solidFill>
              </a:rPr>
              <a:t> for CD-2 </a:t>
            </a:r>
            <a:endParaRPr lang="en-US" sz="1800" b="1" dirty="0">
              <a:solidFill>
                <a:srgbClr val="2B2AA6"/>
              </a:solidFill>
            </a:endParaRPr>
          </a:p>
        </p:txBody>
      </p:sp>
      <p:sp>
        <p:nvSpPr>
          <p:cNvPr id="14" name="Right Brace 13"/>
          <p:cNvSpPr/>
          <p:nvPr/>
        </p:nvSpPr>
        <p:spPr>
          <a:xfrm>
            <a:off x="6510202" y="4268107"/>
            <a:ext cx="262658" cy="837111"/>
          </a:xfrm>
          <a:prstGeom prst="rightBrace">
            <a:avLst>
              <a:gd name="adj1" fmla="val 18093"/>
              <a:gd name="adj2" fmla="val 50000"/>
            </a:avLst>
          </a:prstGeom>
          <a:ln>
            <a:solidFill>
              <a:srgbClr val="FF54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solidFill>
                <a:srgbClr val="FF5300"/>
              </a:solidFill>
            </a:endParaRPr>
          </a:p>
        </p:txBody>
      </p:sp>
      <p:sp>
        <p:nvSpPr>
          <p:cNvPr id="2" name="TextBox 1"/>
          <p:cNvSpPr txBox="1"/>
          <p:nvPr/>
        </p:nvSpPr>
        <p:spPr>
          <a:xfrm rot="20017039">
            <a:off x="-108234" y="3099802"/>
            <a:ext cx="9365664" cy="1077218"/>
          </a:xfrm>
          <a:prstGeom prst="rect">
            <a:avLst/>
          </a:prstGeom>
          <a:solidFill>
            <a:schemeClr val="bg1"/>
          </a:solidFill>
          <a:ln w="28575">
            <a:solidFill>
              <a:srgbClr val="FF5300"/>
            </a:solidFill>
          </a:ln>
        </p:spPr>
        <p:txBody>
          <a:bodyPr wrap="square" rtlCol="0">
            <a:spAutoFit/>
          </a:bodyPr>
          <a:lstStyle/>
          <a:p>
            <a:pPr marL="0" lvl="2"/>
            <a:r>
              <a:rPr lang="en-US" sz="3200" b="1" dirty="0" err="1" smtClean="0">
                <a:solidFill>
                  <a:srgbClr val="1248D6"/>
                </a:solidFill>
              </a:rPr>
              <a:t>ProtoDUNE</a:t>
            </a:r>
            <a:r>
              <a:rPr lang="en-US" sz="3200" b="1" dirty="0" smtClean="0">
                <a:solidFill>
                  <a:srgbClr val="1248D6"/>
                </a:solidFill>
              </a:rPr>
              <a:t> construction validates detector design 	and informs the DUNE FD cost model</a:t>
            </a:r>
            <a:endParaRPr lang="en-US" sz="3200" b="1" dirty="0">
              <a:solidFill>
                <a:prstClr val="black"/>
              </a:solidFill>
            </a:endParaRPr>
          </a:p>
        </p:txBody>
      </p:sp>
    </p:spTree>
    <p:extLst>
      <p:ext uri="{BB962C8B-B14F-4D97-AF65-F5344CB8AC3E}">
        <p14:creationId xmlns:p14="http://schemas.microsoft.com/office/powerpoint/2010/main" val="123903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58" y="110894"/>
            <a:ext cx="8293100" cy="646957"/>
          </a:xfrm>
        </p:spPr>
        <p:txBody>
          <a:bodyPr/>
          <a:lstStyle/>
          <a:p>
            <a:pPr algn="ctr"/>
            <a:r>
              <a:rPr lang="en-US" dirty="0"/>
              <a:t>DOE CD-2 Milestone Approval – Current Plan</a:t>
            </a:r>
            <a:br>
              <a:rPr lang="en-US" dirty="0"/>
            </a:br>
            <a:r>
              <a:rPr lang="en-US" dirty="0"/>
              <a:t>Relationship and Timing of Reviews and Meetings</a:t>
            </a:r>
          </a:p>
        </p:txBody>
      </p:sp>
      <p:sp>
        <p:nvSpPr>
          <p:cNvPr id="4" name="Date Placeholder 3"/>
          <p:cNvSpPr>
            <a:spLocks noGrp="1"/>
          </p:cNvSpPr>
          <p:nvPr>
            <p:ph type="dt" sz="half" idx="11"/>
          </p:nvPr>
        </p:nvSpPr>
        <p:spPr/>
        <p:txBody>
          <a:bodyPr/>
          <a:lstStyle/>
          <a:p>
            <a:pPr>
              <a:defRPr/>
            </a:pPr>
            <a:r>
              <a:rPr lang="en-US"/>
              <a:t>30 Mar 2017</a:t>
            </a:r>
            <a:endParaRPr lang="en-US" dirty="0"/>
          </a:p>
        </p:txBody>
      </p:sp>
      <p:sp>
        <p:nvSpPr>
          <p:cNvPr id="5" name="Footer Placeholder 4"/>
          <p:cNvSpPr>
            <a:spLocks noGrp="1"/>
          </p:cNvSpPr>
          <p:nvPr>
            <p:ph type="ftr" sz="quarter" idx="12"/>
          </p:nvPr>
        </p:nvSpPr>
        <p:spPr/>
        <p:txBody>
          <a:bodyPr/>
          <a:lstStyle/>
          <a:p>
            <a:pPr>
              <a:defRPr/>
            </a:pPr>
            <a:r>
              <a:rPr lang="en-US"/>
              <a:t>C. J. Mossey | Plans for CD-2</a:t>
            </a:r>
          </a:p>
        </p:txBody>
      </p:sp>
      <p:sp>
        <p:nvSpPr>
          <p:cNvPr id="6" name="Slide Number Placeholder 5"/>
          <p:cNvSpPr>
            <a:spLocks noGrp="1"/>
          </p:cNvSpPr>
          <p:nvPr>
            <p:ph type="sldNum" sz="quarter" idx="13"/>
          </p:nvPr>
        </p:nvSpPr>
        <p:spPr/>
        <p:txBody>
          <a:bodyPr/>
          <a:lstStyle/>
          <a:p>
            <a:pPr>
              <a:defRPr/>
            </a:pPr>
            <a:fld id="{C663080B-B7DD-F94E-BF93-E5AF96AB2174}" type="slidenum">
              <a:rPr lang="en-US" smtClean="0"/>
              <a:pPr>
                <a:defRPr/>
              </a:pPr>
              <a:t>9</a:t>
            </a:fld>
            <a:endParaRPr lang="en-US" dirty="0"/>
          </a:p>
        </p:txBody>
      </p:sp>
      <p:grpSp>
        <p:nvGrpSpPr>
          <p:cNvPr id="24" name="Group 23"/>
          <p:cNvGrpSpPr/>
          <p:nvPr/>
        </p:nvGrpSpPr>
        <p:grpSpPr>
          <a:xfrm>
            <a:off x="63858" y="1108953"/>
            <a:ext cx="9027592" cy="5246323"/>
            <a:chOff x="63858" y="858189"/>
            <a:chExt cx="9027592" cy="5438719"/>
          </a:xfrm>
        </p:grpSpPr>
        <p:grpSp>
          <p:nvGrpSpPr>
            <p:cNvPr id="23" name="Group 22"/>
            <p:cNvGrpSpPr/>
            <p:nvPr/>
          </p:nvGrpSpPr>
          <p:grpSpPr>
            <a:xfrm>
              <a:off x="63858" y="858189"/>
              <a:ext cx="9027592" cy="5438719"/>
              <a:chOff x="63858" y="858189"/>
              <a:chExt cx="9027592" cy="5438719"/>
            </a:xfrm>
          </p:grpSpPr>
          <p:grpSp>
            <p:nvGrpSpPr>
              <p:cNvPr id="3" name="Group 2"/>
              <p:cNvGrpSpPr/>
              <p:nvPr/>
            </p:nvGrpSpPr>
            <p:grpSpPr>
              <a:xfrm>
                <a:off x="63858" y="858189"/>
                <a:ext cx="8686442" cy="5438719"/>
                <a:chOff x="63858" y="858189"/>
                <a:chExt cx="8686442" cy="5438719"/>
              </a:xfrm>
            </p:grpSpPr>
            <p:grpSp>
              <p:nvGrpSpPr>
                <p:cNvPr id="27" name="Group 26"/>
                <p:cNvGrpSpPr/>
                <p:nvPr/>
              </p:nvGrpSpPr>
              <p:grpSpPr>
                <a:xfrm>
                  <a:off x="63858" y="858189"/>
                  <a:ext cx="2593736" cy="1107996"/>
                  <a:chOff x="312673" y="2603409"/>
                  <a:chExt cx="3458314" cy="1477329"/>
                </a:xfrm>
              </p:grpSpPr>
              <p:sp>
                <p:nvSpPr>
                  <p:cNvPr id="7" name="Rectangle 6"/>
                  <p:cNvSpPr/>
                  <p:nvPr/>
                </p:nvSpPr>
                <p:spPr>
                  <a:xfrm>
                    <a:off x="365671" y="2603409"/>
                    <a:ext cx="1055476" cy="67470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fontAlgn="auto">
                      <a:spcBef>
                        <a:spcPts val="0"/>
                      </a:spcBef>
                      <a:spcAft>
                        <a:spcPts val="0"/>
                      </a:spcAft>
                    </a:pPr>
                    <a:r>
                      <a:rPr lang="en-US" sz="1350" dirty="0">
                        <a:solidFill>
                          <a:prstClr val="white"/>
                        </a:solidFill>
                      </a:rPr>
                      <a:t>RRB</a:t>
                    </a:r>
                  </a:p>
                </p:txBody>
              </p:sp>
              <p:sp>
                <p:nvSpPr>
                  <p:cNvPr id="8" name="TextBox 7"/>
                  <p:cNvSpPr txBox="1"/>
                  <p:nvPr/>
                </p:nvSpPr>
                <p:spPr>
                  <a:xfrm>
                    <a:off x="312673" y="3278112"/>
                    <a:ext cx="1227260" cy="338555"/>
                  </a:xfrm>
                  <a:prstGeom prst="rect">
                    <a:avLst/>
                  </a:prstGeom>
                  <a:noFill/>
                </p:spPr>
                <p:txBody>
                  <a:bodyPr wrap="none" rtlCol="0">
                    <a:spAutoFit/>
                  </a:bodyPr>
                  <a:lstStyle/>
                  <a:p>
                    <a:pPr defTabSz="914400" fontAlgn="auto">
                      <a:spcBef>
                        <a:spcPts val="0"/>
                      </a:spcBef>
                      <a:spcAft>
                        <a:spcPts val="0"/>
                      </a:spcAft>
                    </a:pPr>
                    <a:r>
                      <a:rPr lang="en-US" sz="1050" dirty="0">
                        <a:solidFill>
                          <a:srgbClr val="004C97"/>
                        </a:solidFill>
                        <a:latin typeface="Calibri"/>
                        <a:ea typeface="+mn-ea"/>
                        <a:cs typeface="+mn-cs"/>
                      </a:rPr>
                      <a:t>Jan/Feb 2019</a:t>
                    </a:r>
                  </a:p>
                </p:txBody>
              </p:sp>
              <p:sp>
                <p:nvSpPr>
                  <p:cNvPr id="9" name="TextBox 8"/>
                  <p:cNvSpPr txBox="1"/>
                  <p:nvPr/>
                </p:nvSpPr>
                <p:spPr>
                  <a:xfrm>
                    <a:off x="1474145" y="2603409"/>
                    <a:ext cx="2296842" cy="1477329"/>
                  </a:xfrm>
                  <a:prstGeom prst="rect">
                    <a:avLst/>
                  </a:prstGeom>
                  <a:noFill/>
                </p:spPr>
                <p:txBody>
                  <a:bodyPr wrap="square" rtlCol="0">
                    <a:spAutoFit/>
                  </a:bodyPr>
                  <a:lstStyle/>
                  <a:p>
                    <a:pPr defTabSz="914400" fontAlgn="auto">
                      <a:spcBef>
                        <a:spcPts val="0"/>
                      </a:spcBef>
                      <a:spcAft>
                        <a:spcPts val="0"/>
                      </a:spcAft>
                    </a:pPr>
                    <a:r>
                      <a:rPr lang="en-US" sz="1100" u="sng" dirty="0">
                        <a:solidFill>
                          <a:prstClr val="black"/>
                        </a:solidFill>
                        <a:latin typeface="Calibri"/>
                        <a:ea typeface="+mn-ea"/>
                        <a:cs typeface="+mn-cs"/>
                      </a:rPr>
                      <a:t>Purpose</a:t>
                    </a:r>
                    <a:r>
                      <a:rPr lang="en-US" sz="1100" dirty="0">
                        <a:solidFill>
                          <a:prstClr val="black"/>
                        </a:solidFill>
                        <a:latin typeface="Calibri"/>
                        <a:ea typeface="+mn-ea"/>
                        <a:cs typeface="+mn-cs"/>
                      </a:rPr>
                      <a:t>:</a:t>
                    </a: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ea typeface="+mn-ea"/>
                        <a:cs typeface="+mn-cs"/>
                      </a:rPr>
                      <a:t>Confirm or acknowledge country by country funding status</a:t>
                    </a:r>
                  </a:p>
                  <a:p>
                    <a:pPr defTabSz="914400" fontAlgn="auto">
                      <a:spcBef>
                        <a:spcPts val="0"/>
                      </a:spcBef>
                      <a:spcAft>
                        <a:spcPts val="0"/>
                      </a:spcAft>
                    </a:pPr>
                    <a:r>
                      <a:rPr lang="en-US" sz="1100" dirty="0">
                        <a:solidFill>
                          <a:prstClr val="black"/>
                        </a:solidFill>
                        <a:latin typeface="Calibri"/>
                        <a:ea typeface="+mn-ea"/>
                        <a:cs typeface="+mn-cs"/>
                      </a:rPr>
                      <a:t>Note: provides status input for LBNC</a:t>
                    </a:r>
                  </a:p>
                </p:txBody>
              </p:sp>
            </p:grpSp>
            <p:grpSp>
              <p:nvGrpSpPr>
                <p:cNvPr id="16" name="Group 15"/>
                <p:cNvGrpSpPr/>
                <p:nvPr/>
              </p:nvGrpSpPr>
              <p:grpSpPr>
                <a:xfrm>
                  <a:off x="3469967" y="3714916"/>
                  <a:ext cx="2693452" cy="1633467"/>
                  <a:chOff x="3670004" y="1178244"/>
                  <a:chExt cx="2693452" cy="1633467"/>
                </a:xfrm>
              </p:grpSpPr>
              <p:sp>
                <p:nvSpPr>
                  <p:cNvPr id="11" name="TextBox 10"/>
                  <p:cNvSpPr txBox="1"/>
                  <p:nvPr/>
                </p:nvSpPr>
                <p:spPr>
                  <a:xfrm>
                    <a:off x="3673935" y="1831610"/>
                    <a:ext cx="872355" cy="253916"/>
                  </a:xfrm>
                  <a:prstGeom prst="rect">
                    <a:avLst/>
                  </a:prstGeom>
                  <a:noFill/>
                </p:spPr>
                <p:txBody>
                  <a:bodyPr wrap="none" rtlCol="0">
                    <a:spAutoFit/>
                  </a:bodyPr>
                  <a:lstStyle/>
                  <a:p>
                    <a:pPr defTabSz="914400" fontAlgn="auto">
                      <a:spcBef>
                        <a:spcPts val="0"/>
                      </a:spcBef>
                      <a:spcAft>
                        <a:spcPts val="0"/>
                      </a:spcAft>
                    </a:pPr>
                    <a:r>
                      <a:rPr lang="en-US" sz="1050" dirty="0">
                        <a:solidFill>
                          <a:srgbClr val="004C97"/>
                        </a:solidFill>
                        <a:latin typeface="Calibri"/>
                        <a:ea typeface="+mn-ea"/>
                        <a:cs typeface="+mn-cs"/>
                      </a:rPr>
                      <a:t>August 2019</a:t>
                    </a:r>
                  </a:p>
                </p:txBody>
              </p:sp>
              <p:sp>
                <p:nvSpPr>
                  <p:cNvPr id="10" name="Rectangle 9"/>
                  <p:cNvSpPr/>
                  <p:nvPr/>
                </p:nvSpPr>
                <p:spPr>
                  <a:xfrm>
                    <a:off x="3670004" y="1220232"/>
                    <a:ext cx="831356" cy="611378"/>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fontAlgn="auto">
                      <a:spcBef>
                        <a:spcPts val="0"/>
                      </a:spcBef>
                      <a:spcAft>
                        <a:spcPts val="0"/>
                      </a:spcAft>
                    </a:pPr>
                    <a:r>
                      <a:rPr lang="en-US" sz="1350" dirty="0">
                        <a:solidFill>
                          <a:prstClr val="white"/>
                        </a:solidFill>
                      </a:rPr>
                      <a:t>Director’s Review CD-2/3b</a:t>
                    </a:r>
                  </a:p>
                </p:txBody>
              </p:sp>
              <p:sp>
                <p:nvSpPr>
                  <p:cNvPr id="12" name="TextBox 11"/>
                  <p:cNvSpPr txBox="1"/>
                  <p:nvPr/>
                </p:nvSpPr>
                <p:spPr>
                  <a:xfrm>
                    <a:off x="4519194" y="1178244"/>
                    <a:ext cx="1483210" cy="600164"/>
                  </a:xfrm>
                  <a:prstGeom prst="rect">
                    <a:avLst/>
                  </a:prstGeom>
                  <a:noFill/>
                </p:spPr>
                <p:txBody>
                  <a:bodyPr wrap="square" rtlCol="0">
                    <a:spAutoFit/>
                  </a:bodyPr>
                  <a:lstStyle/>
                  <a:p>
                    <a:pPr defTabSz="914400" fontAlgn="auto">
                      <a:spcBef>
                        <a:spcPts val="0"/>
                      </a:spcBef>
                      <a:spcAft>
                        <a:spcPts val="0"/>
                      </a:spcAft>
                    </a:pPr>
                    <a:r>
                      <a:rPr lang="en-US" sz="1100" u="sng" dirty="0">
                        <a:solidFill>
                          <a:prstClr val="black"/>
                        </a:solidFill>
                        <a:latin typeface="Calibri"/>
                        <a:ea typeface="+mn-ea"/>
                        <a:cs typeface="+mn-cs"/>
                      </a:rPr>
                      <a:t>Purpose</a:t>
                    </a:r>
                    <a:r>
                      <a:rPr lang="en-US" sz="1100" dirty="0">
                        <a:solidFill>
                          <a:prstClr val="black"/>
                        </a:solidFill>
                        <a:latin typeface="Calibri"/>
                        <a:ea typeface="+mn-ea"/>
                        <a:cs typeface="+mn-cs"/>
                      </a:rPr>
                      <a:t>:</a:t>
                    </a: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ea typeface="+mn-ea"/>
                        <a:cs typeface="+mn-cs"/>
                      </a:rPr>
                      <a:t>Final preparation for  for DOE IPR</a:t>
                    </a:r>
                  </a:p>
                </p:txBody>
              </p:sp>
              <p:sp>
                <p:nvSpPr>
                  <p:cNvPr id="13" name="TextBox 12"/>
                  <p:cNvSpPr txBox="1"/>
                  <p:nvPr/>
                </p:nvSpPr>
                <p:spPr>
                  <a:xfrm>
                    <a:off x="4519194" y="1703715"/>
                    <a:ext cx="1844262" cy="1107996"/>
                  </a:xfrm>
                  <a:prstGeom prst="rect">
                    <a:avLst/>
                  </a:prstGeom>
                  <a:noFill/>
                </p:spPr>
                <p:txBody>
                  <a:bodyPr wrap="square" rtlCol="0">
                    <a:spAutoFit/>
                  </a:bodyPr>
                  <a:lstStyle/>
                  <a:p>
                    <a:pPr defTabSz="914400" fontAlgn="auto">
                      <a:spcBef>
                        <a:spcPts val="0"/>
                      </a:spcBef>
                      <a:spcAft>
                        <a:spcPts val="0"/>
                      </a:spcAft>
                    </a:pPr>
                    <a:r>
                      <a:rPr lang="en-US" sz="1100" u="sng" dirty="0">
                        <a:solidFill>
                          <a:prstClr val="black"/>
                        </a:solidFill>
                        <a:latin typeface="Calibri"/>
                        <a:ea typeface="+mn-ea"/>
                        <a:cs typeface="+mn-cs"/>
                      </a:rPr>
                      <a:t>Focus</a:t>
                    </a:r>
                    <a:r>
                      <a:rPr lang="en-US" sz="1100" dirty="0">
                        <a:solidFill>
                          <a:prstClr val="black"/>
                        </a:solidFill>
                        <a:latin typeface="Calibri"/>
                        <a:ea typeface="+mn-ea"/>
                        <a:cs typeface="+mn-cs"/>
                      </a:rPr>
                      <a:t>:</a:t>
                    </a: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ea typeface="+mn-ea"/>
                        <a:cs typeface="+mn-cs"/>
                      </a:rPr>
                      <a:t>U.S. components of project and experiment</a:t>
                    </a: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ea typeface="+mn-ea"/>
                        <a:cs typeface="+mn-cs"/>
                      </a:rPr>
                      <a:t>Detailed look at project management, technical maturity, more.</a:t>
                    </a:r>
                  </a:p>
                </p:txBody>
              </p:sp>
            </p:grpSp>
            <p:grpSp>
              <p:nvGrpSpPr>
                <p:cNvPr id="34" name="Group 33"/>
                <p:cNvGrpSpPr/>
                <p:nvPr/>
              </p:nvGrpSpPr>
              <p:grpSpPr>
                <a:xfrm>
                  <a:off x="2065795" y="1966185"/>
                  <a:ext cx="2875021" cy="1635534"/>
                  <a:chOff x="2554479" y="4026166"/>
                  <a:chExt cx="3833360" cy="2180713"/>
                </a:xfrm>
              </p:grpSpPr>
              <p:sp>
                <p:nvSpPr>
                  <p:cNvPr id="19" name="TextBox 18"/>
                  <p:cNvSpPr txBox="1"/>
                  <p:nvPr/>
                </p:nvSpPr>
                <p:spPr>
                  <a:xfrm>
                    <a:off x="2649246" y="4700869"/>
                    <a:ext cx="928032" cy="338555"/>
                  </a:xfrm>
                  <a:prstGeom prst="rect">
                    <a:avLst/>
                  </a:prstGeom>
                  <a:noFill/>
                </p:spPr>
                <p:txBody>
                  <a:bodyPr wrap="none" rtlCol="0">
                    <a:spAutoFit/>
                  </a:bodyPr>
                  <a:lstStyle/>
                  <a:p>
                    <a:pPr defTabSz="914400" fontAlgn="auto">
                      <a:spcBef>
                        <a:spcPts val="0"/>
                      </a:spcBef>
                      <a:spcAft>
                        <a:spcPts val="0"/>
                      </a:spcAft>
                    </a:pPr>
                    <a:r>
                      <a:rPr lang="en-US" sz="1050" dirty="0">
                        <a:solidFill>
                          <a:srgbClr val="004C97"/>
                        </a:solidFill>
                        <a:latin typeface="Calibri"/>
                        <a:ea typeface="+mn-ea"/>
                        <a:cs typeface="+mn-cs"/>
                      </a:rPr>
                      <a:t>July 2019</a:t>
                    </a:r>
                  </a:p>
                </p:txBody>
              </p:sp>
              <p:sp>
                <p:nvSpPr>
                  <p:cNvPr id="20" name="TextBox 19"/>
                  <p:cNvSpPr txBox="1"/>
                  <p:nvPr/>
                </p:nvSpPr>
                <p:spPr>
                  <a:xfrm>
                    <a:off x="3689452" y="4026166"/>
                    <a:ext cx="2442057" cy="800219"/>
                  </a:xfrm>
                  <a:prstGeom prst="rect">
                    <a:avLst/>
                  </a:prstGeom>
                  <a:noFill/>
                </p:spPr>
                <p:txBody>
                  <a:bodyPr wrap="square" rtlCol="0">
                    <a:spAutoFit/>
                  </a:bodyPr>
                  <a:lstStyle/>
                  <a:p>
                    <a:pPr defTabSz="914400" fontAlgn="auto">
                      <a:spcBef>
                        <a:spcPts val="0"/>
                      </a:spcBef>
                      <a:spcAft>
                        <a:spcPts val="0"/>
                      </a:spcAft>
                    </a:pPr>
                    <a:r>
                      <a:rPr lang="en-US" sz="1100" u="sng" dirty="0">
                        <a:solidFill>
                          <a:prstClr val="black"/>
                        </a:solidFill>
                        <a:latin typeface="Calibri"/>
                        <a:ea typeface="+mn-ea"/>
                        <a:cs typeface="+mn-cs"/>
                      </a:rPr>
                      <a:t>Purpose</a:t>
                    </a:r>
                    <a:r>
                      <a:rPr lang="en-US" sz="1100" dirty="0">
                        <a:solidFill>
                          <a:prstClr val="black"/>
                        </a:solidFill>
                        <a:latin typeface="Calibri"/>
                        <a:ea typeface="+mn-ea"/>
                        <a:cs typeface="+mn-cs"/>
                      </a:rPr>
                      <a:t>:</a:t>
                    </a: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ea typeface="+mn-ea"/>
                        <a:cs typeface="+mn-cs"/>
                      </a:rPr>
                      <a:t>Overall assessment of project (U.S. and Int’l)</a:t>
                    </a:r>
                  </a:p>
                </p:txBody>
              </p:sp>
              <p:sp>
                <p:nvSpPr>
                  <p:cNvPr id="21" name="TextBox 20"/>
                  <p:cNvSpPr txBox="1"/>
                  <p:nvPr/>
                </p:nvSpPr>
                <p:spPr>
                  <a:xfrm>
                    <a:off x="3689449" y="4729550"/>
                    <a:ext cx="2698390" cy="1477329"/>
                  </a:xfrm>
                  <a:prstGeom prst="rect">
                    <a:avLst/>
                  </a:prstGeom>
                  <a:noFill/>
                </p:spPr>
                <p:txBody>
                  <a:bodyPr wrap="square" rtlCol="0">
                    <a:spAutoFit/>
                  </a:bodyPr>
                  <a:lstStyle/>
                  <a:p>
                    <a:pPr defTabSz="914400" fontAlgn="auto">
                      <a:spcBef>
                        <a:spcPts val="0"/>
                      </a:spcBef>
                      <a:spcAft>
                        <a:spcPts val="0"/>
                      </a:spcAft>
                    </a:pPr>
                    <a:r>
                      <a:rPr lang="en-US" sz="1100" u="sng" dirty="0">
                        <a:solidFill>
                          <a:prstClr val="black"/>
                        </a:solidFill>
                        <a:latin typeface="Calibri"/>
                        <a:ea typeface="+mn-ea"/>
                        <a:cs typeface="+mn-cs"/>
                      </a:rPr>
                      <a:t>Focus</a:t>
                    </a:r>
                    <a:r>
                      <a:rPr lang="en-US" sz="1100" dirty="0">
                        <a:solidFill>
                          <a:prstClr val="black"/>
                        </a:solidFill>
                        <a:latin typeface="Calibri"/>
                        <a:ea typeface="+mn-ea"/>
                        <a:cs typeface="+mn-cs"/>
                      </a:rPr>
                      <a:t>:</a:t>
                    </a: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ea typeface="+mn-ea"/>
                        <a:cs typeface="+mn-cs"/>
                      </a:rPr>
                      <a:t>Technical Design reports</a:t>
                    </a: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ea typeface="+mn-ea"/>
                        <a:cs typeface="+mn-cs"/>
                      </a:rPr>
                      <a:t>Science reach</a:t>
                    </a: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ea typeface="+mn-ea"/>
                        <a:cs typeface="+mn-cs"/>
                      </a:rPr>
                      <a:t>Global schedule assessment</a:t>
                    </a: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ea typeface="+mn-ea"/>
                        <a:cs typeface="+mn-cs"/>
                      </a:rPr>
                      <a:t>Broad (vs deep) approach,  similar to LHCC</a:t>
                    </a:r>
                  </a:p>
                </p:txBody>
              </p:sp>
              <p:sp>
                <p:nvSpPr>
                  <p:cNvPr id="22" name="Rectangle 21"/>
                  <p:cNvSpPr/>
                  <p:nvPr/>
                </p:nvSpPr>
                <p:spPr>
                  <a:xfrm>
                    <a:off x="2554479" y="4026166"/>
                    <a:ext cx="1055476" cy="67470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fontAlgn="auto">
                      <a:spcBef>
                        <a:spcPts val="0"/>
                      </a:spcBef>
                      <a:spcAft>
                        <a:spcPts val="0"/>
                      </a:spcAft>
                    </a:pPr>
                    <a:r>
                      <a:rPr lang="en-US" sz="1350" dirty="0">
                        <a:solidFill>
                          <a:prstClr val="white"/>
                        </a:solidFill>
                      </a:rPr>
                      <a:t>LBNC</a:t>
                    </a:r>
                  </a:p>
                </p:txBody>
              </p:sp>
            </p:grpSp>
            <p:grpSp>
              <p:nvGrpSpPr>
                <p:cNvPr id="14" name="Group 13"/>
                <p:cNvGrpSpPr/>
                <p:nvPr/>
              </p:nvGrpSpPr>
              <p:grpSpPr>
                <a:xfrm>
                  <a:off x="6225081" y="3647443"/>
                  <a:ext cx="2525219" cy="2649465"/>
                  <a:chOff x="6438753" y="1897656"/>
                  <a:chExt cx="2525219" cy="2649465"/>
                </a:xfrm>
              </p:grpSpPr>
              <p:sp>
                <p:nvSpPr>
                  <p:cNvPr id="30" name="Rectangle 29"/>
                  <p:cNvSpPr/>
                  <p:nvPr/>
                </p:nvSpPr>
                <p:spPr>
                  <a:xfrm>
                    <a:off x="6467380" y="1960930"/>
                    <a:ext cx="831356" cy="611379"/>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fontAlgn="auto">
                      <a:spcBef>
                        <a:spcPts val="0"/>
                      </a:spcBef>
                      <a:spcAft>
                        <a:spcPts val="0"/>
                      </a:spcAft>
                    </a:pPr>
                    <a:r>
                      <a:rPr lang="en-US" sz="1350" dirty="0">
                        <a:solidFill>
                          <a:prstClr val="white"/>
                        </a:solidFill>
                      </a:rPr>
                      <a:t>DOE IPR CD-2/3b</a:t>
                    </a:r>
                  </a:p>
                </p:txBody>
              </p:sp>
              <p:sp>
                <p:nvSpPr>
                  <p:cNvPr id="31" name="TextBox 30"/>
                  <p:cNvSpPr txBox="1"/>
                  <p:nvPr/>
                </p:nvSpPr>
                <p:spPr>
                  <a:xfrm>
                    <a:off x="6438753" y="2572309"/>
                    <a:ext cx="938077" cy="253916"/>
                  </a:xfrm>
                  <a:prstGeom prst="rect">
                    <a:avLst/>
                  </a:prstGeom>
                  <a:noFill/>
                </p:spPr>
                <p:txBody>
                  <a:bodyPr wrap="none" rtlCol="0">
                    <a:spAutoFit/>
                  </a:bodyPr>
                  <a:lstStyle/>
                  <a:p>
                    <a:pPr defTabSz="914400" fontAlgn="auto">
                      <a:spcBef>
                        <a:spcPts val="0"/>
                      </a:spcBef>
                      <a:spcAft>
                        <a:spcPts val="0"/>
                      </a:spcAft>
                    </a:pPr>
                    <a:r>
                      <a:rPr lang="en-US" sz="1050" dirty="0">
                        <a:solidFill>
                          <a:srgbClr val="004C97"/>
                        </a:solidFill>
                        <a:latin typeface="Calibri"/>
                        <a:ea typeface="+mn-ea"/>
                        <a:cs typeface="+mn-cs"/>
                      </a:rPr>
                      <a:t>October 2019</a:t>
                    </a:r>
                  </a:p>
                </p:txBody>
              </p:sp>
              <p:sp>
                <p:nvSpPr>
                  <p:cNvPr id="32" name="TextBox 31"/>
                  <p:cNvSpPr txBox="1"/>
                  <p:nvPr/>
                </p:nvSpPr>
                <p:spPr>
                  <a:xfrm>
                    <a:off x="7319305" y="1897656"/>
                    <a:ext cx="1525404" cy="769441"/>
                  </a:xfrm>
                  <a:prstGeom prst="rect">
                    <a:avLst/>
                  </a:prstGeom>
                  <a:noFill/>
                </p:spPr>
                <p:txBody>
                  <a:bodyPr wrap="square" rtlCol="0">
                    <a:spAutoFit/>
                  </a:bodyPr>
                  <a:lstStyle/>
                  <a:p>
                    <a:pPr defTabSz="914400" fontAlgn="auto">
                      <a:spcBef>
                        <a:spcPts val="0"/>
                      </a:spcBef>
                      <a:spcAft>
                        <a:spcPts val="0"/>
                      </a:spcAft>
                    </a:pPr>
                    <a:r>
                      <a:rPr lang="en-US" sz="1100" u="sng" dirty="0">
                        <a:solidFill>
                          <a:prstClr val="black"/>
                        </a:solidFill>
                        <a:latin typeface="Calibri"/>
                        <a:ea typeface="+mn-ea"/>
                        <a:cs typeface="+mn-cs"/>
                      </a:rPr>
                      <a:t>Purpose</a:t>
                    </a:r>
                    <a:r>
                      <a:rPr lang="en-US" sz="1100" dirty="0">
                        <a:solidFill>
                          <a:prstClr val="black"/>
                        </a:solidFill>
                        <a:latin typeface="Calibri"/>
                        <a:ea typeface="+mn-ea"/>
                        <a:cs typeface="+mn-cs"/>
                      </a:rPr>
                      <a:t>:</a:t>
                    </a: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ea typeface="+mn-ea"/>
                        <a:cs typeface="+mn-cs"/>
                      </a:rPr>
                      <a:t>Assess readiness to baseline DOE project (CD-2 milestone)</a:t>
                    </a:r>
                  </a:p>
                </p:txBody>
              </p:sp>
              <p:sp>
                <p:nvSpPr>
                  <p:cNvPr id="33" name="TextBox 32"/>
                  <p:cNvSpPr txBox="1"/>
                  <p:nvPr/>
                </p:nvSpPr>
                <p:spPr>
                  <a:xfrm>
                    <a:off x="7319304" y="2592740"/>
                    <a:ext cx="1644668" cy="1954381"/>
                  </a:xfrm>
                  <a:prstGeom prst="rect">
                    <a:avLst/>
                  </a:prstGeom>
                  <a:noFill/>
                </p:spPr>
                <p:txBody>
                  <a:bodyPr wrap="square" rtlCol="0">
                    <a:spAutoFit/>
                  </a:bodyPr>
                  <a:lstStyle/>
                  <a:p>
                    <a:pPr defTabSz="914400" fontAlgn="auto">
                      <a:spcBef>
                        <a:spcPts val="0"/>
                      </a:spcBef>
                      <a:spcAft>
                        <a:spcPts val="0"/>
                      </a:spcAft>
                    </a:pPr>
                    <a:r>
                      <a:rPr lang="en-US" sz="1100" u="sng" dirty="0">
                        <a:solidFill>
                          <a:prstClr val="black"/>
                        </a:solidFill>
                        <a:latin typeface="Calibri"/>
                        <a:ea typeface="+mn-ea"/>
                        <a:cs typeface="+mn-cs"/>
                      </a:rPr>
                      <a:t>Focus</a:t>
                    </a:r>
                    <a:r>
                      <a:rPr lang="en-US" sz="1100" dirty="0">
                        <a:solidFill>
                          <a:prstClr val="black"/>
                        </a:solidFill>
                        <a:latin typeface="Calibri"/>
                        <a:ea typeface="+mn-ea"/>
                        <a:cs typeface="+mn-cs"/>
                      </a:rPr>
                      <a:t>:</a:t>
                    </a: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ea typeface="+mn-ea"/>
                        <a:cs typeface="+mn-cs"/>
                      </a:rPr>
                      <a:t>Focus on U.S. portions of project and experiment</a:t>
                    </a: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ea typeface="+mn-ea"/>
                        <a:cs typeface="+mn-cs"/>
                      </a:rPr>
                      <a:t>Detailed look at project management, technical maturity, more.</a:t>
                    </a: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ea typeface="+mn-ea"/>
                        <a:cs typeface="+mn-cs"/>
                      </a:rPr>
                      <a:t>May seek to understand non-DOE milestones and relationships</a:t>
                    </a:r>
                  </a:p>
                </p:txBody>
              </p:sp>
            </p:grpSp>
            <p:grpSp>
              <p:nvGrpSpPr>
                <p:cNvPr id="37" name="Group 36"/>
                <p:cNvGrpSpPr/>
                <p:nvPr/>
              </p:nvGrpSpPr>
              <p:grpSpPr>
                <a:xfrm>
                  <a:off x="4499349" y="868323"/>
                  <a:ext cx="2585714" cy="1446550"/>
                  <a:chOff x="365671" y="2603409"/>
                  <a:chExt cx="3447619" cy="1928735"/>
                </a:xfrm>
              </p:grpSpPr>
              <p:sp>
                <p:nvSpPr>
                  <p:cNvPr id="38" name="Rectangle 37"/>
                  <p:cNvSpPr/>
                  <p:nvPr/>
                </p:nvSpPr>
                <p:spPr>
                  <a:xfrm>
                    <a:off x="365671" y="2603409"/>
                    <a:ext cx="1055476" cy="67470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fontAlgn="auto">
                      <a:spcBef>
                        <a:spcPts val="0"/>
                      </a:spcBef>
                      <a:spcAft>
                        <a:spcPts val="0"/>
                      </a:spcAft>
                    </a:pPr>
                    <a:r>
                      <a:rPr lang="en-US" sz="1350" dirty="0">
                        <a:solidFill>
                          <a:prstClr val="white"/>
                        </a:solidFill>
                      </a:rPr>
                      <a:t>RRB</a:t>
                    </a:r>
                  </a:p>
                </p:txBody>
              </p:sp>
              <p:sp>
                <p:nvSpPr>
                  <p:cNvPr id="40" name="TextBox 39"/>
                  <p:cNvSpPr txBox="1"/>
                  <p:nvPr/>
                </p:nvSpPr>
                <p:spPr>
                  <a:xfrm>
                    <a:off x="394790" y="3278112"/>
                    <a:ext cx="981465" cy="338555"/>
                  </a:xfrm>
                  <a:prstGeom prst="rect">
                    <a:avLst/>
                  </a:prstGeom>
                  <a:noFill/>
                </p:spPr>
                <p:txBody>
                  <a:bodyPr wrap="none" rtlCol="0">
                    <a:spAutoFit/>
                  </a:bodyPr>
                  <a:lstStyle/>
                  <a:p>
                    <a:pPr defTabSz="914400" fontAlgn="auto">
                      <a:spcBef>
                        <a:spcPts val="0"/>
                      </a:spcBef>
                      <a:spcAft>
                        <a:spcPts val="0"/>
                      </a:spcAft>
                    </a:pPr>
                    <a:r>
                      <a:rPr lang="en-US" sz="1050" dirty="0">
                        <a:solidFill>
                          <a:srgbClr val="004C97"/>
                        </a:solidFill>
                        <a:latin typeface="Calibri"/>
                        <a:ea typeface="+mn-ea"/>
                        <a:cs typeface="+mn-cs"/>
                      </a:rPr>
                      <a:t>Sept 2019</a:t>
                    </a:r>
                  </a:p>
                </p:txBody>
              </p:sp>
              <p:sp>
                <p:nvSpPr>
                  <p:cNvPr id="41" name="TextBox 40"/>
                  <p:cNvSpPr txBox="1"/>
                  <p:nvPr/>
                </p:nvSpPr>
                <p:spPr>
                  <a:xfrm>
                    <a:off x="1474142" y="2603409"/>
                    <a:ext cx="2339148" cy="1928735"/>
                  </a:xfrm>
                  <a:prstGeom prst="rect">
                    <a:avLst/>
                  </a:prstGeom>
                  <a:noFill/>
                </p:spPr>
                <p:txBody>
                  <a:bodyPr wrap="square" rtlCol="0">
                    <a:spAutoFit/>
                  </a:bodyPr>
                  <a:lstStyle/>
                  <a:p>
                    <a:pPr defTabSz="914400" fontAlgn="auto">
                      <a:spcBef>
                        <a:spcPts val="0"/>
                      </a:spcBef>
                      <a:spcAft>
                        <a:spcPts val="0"/>
                      </a:spcAft>
                    </a:pPr>
                    <a:r>
                      <a:rPr lang="en-US" sz="1100" u="sng" dirty="0">
                        <a:solidFill>
                          <a:prstClr val="black"/>
                        </a:solidFill>
                        <a:latin typeface="Calibri"/>
                        <a:ea typeface="+mn-ea"/>
                        <a:cs typeface="+mn-cs"/>
                      </a:rPr>
                      <a:t>Purpose</a:t>
                    </a:r>
                    <a:r>
                      <a:rPr lang="en-US" sz="1100" dirty="0">
                        <a:solidFill>
                          <a:prstClr val="black"/>
                        </a:solidFill>
                        <a:latin typeface="Calibri"/>
                        <a:ea typeface="+mn-ea"/>
                        <a:cs typeface="+mn-cs"/>
                      </a:rPr>
                      <a:t>:</a:t>
                    </a: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ea typeface="+mn-ea"/>
                        <a:cs typeface="+mn-cs"/>
                      </a:rPr>
                      <a:t>Confirm or acknowledge country by country funding status</a:t>
                    </a:r>
                  </a:p>
                  <a:p>
                    <a:pPr marL="126206" indent="-126206" defTabSz="914400" fontAlgn="auto">
                      <a:spcBef>
                        <a:spcPts val="0"/>
                      </a:spcBef>
                      <a:spcAft>
                        <a:spcPts val="0"/>
                      </a:spcAft>
                      <a:buFont typeface="Arial" panose="020B0604020202020204" pitchFamily="34" charset="0"/>
                      <a:buChar char="•"/>
                    </a:pPr>
                    <a:r>
                      <a:rPr lang="en-US" sz="1100" dirty="0">
                        <a:solidFill>
                          <a:prstClr val="black"/>
                        </a:solidFill>
                        <a:latin typeface="Calibri"/>
                        <a:ea typeface="+mn-ea"/>
                        <a:cs typeface="+mn-cs"/>
                      </a:rPr>
                      <a:t>Approve DUNE experiment</a:t>
                    </a:r>
                  </a:p>
                  <a:p>
                    <a:pPr defTabSz="914400" fontAlgn="auto">
                      <a:spcBef>
                        <a:spcPts val="0"/>
                      </a:spcBef>
                      <a:spcAft>
                        <a:spcPts val="0"/>
                      </a:spcAft>
                    </a:pPr>
                    <a:r>
                      <a:rPr lang="en-US" sz="1100" dirty="0">
                        <a:solidFill>
                          <a:prstClr val="black"/>
                        </a:solidFill>
                        <a:latin typeface="Calibri"/>
                        <a:ea typeface="+mn-ea"/>
                        <a:cs typeface="+mn-cs"/>
                      </a:rPr>
                      <a:t>Note: provides status input for DOE IPR</a:t>
                    </a:r>
                  </a:p>
                </p:txBody>
              </p:sp>
            </p:grpSp>
            <p:grpSp>
              <p:nvGrpSpPr>
                <p:cNvPr id="45" name="Group 44"/>
                <p:cNvGrpSpPr/>
                <p:nvPr/>
              </p:nvGrpSpPr>
              <p:grpSpPr>
                <a:xfrm>
                  <a:off x="769767" y="4622198"/>
                  <a:ext cx="1754134" cy="943491"/>
                  <a:chOff x="1043028" y="4622198"/>
                  <a:chExt cx="1754134" cy="943491"/>
                </a:xfrm>
              </p:grpSpPr>
              <p:grpSp>
                <p:nvGrpSpPr>
                  <p:cNvPr id="17" name="Group 16"/>
                  <p:cNvGrpSpPr/>
                  <p:nvPr/>
                </p:nvGrpSpPr>
                <p:grpSpPr>
                  <a:xfrm>
                    <a:off x="1524472" y="4622198"/>
                    <a:ext cx="826211" cy="943491"/>
                    <a:chOff x="1519072" y="4423204"/>
                    <a:chExt cx="826211" cy="943491"/>
                  </a:xfrm>
                </p:grpSpPr>
                <p:sp>
                  <p:nvSpPr>
                    <p:cNvPr id="35" name="TextBox 34"/>
                    <p:cNvSpPr txBox="1"/>
                    <p:nvPr/>
                  </p:nvSpPr>
                  <p:spPr>
                    <a:xfrm>
                      <a:off x="1530636" y="5112779"/>
                      <a:ext cx="814647" cy="253916"/>
                    </a:xfrm>
                    <a:prstGeom prst="rect">
                      <a:avLst/>
                    </a:prstGeom>
                    <a:noFill/>
                  </p:spPr>
                  <p:txBody>
                    <a:bodyPr wrap="none" rtlCol="0">
                      <a:spAutoFit/>
                    </a:bodyPr>
                    <a:lstStyle/>
                    <a:p>
                      <a:pPr defTabSz="914400" fontAlgn="auto">
                        <a:spcBef>
                          <a:spcPts val="0"/>
                        </a:spcBef>
                        <a:spcAft>
                          <a:spcPts val="0"/>
                        </a:spcAft>
                      </a:pPr>
                      <a:r>
                        <a:rPr lang="en-US" sz="1050" dirty="0">
                          <a:solidFill>
                            <a:srgbClr val="004C97"/>
                          </a:solidFill>
                          <a:latin typeface="Calibri"/>
                          <a:ea typeface="+mn-ea"/>
                          <a:cs typeface="+mn-cs"/>
                        </a:rPr>
                        <a:t>~April 2019</a:t>
                      </a:r>
                    </a:p>
                  </p:txBody>
                </p:sp>
                <p:sp>
                  <p:nvSpPr>
                    <p:cNvPr id="36" name="Rectangle 35"/>
                    <p:cNvSpPr/>
                    <p:nvPr/>
                  </p:nvSpPr>
                  <p:spPr>
                    <a:xfrm>
                      <a:off x="1519072" y="4423204"/>
                      <a:ext cx="791607" cy="636629"/>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fontAlgn="auto">
                        <a:spcBef>
                          <a:spcPts val="0"/>
                        </a:spcBef>
                        <a:spcAft>
                          <a:spcPts val="0"/>
                        </a:spcAft>
                      </a:pPr>
                      <a:r>
                        <a:rPr lang="en-US" sz="1350" dirty="0">
                          <a:solidFill>
                            <a:prstClr val="white"/>
                          </a:solidFill>
                        </a:rPr>
                        <a:t>Internal DUNE Reviews</a:t>
                      </a:r>
                    </a:p>
                  </p:txBody>
                </p:sp>
              </p:grpSp>
              <p:sp>
                <p:nvSpPr>
                  <p:cNvPr id="18" name="Right Arrow 17"/>
                  <p:cNvSpPr/>
                  <p:nvPr/>
                </p:nvSpPr>
                <p:spPr>
                  <a:xfrm>
                    <a:off x="2314134" y="4763277"/>
                    <a:ext cx="483028" cy="3382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sz="1800">
                      <a:solidFill>
                        <a:prstClr val="white"/>
                      </a:solidFill>
                    </a:endParaRPr>
                  </a:p>
                </p:txBody>
              </p:sp>
              <p:sp>
                <p:nvSpPr>
                  <p:cNvPr id="42" name="Right Arrow 41"/>
                  <p:cNvSpPr>
                    <a:spLocks noChangeAspect="1"/>
                  </p:cNvSpPr>
                  <p:nvPr/>
                </p:nvSpPr>
                <p:spPr>
                  <a:xfrm flipH="1">
                    <a:off x="1043028" y="4771402"/>
                    <a:ext cx="479018" cy="3382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sz="1800">
                      <a:solidFill>
                        <a:prstClr val="white"/>
                      </a:solidFill>
                    </a:endParaRPr>
                  </a:p>
                </p:txBody>
              </p:sp>
            </p:grpSp>
            <p:grpSp>
              <p:nvGrpSpPr>
                <p:cNvPr id="46" name="Group 45"/>
                <p:cNvGrpSpPr/>
                <p:nvPr/>
              </p:nvGrpSpPr>
              <p:grpSpPr>
                <a:xfrm>
                  <a:off x="766894" y="5617357"/>
                  <a:ext cx="1761629" cy="636629"/>
                  <a:chOff x="1040155" y="5617357"/>
                  <a:chExt cx="1761629" cy="636629"/>
                </a:xfrm>
              </p:grpSpPr>
              <p:sp>
                <p:nvSpPr>
                  <p:cNvPr id="39" name="Rectangle 38"/>
                  <p:cNvSpPr/>
                  <p:nvPr/>
                </p:nvSpPr>
                <p:spPr>
                  <a:xfrm>
                    <a:off x="1524471" y="5617357"/>
                    <a:ext cx="791607" cy="636629"/>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fontAlgn="auto">
                      <a:spcBef>
                        <a:spcPts val="0"/>
                      </a:spcBef>
                      <a:spcAft>
                        <a:spcPts val="0"/>
                      </a:spcAft>
                    </a:pPr>
                    <a:r>
                      <a:rPr lang="en-US" sz="1350" dirty="0">
                        <a:solidFill>
                          <a:prstClr val="white"/>
                        </a:solidFill>
                      </a:rPr>
                      <a:t>Internal LBNF Reviews</a:t>
                    </a:r>
                  </a:p>
                </p:txBody>
              </p:sp>
              <p:sp>
                <p:nvSpPr>
                  <p:cNvPr id="43" name="Right Arrow 42"/>
                  <p:cNvSpPr/>
                  <p:nvPr/>
                </p:nvSpPr>
                <p:spPr>
                  <a:xfrm>
                    <a:off x="2318756" y="5728472"/>
                    <a:ext cx="483028" cy="3382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sz="1800">
                      <a:solidFill>
                        <a:prstClr val="white"/>
                      </a:solidFill>
                    </a:endParaRPr>
                  </a:p>
                </p:txBody>
              </p:sp>
              <p:sp>
                <p:nvSpPr>
                  <p:cNvPr id="44" name="Right Arrow 43"/>
                  <p:cNvSpPr>
                    <a:spLocks noChangeAspect="1"/>
                  </p:cNvSpPr>
                  <p:nvPr/>
                </p:nvSpPr>
                <p:spPr>
                  <a:xfrm flipH="1">
                    <a:off x="1040155" y="5736597"/>
                    <a:ext cx="479018" cy="3382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en-US" sz="1800">
                      <a:solidFill>
                        <a:prstClr val="white"/>
                      </a:solidFill>
                    </a:endParaRPr>
                  </a:p>
                </p:txBody>
              </p:sp>
            </p:grpSp>
            <p:cxnSp>
              <p:nvCxnSpPr>
                <p:cNvPr id="15" name="Elbow Connector 14"/>
                <p:cNvCxnSpPr>
                  <a:stCxn id="8" idx="2"/>
                  <a:endCxn id="22" idx="1"/>
                </p:cNvCxnSpPr>
                <p:nvPr/>
              </p:nvCxnSpPr>
              <p:spPr>
                <a:xfrm rot="16200000" flipH="1">
                  <a:off x="994405" y="1147808"/>
                  <a:ext cx="601067" cy="1541714"/>
                </a:xfrm>
                <a:prstGeom prst="bentConnector2">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18" idx="3"/>
                </p:cNvCxnSpPr>
                <p:nvPr/>
              </p:nvCxnSpPr>
              <p:spPr>
                <a:xfrm flipV="1">
                  <a:off x="2523901" y="4072417"/>
                  <a:ext cx="944101" cy="859970"/>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8" name="Elbow Connector 57"/>
                <p:cNvCxnSpPr>
                  <a:stCxn id="19" idx="2"/>
                </p:cNvCxnSpPr>
                <p:nvPr/>
              </p:nvCxnSpPr>
              <p:spPr>
                <a:xfrm rot="16200000" flipH="1">
                  <a:off x="2393530" y="2817479"/>
                  <a:ext cx="1167788" cy="985085"/>
                </a:xfrm>
                <a:prstGeom prst="bentConnector3">
                  <a:avLst>
                    <a:gd name="adj1" fmla="val 100141"/>
                  </a:avLst>
                </a:prstGeom>
                <a:ln>
                  <a:prstDash val="sysDot"/>
                  <a:tailEnd type="triangle"/>
                </a:ln>
              </p:spPr>
              <p:style>
                <a:lnRef idx="2">
                  <a:schemeClr val="accent1"/>
                </a:lnRef>
                <a:fillRef idx="0">
                  <a:schemeClr val="accent1"/>
                </a:fillRef>
                <a:effectRef idx="1">
                  <a:schemeClr val="accent1"/>
                </a:effectRef>
                <a:fontRef idx="minor">
                  <a:schemeClr val="tx1"/>
                </a:fontRef>
              </p:style>
            </p:cxnSp>
            <p:grpSp>
              <p:nvGrpSpPr>
                <p:cNvPr id="80" name="Group 79"/>
                <p:cNvGrpSpPr/>
                <p:nvPr/>
              </p:nvGrpSpPr>
              <p:grpSpPr>
                <a:xfrm>
                  <a:off x="4865616" y="1629392"/>
                  <a:ext cx="1388092" cy="2402090"/>
                  <a:chOff x="5138877" y="1629392"/>
                  <a:chExt cx="1388092" cy="2402090"/>
                </a:xfrm>
              </p:grpSpPr>
              <p:cxnSp>
                <p:nvCxnSpPr>
                  <p:cNvPr id="69" name="Elbow Connector 68"/>
                  <p:cNvCxnSpPr/>
                  <p:nvPr/>
                </p:nvCxnSpPr>
                <p:spPr>
                  <a:xfrm rot="16200000" flipH="1">
                    <a:off x="4467975" y="2300294"/>
                    <a:ext cx="2402090" cy="1060285"/>
                  </a:xfrm>
                  <a:prstGeom prst="bentConnector3">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71" name="Elbow Connector 70"/>
                  <p:cNvCxnSpPr/>
                  <p:nvPr/>
                </p:nvCxnSpPr>
                <p:spPr>
                  <a:xfrm>
                    <a:off x="6190151" y="4023482"/>
                    <a:ext cx="336818" cy="1"/>
                  </a:xfrm>
                  <a:prstGeom prst="bentConnector3">
                    <a:avLst/>
                  </a:prstGeom>
                  <a:ln>
                    <a:prstDash val="sysDot"/>
                    <a:tailEnd type="triangle"/>
                  </a:ln>
                </p:spPr>
                <p:style>
                  <a:lnRef idx="2">
                    <a:schemeClr val="accent1"/>
                  </a:lnRef>
                  <a:fillRef idx="0">
                    <a:schemeClr val="accent1"/>
                  </a:fillRef>
                  <a:effectRef idx="1">
                    <a:schemeClr val="accent1"/>
                  </a:effectRef>
                  <a:fontRef idx="minor">
                    <a:schemeClr val="tx1"/>
                  </a:fontRef>
                </p:style>
              </p:cxnSp>
            </p:grpSp>
            <p:cxnSp>
              <p:nvCxnSpPr>
                <p:cNvPr id="82" name="Straight Arrow Connector 81"/>
                <p:cNvCxnSpPr/>
                <p:nvPr/>
              </p:nvCxnSpPr>
              <p:spPr>
                <a:xfrm>
                  <a:off x="5824281" y="4179113"/>
                  <a:ext cx="42942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89" name="Group 88"/>
                <p:cNvGrpSpPr/>
                <p:nvPr/>
              </p:nvGrpSpPr>
              <p:grpSpPr>
                <a:xfrm>
                  <a:off x="2528523" y="4238291"/>
                  <a:ext cx="944673" cy="1659291"/>
                  <a:chOff x="2801784" y="4238291"/>
                  <a:chExt cx="944673" cy="1659291"/>
                </a:xfrm>
              </p:grpSpPr>
              <p:cxnSp>
                <p:nvCxnSpPr>
                  <p:cNvPr id="84" name="Elbow Connector 83"/>
                  <p:cNvCxnSpPr>
                    <a:stCxn id="43" idx="3"/>
                  </p:cNvCxnSpPr>
                  <p:nvPr/>
                </p:nvCxnSpPr>
                <p:spPr>
                  <a:xfrm flipV="1">
                    <a:off x="2801784" y="4238291"/>
                    <a:ext cx="678016" cy="1659291"/>
                  </a:xfrm>
                  <a:prstGeom prst="bentConnector2">
                    <a:avLst/>
                  </a:prstGeom>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3472137" y="4249284"/>
                    <a:ext cx="2743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sp>
            <p:nvSpPr>
              <p:cNvPr id="91" name="TextBox 90"/>
              <p:cNvSpPr txBox="1"/>
              <p:nvPr/>
            </p:nvSpPr>
            <p:spPr>
              <a:xfrm rot="16200000">
                <a:off x="7893861" y="4126050"/>
                <a:ext cx="2074597" cy="320581"/>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defRPr sz="1350">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14400" fontAlgn="auto">
                  <a:spcBef>
                    <a:spcPts val="0"/>
                  </a:spcBef>
                  <a:spcAft>
                    <a:spcPts val="0"/>
                  </a:spcAft>
                </a:pPr>
                <a:r>
                  <a:rPr lang="en-US" dirty="0">
                    <a:solidFill>
                      <a:prstClr val="white"/>
                    </a:solidFill>
                  </a:rPr>
                  <a:t>DOE CD-2/3b Milestone</a:t>
                </a:r>
              </a:p>
            </p:txBody>
          </p:sp>
          <p:cxnSp>
            <p:nvCxnSpPr>
              <p:cNvPr id="94" name="Straight Arrow Connector 93"/>
              <p:cNvCxnSpPr/>
              <p:nvPr/>
            </p:nvCxnSpPr>
            <p:spPr>
              <a:xfrm>
                <a:off x="8361941" y="4293696"/>
                <a:ext cx="42942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96" name="TextBox 95"/>
            <p:cNvSpPr txBox="1"/>
            <p:nvPr/>
          </p:nvSpPr>
          <p:spPr>
            <a:xfrm>
              <a:off x="1088694" y="1981406"/>
              <a:ext cx="511679" cy="276999"/>
            </a:xfrm>
            <a:prstGeom prst="rect">
              <a:avLst/>
            </a:prstGeom>
            <a:noFill/>
          </p:spPr>
          <p:txBody>
            <a:bodyPr wrap="none" rtlCol="0">
              <a:spAutoFit/>
            </a:bodyPr>
            <a:lstStyle/>
            <a:p>
              <a:pPr defTabSz="914400" fontAlgn="auto">
                <a:spcBef>
                  <a:spcPts val="0"/>
                </a:spcBef>
                <a:spcAft>
                  <a:spcPts val="0"/>
                </a:spcAft>
              </a:pPr>
              <a:r>
                <a:rPr lang="en-US" sz="1200" dirty="0">
                  <a:solidFill>
                    <a:srgbClr val="004C97"/>
                  </a:solidFill>
                  <a:latin typeface="Calibri"/>
                  <a:ea typeface="+mn-ea"/>
                  <a:cs typeface="+mn-cs"/>
                </a:rPr>
                <a:t>input</a:t>
              </a:r>
            </a:p>
          </p:txBody>
        </p:sp>
        <p:sp>
          <p:nvSpPr>
            <p:cNvPr id="97" name="TextBox 96"/>
            <p:cNvSpPr txBox="1"/>
            <p:nvPr/>
          </p:nvSpPr>
          <p:spPr>
            <a:xfrm>
              <a:off x="2701466" y="3647443"/>
              <a:ext cx="511679" cy="276999"/>
            </a:xfrm>
            <a:prstGeom prst="rect">
              <a:avLst/>
            </a:prstGeom>
            <a:noFill/>
          </p:spPr>
          <p:txBody>
            <a:bodyPr wrap="none" rtlCol="0">
              <a:spAutoFit/>
            </a:bodyPr>
            <a:lstStyle/>
            <a:p>
              <a:pPr defTabSz="914400" fontAlgn="auto">
                <a:spcBef>
                  <a:spcPts val="0"/>
                </a:spcBef>
                <a:spcAft>
                  <a:spcPts val="0"/>
                </a:spcAft>
              </a:pPr>
              <a:r>
                <a:rPr lang="en-US" sz="1200" dirty="0">
                  <a:solidFill>
                    <a:srgbClr val="004C97"/>
                  </a:solidFill>
                  <a:latin typeface="Calibri"/>
                  <a:ea typeface="+mn-ea"/>
                  <a:cs typeface="+mn-cs"/>
                </a:rPr>
                <a:t>input</a:t>
              </a:r>
            </a:p>
          </p:txBody>
        </p:sp>
        <p:sp>
          <p:nvSpPr>
            <p:cNvPr id="98" name="TextBox 97"/>
            <p:cNvSpPr txBox="1"/>
            <p:nvPr/>
          </p:nvSpPr>
          <p:spPr>
            <a:xfrm>
              <a:off x="5139919" y="2590366"/>
              <a:ext cx="511679" cy="276999"/>
            </a:xfrm>
            <a:prstGeom prst="rect">
              <a:avLst/>
            </a:prstGeom>
            <a:noFill/>
          </p:spPr>
          <p:txBody>
            <a:bodyPr wrap="none" rtlCol="0">
              <a:spAutoFit/>
            </a:bodyPr>
            <a:lstStyle/>
            <a:p>
              <a:pPr defTabSz="914400" fontAlgn="auto">
                <a:spcBef>
                  <a:spcPts val="0"/>
                </a:spcBef>
                <a:spcAft>
                  <a:spcPts val="0"/>
                </a:spcAft>
              </a:pPr>
              <a:r>
                <a:rPr lang="en-US" sz="1200" dirty="0">
                  <a:solidFill>
                    <a:srgbClr val="004C97"/>
                  </a:solidFill>
                  <a:latin typeface="Calibri"/>
                  <a:ea typeface="+mn-ea"/>
                  <a:cs typeface="+mn-cs"/>
                </a:rPr>
                <a:t>input</a:t>
              </a:r>
            </a:p>
          </p:txBody>
        </p:sp>
      </p:grpSp>
      <p:pic>
        <p:nvPicPr>
          <p:cNvPr id="57" name="Picture 56"/>
          <p:cNvPicPr>
            <a:picLocks noChangeAspect="1"/>
          </p:cNvPicPr>
          <p:nvPr/>
        </p:nvPicPr>
        <p:blipFill>
          <a:blip r:embed="rId3"/>
          <a:stretch>
            <a:fillRect/>
          </a:stretch>
        </p:blipFill>
        <p:spPr>
          <a:xfrm>
            <a:off x="7728431" y="6509109"/>
            <a:ext cx="514817" cy="190259"/>
          </a:xfrm>
          <a:prstGeom prst="rect">
            <a:avLst/>
          </a:prstGeom>
        </p:spPr>
      </p:pic>
      <p:sp>
        <p:nvSpPr>
          <p:cNvPr id="25" name="Right Arrow 24"/>
          <p:cNvSpPr/>
          <p:nvPr/>
        </p:nvSpPr>
        <p:spPr>
          <a:xfrm>
            <a:off x="2940769" y="5934949"/>
            <a:ext cx="3697412" cy="41674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r>
              <a:rPr lang="en-US" sz="1350" dirty="0">
                <a:solidFill>
                  <a:prstClr val="white"/>
                </a:solidFill>
              </a:rPr>
              <a:t>Formalize and finalize  Int’l Participation</a:t>
            </a:r>
          </a:p>
        </p:txBody>
      </p:sp>
      <p:sp>
        <p:nvSpPr>
          <p:cNvPr id="29" name="TextBox 28"/>
          <p:cNvSpPr txBox="1"/>
          <p:nvPr/>
        </p:nvSpPr>
        <p:spPr>
          <a:xfrm>
            <a:off x="4548040" y="6462871"/>
            <a:ext cx="3078087" cy="261610"/>
          </a:xfrm>
          <a:prstGeom prst="rect">
            <a:avLst/>
          </a:prstGeom>
          <a:noFill/>
        </p:spPr>
        <p:txBody>
          <a:bodyPr wrap="none" rtlCol="0">
            <a:spAutoFit/>
          </a:bodyPr>
          <a:lstStyle/>
          <a:p>
            <a:pPr defTabSz="914400" fontAlgn="auto">
              <a:spcBef>
                <a:spcPts val="0"/>
              </a:spcBef>
              <a:spcAft>
                <a:spcPts val="0"/>
              </a:spcAft>
            </a:pPr>
            <a:r>
              <a:rPr lang="en-US" sz="1100" dirty="0">
                <a:solidFill>
                  <a:prstClr val="black"/>
                </a:solidFill>
                <a:latin typeface="Calibri"/>
                <a:ea typeface="+mn-ea"/>
                <a:cs typeface="+mn-cs"/>
              </a:rPr>
              <a:t>Note: Non-DOE funding agency reviews not shown</a:t>
            </a:r>
          </a:p>
        </p:txBody>
      </p:sp>
      <p:sp>
        <p:nvSpPr>
          <p:cNvPr id="61" name="TextBox 60"/>
          <p:cNvSpPr txBox="1"/>
          <p:nvPr/>
        </p:nvSpPr>
        <p:spPr>
          <a:xfrm>
            <a:off x="8664109" y="5427974"/>
            <a:ext cx="547832" cy="415498"/>
          </a:xfrm>
          <a:prstGeom prst="rect">
            <a:avLst/>
          </a:prstGeom>
          <a:noFill/>
        </p:spPr>
        <p:txBody>
          <a:bodyPr wrap="square" rtlCol="0">
            <a:spAutoFit/>
          </a:bodyPr>
          <a:lstStyle/>
          <a:p>
            <a:pPr algn="ctr" defTabSz="914400" fontAlgn="auto">
              <a:spcBef>
                <a:spcPts val="0"/>
              </a:spcBef>
              <a:spcAft>
                <a:spcPts val="0"/>
              </a:spcAft>
            </a:pPr>
            <a:r>
              <a:rPr lang="en-US" sz="1050" dirty="0">
                <a:solidFill>
                  <a:srgbClr val="004C97"/>
                </a:solidFill>
                <a:latin typeface="Calibri"/>
                <a:ea typeface="+mn-ea"/>
                <a:cs typeface="+mn-cs"/>
              </a:rPr>
              <a:t>Dec 2019</a:t>
            </a:r>
          </a:p>
        </p:txBody>
      </p:sp>
      <p:sp>
        <p:nvSpPr>
          <p:cNvPr id="63" name="TextBox 62"/>
          <p:cNvSpPr txBox="1"/>
          <p:nvPr/>
        </p:nvSpPr>
        <p:spPr>
          <a:xfrm>
            <a:off x="945284" y="818904"/>
            <a:ext cx="5989040" cy="261610"/>
          </a:xfrm>
          <a:prstGeom prst="rect">
            <a:avLst/>
          </a:prstGeom>
          <a:noFill/>
        </p:spPr>
        <p:txBody>
          <a:bodyPr wrap="square" rtlCol="0">
            <a:spAutoFit/>
          </a:bodyPr>
          <a:lstStyle/>
          <a:p>
            <a:pPr defTabSz="914400" fontAlgn="auto">
              <a:spcBef>
                <a:spcPts val="0"/>
              </a:spcBef>
              <a:spcAft>
                <a:spcPts val="0"/>
              </a:spcAft>
            </a:pPr>
            <a:r>
              <a:rPr lang="en-US" sz="1100" u="sng" dirty="0">
                <a:solidFill>
                  <a:prstClr val="black"/>
                </a:solidFill>
                <a:latin typeface="Calibri"/>
                <a:ea typeface="+mn-ea"/>
                <a:cs typeface="+mn-cs"/>
              </a:rPr>
              <a:t>Purpose</a:t>
            </a:r>
            <a:r>
              <a:rPr lang="en-US" sz="1100" dirty="0">
                <a:solidFill>
                  <a:prstClr val="black"/>
                </a:solidFill>
                <a:latin typeface="Calibri"/>
                <a:ea typeface="+mn-ea"/>
                <a:cs typeface="+mn-cs"/>
              </a:rPr>
              <a:t>: Facilitate global coordination and provide input to DOE and FNAL directorate</a:t>
            </a:r>
          </a:p>
        </p:txBody>
      </p:sp>
      <p:cxnSp>
        <p:nvCxnSpPr>
          <p:cNvPr id="48" name="Straight Arrow Connector 47"/>
          <p:cNvCxnSpPr/>
          <p:nvPr/>
        </p:nvCxnSpPr>
        <p:spPr>
          <a:xfrm>
            <a:off x="5925902" y="945579"/>
            <a:ext cx="3165549" cy="0"/>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19456" y="946379"/>
            <a:ext cx="998558" cy="0"/>
          </a:xfrm>
          <a:prstGeom prst="straightConnector1">
            <a:avLst/>
          </a:prstGeom>
          <a:ln>
            <a:prstDash val="sysDot"/>
            <a:headEnd w="lg" len="lg"/>
            <a:tailEnd type="none"/>
          </a:ln>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106483" y="779158"/>
            <a:ext cx="791607" cy="279303"/>
          </a:xfrm>
          <a:prstGeom prst="rect">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fontAlgn="auto">
              <a:spcBef>
                <a:spcPts val="0"/>
              </a:spcBef>
              <a:spcAft>
                <a:spcPts val="0"/>
              </a:spcAft>
            </a:pPr>
            <a:r>
              <a:rPr lang="en-US" sz="1350" dirty="0">
                <a:solidFill>
                  <a:prstClr val="white"/>
                </a:solidFill>
              </a:rPr>
              <a:t>INC</a:t>
            </a:r>
          </a:p>
        </p:txBody>
      </p:sp>
      <p:sp>
        <p:nvSpPr>
          <p:cNvPr id="65" name="TextBox 64"/>
          <p:cNvSpPr txBox="1"/>
          <p:nvPr/>
        </p:nvSpPr>
        <p:spPr>
          <a:xfrm>
            <a:off x="7239550" y="1065207"/>
            <a:ext cx="1851900" cy="1954381"/>
          </a:xfrm>
          <a:prstGeom prst="rect">
            <a:avLst/>
          </a:prstGeom>
          <a:solidFill>
            <a:schemeClr val="bg1"/>
          </a:solidFill>
          <a:ln w="6350">
            <a:solidFill>
              <a:schemeClr val="tx1"/>
            </a:solidFill>
          </a:ln>
          <a:effectLst>
            <a:outerShdw blurRad="50800" dist="38100" dir="2700000" algn="tl" rotWithShape="0">
              <a:prstClr val="black">
                <a:alpha val="40000"/>
              </a:prstClr>
            </a:outerShdw>
          </a:effectLst>
        </p:spPr>
        <p:txBody>
          <a:bodyPr wrap="square" rtlCol="0">
            <a:spAutoFit/>
          </a:bodyPr>
          <a:lstStyle/>
          <a:p>
            <a:pPr defTabSz="914400" fontAlgn="auto">
              <a:spcBef>
                <a:spcPts val="0"/>
              </a:spcBef>
              <a:spcAft>
                <a:spcPts val="0"/>
              </a:spcAft>
            </a:pPr>
            <a:r>
              <a:rPr lang="en-US" sz="1100" u="sng" dirty="0">
                <a:solidFill>
                  <a:prstClr val="black"/>
                </a:solidFill>
                <a:latin typeface="Calibri"/>
                <a:ea typeface="+mn-ea"/>
                <a:cs typeface="+mn-cs"/>
              </a:rPr>
              <a:t>Abbreviations</a:t>
            </a:r>
            <a:r>
              <a:rPr lang="en-US" sz="1100" dirty="0">
                <a:solidFill>
                  <a:prstClr val="black"/>
                </a:solidFill>
                <a:latin typeface="Calibri"/>
                <a:ea typeface="+mn-ea"/>
                <a:cs typeface="+mn-cs"/>
              </a:rPr>
              <a:t>:</a:t>
            </a:r>
          </a:p>
          <a:p>
            <a:pPr marL="126206" indent="-126206" defTabSz="914400" fontAlgn="auto">
              <a:spcBef>
                <a:spcPts val="0"/>
              </a:spcBef>
              <a:spcAft>
                <a:spcPts val="0"/>
              </a:spcAft>
              <a:buFont typeface="Arial" panose="020B0604020202020204" pitchFamily="34" charset="0"/>
              <a:buChar char="•"/>
            </a:pPr>
            <a:r>
              <a:rPr lang="en-US" sz="1100" b="1" dirty="0">
                <a:solidFill>
                  <a:prstClr val="black"/>
                </a:solidFill>
                <a:latin typeface="Calibri"/>
                <a:ea typeface="+mn-ea"/>
                <a:cs typeface="+mn-cs"/>
              </a:rPr>
              <a:t>INC</a:t>
            </a:r>
            <a:r>
              <a:rPr lang="en-US" sz="1100" dirty="0">
                <a:solidFill>
                  <a:prstClr val="black"/>
                </a:solidFill>
                <a:latin typeface="Calibri"/>
                <a:ea typeface="+mn-ea"/>
                <a:cs typeface="+mn-cs"/>
              </a:rPr>
              <a:t>: International Neutrino Council</a:t>
            </a:r>
          </a:p>
          <a:p>
            <a:pPr marL="126206" indent="-126206" defTabSz="914400" fontAlgn="auto">
              <a:spcBef>
                <a:spcPts val="0"/>
              </a:spcBef>
              <a:spcAft>
                <a:spcPts val="0"/>
              </a:spcAft>
              <a:buFont typeface="Arial" panose="020B0604020202020204" pitchFamily="34" charset="0"/>
              <a:buChar char="•"/>
            </a:pPr>
            <a:r>
              <a:rPr lang="en-US" sz="1100" b="1" dirty="0">
                <a:solidFill>
                  <a:prstClr val="black"/>
                </a:solidFill>
                <a:latin typeface="Calibri"/>
                <a:ea typeface="+mn-ea"/>
                <a:cs typeface="+mn-cs"/>
              </a:rPr>
              <a:t>RRB</a:t>
            </a:r>
            <a:r>
              <a:rPr lang="en-US" sz="1100" dirty="0">
                <a:solidFill>
                  <a:prstClr val="black"/>
                </a:solidFill>
                <a:latin typeface="Calibri"/>
                <a:ea typeface="+mn-ea"/>
                <a:cs typeface="+mn-cs"/>
              </a:rPr>
              <a:t>: Resources Review Board</a:t>
            </a:r>
          </a:p>
          <a:p>
            <a:pPr marL="126206" indent="-126206" defTabSz="914400" fontAlgn="auto">
              <a:spcBef>
                <a:spcPts val="0"/>
              </a:spcBef>
              <a:spcAft>
                <a:spcPts val="0"/>
              </a:spcAft>
              <a:buFont typeface="Arial" panose="020B0604020202020204" pitchFamily="34" charset="0"/>
              <a:buChar char="•"/>
            </a:pPr>
            <a:r>
              <a:rPr lang="en-US" sz="1100" b="1" dirty="0">
                <a:solidFill>
                  <a:prstClr val="black"/>
                </a:solidFill>
                <a:latin typeface="Calibri"/>
                <a:ea typeface="+mn-ea"/>
                <a:cs typeface="+mn-cs"/>
              </a:rPr>
              <a:t>LBNC</a:t>
            </a:r>
            <a:r>
              <a:rPr lang="en-US" sz="1100" dirty="0">
                <a:solidFill>
                  <a:prstClr val="black"/>
                </a:solidFill>
                <a:latin typeface="Calibri"/>
                <a:ea typeface="+mn-ea"/>
                <a:cs typeface="+mn-cs"/>
              </a:rPr>
              <a:t>: Long-Baseline Neutrino Committee</a:t>
            </a:r>
          </a:p>
          <a:p>
            <a:pPr marL="126206" indent="-126206" defTabSz="914400" fontAlgn="auto">
              <a:spcBef>
                <a:spcPts val="0"/>
              </a:spcBef>
              <a:spcAft>
                <a:spcPts val="0"/>
              </a:spcAft>
              <a:buFont typeface="Arial" panose="020B0604020202020204" pitchFamily="34" charset="0"/>
              <a:buChar char="•"/>
            </a:pPr>
            <a:r>
              <a:rPr lang="en-US" sz="1100" b="1" dirty="0">
                <a:solidFill>
                  <a:prstClr val="black"/>
                </a:solidFill>
                <a:latin typeface="Calibri"/>
                <a:ea typeface="+mn-ea"/>
                <a:cs typeface="+mn-cs"/>
              </a:rPr>
              <a:t>DOE IPR</a:t>
            </a:r>
            <a:r>
              <a:rPr lang="en-US" sz="1100" dirty="0">
                <a:solidFill>
                  <a:prstClr val="black"/>
                </a:solidFill>
                <a:latin typeface="Calibri"/>
                <a:ea typeface="+mn-ea"/>
                <a:cs typeface="+mn-cs"/>
              </a:rPr>
              <a:t>: </a:t>
            </a:r>
            <a:r>
              <a:rPr lang="en-US" sz="1100" dirty="0" err="1">
                <a:solidFill>
                  <a:prstClr val="black"/>
                </a:solidFill>
                <a:latin typeface="Calibri"/>
                <a:ea typeface="+mn-ea"/>
                <a:cs typeface="+mn-cs"/>
              </a:rPr>
              <a:t>Dept</a:t>
            </a:r>
            <a:r>
              <a:rPr lang="en-US" sz="1100" dirty="0">
                <a:solidFill>
                  <a:prstClr val="black"/>
                </a:solidFill>
                <a:latin typeface="Calibri"/>
                <a:ea typeface="+mn-ea"/>
                <a:cs typeface="+mn-cs"/>
              </a:rPr>
              <a:t> of Energy Independent Project Review</a:t>
            </a:r>
          </a:p>
          <a:p>
            <a:pPr marL="126206" indent="-126206" defTabSz="914400" fontAlgn="auto">
              <a:spcBef>
                <a:spcPts val="0"/>
              </a:spcBef>
              <a:spcAft>
                <a:spcPts val="0"/>
              </a:spcAft>
              <a:buFont typeface="Arial" panose="020B0604020202020204" pitchFamily="34" charset="0"/>
              <a:buChar char="•"/>
            </a:pPr>
            <a:r>
              <a:rPr lang="en-US" sz="1100" b="1" dirty="0">
                <a:solidFill>
                  <a:prstClr val="black"/>
                </a:solidFill>
                <a:latin typeface="Calibri"/>
                <a:ea typeface="+mn-ea"/>
                <a:cs typeface="+mn-cs"/>
              </a:rPr>
              <a:t>CD</a:t>
            </a:r>
            <a:r>
              <a:rPr lang="en-US" sz="1100" dirty="0">
                <a:solidFill>
                  <a:prstClr val="black"/>
                </a:solidFill>
                <a:latin typeface="Calibri"/>
                <a:ea typeface="+mn-ea"/>
                <a:cs typeface="+mn-cs"/>
              </a:rPr>
              <a:t>: Critical Decision</a:t>
            </a:r>
          </a:p>
        </p:txBody>
      </p:sp>
    </p:spTree>
    <p:extLst>
      <p:ext uri="{BB962C8B-B14F-4D97-AF65-F5344CB8AC3E}">
        <p14:creationId xmlns:p14="http://schemas.microsoft.com/office/powerpoint/2010/main" val="550420138"/>
      </p:ext>
    </p:extLst>
  </p:cSld>
  <p:clrMapOvr>
    <a:masterClrMapping/>
  </p:clrMapOvr>
  <p:timing>
    <p:tnLst>
      <p:par>
        <p:cTn id="1" dur="indefinite" restart="never" nodeType="tmRoot"/>
      </p:par>
    </p:tnLst>
  </p:timing>
</p:sld>
</file>

<file path=ppt/theme/theme1.xml><?xml version="1.0" encoding="utf-8"?>
<a:theme xmlns:a="http://schemas.openxmlformats.org/drawingml/2006/main" name="Future of Fermilab V2">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Dune Template_051215">
  <a:themeElements>
    <a:clrScheme name="DUNE">
      <a:dk1>
        <a:srgbClr val="BC5F2B"/>
      </a:dk1>
      <a:lt1>
        <a:sysClr val="window" lastClr="FFFFFF"/>
      </a:lt1>
      <a:dk2>
        <a:srgbClr val="3C5A77"/>
      </a:dk2>
      <a:lt2>
        <a:srgbClr val="F37C23"/>
      </a:lt2>
      <a:accent1>
        <a:srgbClr val="4F81BD"/>
      </a:accent1>
      <a:accent2>
        <a:srgbClr val="FFFFFF"/>
      </a:accent2>
      <a:accent3>
        <a:srgbClr val="FFFFFF"/>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5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BNF Template_0512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resentation1" id="{093597CC-89FB-4B18-85AB-91B8B8286B35}" vid="{67E3E077-D938-4953-8B72-321182116247}"/>
    </a:ext>
  </a:extLst>
</a:theme>
</file>

<file path=ppt/theme/theme4.xml><?xml version="1.0" encoding="utf-8"?>
<a:theme xmlns:a="http://schemas.openxmlformats.org/drawingml/2006/main" name="1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LBNF Template.potx" id="{FB50FCC0-BB99-4DA4-AED3-9EDC6998FE7E}" vid="{302DF58E-CA11-4AE1-8F29-3AC0227EA3F8}"/>
    </a:ext>
  </a:ext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Dune Template_050615">
  <a:themeElements>
    <a:clrScheme name="DUNE 1">
      <a:dk1>
        <a:srgbClr val="BC5F2B"/>
      </a:dk1>
      <a:lt1>
        <a:srgbClr val="FFFFFF"/>
      </a:lt1>
      <a:dk2>
        <a:srgbClr val="3C5A77"/>
      </a:dk2>
      <a:lt2>
        <a:srgbClr val="F37C23"/>
      </a:lt2>
      <a:accent1>
        <a:srgbClr val="4F81BD"/>
      </a:accent1>
      <a:accent2>
        <a:srgbClr val="FFFFFF"/>
      </a:accent2>
      <a:accent3>
        <a:srgbClr val="FFFFFF"/>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2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Future of Fermilab V2</Template>
  <TotalTime>54153</TotalTime>
  <Words>5512</Words>
  <Application>Microsoft Office PowerPoint</Application>
  <PresentationFormat>On-screen Show (4:3)</PresentationFormat>
  <Paragraphs>800</Paragraphs>
  <Slides>67</Slides>
  <Notes>9</Notes>
  <HiddenSlides>0</HiddenSlides>
  <MMClips>0</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67</vt:i4>
      </vt:variant>
    </vt:vector>
  </HeadingPairs>
  <TitlesOfParts>
    <vt:vector size="81" baseType="lpstr">
      <vt:lpstr>Future of Fermilab V2</vt:lpstr>
      <vt:lpstr>Fermilab: Footer Only</vt:lpstr>
      <vt:lpstr>LBNF Template_051215</vt:lpstr>
      <vt:lpstr>1_LBNF Content-Footer Theme</vt:lpstr>
      <vt:lpstr>1_Blank Presentation</vt:lpstr>
      <vt:lpstr>Conception personnalisée</vt:lpstr>
      <vt:lpstr>LBNF Content-Footer Theme</vt:lpstr>
      <vt:lpstr>Dune Template_050615</vt:lpstr>
      <vt:lpstr>2_LBNF Content-Footer Theme</vt:lpstr>
      <vt:lpstr>Dune Template_051215</vt:lpstr>
      <vt:lpstr>3_LBNF Content-Footer Theme</vt:lpstr>
      <vt:lpstr>4_LBNF Content-Footer Theme</vt:lpstr>
      <vt:lpstr>5_LBNF Content-Footer Theme</vt:lpstr>
      <vt:lpstr>Worksheet</vt:lpstr>
      <vt:lpstr>LBNC Report to the PAC</vt:lpstr>
      <vt:lpstr>Genesis, scope and membership</vt:lpstr>
      <vt:lpstr>Intended outcomes: Fermilab Director</vt:lpstr>
      <vt:lpstr>Intended outcomes: RRB and INC</vt:lpstr>
      <vt:lpstr>Direction from recent RRB meeting (5/11/2017)</vt:lpstr>
      <vt:lpstr>DUNE Strategic Goals</vt:lpstr>
      <vt:lpstr>Timeline and milestones</vt:lpstr>
      <vt:lpstr>4.1 Role of protoDUNEs   </vt:lpstr>
      <vt:lpstr>DOE CD-2 Milestone Approval – Current Plan Relationship and Timing of Reviews and Meetings</vt:lpstr>
      <vt:lpstr>Intended outcomes: DUNE and LBNF</vt:lpstr>
      <vt:lpstr>Intended outcomes: DUNE and LBNF</vt:lpstr>
      <vt:lpstr>New modality from Oct 2016: referee subgroups</vt:lpstr>
      <vt:lpstr>New modality from Oct 2016: referee subgroups</vt:lpstr>
      <vt:lpstr>New modality from Oct 2016: referee subgroups</vt:lpstr>
      <vt:lpstr>Agenda: June 22-24, 2017 at CERN</vt:lpstr>
      <vt:lpstr>Agenda: June 22-24, 2017 at CERN</vt:lpstr>
      <vt:lpstr>Feedback and highlights:</vt:lpstr>
      <vt:lpstr>Highlight from June: Tour of Neutrino Platform</vt:lpstr>
      <vt:lpstr>Highlight from June: Tour of Neutrino Platform</vt:lpstr>
      <vt:lpstr>Highlight from June: Tour of Neutrino Platform</vt:lpstr>
      <vt:lpstr>Overarching impressions</vt:lpstr>
      <vt:lpstr>Overarching impressions</vt:lpstr>
      <vt:lpstr>Update on LBNF to  Long-Baseline Neutrino Committee</vt:lpstr>
      <vt:lpstr>DOE Funding Status for LBNF/DUNE-US – 1 of 2</vt:lpstr>
      <vt:lpstr>DOE Funding Status for LBNF/DUNE-US – 2 of 2</vt:lpstr>
      <vt:lpstr>Status of LBNC Milestones</vt:lpstr>
      <vt:lpstr>Status of Responses to LBNC Review Recommendations </vt:lpstr>
      <vt:lpstr>Risk Update</vt:lpstr>
      <vt:lpstr>Ross Shaft Rehab progress</vt:lpstr>
      <vt:lpstr>Ross Shaft Rehab photos</vt:lpstr>
      <vt:lpstr>Summary</vt:lpstr>
      <vt:lpstr>LBNF management, schedule and planning:   Subgroup #7 (Smith, Robinson, MacFarlane)</vt:lpstr>
      <vt:lpstr>LBNF management, schedule and planning:   Subgroup #7 (Smith, Robinson, MacFarlane)</vt:lpstr>
      <vt:lpstr>LBNF/DUNE interfaces: subgroup #8 (Lindgren, Smith, Klebaner, Fuerst)</vt:lpstr>
      <vt:lpstr>LBNF/DUNE planning for cryogenics: subgroup #6 (Fuerst, Klebaner, Laxdal, and Robinson)</vt:lpstr>
      <vt:lpstr>LBNF/DUNE planning for cryogenics: subgroup #6 (Fuerst, Klebaner, Laxdal, and Robinson)</vt:lpstr>
      <vt:lpstr>LBNF/DUNE planning for cryogenics: subgroup #6 (Fuerst, Klebaner, Laxdal, and Robinson)</vt:lpstr>
      <vt:lpstr>State of DUNE and Update to DUNE CD-2 Strategy</vt:lpstr>
      <vt:lpstr>The DUNE Collaboration</vt:lpstr>
      <vt:lpstr>The DUNE Collaboration</vt:lpstr>
      <vt:lpstr>Management Structure: Aug 2017</vt:lpstr>
      <vt:lpstr>DUNE in 2017</vt:lpstr>
      <vt:lpstr>DUNE management, schedule &amp; planning: MacFarlane, Jenni, Proudfoot</vt:lpstr>
      <vt:lpstr>DUNE management, schedule &amp; planning: MacFarlane, Jenni, Proudfoot</vt:lpstr>
      <vt:lpstr>Physics, Reconstruction, FD TF &amp; ND TF:  Subgroup #4 (Boehnlein, Bhadra, Mondal, Huber, Heinemann)</vt:lpstr>
      <vt:lpstr>Dune Computing: Subgroup #5  (Boehnlein, Bhadra, Mondal, Huber, Heinemann)</vt:lpstr>
      <vt:lpstr>ProtoDUNE Overview</vt:lpstr>
      <vt:lpstr>Since Last LBNC review …</vt:lpstr>
      <vt:lpstr>ProtoDUNE-SP Progress</vt:lpstr>
      <vt:lpstr>ProtoDUNE-SP Progress</vt:lpstr>
      <vt:lpstr>ProtoDUNE-SP Schedule (March)</vt:lpstr>
      <vt:lpstr>ProtoDUNE-SP Schedule (June)</vt:lpstr>
      <vt:lpstr>ProtoDUNE-DP Progress</vt:lpstr>
      <vt:lpstr>ProtoDUNE-DP Progress</vt:lpstr>
      <vt:lpstr>PowerPoint Presentation</vt:lpstr>
      <vt:lpstr>PowerPoint Presentation</vt:lpstr>
      <vt:lpstr>ProtoDUNE-DP Schedule (April)</vt:lpstr>
      <vt:lpstr>ProtoDUNE-DP Schedule (June)</vt:lpstr>
      <vt:lpstr>Summary</vt:lpstr>
      <vt:lpstr>protoDUNE-SP schedule and planning: subgroup #3  (Proudfoot, Jenni, Heinemann, Huber, Lindgren, Pitts)</vt:lpstr>
      <vt:lpstr>protoDUNE-SP CE &amp; TPC: subgroup #1  (Pitts, MacFarlane, Liu, Pallavicini, Monroe, Proudfoot, Mondal)</vt:lpstr>
      <vt:lpstr>ProtoDUNE-SP-DAQ: subgroup #2 (Liu, Boehnlein, Pitts, Bhadra)</vt:lpstr>
      <vt:lpstr>protoDUNE-DP technical,  schedule and planning: subgroup #9 (Monroe, MacFarlane)</vt:lpstr>
      <vt:lpstr>Summary</vt:lpstr>
      <vt:lpstr>Backup</vt:lpstr>
      <vt:lpstr>Agenda: March 23-25 at Fermilab</vt:lpstr>
      <vt:lpstr>Agenda: March 23-25 at Fermilab</vt:lpstr>
    </vt:vector>
  </TitlesOfParts>
  <Company>Fermi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LBNC: assessment and oversight of LBNF and DUNE</dc:title>
  <dc:creator>David B. MacFarlane</dc:creator>
  <cp:lastModifiedBy>MacFarlane, David B.</cp:lastModifiedBy>
  <cp:revision>1129</cp:revision>
  <cp:lastPrinted>2015-09-18T17:33:44Z</cp:lastPrinted>
  <dcterms:created xsi:type="dcterms:W3CDTF">2014-05-19T00:14:38Z</dcterms:created>
  <dcterms:modified xsi:type="dcterms:W3CDTF">2017-07-07T13:09:07Z</dcterms:modified>
</cp:coreProperties>
</file>