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24"/>
  </p:notesMasterIdLst>
  <p:handoutMasterIdLst>
    <p:handoutMasterId r:id="rId25"/>
  </p:handoutMasterIdLst>
  <p:sldIdLst>
    <p:sldId id="510" r:id="rId6"/>
    <p:sldId id="574" r:id="rId7"/>
    <p:sldId id="512" r:id="rId8"/>
    <p:sldId id="575" r:id="rId9"/>
    <p:sldId id="576" r:id="rId10"/>
    <p:sldId id="577" r:id="rId11"/>
    <p:sldId id="578" r:id="rId12"/>
    <p:sldId id="581" r:id="rId13"/>
    <p:sldId id="582" r:id="rId14"/>
    <p:sldId id="583" r:id="rId15"/>
    <p:sldId id="584" r:id="rId16"/>
    <p:sldId id="586" r:id="rId17"/>
    <p:sldId id="589" r:id="rId18"/>
    <p:sldId id="587" r:id="rId19"/>
    <p:sldId id="588" r:id="rId20"/>
    <p:sldId id="591" r:id="rId21"/>
    <p:sldId id="590" r:id="rId22"/>
    <p:sldId id="592" r:id="rId23"/>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CBCB"/>
    <a:srgbClr val="505050"/>
    <a:srgbClr val="929292"/>
    <a:srgbClr val="0D2C52"/>
    <a:srgbClr val="515151"/>
    <a:srgbClr val="0A234E"/>
    <a:srgbClr val="CB402A"/>
    <a:srgbClr val="4C8C40"/>
    <a:srgbClr val="04B5E6"/>
    <a:srgbClr val="F68D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94" autoAdjust="0"/>
    <p:restoredTop sz="95135" autoAdjust="0"/>
  </p:normalViewPr>
  <p:slideViewPr>
    <p:cSldViewPr snapToGrid="0" snapToObjects="1">
      <p:cViewPr varScale="1">
        <p:scale>
          <a:sx n="82" d="100"/>
          <a:sy n="82" d="100"/>
        </p:scale>
        <p:origin x="1884" y="84"/>
      </p:cViewPr>
      <p:guideLst>
        <p:guide orient="horz" pos="2160"/>
        <p:guide pos="2880"/>
      </p:guideLst>
    </p:cSldViewPr>
  </p:slideViewPr>
  <p:outlineViewPr>
    <p:cViewPr>
      <p:scale>
        <a:sx n="33" d="100"/>
        <a:sy n="33" d="100"/>
      </p:scale>
      <p:origin x="0" y="-119622"/>
    </p:cViewPr>
  </p:outlineViewPr>
  <p:notesTextViewPr>
    <p:cViewPr>
      <p:scale>
        <a:sx n="100" d="100"/>
        <a:sy n="100" d="100"/>
      </p:scale>
      <p:origin x="0" y="0"/>
    </p:cViewPr>
  </p:notesTextViewPr>
  <p:sorterViewPr>
    <p:cViewPr>
      <p:scale>
        <a:sx n="110" d="100"/>
        <a:sy n="110" d="100"/>
      </p:scale>
      <p:origin x="0" y="-2478"/>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E6F29856-FFE1-AE42-BCCA-0D78928A922B}" type="datetimeFigureOut">
              <a:rPr lang="en-US"/>
              <a:pPr>
                <a:defRPr/>
              </a:pPr>
              <a:t>6/22/2017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4EFC1AB2-CF57-DF49-A528-85490AB86070}" type="slidenum">
              <a:rPr lang="en-US"/>
              <a:pPr>
                <a:defRPr/>
              </a:pPr>
              <a:t>‹#›</a:t>
            </a:fld>
            <a:endParaRPr lang="en-US" dirty="0"/>
          </a:p>
        </p:txBody>
      </p:sp>
    </p:spTree>
    <p:extLst>
      <p:ext uri="{BB962C8B-B14F-4D97-AF65-F5344CB8AC3E}">
        <p14:creationId xmlns:p14="http://schemas.microsoft.com/office/powerpoint/2010/main" val="17541156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3886E6E6-E9CE-D440-A32F-54DDF1CCF107}" type="datetimeFigureOut">
              <a:rPr lang="en-US"/>
              <a:pPr>
                <a:defRPr/>
              </a:pPr>
              <a:t>6/22/2017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40591FB0-047F-484E-9E8C-9233C9F80E2D}" type="slidenum">
              <a:rPr lang="en-US"/>
              <a:pPr>
                <a:defRPr/>
              </a:pPr>
              <a:t>‹#›</a:t>
            </a:fld>
            <a:endParaRPr lang="en-US" dirty="0"/>
          </a:p>
        </p:txBody>
      </p:sp>
    </p:spTree>
    <p:extLst>
      <p:ext uri="{BB962C8B-B14F-4D97-AF65-F5344CB8AC3E}">
        <p14:creationId xmlns:p14="http://schemas.microsoft.com/office/powerpoint/2010/main" val="266713638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591FB0-047F-484E-9E8C-9233C9F80E2D}" type="slidenum">
              <a:rPr lang="en-US" smtClean="0"/>
              <a:pPr>
                <a:defRPr/>
              </a:pPr>
              <a:t>1</a:t>
            </a:fld>
            <a:endParaRPr lang="en-US" dirty="0"/>
          </a:p>
        </p:txBody>
      </p:sp>
    </p:spTree>
    <p:extLst>
      <p:ext uri="{BB962C8B-B14F-4D97-AF65-F5344CB8AC3E}">
        <p14:creationId xmlns:p14="http://schemas.microsoft.com/office/powerpoint/2010/main" val="1117616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591FB0-047F-484E-9E8C-9233C9F80E2D}" type="slidenum">
              <a:rPr lang="en-US" smtClean="0"/>
              <a:pPr>
                <a:defRPr/>
              </a:pPr>
              <a:t>2</a:t>
            </a:fld>
            <a:endParaRPr lang="en-US" dirty="0"/>
          </a:p>
        </p:txBody>
      </p:sp>
    </p:spTree>
    <p:extLst>
      <p:ext uri="{BB962C8B-B14F-4D97-AF65-F5344CB8AC3E}">
        <p14:creationId xmlns:p14="http://schemas.microsoft.com/office/powerpoint/2010/main" val="478196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1780113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F40A11F-442D-A34F-88AD-9EC1605D748F}" type="slidenum">
              <a:rPr lang="en-US" smtClean="0"/>
              <a:pPr>
                <a:defRPr/>
              </a:pPr>
              <a:t>9</a:t>
            </a:fld>
            <a:endParaRPr lang="en-US" dirty="0"/>
          </a:p>
        </p:txBody>
      </p:sp>
    </p:spTree>
    <p:extLst>
      <p:ext uri="{BB962C8B-B14F-4D97-AF65-F5344CB8AC3E}">
        <p14:creationId xmlns:p14="http://schemas.microsoft.com/office/powerpoint/2010/main" val="2935298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Tree>
    <p:extLst>
      <p:ext uri="{BB962C8B-B14F-4D97-AF65-F5344CB8AC3E}">
        <p14:creationId xmlns:p14="http://schemas.microsoft.com/office/powerpoint/2010/main" val="2793862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27239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6/17/2017</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Sergei Nagaitsev | Welcome to Fermilab</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765763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6/17/2017</a:t>
            </a:r>
          </a:p>
        </p:txBody>
      </p:sp>
      <p:sp>
        <p:nvSpPr>
          <p:cNvPr id="4" name="Footer Placeholder 3"/>
          <p:cNvSpPr>
            <a:spLocks noGrp="1"/>
          </p:cNvSpPr>
          <p:nvPr>
            <p:ph type="ftr" sz="quarter" idx="11"/>
          </p:nvPr>
        </p:nvSpPr>
        <p:spPr/>
        <p:txBody>
          <a:bodyPr/>
          <a:lstStyle/>
          <a:p>
            <a:r>
              <a:rPr lang="en-US"/>
              <a:t>Sergei Nagaitsev | Welcome to Fermilab</a:t>
            </a:r>
          </a:p>
        </p:txBody>
      </p:sp>
      <p:sp>
        <p:nvSpPr>
          <p:cNvPr id="5" name="Slide Number Placeholder 4"/>
          <p:cNvSpPr>
            <a:spLocks noGrp="1"/>
          </p:cNvSpPr>
          <p:nvPr>
            <p:ph type="sldNum" sz="quarter" idx="12"/>
          </p:nvPr>
        </p:nvSpPr>
        <p:spPr/>
        <p:txBody>
          <a:bodyPr/>
          <a:lstStyle/>
          <a:p>
            <a:fld id="{03A4A448-C1CE-47B0-96A4-F34868E91753}" type="slidenum">
              <a:rPr lang="en-US" smtClean="0"/>
              <a:t>‹#›</a:t>
            </a:fld>
            <a:endParaRPr lang="en-US"/>
          </a:p>
        </p:txBody>
      </p:sp>
    </p:spTree>
    <p:extLst>
      <p:ext uri="{BB962C8B-B14F-4D97-AF65-F5344CB8AC3E}">
        <p14:creationId xmlns:p14="http://schemas.microsoft.com/office/powerpoint/2010/main" val="1797999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4800">
                <a:solidFill>
                  <a:srgbClr val="154D81"/>
                </a:solidFill>
              </a:defRPr>
            </a:lvl1pPr>
          </a:lstStyle>
          <a:p>
            <a:r>
              <a:rPr lang="en-US" dirty="0"/>
              <a:t>Click to edit Master title style</a:t>
            </a:r>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154D81"/>
                </a:solidFill>
              </a:defRPr>
            </a:lvl1pPr>
          </a:lstStyle>
          <a:p>
            <a:pPr>
              <a:defRPr/>
            </a:pPr>
            <a:r>
              <a:rPr lang="en-US"/>
              <a:t>6/17/2017</a:t>
            </a:r>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a:t>Sergei Nagaitsev | Welcome to Fermilab</a:t>
            </a:r>
            <a:endParaRPr lang="en-US" b="1"/>
          </a:p>
        </p:txBody>
      </p:sp>
      <p:sp>
        <p:nvSpPr>
          <p:cNvPr id="6" name="Slide Number Placeholder 5"/>
          <p:cNvSpPr>
            <a:spLocks noGrp="1"/>
          </p:cNvSpPr>
          <p:nvPr>
            <p:ph type="sldNum" sz="quarter" idx="12"/>
          </p:nvPr>
        </p:nvSpPr>
        <p:spPr/>
        <p:txBody>
          <a:bodyPr/>
          <a:lstStyle>
            <a:lvl1pPr>
              <a:defRPr sz="900">
                <a:solidFill>
                  <a:srgbClr val="154D81"/>
                </a:solidFill>
              </a:defRPr>
            </a:lvl1pPr>
          </a:lstStyle>
          <a:p>
            <a:pPr>
              <a:defRPr/>
            </a:pPr>
            <a:fld id="{A8BAA062-F72A-D54C-921F-996C411C5980}" type="slidenum">
              <a:rPr lang="en-US"/>
              <a:pPr>
                <a:defRPr/>
              </a:pPr>
              <a:t>‹#›</a:t>
            </a:fld>
            <a:endParaRPr lang="en-US" dirty="0"/>
          </a:p>
        </p:txBody>
      </p:sp>
    </p:spTree>
    <p:extLst>
      <p:ext uri="{BB962C8B-B14F-4D97-AF65-F5344CB8AC3E}">
        <p14:creationId xmlns:p14="http://schemas.microsoft.com/office/powerpoint/2010/main" val="1316196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6/17/2017</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Sergei Nagaitsev | Welcome to Fermilab</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548320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445250" y="6515100"/>
            <a:ext cx="1076325" cy="241300"/>
          </a:xfrm>
        </p:spPr>
        <p:txBody>
          <a:bodyPr/>
          <a:lstStyle>
            <a:lvl1pPr>
              <a:defRPr/>
            </a:lvl1pPr>
          </a:lstStyle>
          <a:p>
            <a:pPr>
              <a:defRPr/>
            </a:pPr>
            <a:r>
              <a:rPr lang="en-US"/>
              <a:t>6/17/2017</a:t>
            </a:r>
          </a:p>
        </p:txBody>
      </p:sp>
      <p:sp>
        <p:nvSpPr>
          <p:cNvPr id="5" name="Footer Placeholder 4"/>
          <p:cNvSpPr>
            <a:spLocks noGrp="1"/>
          </p:cNvSpPr>
          <p:nvPr>
            <p:ph type="ftr" sz="quarter" idx="11"/>
          </p:nvPr>
        </p:nvSpPr>
        <p:spPr/>
        <p:txBody>
          <a:bodyPr/>
          <a:lstStyle>
            <a:lvl1pPr>
              <a:defRPr/>
            </a:lvl1pPr>
          </a:lstStyle>
          <a:p>
            <a:pPr>
              <a:defRPr/>
            </a:pPr>
            <a:r>
              <a:rPr lang="en-US"/>
              <a:t>Sergei Nagaitsev | Welcome to Fermilab</a:t>
            </a:r>
            <a:endParaRPr lang="en-US" b="1"/>
          </a:p>
        </p:txBody>
      </p:sp>
      <p:sp>
        <p:nvSpPr>
          <p:cNvPr id="8" name="Slide Number Placeholder 5"/>
          <p:cNvSpPr>
            <a:spLocks noGrp="1"/>
          </p:cNvSpPr>
          <p:nvPr>
            <p:ph type="sldNum" sz="quarter" idx="12"/>
          </p:nvPr>
        </p:nvSpPr>
        <p:spPr/>
        <p:txBody>
          <a:bodyPr/>
          <a:lstStyle>
            <a:lvl1pPr>
              <a:defRPr/>
            </a:lvl1pPr>
          </a:lstStyle>
          <a:p>
            <a:pPr>
              <a:defRPr/>
            </a:pPr>
            <a:fld id="{825B39AC-828A-804E-9908-16D53731C130}" type="slidenum">
              <a:rPr lang="en-US"/>
              <a:pPr>
                <a:defRPr/>
              </a:pPr>
              <a:t>‹#›</a:t>
            </a:fld>
            <a:endParaRPr lang="en-US"/>
          </a:p>
        </p:txBody>
      </p:sp>
    </p:spTree>
    <p:extLst>
      <p:ext uri="{BB962C8B-B14F-4D97-AF65-F5344CB8AC3E}">
        <p14:creationId xmlns:p14="http://schemas.microsoft.com/office/powerpoint/2010/main" val="133190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004C97"/>
                </a:solidFill>
                <a:latin typeface="Helvetica"/>
              </a:defRPr>
            </a:lvl1pPr>
          </a:lstStyle>
          <a:p>
            <a:pPr>
              <a:defRPr/>
            </a:pPr>
            <a:r>
              <a:rPr lang="en-US"/>
              <a:t>6/17/2017</a:t>
            </a:r>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Helvetica"/>
              </a:defRPr>
            </a:lvl1pPr>
          </a:lstStyle>
          <a:p>
            <a:pPr>
              <a:defRPr/>
            </a:pPr>
            <a:r>
              <a:rPr lang="en-US"/>
              <a:t>Sergei Nagaitsev | Welcome to Fermilab</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004C97"/>
                </a:solidFill>
                <a:latin typeface="Helvetica"/>
              </a:defRPr>
            </a:lvl1pPr>
          </a:lstStyle>
          <a:p>
            <a:pPr>
              <a:defRPr/>
            </a:pPr>
            <a:fld id="{60BD2361-C18D-7544-B3B8-3C47435CAD75}" type="slidenum">
              <a:rPr lang="en-US"/>
              <a:pPr>
                <a:defRPr/>
              </a:pPr>
              <a:t>‹#›</a:t>
            </a:fld>
            <a:endParaRPr lang="en-US" dirty="0"/>
          </a:p>
        </p:txBody>
      </p:sp>
      <p:grpSp>
        <p:nvGrpSpPr>
          <p:cNvPr id="6" name="Group 5"/>
          <p:cNvGrpSpPr>
            <a:grpSpLocks noChangeAspect="1"/>
          </p:cNvGrpSpPr>
          <p:nvPr userDrawn="1"/>
        </p:nvGrpSpPr>
        <p:grpSpPr>
          <a:xfrm>
            <a:off x="215900" y="6258863"/>
            <a:ext cx="8699500" cy="197990"/>
            <a:chOff x="600217" y="6258863"/>
            <a:chExt cx="8297721" cy="188846"/>
          </a:xfrm>
        </p:grpSpPr>
        <p:cxnSp>
          <p:nvCxnSpPr>
            <p:cNvPr id="7" name="Straight Connector 6"/>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8" name="Picture 6" descr="FermiLogo_RGB_NALBlue.png"/>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089" r:id="rId1"/>
    <p:sldLayoutId id="2147484090" r:id="rId2"/>
    <p:sldLayoutId id="2147484095" r:id="rId3"/>
    <p:sldLayoutId id="2147484096" r:id="rId4"/>
    <p:sldLayoutId id="2147484097" r:id="rId5"/>
    <p:sldLayoutId id="2147484098" r:id="rId6"/>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endParaRPr lang="en-US" dirty="0"/>
          </a:p>
          <a:p>
            <a:r>
              <a:rPr lang="en-US" dirty="0"/>
              <a:t>Sergei Nagaitsev</a:t>
            </a:r>
          </a:p>
          <a:p>
            <a:r>
              <a:rPr lang="en-US" dirty="0"/>
              <a:t>17 June 2017</a:t>
            </a:r>
          </a:p>
          <a:p>
            <a:endParaRPr lang="en-US" dirty="0"/>
          </a:p>
        </p:txBody>
      </p:sp>
      <p:sp>
        <p:nvSpPr>
          <p:cNvPr id="3" name="Text Placeholder 2"/>
          <p:cNvSpPr>
            <a:spLocks noGrp="1"/>
          </p:cNvSpPr>
          <p:nvPr>
            <p:ph type="body" sz="quarter" idx="11"/>
          </p:nvPr>
        </p:nvSpPr>
        <p:spPr>
          <a:xfrm>
            <a:off x="1243261" y="4245098"/>
            <a:ext cx="8499232" cy="1003049"/>
          </a:xfrm>
        </p:spPr>
        <p:txBody>
          <a:bodyPr>
            <a:noAutofit/>
          </a:bodyPr>
          <a:lstStyle/>
          <a:p>
            <a:r>
              <a:rPr lang="en-US" dirty="0">
                <a:latin typeface="Helvetica" charset="0"/>
              </a:rPr>
              <a:t>Welcome to </a:t>
            </a:r>
            <a:r>
              <a:rPr lang="en-US" dirty="0" err="1">
                <a:latin typeface="Helvetica" charset="0"/>
              </a:rPr>
              <a:t>Fermilab</a:t>
            </a:r>
            <a:r>
              <a:rPr lang="en-US" dirty="0">
                <a:latin typeface="Helvetica" charset="0"/>
              </a:rPr>
              <a:t>!</a:t>
            </a:r>
          </a:p>
        </p:txBody>
      </p:sp>
      <p:pic>
        <p:nvPicPr>
          <p:cNvPr id="4" name="Picture 3"/>
          <p:cNvPicPr>
            <a:picLocks noChangeAspect="1"/>
          </p:cNvPicPr>
          <p:nvPr/>
        </p:nvPicPr>
        <p:blipFill>
          <a:blip r:embed="rId3"/>
          <a:stretch>
            <a:fillRect/>
          </a:stretch>
        </p:blipFill>
        <p:spPr>
          <a:xfrm>
            <a:off x="5830341" y="3752525"/>
            <a:ext cx="3313659" cy="1988196"/>
          </a:xfrm>
          <a:prstGeom prst="rect">
            <a:avLst/>
          </a:prstGeom>
        </p:spPr>
      </p:pic>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2887" y="965200"/>
            <a:ext cx="8672513" cy="2855913"/>
          </a:xfrm>
        </p:spPr>
        <p:txBody>
          <a:bodyPr/>
          <a:lstStyle/>
          <a:p>
            <a:r>
              <a:rPr lang="en-US" dirty="0"/>
              <a:t>IEEE Board of Directors has approved a Milestone Award for the superconducting magnet system of the </a:t>
            </a:r>
            <a:r>
              <a:rPr lang="en-US" dirty="0" err="1"/>
              <a:t>Tevatron</a:t>
            </a:r>
            <a:endParaRPr lang="en-US" dirty="0"/>
          </a:p>
          <a:p>
            <a:pPr lvl="1"/>
            <a:r>
              <a:rPr lang="en-US" dirty="0"/>
              <a:t>“The IEEE Milestones program honors significant technical achievements in all areas associated with IEEE…Milestones recognize the technological innovation and excellence for the benefit of humanity found in unique products, services, seminal papers and patents.”</a:t>
            </a:r>
          </a:p>
          <a:p>
            <a:r>
              <a:rPr lang="en-US" dirty="0"/>
              <a:t>Ceremony at Fermilab planned for November 2017</a:t>
            </a:r>
          </a:p>
          <a:p>
            <a:pPr marL="0" indent="0">
              <a:buNone/>
            </a:pPr>
            <a:r>
              <a:rPr lang="en-US" sz="1600" dirty="0"/>
              <a:t> </a:t>
            </a:r>
          </a:p>
        </p:txBody>
      </p:sp>
      <p:sp>
        <p:nvSpPr>
          <p:cNvPr id="3" name="Title 2"/>
          <p:cNvSpPr>
            <a:spLocks noGrp="1"/>
          </p:cNvSpPr>
          <p:nvPr>
            <p:ph type="title"/>
          </p:nvPr>
        </p:nvSpPr>
        <p:spPr/>
        <p:txBody>
          <a:bodyPr/>
          <a:lstStyle/>
          <a:p>
            <a:r>
              <a:rPr lang="en-US" dirty="0"/>
              <a:t>Accomplishment: IEEE Milestone Award</a:t>
            </a:r>
          </a:p>
        </p:txBody>
      </p:sp>
      <p:sp>
        <p:nvSpPr>
          <p:cNvPr id="4" name="Date Placeholder 3"/>
          <p:cNvSpPr>
            <a:spLocks noGrp="1"/>
          </p:cNvSpPr>
          <p:nvPr>
            <p:ph type="dt" sz="half" idx="2"/>
          </p:nvPr>
        </p:nvSpPr>
        <p:spPr/>
        <p:txBody>
          <a:bodyPr/>
          <a:lstStyle/>
          <a:p>
            <a:pPr>
              <a:defRPr/>
            </a:pPr>
            <a:r>
              <a:rPr lang="en-US"/>
              <a:t>6/17/2017</a:t>
            </a:r>
            <a:endParaRPr lang="en-US" dirty="0"/>
          </a:p>
        </p:txBody>
      </p:sp>
      <p:sp>
        <p:nvSpPr>
          <p:cNvPr id="5" name="Footer Placeholder 4"/>
          <p:cNvSpPr>
            <a:spLocks noGrp="1"/>
          </p:cNvSpPr>
          <p:nvPr>
            <p:ph type="ftr" sz="quarter" idx="3"/>
          </p:nvPr>
        </p:nvSpPr>
        <p:spPr/>
        <p:txBody>
          <a:bodyPr/>
          <a:lstStyle/>
          <a:p>
            <a:pPr>
              <a:defRPr/>
            </a:pPr>
            <a:r>
              <a:rPr lang="en-US"/>
              <a:t>Sergei Nagaitsev | Welcome to Fermilab</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7" name="TextBox 6"/>
          <p:cNvSpPr txBox="1"/>
          <p:nvPr/>
        </p:nvSpPr>
        <p:spPr>
          <a:xfrm>
            <a:off x="-2104010" y="5465729"/>
            <a:ext cx="133242" cy="461665"/>
          </a:xfrm>
          <a:prstGeom prst="rect">
            <a:avLst/>
          </a:prstGeom>
          <a:noFill/>
        </p:spPr>
        <p:txBody>
          <a:bodyPr wrap="square" rtlCol="0">
            <a:spAutoFit/>
          </a:bodyPr>
          <a:lstStyle/>
          <a:p>
            <a:endParaRPr lang="en-US" dirty="0"/>
          </a:p>
        </p:txBody>
      </p:sp>
      <p:sp>
        <p:nvSpPr>
          <p:cNvPr id="8" name="Rectangle 1"/>
          <p:cNvSpPr>
            <a:spLocks noChangeArrowheads="1"/>
          </p:cNvSpPr>
          <p:nvPr/>
        </p:nvSpPr>
        <p:spPr bwMode="auto">
          <a:xfrm>
            <a:off x="910090" y="4641022"/>
            <a:ext cx="7338105" cy="1461939"/>
          </a:xfrm>
          <a:prstGeom prst="rect">
            <a:avLst/>
          </a:prstGeom>
          <a:solidFill>
            <a:schemeClr val="accent2">
              <a:lumMod val="75000"/>
            </a:schemeClr>
          </a:solidFill>
          <a:ln w="28575">
            <a:solidFill>
              <a:schemeClr val="accent6">
                <a:lumMod val="75000"/>
              </a:schemeClr>
            </a:solidFill>
          </a:ln>
          <a:effectLst>
            <a:innerShdw blurRad="114300">
              <a:prstClr val="black"/>
            </a:inn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CBCBCB"/>
                </a:solidFill>
                <a:effectLst/>
                <a:latin typeface="Times New Roman" panose="02020603050405020304" pitchFamily="18" charset="0"/>
                <a:ea typeface="Times New Roman" panose="02020603050405020304" pitchFamily="18" charset="0"/>
                <a:cs typeface="Times New Roman" panose="02020603050405020304" pitchFamily="18" charset="0"/>
              </a:rPr>
              <a:t>Superconducting Magnet System for the Fermilab </a:t>
            </a:r>
            <a:r>
              <a:rPr kumimoji="0" lang="en-US" altLang="en-US" sz="1400" b="1" i="0" u="none" strike="noStrike" cap="none" normalizeH="0" baseline="0" dirty="0" err="1">
                <a:ln>
                  <a:noFill/>
                </a:ln>
                <a:solidFill>
                  <a:srgbClr val="CBCBCB"/>
                </a:solidFill>
                <a:effectLst/>
                <a:latin typeface="Times New Roman" panose="02020603050405020304" pitchFamily="18" charset="0"/>
                <a:ea typeface="Times New Roman" panose="02020603050405020304" pitchFamily="18" charset="0"/>
                <a:cs typeface="Times New Roman" panose="02020603050405020304" pitchFamily="18" charset="0"/>
              </a:rPr>
              <a:t>Tevatron</a:t>
            </a:r>
            <a:r>
              <a:rPr kumimoji="0" lang="en-US" altLang="en-US" sz="1400" b="1" i="0" u="none" strike="noStrike" cap="none" normalizeH="0" baseline="0" dirty="0">
                <a:ln>
                  <a:noFill/>
                </a:ln>
                <a:solidFill>
                  <a:srgbClr val="CBCBCB"/>
                </a:solidFill>
                <a:effectLst/>
                <a:latin typeface="Times New Roman" panose="02020603050405020304" pitchFamily="18" charset="0"/>
                <a:ea typeface="Times New Roman" panose="02020603050405020304" pitchFamily="18" charset="0"/>
                <a:cs typeface="Times New Roman" panose="02020603050405020304" pitchFamily="18" charset="0"/>
              </a:rPr>
              <a:t> Accelerator/Collider, 1983-1985</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500" b="0" i="0" u="none" strike="noStrike" cap="none" normalizeH="0" baseline="0" dirty="0">
              <a:ln>
                <a:noFill/>
              </a:ln>
              <a:solidFill>
                <a:srgbClr val="CBCBCB"/>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CBCBCB"/>
                </a:solidFill>
                <a:effectLst/>
                <a:latin typeface="Times New Roman" panose="02020603050405020304" pitchFamily="18" charset="0"/>
                <a:ea typeface="Calibri" panose="020F0502020204030204" pitchFamily="34" charset="0"/>
                <a:cs typeface="Times New Roman" panose="02020603050405020304" pitchFamily="18" charset="0"/>
              </a:rPr>
              <a:t>The first large-scale use of superconducting magnets enabled the construction of the </a:t>
            </a:r>
            <a:r>
              <a:rPr kumimoji="0" lang="en-US" altLang="en-US" sz="1400" b="1" i="0" u="none" strike="noStrike" cap="none" normalizeH="0" baseline="0" dirty="0" err="1">
                <a:ln>
                  <a:noFill/>
                </a:ln>
                <a:solidFill>
                  <a:srgbClr val="CBCBCB"/>
                </a:solidFill>
                <a:effectLst/>
                <a:latin typeface="Times New Roman" panose="02020603050405020304" pitchFamily="18" charset="0"/>
                <a:ea typeface="Calibri" panose="020F0502020204030204" pitchFamily="34" charset="0"/>
                <a:cs typeface="Times New Roman" panose="02020603050405020304" pitchFamily="18" charset="0"/>
              </a:rPr>
              <a:t>Tevatron</a:t>
            </a:r>
            <a:r>
              <a:rPr kumimoji="0" lang="en-US" altLang="en-US" sz="1400" b="1" i="0" u="none" strike="noStrike" cap="none" normalizeH="0" baseline="0" dirty="0">
                <a:ln>
                  <a:noFill/>
                </a:ln>
                <a:solidFill>
                  <a:srgbClr val="CBCBCB"/>
                </a:solidFill>
                <a:effectLst/>
                <a:latin typeface="Times New Roman" panose="02020603050405020304" pitchFamily="18" charset="0"/>
                <a:ea typeface="Calibri" panose="020F0502020204030204" pitchFamily="34" charset="0"/>
                <a:cs typeface="Times New Roman" panose="02020603050405020304" pitchFamily="18" charset="0"/>
              </a:rPr>
              <a:t>. By 1985, the </a:t>
            </a:r>
            <a:r>
              <a:rPr kumimoji="0" lang="en-US" altLang="en-US" sz="1400" b="1" i="0" u="none" strike="noStrike" cap="none" normalizeH="0" baseline="0" dirty="0" err="1">
                <a:ln>
                  <a:noFill/>
                </a:ln>
                <a:solidFill>
                  <a:srgbClr val="CBCBCB"/>
                </a:solidFill>
                <a:effectLst/>
                <a:latin typeface="Times New Roman" panose="02020603050405020304" pitchFamily="18" charset="0"/>
                <a:ea typeface="Calibri" panose="020F0502020204030204" pitchFamily="34" charset="0"/>
                <a:cs typeface="Times New Roman" panose="02020603050405020304" pitchFamily="18" charset="0"/>
              </a:rPr>
              <a:t>Tevatron</a:t>
            </a:r>
            <a:r>
              <a:rPr kumimoji="0" lang="en-US" altLang="en-US" sz="1400" b="1" i="0" u="none" strike="noStrike" cap="none" normalizeH="0" baseline="0" dirty="0">
                <a:ln>
                  <a:noFill/>
                </a:ln>
                <a:solidFill>
                  <a:srgbClr val="CBCBCB"/>
                </a:solidFill>
                <a:effectLst/>
                <a:latin typeface="Times New Roman" panose="02020603050405020304" pitchFamily="18" charset="0"/>
                <a:ea typeface="Calibri" panose="020F0502020204030204" pitchFamily="34" charset="0"/>
                <a:cs typeface="Times New Roman" panose="02020603050405020304" pitchFamily="18" charset="0"/>
              </a:rPr>
              <a:t> achieved energy above 1 Tera electron-volt (</a:t>
            </a:r>
            <a:r>
              <a:rPr kumimoji="0" lang="en-US" altLang="en-US" sz="1400" b="1" i="0" u="none" strike="noStrike" cap="none" normalizeH="0" baseline="0" dirty="0" err="1">
                <a:ln>
                  <a:noFill/>
                </a:ln>
                <a:solidFill>
                  <a:srgbClr val="CBCBCB"/>
                </a:solidFill>
                <a:effectLst/>
                <a:latin typeface="Times New Roman" panose="02020603050405020304" pitchFamily="18" charset="0"/>
                <a:ea typeface="Calibri" panose="020F0502020204030204" pitchFamily="34" charset="0"/>
                <a:cs typeface="Times New Roman" panose="02020603050405020304" pitchFamily="18" charset="0"/>
              </a:rPr>
              <a:t>TeV</a:t>
            </a:r>
            <a:r>
              <a:rPr kumimoji="0" lang="en-US" altLang="en-US" sz="1400" b="1" i="0" u="none" strike="noStrike" cap="none" normalizeH="0" baseline="0" dirty="0">
                <a:ln>
                  <a:noFill/>
                </a:ln>
                <a:solidFill>
                  <a:srgbClr val="CBCBCB"/>
                </a:solidFill>
                <a:effectLst/>
                <a:latin typeface="Times New Roman" panose="02020603050405020304" pitchFamily="18" charset="0"/>
                <a:ea typeface="Calibri" panose="020F0502020204030204" pitchFamily="34" charset="0"/>
                <a:cs typeface="Times New Roman" panose="02020603050405020304" pitchFamily="18" charset="0"/>
              </a:rPr>
              <a:t>) in proton-antiproton collisions, making it the most powerful particle collider in the world until 2009. The </a:t>
            </a:r>
            <a:r>
              <a:rPr kumimoji="0" lang="en-US" altLang="en-US" sz="1400" b="1" i="0" u="none" strike="noStrike" cap="none" normalizeH="0" baseline="0" dirty="0" err="1">
                <a:ln>
                  <a:noFill/>
                </a:ln>
                <a:solidFill>
                  <a:srgbClr val="CBCBCB"/>
                </a:solidFill>
                <a:effectLst/>
                <a:latin typeface="Times New Roman" panose="02020603050405020304" pitchFamily="18" charset="0"/>
                <a:ea typeface="Calibri" panose="020F0502020204030204" pitchFamily="34" charset="0"/>
                <a:cs typeface="Times New Roman" panose="02020603050405020304" pitchFamily="18" charset="0"/>
              </a:rPr>
              <a:t>Tevatron</a:t>
            </a:r>
            <a:r>
              <a:rPr kumimoji="0" lang="en-US" altLang="en-US" sz="1400" b="1" i="0" u="none" strike="noStrike" cap="none" normalizeH="0" baseline="0" dirty="0">
                <a:ln>
                  <a:noFill/>
                </a:ln>
                <a:solidFill>
                  <a:srgbClr val="CBCBCB"/>
                </a:solidFill>
                <a:effectLst/>
                <a:latin typeface="Times New Roman" panose="02020603050405020304" pitchFamily="18" charset="0"/>
                <a:ea typeface="Calibri" panose="020F0502020204030204" pitchFamily="34" charset="0"/>
                <a:cs typeface="Times New Roman" panose="02020603050405020304" pitchFamily="18" charset="0"/>
              </a:rPr>
              <a:t> construction established the superconducting wire manufacturing infrastructure that made applications such as Magnetic Resonance Imaging (MRI) viable. </a:t>
            </a:r>
            <a:endParaRPr kumimoji="0" lang="en-US" altLang="en-US" sz="2000" b="0" i="0" u="none" strike="noStrike" cap="none" normalizeH="0" baseline="0" dirty="0">
              <a:ln>
                <a:noFill/>
              </a:ln>
              <a:solidFill>
                <a:srgbClr val="CBCBCB"/>
              </a:solidFill>
              <a:effectLst/>
              <a:latin typeface="Arial" panose="020B0604020202020204" pitchFamily="34" charset="0"/>
            </a:endParaRPr>
          </a:p>
        </p:txBody>
      </p:sp>
    </p:spTree>
    <p:extLst>
      <p:ext uri="{BB962C8B-B14F-4D97-AF65-F5344CB8AC3E}">
        <p14:creationId xmlns:p14="http://schemas.microsoft.com/office/powerpoint/2010/main" val="985584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6/17/2017</a:t>
            </a:r>
          </a:p>
        </p:txBody>
      </p:sp>
      <p:sp>
        <p:nvSpPr>
          <p:cNvPr id="5" name="Footer Placeholder 4"/>
          <p:cNvSpPr>
            <a:spLocks noGrp="1"/>
          </p:cNvSpPr>
          <p:nvPr>
            <p:ph type="ftr" sz="quarter" idx="11"/>
          </p:nvPr>
        </p:nvSpPr>
        <p:spPr/>
        <p:txBody>
          <a:bodyPr/>
          <a:lstStyle/>
          <a:p>
            <a:pPr>
              <a:defRPr/>
            </a:pPr>
            <a:r>
              <a:rPr lang="en-US"/>
              <a:t>Sergei Nagaitsev | Welcome to Fermilab</a:t>
            </a:r>
            <a:endParaRPr lang="en-US" b="1"/>
          </a:p>
        </p:txBody>
      </p:sp>
      <p:sp>
        <p:nvSpPr>
          <p:cNvPr id="6" name="Slide Number Placeholder 5"/>
          <p:cNvSpPr>
            <a:spLocks noGrp="1"/>
          </p:cNvSpPr>
          <p:nvPr>
            <p:ph type="sldNum" sz="quarter" idx="12"/>
          </p:nvPr>
        </p:nvSpPr>
        <p:spPr>
          <a:xfrm>
            <a:off x="2362200" y="6122987"/>
            <a:ext cx="447675" cy="241300"/>
          </a:xfrm>
        </p:spPr>
        <p:txBody>
          <a:bodyPr/>
          <a:lstStyle/>
          <a:p>
            <a:pPr>
              <a:defRPr/>
            </a:pPr>
            <a:fld id="{825B39AC-828A-804E-9908-16D53731C130}" type="slidenum">
              <a:rPr lang="en-US" smtClean="0"/>
              <a:pPr>
                <a:defRPr/>
              </a:pPr>
              <a:t>11</a:t>
            </a:fld>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360487"/>
            <a:ext cx="43338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7"/>
          <p:cNvSpPr txBox="1">
            <a:spLocks noChangeArrowheads="1"/>
          </p:cNvSpPr>
          <p:nvPr/>
        </p:nvSpPr>
        <p:spPr bwMode="auto">
          <a:xfrm>
            <a:off x="2286000" y="808037"/>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9pPr>
          </a:lstStyle>
          <a:p>
            <a:pPr algn="l" eaLnBrk="1" hangingPunct="1"/>
            <a:r>
              <a:rPr lang="en-US" altLang="en-US" sz="2000" dirty="0">
                <a:solidFill>
                  <a:srgbClr val="C00000"/>
                </a:solidFill>
              </a:rPr>
              <a:t>Broad band ~1kV RF, ferrite loaded </a:t>
            </a: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265487"/>
            <a:ext cx="44354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865687"/>
            <a:ext cx="4419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
          <p:cNvSpPr txBox="1">
            <a:spLocks noChangeArrowheads="1"/>
          </p:cNvSpPr>
          <p:nvPr/>
        </p:nvSpPr>
        <p:spPr bwMode="auto">
          <a:xfrm>
            <a:off x="2362199" y="1322387"/>
            <a:ext cx="214821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9pPr>
          </a:lstStyle>
          <a:p>
            <a:pPr algn="l" eaLnBrk="1" hangingPunct="1">
              <a:lnSpc>
                <a:spcPct val="90000"/>
              </a:lnSpc>
              <a:spcBef>
                <a:spcPct val="50000"/>
              </a:spcBef>
            </a:pPr>
            <a:r>
              <a:rPr lang="en-US" altLang="en-US" sz="1600" dirty="0">
                <a:solidFill>
                  <a:srgbClr val="C00000"/>
                </a:solidFill>
              </a:rPr>
              <a:t>J. Griffin, FNAL  1983</a:t>
            </a:r>
          </a:p>
        </p:txBody>
      </p:sp>
      <p:sp>
        <p:nvSpPr>
          <p:cNvPr id="18" name="Title 1"/>
          <p:cNvSpPr>
            <a:spLocks noGrp="1"/>
          </p:cNvSpPr>
          <p:nvPr>
            <p:ph type="title"/>
          </p:nvPr>
        </p:nvSpPr>
        <p:spPr>
          <a:xfrm>
            <a:off x="437998" y="118822"/>
            <a:ext cx="7481455" cy="500303"/>
          </a:xfrm>
        </p:spPr>
        <p:txBody>
          <a:bodyPr/>
          <a:lstStyle/>
          <a:p>
            <a:r>
              <a:rPr lang="en-US" altLang="en-US" sz="2800" dirty="0" err="1"/>
              <a:t>Fermilab</a:t>
            </a:r>
            <a:r>
              <a:rPr lang="en-US" altLang="en-US" sz="2800" dirty="0"/>
              <a:t> Invention: RF Barrier Bucket</a:t>
            </a:r>
          </a:p>
        </p:txBody>
      </p:sp>
    </p:spTree>
    <p:extLst>
      <p:ext uri="{BB962C8B-B14F-4D97-AF65-F5344CB8AC3E}">
        <p14:creationId xmlns:p14="http://schemas.microsoft.com/office/powerpoint/2010/main" val="2566120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6/17/2017</a:t>
            </a:r>
          </a:p>
        </p:txBody>
      </p:sp>
      <p:sp>
        <p:nvSpPr>
          <p:cNvPr id="5" name="Footer Placeholder 4"/>
          <p:cNvSpPr>
            <a:spLocks noGrp="1"/>
          </p:cNvSpPr>
          <p:nvPr>
            <p:ph type="ftr" sz="quarter" idx="11"/>
          </p:nvPr>
        </p:nvSpPr>
        <p:spPr/>
        <p:txBody>
          <a:bodyPr/>
          <a:lstStyle/>
          <a:p>
            <a:pPr>
              <a:defRPr/>
            </a:pPr>
            <a:r>
              <a:rPr lang="en-US"/>
              <a:t>Sergei Nagaitsev | Welcome to Fermilab</a:t>
            </a:r>
            <a:endParaRPr lang="en-US" b="1"/>
          </a:p>
        </p:txBody>
      </p:sp>
      <p:sp>
        <p:nvSpPr>
          <p:cNvPr id="6" name="Slide Number Placeholder 5"/>
          <p:cNvSpPr>
            <a:spLocks noGrp="1"/>
          </p:cNvSpPr>
          <p:nvPr>
            <p:ph type="sldNum" sz="quarter" idx="12"/>
          </p:nvPr>
        </p:nvSpPr>
        <p:spPr/>
        <p:txBody>
          <a:bodyPr/>
          <a:lstStyle/>
          <a:p>
            <a:pPr>
              <a:defRPr/>
            </a:pPr>
            <a:fld id="{825B39AC-828A-804E-9908-16D53731C130}" type="slidenum">
              <a:rPr lang="en-US" smtClean="0"/>
              <a:pPr>
                <a:defRPr/>
              </a:pPr>
              <a:t>12</a:t>
            </a:fld>
            <a:endParaRPr lang="en-US"/>
          </a:p>
        </p:txBody>
      </p:sp>
      <p:sp>
        <p:nvSpPr>
          <p:cNvPr id="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Technology: </a:t>
            </a:r>
            <a:r>
              <a:rPr lang="en-US" altLang="en-US" dirty="0" err="1">
                <a:latin typeface="Helvetica" panose="020B0604020202020204" pitchFamily="34" charset="0"/>
                <a:ea typeface="Geneva" pitchFamily="121" charset="-128"/>
              </a:rPr>
              <a:t>Pbar</a:t>
            </a:r>
            <a:r>
              <a:rPr lang="en-US" altLang="en-US" dirty="0">
                <a:latin typeface="Helvetica" panose="020B0604020202020204" pitchFamily="34" charset="0"/>
                <a:ea typeface="Geneva" pitchFamily="121" charset="-128"/>
              </a:rPr>
              <a:t> Momentum Mining </a:t>
            </a:r>
            <a:br>
              <a:rPr lang="en-US" altLang="en-US" dirty="0">
                <a:latin typeface="Helvetica" panose="020B0604020202020204" pitchFamily="34" charset="0"/>
                <a:ea typeface="Geneva" pitchFamily="121" charset="-128"/>
              </a:rPr>
            </a:br>
            <a:r>
              <a:rPr lang="en-US" altLang="en-US" dirty="0">
                <a:latin typeface="Helvetica" panose="020B0604020202020204" pitchFamily="34" charset="0"/>
                <a:ea typeface="Geneva" pitchFamily="121" charset="-128"/>
              </a:rPr>
              <a:t>in the RR for Collider Runs</a:t>
            </a:r>
          </a:p>
        </p:txBody>
      </p:sp>
      <p:pic>
        <p:nvPicPr>
          <p:cNvPr id="8" name="RR-soft-MM-store549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138" y="908403"/>
            <a:ext cx="6096000" cy="4572000"/>
          </a:xfrm>
          <a:prstGeom prst="rect">
            <a:avLst/>
          </a:prstGeom>
        </p:spPr>
      </p:pic>
      <p:sp>
        <p:nvSpPr>
          <p:cNvPr id="9" name="Rectangle 8"/>
          <p:cNvSpPr/>
          <p:nvPr/>
        </p:nvSpPr>
        <p:spPr>
          <a:xfrm>
            <a:off x="5486400" y="1645454"/>
            <a:ext cx="3429000" cy="707886"/>
          </a:xfrm>
          <a:prstGeom prst="rect">
            <a:avLst/>
          </a:prstGeom>
          <a:solidFill>
            <a:srgbClr val="FFFF00"/>
          </a:solidFill>
          <a:ln>
            <a:solidFill>
              <a:schemeClr val="tx1"/>
            </a:solidFill>
          </a:ln>
        </p:spPr>
        <p:txBody>
          <a:bodyPr wrap="square">
            <a:spAutoFit/>
          </a:bodyPr>
          <a:lstStyle/>
          <a:p>
            <a:r>
              <a:rPr lang="en-US" sz="2000" dirty="0"/>
              <a:t>Ch1=Barrier Waveform, </a:t>
            </a:r>
          </a:p>
          <a:p>
            <a:r>
              <a:rPr lang="en-US" sz="2000" dirty="0"/>
              <a:t>Ch2= Beam-WCM </a:t>
            </a:r>
          </a:p>
        </p:txBody>
      </p:sp>
      <p:sp>
        <p:nvSpPr>
          <p:cNvPr id="2" name="TextBox 1"/>
          <p:cNvSpPr txBox="1"/>
          <p:nvPr/>
        </p:nvSpPr>
        <p:spPr>
          <a:xfrm>
            <a:off x="0" y="5966117"/>
            <a:ext cx="8550354" cy="338554"/>
          </a:xfrm>
          <a:prstGeom prst="rect">
            <a:avLst/>
          </a:prstGeom>
          <a:noFill/>
        </p:spPr>
        <p:txBody>
          <a:bodyPr wrap="none" rtlCol="0">
            <a:spAutoFit/>
          </a:bodyPr>
          <a:lstStyle/>
          <a:p>
            <a:r>
              <a:rPr lang="en-US" sz="1600" dirty="0"/>
              <a:t>Development would have been impossible without very sophisticated digital LLRF controls (B. Chase)</a:t>
            </a:r>
          </a:p>
        </p:txBody>
      </p:sp>
    </p:spTree>
    <p:extLst>
      <p:ext uri="{BB962C8B-B14F-4D97-AF65-F5344CB8AC3E}">
        <p14:creationId xmlns:p14="http://schemas.microsoft.com/office/powerpoint/2010/main" val="75312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1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2800" dirty="0"/>
              <a:t>The </a:t>
            </a:r>
            <a:r>
              <a:rPr lang="en-US" sz="2800" dirty="0" err="1"/>
              <a:t>Fermilab</a:t>
            </a:r>
            <a:r>
              <a:rPr lang="en-US" sz="2800" dirty="0"/>
              <a:t> Electron Cooling System</a:t>
            </a:r>
          </a:p>
        </p:txBody>
      </p:sp>
      <p:sp>
        <p:nvSpPr>
          <p:cNvPr id="4" name="Date Placeholder 3"/>
          <p:cNvSpPr>
            <a:spLocks noGrp="1"/>
          </p:cNvSpPr>
          <p:nvPr>
            <p:ph type="dt" sz="half" idx="10"/>
          </p:nvPr>
        </p:nvSpPr>
        <p:spPr/>
        <p:txBody>
          <a:bodyPr/>
          <a:lstStyle/>
          <a:p>
            <a:pPr>
              <a:defRPr/>
            </a:pPr>
            <a:r>
              <a:rPr lang="en-US"/>
              <a:t>6/17/2017</a:t>
            </a:r>
          </a:p>
        </p:txBody>
      </p:sp>
      <p:sp>
        <p:nvSpPr>
          <p:cNvPr id="5" name="Footer Placeholder 4"/>
          <p:cNvSpPr>
            <a:spLocks noGrp="1"/>
          </p:cNvSpPr>
          <p:nvPr>
            <p:ph type="ftr" sz="quarter" idx="11"/>
          </p:nvPr>
        </p:nvSpPr>
        <p:spPr/>
        <p:txBody>
          <a:bodyPr/>
          <a:lstStyle/>
          <a:p>
            <a:pPr>
              <a:defRPr/>
            </a:pPr>
            <a:r>
              <a:rPr lang="en-US"/>
              <a:t>Sergei Nagaitsev | Welcome to Fermilab</a:t>
            </a:r>
            <a:endParaRPr lang="en-US" b="1"/>
          </a:p>
        </p:txBody>
      </p:sp>
      <p:sp>
        <p:nvSpPr>
          <p:cNvPr id="6" name="Slide Number Placeholder 5"/>
          <p:cNvSpPr>
            <a:spLocks noGrp="1"/>
          </p:cNvSpPr>
          <p:nvPr>
            <p:ph type="sldNum" sz="quarter" idx="12"/>
          </p:nvPr>
        </p:nvSpPr>
        <p:spPr/>
        <p:txBody>
          <a:bodyPr/>
          <a:lstStyle/>
          <a:p>
            <a:pPr>
              <a:defRPr/>
            </a:pPr>
            <a:fld id="{A8BAA062-F72A-D54C-921F-996C411C5980}" type="slidenum">
              <a:rPr lang="en-US" smtClean="0"/>
              <a:pPr>
                <a:defRPr/>
              </a:pPr>
              <a:t>13</a:t>
            </a:fld>
            <a:endParaRPr lang="en-US" dirty="0"/>
          </a:p>
        </p:txBody>
      </p:sp>
      <p:sp>
        <p:nvSpPr>
          <p:cNvPr id="7" name="Rectangle 3"/>
          <p:cNvSpPr txBox="1">
            <a:spLocks noChangeArrowheads="1"/>
          </p:cNvSpPr>
          <p:nvPr/>
        </p:nvSpPr>
        <p:spPr>
          <a:xfrm>
            <a:off x="133649" y="2933699"/>
            <a:ext cx="7696200" cy="3419476"/>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FF0000"/>
                </a:solidFill>
              </a:rPr>
              <a:t>Electron beam power:</a:t>
            </a:r>
          </a:p>
          <a:p>
            <a:pPr lvl="1"/>
            <a:r>
              <a:rPr lang="en-US" sz="1800" dirty="0"/>
              <a:t>4 MeV </a:t>
            </a:r>
            <a:r>
              <a:rPr lang="en-US" sz="1800" dirty="0">
                <a:sym typeface="Symbol"/>
              </a:rPr>
              <a:t> </a:t>
            </a:r>
            <a:r>
              <a:rPr lang="en-US" sz="1800" dirty="0"/>
              <a:t>0.5 A = 2 MW DC</a:t>
            </a:r>
          </a:p>
          <a:p>
            <a:pPr lvl="2"/>
            <a:r>
              <a:rPr lang="en-US" sz="1600" dirty="0"/>
              <a:t>Energy recovery scheme</a:t>
            </a:r>
          </a:p>
          <a:p>
            <a:pPr lvl="2"/>
            <a:r>
              <a:rPr lang="en-US" sz="1600" dirty="0"/>
              <a:t>Very low beam losses are required</a:t>
            </a:r>
          </a:p>
          <a:p>
            <a:r>
              <a:rPr lang="en-US" sz="2000" dirty="0">
                <a:solidFill>
                  <a:srgbClr val="FF0000"/>
                </a:solidFill>
              </a:rPr>
              <a:t>Beam quality:</a:t>
            </a:r>
          </a:p>
          <a:p>
            <a:pPr lvl="1"/>
            <a:r>
              <a:rPr lang="en-US" sz="1800" dirty="0"/>
              <a:t>Transverse electron beam temperature (in the rest frame) should be comparable to the cathode temperature  ~1400K </a:t>
            </a:r>
          </a:p>
          <a:p>
            <a:r>
              <a:rPr lang="en-US" sz="2000" dirty="0">
                <a:solidFill>
                  <a:srgbClr val="FF0000"/>
                </a:solidFill>
              </a:rPr>
              <a:t>Development: 1996-2004</a:t>
            </a:r>
          </a:p>
          <a:p>
            <a:pPr lvl="1"/>
            <a:r>
              <a:rPr lang="en-US" sz="1800" dirty="0">
                <a:solidFill>
                  <a:srgbClr val="FF0000"/>
                </a:solidFill>
              </a:rPr>
              <a:t>Operations: 2005 – 2011</a:t>
            </a:r>
          </a:p>
          <a:p>
            <a:pPr>
              <a:buFont typeface="Wingdings" pitchFamily="2" charset="2"/>
              <a:buNone/>
            </a:pPr>
            <a:endParaRPr lang="en-US" sz="2000" dirty="0"/>
          </a:p>
        </p:txBody>
      </p:sp>
      <p:sp>
        <p:nvSpPr>
          <p:cNvPr id="8" name="Rectangle 4"/>
          <p:cNvSpPr>
            <a:spLocks noChangeArrowheads="1"/>
          </p:cNvSpPr>
          <p:nvPr/>
        </p:nvSpPr>
        <p:spPr bwMode="auto">
          <a:xfrm>
            <a:off x="19349" y="840164"/>
            <a:ext cx="3962400" cy="1785104"/>
          </a:xfrm>
          <a:prstGeom prst="rect">
            <a:avLst/>
          </a:prstGeom>
          <a:noFill/>
          <a:ln w="9525" algn="ctr">
            <a:solidFill>
              <a:srgbClr val="FF00FF"/>
            </a:solidFill>
            <a:miter lim="800000"/>
            <a:headEnd/>
            <a:tailEnd/>
          </a:ln>
          <a:effectLst/>
        </p:spPr>
        <p:txBody>
          <a:bodyPr wrap="square">
            <a:spAutoFit/>
          </a:bodyPr>
          <a:lstStyle/>
          <a:p>
            <a:r>
              <a:rPr lang="en-US" sz="2000" dirty="0">
                <a:solidFill>
                  <a:srgbClr val="FF3300"/>
                </a:solidFill>
                <a:latin typeface="Times New Roman" pitchFamily="18" charset="0"/>
              </a:rPr>
              <a:t>Design parameters of the RR </a:t>
            </a:r>
            <a:r>
              <a:rPr lang="en-US" sz="2000" dirty="0" err="1">
                <a:solidFill>
                  <a:srgbClr val="FF3300"/>
                </a:solidFill>
                <a:latin typeface="Times New Roman" pitchFamily="18" charset="0"/>
              </a:rPr>
              <a:t>ECool</a:t>
            </a:r>
            <a:endParaRPr lang="en-US" sz="2000" dirty="0">
              <a:solidFill>
                <a:srgbClr val="FF3300"/>
              </a:solidFill>
              <a:latin typeface="Times New Roman" pitchFamily="18" charset="0"/>
            </a:endParaRPr>
          </a:p>
          <a:p>
            <a:pPr marL="0" lvl="1" indent="457200"/>
            <a:r>
              <a:rPr lang="en-US" sz="1800" dirty="0">
                <a:latin typeface="Times New Roman" pitchFamily="18" charset="0"/>
              </a:rPr>
              <a:t>Energy				</a:t>
            </a:r>
            <a:r>
              <a:rPr lang="en-US" sz="1800" dirty="0">
                <a:solidFill>
                  <a:schemeClr val="accent2"/>
                </a:solidFill>
                <a:latin typeface="Times New Roman" pitchFamily="18" charset="0"/>
              </a:rPr>
              <a:t>4.3 MeV</a:t>
            </a:r>
          </a:p>
          <a:p>
            <a:pPr lvl="1"/>
            <a:r>
              <a:rPr lang="en-US" sz="1800" dirty="0">
                <a:latin typeface="Times New Roman" pitchFamily="18" charset="0"/>
              </a:rPr>
              <a:t>Beam current (DC)		</a:t>
            </a:r>
            <a:r>
              <a:rPr lang="en-US" sz="1800" dirty="0">
                <a:solidFill>
                  <a:schemeClr val="accent2"/>
                </a:solidFill>
                <a:latin typeface="Times New Roman" pitchFamily="18" charset="0"/>
              </a:rPr>
              <a:t>0.5 Amps</a:t>
            </a:r>
          </a:p>
          <a:p>
            <a:pPr lvl="1"/>
            <a:r>
              <a:rPr lang="en-US" sz="1800" dirty="0">
                <a:latin typeface="Times New Roman" pitchFamily="18" charset="0"/>
              </a:rPr>
              <a:t>Angular spread		</a:t>
            </a:r>
            <a:r>
              <a:rPr lang="en-US" sz="1800" dirty="0">
                <a:solidFill>
                  <a:schemeClr val="accent2"/>
                </a:solidFill>
                <a:latin typeface="Times New Roman" pitchFamily="18" charset="0"/>
              </a:rPr>
              <a:t>0.2 </a:t>
            </a:r>
            <a:r>
              <a:rPr lang="en-US" sz="1800" dirty="0" err="1">
                <a:solidFill>
                  <a:schemeClr val="accent2"/>
                </a:solidFill>
                <a:latin typeface="Times New Roman" pitchFamily="18" charset="0"/>
              </a:rPr>
              <a:t>mrad</a:t>
            </a:r>
            <a:r>
              <a:rPr lang="en-US" sz="1800" dirty="0">
                <a:solidFill>
                  <a:schemeClr val="accent2"/>
                </a:solidFill>
                <a:latin typeface="Times New Roman" pitchFamily="18" charset="0"/>
              </a:rPr>
              <a:t> </a:t>
            </a:r>
          </a:p>
          <a:p>
            <a:pPr lvl="1"/>
            <a:r>
              <a:rPr lang="en-US" sz="1800" dirty="0">
                <a:latin typeface="Times New Roman" pitchFamily="18" charset="0"/>
              </a:rPr>
              <a:t>Effective energy </a:t>
            </a:r>
          </a:p>
          <a:p>
            <a:pPr lvl="1"/>
            <a:r>
              <a:rPr lang="en-US" sz="1800" dirty="0">
                <a:latin typeface="Times New Roman" pitchFamily="18" charset="0"/>
              </a:rPr>
              <a:t>spread		 		</a:t>
            </a:r>
            <a:r>
              <a:rPr lang="en-US" sz="1800" dirty="0">
                <a:solidFill>
                  <a:schemeClr val="accent2"/>
                </a:solidFill>
                <a:latin typeface="Times New Roman" pitchFamily="18" charset="0"/>
              </a:rPr>
              <a:t>300 eV</a:t>
            </a:r>
            <a:r>
              <a:rPr lang="en-US" sz="1800" dirty="0">
                <a:latin typeface="Times New Roman" pitchFamily="18" charset="0"/>
              </a:rPr>
              <a:t> </a:t>
            </a:r>
            <a:endParaRPr lang="en-US" dirty="0">
              <a:latin typeface="Times New Roman" pitchFamily="18" charset="0"/>
            </a:endParaRPr>
          </a:p>
        </p:txBody>
      </p:sp>
      <p:pic>
        <p:nvPicPr>
          <p:cNvPr id="9" name="Picture 2" descr="cool_layout"/>
          <p:cNvPicPr>
            <a:picLocks noChangeAspect="1" noChangeArrowheads="1"/>
          </p:cNvPicPr>
          <p:nvPr/>
        </p:nvPicPr>
        <p:blipFill>
          <a:blip r:embed="rId2" cstate="print"/>
          <a:srcRect l="8334" t="20004" r="8318" b="22205"/>
          <a:stretch>
            <a:fillRect/>
          </a:stretch>
        </p:blipFill>
        <p:spPr bwMode="auto">
          <a:xfrm>
            <a:off x="3981749" y="840164"/>
            <a:ext cx="5162251" cy="2684832"/>
          </a:xfrm>
          <a:prstGeom prst="rect">
            <a:avLst/>
          </a:prstGeom>
          <a:noFill/>
        </p:spPr>
      </p:pic>
    </p:spTree>
    <p:extLst>
      <p:ext uri="{BB962C8B-B14F-4D97-AF65-F5344CB8AC3E}">
        <p14:creationId xmlns:p14="http://schemas.microsoft.com/office/powerpoint/2010/main" val="1273004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123421" y="6498771"/>
            <a:ext cx="5984921" cy="241300"/>
          </a:xfrm>
        </p:spPr>
        <p:txBody>
          <a:bodyPr/>
          <a:lstStyle/>
          <a:p>
            <a:pPr>
              <a:defRPr/>
            </a:pPr>
            <a:r>
              <a:rPr lang="en-US" dirty="0"/>
              <a:t>Sergei Nagaitsev | Welcome to </a:t>
            </a:r>
            <a:r>
              <a:rPr lang="en-US" dirty="0" err="1"/>
              <a:t>Fermilab</a:t>
            </a:r>
            <a:endParaRPr lang="en-US" dirty="0"/>
          </a:p>
        </p:txBody>
      </p:sp>
      <p:sp>
        <p:nvSpPr>
          <p:cNvPr id="5" name="Slide Number Placeholder 4"/>
          <p:cNvSpPr>
            <a:spLocks noGrp="1"/>
          </p:cNvSpPr>
          <p:nvPr>
            <p:ph type="sldNum" sz="quarter" idx="11"/>
          </p:nvPr>
        </p:nvSpPr>
        <p:spPr/>
        <p:txBody>
          <a:bodyPr/>
          <a:lstStyle/>
          <a:p>
            <a:pPr>
              <a:defRPr/>
            </a:pPr>
            <a:fld id="{643FE0B4-9152-4ADD-B99D-44BE937B9B4D}" type="slidenum">
              <a:rPr lang="en-US" smtClean="0"/>
              <a:pPr>
                <a:defRPr/>
              </a:pPr>
              <a:t>14</a:t>
            </a:fld>
            <a:endParaRPr lang="en-US"/>
          </a:p>
        </p:txBody>
      </p:sp>
      <p:grpSp>
        <p:nvGrpSpPr>
          <p:cNvPr id="7" name="Group 6"/>
          <p:cNvGrpSpPr/>
          <p:nvPr/>
        </p:nvGrpSpPr>
        <p:grpSpPr>
          <a:xfrm>
            <a:off x="1005849" y="401267"/>
            <a:ext cx="7443833" cy="4714033"/>
            <a:chOff x="6403031" y="1690953"/>
            <a:chExt cx="7443833" cy="4714033"/>
          </a:xfrm>
        </p:grpSpPr>
        <p:pic>
          <p:nvPicPr>
            <p:cNvPr id="8" name="Picture 7"/>
            <p:cNvPicPr>
              <a:picLocks noChangeAspect="1"/>
            </p:cNvPicPr>
            <p:nvPr/>
          </p:nvPicPr>
          <p:blipFill>
            <a:blip r:embed="rId2"/>
            <a:stretch>
              <a:fillRect/>
            </a:stretch>
          </p:blipFill>
          <p:spPr>
            <a:xfrm>
              <a:off x="7138828" y="2801112"/>
              <a:ext cx="4583779" cy="3603874"/>
            </a:xfrm>
            <a:prstGeom prst="rect">
              <a:avLst/>
            </a:prstGeom>
          </p:spPr>
        </p:pic>
        <p:sp>
          <p:nvSpPr>
            <p:cNvPr id="9" name="TextBox 8"/>
            <p:cNvSpPr txBox="1"/>
            <p:nvPr/>
          </p:nvSpPr>
          <p:spPr>
            <a:xfrm>
              <a:off x="6403031" y="1690953"/>
              <a:ext cx="7443833" cy="954107"/>
            </a:xfrm>
            <a:prstGeom prst="rect">
              <a:avLst/>
            </a:prstGeom>
            <a:noFill/>
          </p:spPr>
          <p:txBody>
            <a:bodyPr wrap="none" rtlCol="0">
              <a:spAutoFit/>
            </a:bodyPr>
            <a:lstStyle/>
            <a:p>
              <a:pPr defTabSz="457200"/>
              <a:r>
                <a:rPr lang="en-US" sz="2800" dirty="0">
                  <a:solidFill>
                    <a:prstClr val="black"/>
                  </a:solidFill>
                </a:rPr>
                <a:t>The Recycler (top) and the Main Injector (bottom)</a:t>
              </a:r>
              <a:br>
                <a:rPr lang="en-US" sz="2800" dirty="0">
                  <a:solidFill>
                    <a:prstClr val="black"/>
                  </a:solidFill>
                </a:rPr>
              </a:br>
              <a:r>
                <a:rPr lang="en-US" sz="2800" dirty="0">
                  <a:solidFill>
                    <a:prstClr val="black"/>
                  </a:solidFill>
                </a:rPr>
                <a:t>rings installed in a common tunnel, 3.3 km long. </a:t>
              </a:r>
            </a:p>
          </p:txBody>
        </p:sp>
      </p:grpSp>
      <p:sp>
        <p:nvSpPr>
          <p:cNvPr id="10" name="TextBox 9"/>
          <p:cNvSpPr txBox="1"/>
          <p:nvPr/>
        </p:nvSpPr>
        <p:spPr>
          <a:xfrm>
            <a:off x="4642930" y="4432516"/>
            <a:ext cx="1072730" cy="461665"/>
          </a:xfrm>
          <a:prstGeom prst="rect">
            <a:avLst/>
          </a:prstGeom>
          <a:noFill/>
        </p:spPr>
        <p:txBody>
          <a:bodyPr wrap="none" rtlCol="0">
            <a:spAutoFit/>
          </a:bodyPr>
          <a:lstStyle/>
          <a:p>
            <a:pPr defTabSz="457200"/>
            <a:r>
              <a:rPr lang="en-US" sz="2400" b="1" dirty="0">
                <a:solidFill>
                  <a:srgbClr val="00B0F0"/>
                </a:solidFill>
              </a:rPr>
              <a:t>Dipole</a:t>
            </a:r>
          </a:p>
        </p:txBody>
      </p:sp>
      <p:cxnSp>
        <p:nvCxnSpPr>
          <p:cNvPr id="11" name="Straight Connector 10"/>
          <p:cNvCxnSpPr/>
          <p:nvPr/>
        </p:nvCxnSpPr>
        <p:spPr>
          <a:xfrm>
            <a:off x="3957130" y="4432516"/>
            <a:ext cx="685800" cy="15739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02501" y="3769158"/>
            <a:ext cx="1779333" cy="461665"/>
          </a:xfrm>
          <a:prstGeom prst="rect">
            <a:avLst/>
          </a:prstGeom>
          <a:noFill/>
        </p:spPr>
        <p:txBody>
          <a:bodyPr wrap="none" rtlCol="0">
            <a:spAutoFit/>
          </a:bodyPr>
          <a:lstStyle/>
          <a:p>
            <a:pPr defTabSz="457200"/>
            <a:r>
              <a:rPr lang="en-US" sz="2400" b="1" dirty="0">
                <a:solidFill>
                  <a:srgbClr val="C00000"/>
                </a:solidFill>
              </a:rPr>
              <a:t>Quadrupole</a:t>
            </a:r>
          </a:p>
        </p:txBody>
      </p:sp>
      <p:cxnSp>
        <p:nvCxnSpPr>
          <p:cNvPr id="13" name="Straight Connector 12"/>
          <p:cNvCxnSpPr>
            <a:endCxn id="12" idx="1"/>
          </p:cNvCxnSpPr>
          <p:nvPr/>
        </p:nvCxnSpPr>
        <p:spPr>
          <a:xfrm>
            <a:off x="4478338" y="3999990"/>
            <a:ext cx="224163" cy="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27946" y="1616116"/>
            <a:ext cx="2199641" cy="461665"/>
          </a:xfrm>
          <a:prstGeom prst="rect">
            <a:avLst/>
          </a:prstGeom>
          <a:noFill/>
        </p:spPr>
        <p:txBody>
          <a:bodyPr wrap="none" rtlCol="0">
            <a:spAutoFit/>
          </a:bodyPr>
          <a:lstStyle/>
          <a:p>
            <a:pPr defTabSz="457200"/>
            <a:r>
              <a:rPr lang="en-US" sz="2400" b="1" dirty="0">
                <a:solidFill>
                  <a:srgbClr val="FFFF00"/>
                </a:solidFill>
              </a:rPr>
              <a:t>Gradient Dipole</a:t>
            </a:r>
          </a:p>
        </p:txBody>
      </p:sp>
      <p:cxnSp>
        <p:nvCxnSpPr>
          <p:cNvPr id="15" name="Straight Connector 14"/>
          <p:cNvCxnSpPr>
            <a:endCxn id="14" idx="1"/>
          </p:cNvCxnSpPr>
          <p:nvPr/>
        </p:nvCxnSpPr>
        <p:spPr>
          <a:xfrm flipV="1">
            <a:off x="3115882" y="1846949"/>
            <a:ext cx="512064" cy="13691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defRPr/>
            </a:pPr>
            <a:r>
              <a:rPr lang="en-US"/>
              <a:t>6/17/2017</a:t>
            </a:r>
          </a:p>
        </p:txBody>
      </p:sp>
      <p:sp>
        <p:nvSpPr>
          <p:cNvPr id="3" name="TextBox 2"/>
          <p:cNvSpPr txBox="1"/>
          <p:nvPr/>
        </p:nvSpPr>
        <p:spPr>
          <a:xfrm>
            <a:off x="915147" y="5353534"/>
            <a:ext cx="6466770" cy="830997"/>
          </a:xfrm>
          <a:prstGeom prst="rect">
            <a:avLst/>
          </a:prstGeom>
          <a:noFill/>
        </p:spPr>
        <p:txBody>
          <a:bodyPr wrap="none" rtlCol="0">
            <a:spAutoFit/>
          </a:bodyPr>
          <a:lstStyle/>
          <a:p>
            <a:r>
              <a:rPr lang="en-US" dirty="0"/>
              <a:t>Both rings are now used to deliver 700-kW beams </a:t>
            </a:r>
          </a:p>
          <a:p>
            <a:r>
              <a:rPr lang="en-US" dirty="0"/>
              <a:t>for neutrino experiments</a:t>
            </a:r>
          </a:p>
        </p:txBody>
      </p:sp>
    </p:spTree>
    <p:extLst>
      <p:ext uri="{BB962C8B-B14F-4D97-AF65-F5344CB8AC3E}">
        <p14:creationId xmlns:p14="http://schemas.microsoft.com/office/powerpoint/2010/main" val="40721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p:cNvSpPr>
            <a:spLocks noGrp="1"/>
          </p:cNvSpPr>
          <p:nvPr>
            <p:ph type="ftr" sz="quarter" idx="4294967295"/>
          </p:nvPr>
        </p:nvSpPr>
        <p:spPr>
          <a:xfrm>
            <a:off x="1981200" y="6457950"/>
            <a:ext cx="5715000" cy="3238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9pPr>
          </a:lstStyle>
          <a:p>
            <a:pPr eaLnBrk="1" hangingPunct="1"/>
            <a:r>
              <a:rPr lang="en-US" altLang="en-US" sz="1200">
                <a:solidFill>
                  <a:schemeClr val="bg2"/>
                </a:solidFill>
              </a:rPr>
              <a:t>Sergei Nagaitsev | Welcome to Fermilab</a:t>
            </a:r>
          </a:p>
        </p:txBody>
      </p:sp>
      <p:sp>
        <p:nvSpPr>
          <p:cNvPr id="23555" name="Slide Number Placeholder 4"/>
          <p:cNvSpPr>
            <a:spLocks noGrp="1"/>
          </p:cNvSpPr>
          <p:nvPr>
            <p:ph type="sldNum" sz="quarter" idx="4294967295"/>
          </p:nvPr>
        </p:nvSpPr>
        <p:spPr>
          <a:xfrm>
            <a:off x="8610600" y="6324600"/>
            <a:ext cx="5334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9pPr>
          </a:lstStyle>
          <a:p>
            <a:pPr eaLnBrk="1" hangingPunct="1"/>
            <a:fld id="{F1834FA7-6B6A-4299-97D7-C223C0ACD2BB}" type="slidenum">
              <a:rPr lang="en-US" altLang="en-US" sz="1600">
                <a:solidFill>
                  <a:schemeClr val="bg2"/>
                </a:solidFill>
              </a:rPr>
              <a:pPr eaLnBrk="1" hangingPunct="1"/>
              <a:t>15</a:t>
            </a:fld>
            <a:endParaRPr lang="en-US" altLang="en-US" sz="1600">
              <a:solidFill>
                <a:schemeClr val="bg2"/>
              </a:solidFill>
            </a:endParaRPr>
          </a:p>
        </p:txBody>
      </p:sp>
      <p:sp>
        <p:nvSpPr>
          <p:cNvPr id="23556" name="Title 1"/>
          <p:cNvSpPr>
            <a:spLocks noGrp="1"/>
          </p:cNvSpPr>
          <p:nvPr>
            <p:ph type="title"/>
          </p:nvPr>
        </p:nvSpPr>
        <p:spPr>
          <a:xfrm>
            <a:off x="127819" y="164383"/>
            <a:ext cx="8611232" cy="369017"/>
          </a:xfrm>
        </p:spPr>
        <p:txBody>
          <a:bodyPr/>
          <a:lstStyle/>
          <a:p>
            <a:r>
              <a:rPr lang="en-US" altLang="en-US" sz="2800" dirty="0"/>
              <a:t>Recycler Permanent Magnets 1.5 T: ~2 km long</a:t>
            </a:r>
          </a:p>
        </p:txBody>
      </p:sp>
      <p:pic>
        <p:nvPicPr>
          <p:cNvPr id="235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5264150"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095500"/>
            <a:ext cx="381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250" y="649288"/>
            <a:ext cx="3968750"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Rectangle 15"/>
          <p:cNvSpPr>
            <a:spLocks noChangeArrowheads="1"/>
          </p:cNvSpPr>
          <p:nvPr/>
        </p:nvSpPr>
        <p:spPr bwMode="auto">
          <a:xfrm>
            <a:off x="3733800" y="5151437"/>
            <a:ext cx="2971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6pPr>
            <a:lvl7pPr marL="29718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7pPr>
            <a:lvl8pPr marL="34290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8pPr>
            <a:lvl9pPr marL="3886200" indent="-228600" algn="r" eaLnBrk="0" fontAlgn="base" hangingPunct="0">
              <a:spcBef>
                <a:spcPct val="20000"/>
              </a:spcBef>
              <a:spcAft>
                <a:spcPct val="0"/>
              </a:spcAft>
              <a:buClr>
                <a:srgbClr val="FFFF00"/>
              </a:buClr>
              <a:buSzPct val="80000"/>
              <a:buFont typeface="Wingdings" panose="05000000000000000000" pitchFamily="2" charset="2"/>
              <a:defRPr sz="2400">
                <a:solidFill>
                  <a:schemeClr val="tx1"/>
                </a:solidFill>
                <a:latin typeface="Arial" panose="020B0604020202020204" pitchFamily="34" charset="0"/>
              </a:defRPr>
            </a:lvl9pPr>
          </a:lstStyle>
          <a:p>
            <a:pPr algn="l">
              <a:spcBef>
                <a:spcPct val="0"/>
              </a:spcBef>
            </a:pPr>
            <a:r>
              <a:rPr lang="en-US" altLang="en-US" sz="1800" dirty="0" err="1">
                <a:solidFill>
                  <a:srgbClr val="003087"/>
                </a:solidFill>
              </a:rPr>
              <a:t>Sr</a:t>
            </a:r>
            <a:r>
              <a:rPr lang="en-US" altLang="en-US" sz="1800" dirty="0">
                <a:solidFill>
                  <a:srgbClr val="003087"/>
                </a:solidFill>
              </a:rPr>
              <a:t>-Fe + iron poles</a:t>
            </a:r>
          </a:p>
          <a:p>
            <a:pPr algn="l">
              <a:spcBef>
                <a:spcPct val="0"/>
              </a:spcBef>
            </a:pPr>
            <a:r>
              <a:rPr lang="en-US" altLang="en-US" sz="1800" dirty="0" err="1">
                <a:solidFill>
                  <a:srgbClr val="003087"/>
                </a:solidFill>
              </a:rPr>
              <a:t>B_max</a:t>
            </a:r>
            <a:r>
              <a:rPr lang="en-US" altLang="en-US" sz="1800" dirty="0">
                <a:solidFill>
                  <a:srgbClr val="003087"/>
                </a:solidFill>
              </a:rPr>
              <a:t>=1.45T </a:t>
            </a:r>
          </a:p>
          <a:p>
            <a:pPr algn="l">
              <a:spcBef>
                <a:spcPct val="0"/>
              </a:spcBef>
            </a:pPr>
            <a:r>
              <a:rPr lang="en-US" altLang="en-US" sz="1800" dirty="0">
                <a:solidFill>
                  <a:srgbClr val="003087"/>
                </a:solidFill>
              </a:rPr>
              <a:t>combined function</a:t>
            </a:r>
          </a:p>
          <a:p>
            <a:pPr algn="l">
              <a:spcBef>
                <a:spcPct val="0"/>
              </a:spcBef>
            </a:pPr>
            <a:r>
              <a:rPr lang="en-US" altLang="en-US" sz="1800" dirty="0">
                <a:solidFill>
                  <a:srgbClr val="003087"/>
                </a:solidFill>
              </a:rPr>
              <a:t>T-compensation</a:t>
            </a:r>
          </a:p>
          <a:p>
            <a:pPr algn="l">
              <a:spcBef>
                <a:spcPct val="0"/>
              </a:spcBef>
            </a:pPr>
            <a:r>
              <a:rPr lang="en-US" altLang="en-US" sz="1800" dirty="0">
                <a:solidFill>
                  <a:srgbClr val="003087"/>
                </a:solidFill>
              </a:rPr>
              <a:t>dB/B~0.01%</a:t>
            </a:r>
          </a:p>
        </p:txBody>
      </p:sp>
      <p:sp>
        <p:nvSpPr>
          <p:cNvPr id="2" name="Date Placeholder 1"/>
          <p:cNvSpPr>
            <a:spLocks noGrp="1"/>
          </p:cNvSpPr>
          <p:nvPr>
            <p:ph type="dt" sz="half" idx="10"/>
          </p:nvPr>
        </p:nvSpPr>
        <p:spPr/>
        <p:txBody>
          <a:bodyPr/>
          <a:lstStyle/>
          <a:p>
            <a:pPr>
              <a:defRPr/>
            </a:pPr>
            <a:r>
              <a:rPr lang="en-US"/>
              <a:t>6/17/2017</a:t>
            </a:r>
          </a:p>
        </p:txBody>
      </p:sp>
    </p:spTree>
    <p:extLst>
      <p:ext uri="{BB962C8B-B14F-4D97-AF65-F5344CB8AC3E}">
        <p14:creationId xmlns:p14="http://schemas.microsoft.com/office/powerpoint/2010/main" val="4158689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3976"/>
                                        </p:tgtEl>
                                        <p:attrNameLst>
                                          <p:attrName>style.visibility</p:attrName>
                                        </p:attrNameLst>
                                      </p:cBhvr>
                                      <p:to>
                                        <p:strVal val="visible"/>
                                      </p:to>
                                    </p:set>
                                    <p:anim calcmode="lin" valueType="num">
                                      <p:cBhvr additive="base">
                                        <p:cTn id="7" dur="500" fill="hold"/>
                                        <p:tgtEl>
                                          <p:spTgt spid="83976"/>
                                        </p:tgtEl>
                                        <p:attrNameLst>
                                          <p:attrName>ppt_x</p:attrName>
                                        </p:attrNameLst>
                                      </p:cBhvr>
                                      <p:tavLst>
                                        <p:tav tm="0">
                                          <p:val>
                                            <p:strVal val="#ppt_x"/>
                                          </p:val>
                                        </p:tav>
                                        <p:tav tm="100000">
                                          <p:val>
                                            <p:strVal val="#ppt_x"/>
                                          </p:val>
                                        </p:tav>
                                      </p:tavLst>
                                    </p:anim>
                                    <p:anim calcmode="lin" valueType="num">
                                      <p:cBhvr additive="base">
                                        <p:cTn id="8" dur="500" fill="hold"/>
                                        <p:tgtEl>
                                          <p:spTgt spid="839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457200"/>
            <a:r>
              <a:rPr lang="en-US" dirty="0"/>
              <a:t>R&amp;D program is world leader in SRF science; pursuing fundamental understanding and “materials science” of SRF surfaces</a:t>
            </a:r>
          </a:p>
          <a:p>
            <a:pPr marL="514350" indent="-457200"/>
            <a:r>
              <a:rPr lang="en-US" dirty="0"/>
              <a:t>Pioneered the most important latest advances in SRF such as N doping, N infusion, Magnetic Flux expulsion/retention</a:t>
            </a:r>
          </a:p>
          <a:p>
            <a:pPr marL="514350" indent="-457200"/>
            <a:r>
              <a:rPr lang="en-US" dirty="0"/>
              <a:t>Great partnerships with other lab and university groups around the world </a:t>
            </a:r>
          </a:p>
          <a:p>
            <a:pPr marL="914400" lvl="1" indent="-457200"/>
            <a:r>
              <a:rPr lang="en-US" dirty="0"/>
              <a:t>Partner lab in the LCLS-II project at SLAC</a:t>
            </a:r>
          </a:p>
          <a:p>
            <a:pPr lvl="1"/>
            <a:endParaRPr lang="en-US" dirty="0"/>
          </a:p>
        </p:txBody>
      </p:sp>
      <p:sp>
        <p:nvSpPr>
          <p:cNvPr id="3" name="Title 2"/>
          <p:cNvSpPr>
            <a:spLocks noGrp="1"/>
          </p:cNvSpPr>
          <p:nvPr>
            <p:ph type="title"/>
          </p:nvPr>
        </p:nvSpPr>
        <p:spPr/>
        <p:txBody>
          <a:bodyPr/>
          <a:lstStyle/>
          <a:p>
            <a:r>
              <a:rPr lang="en-US" dirty="0" err="1"/>
              <a:t>Fermilab</a:t>
            </a:r>
            <a:r>
              <a:rPr lang="en-US" dirty="0"/>
              <a:t> SRF science and technology</a:t>
            </a:r>
          </a:p>
        </p:txBody>
      </p:sp>
      <p:sp>
        <p:nvSpPr>
          <p:cNvPr id="4" name="Date Placeholder 3"/>
          <p:cNvSpPr>
            <a:spLocks noGrp="1"/>
          </p:cNvSpPr>
          <p:nvPr>
            <p:ph type="dt" sz="half" idx="2"/>
          </p:nvPr>
        </p:nvSpPr>
        <p:spPr/>
        <p:txBody>
          <a:bodyPr/>
          <a:lstStyle/>
          <a:p>
            <a:pPr>
              <a:defRPr/>
            </a:pPr>
            <a:r>
              <a:rPr lang="en-US"/>
              <a:t>6/17/2017</a:t>
            </a:r>
            <a:endParaRPr lang="en-US"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6" name="Footer Placeholder 5"/>
          <p:cNvSpPr>
            <a:spLocks noGrp="1"/>
          </p:cNvSpPr>
          <p:nvPr>
            <p:ph type="ftr" sz="quarter" idx="3"/>
          </p:nvPr>
        </p:nvSpPr>
        <p:spPr/>
        <p:txBody>
          <a:bodyPr/>
          <a:lstStyle/>
          <a:p>
            <a:pPr>
              <a:defRPr/>
            </a:pPr>
            <a:r>
              <a:rPr lang="en-US"/>
              <a:t>Sergei Nagaitsev | Welcome to Fermilab</a:t>
            </a:r>
            <a:endParaRPr lang="en-US" b="1" dirty="0"/>
          </a:p>
        </p:txBody>
      </p:sp>
      <p:grpSp>
        <p:nvGrpSpPr>
          <p:cNvPr id="8" name="Group 7"/>
          <p:cNvGrpSpPr/>
          <p:nvPr/>
        </p:nvGrpSpPr>
        <p:grpSpPr>
          <a:xfrm>
            <a:off x="6432533" y="3501231"/>
            <a:ext cx="2504274" cy="2691669"/>
            <a:chOff x="6303395" y="171739"/>
            <a:chExt cx="2504274" cy="2691669"/>
          </a:xfrm>
        </p:grpSpPr>
        <p:pic>
          <p:nvPicPr>
            <p:cNvPr id="9" name="Picture 8"/>
            <p:cNvPicPr>
              <a:picLocks noChangeAspect="1"/>
            </p:cNvPicPr>
            <p:nvPr/>
          </p:nvPicPr>
          <p:blipFill>
            <a:blip r:embed="rId2"/>
            <a:stretch>
              <a:fillRect/>
            </a:stretch>
          </p:blipFill>
          <p:spPr>
            <a:xfrm>
              <a:off x="6303395" y="171739"/>
              <a:ext cx="2504274" cy="2691669"/>
            </a:xfrm>
            <a:prstGeom prst="rect">
              <a:avLst/>
            </a:prstGeom>
          </p:spPr>
        </p:pic>
        <p:sp>
          <p:nvSpPr>
            <p:cNvPr id="10" name="TextBox 9"/>
            <p:cNvSpPr txBox="1"/>
            <p:nvPr/>
          </p:nvSpPr>
          <p:spPr>
            <a:xfrm>
              <a:off x="6303395" y="2525717"/>
              <a:ext cx="1262525" cy="307777"/>
            </a:xfrm>
            <a:prstGeom prst="rect">
              <a:avLst/>
            </a:prstGeom>
            <a:solidFill>
              <a:schemeClr val="bg1"/>
            </a:solidFill>
          </p:spPr>
          <p:txBody>
            <a:bodyPr wrap="none" rtlCol="0">
              <a:spAutoFit/>
            </a:bodyPr>
            <a:lstStyle/>
            <a:p>
              <a:r>
                <a:rPr lang="en-US" sz="1400" dirty="0"/>
                <a:t>CM03 at CMTS</a:t>
              </a:r>
            </a:p>
          </p:txBody>
        </p:sp>
      </p:grpSp>
    </p:spTree>
    <p:extLst>
      <p:ext uri="{BB962C8B-B14F-4D97-AF65-F5344CB8AC3E}">
        <p14:creationId xmlns:p14="http://schemas.microsoft.com/office/powerpoint/2010/main" val="791972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067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Rectangle 2"/>
          <p:cNvSpPr>
            <a:spLocks noGrp="1" noChangeArrowheads="1"/>
          </p:cNvSpPr>
          <p:nvPr>
            <p:ph type="title"/>
          </p:nvPr>
        </p:nvSpPr>
        <p:spPr>
          <a:xfrm>
            <a:off x="163939" y="97553"/>
            <a:ext cx="8789133" cy="511175"/>
          </a:xfrm>
          <a:solidFill>
            <a:schemeClr val="bg1"/>
          </a:solidFill>
        </p:spPr>
        <p:txBody>
          <a:bodyPr/>
          <a:lstStyle/>
          <a:p>
            <a:pPr eaLnBrk="1" fontAlgn="auto" hangingPunct="1">
              <a:spcAft>
                <a:spcPts val="0"/>
              </a:spcAft>
              <a:defRPr/>
            </a:pPr>
            <a:r>
              <a:rPr lang="en-US" sz="3200" dirty="0"/>
              <a:t>FAST/IOTA at </a:t>
            </a:r>
            <a:r>
              <a:rPr lang="en-US" sz="3200" dirty="0" err="1"/>
              <a:t>Fermilab</a:t>
            </a:r>
            <a:endParaRPr lang="en-US" sz="4000" dirty="0"/>
          </a:p>
        </p:txBody>
      </p:sp>
      <p:sp>
        <p:nvSpPr>
          <p:cNvPr id="3" name="Footer Placeholder 2"/>
          <p:cNvSpPr>
            <a:spLocks noGrp="1"/>
          </p:cNvSpPr>
          <p:nvPr>
            <p:ph type="ftr" sz="quarter" idx="11"/>
          </p:nvPr>
        </p:nvSpPr>
        <p:spPr>
          <a:xfrm>
            <a:off x="829469" y="6486525"/>
            <a:ext cx="5373688" cy="241300"/>
          </a:xfrm>
        </p:spPr>
        <p:txBody>
          <a:bodyPr/>
          <a:lstStyle/>
          <a:p>
            <a:pPr>
              <a:defRPr/>
            </a:pPr>
            <a:r>
              <a:rPr lang="en-US"/>
              <a:t>Sergei Nagaitsev | Welcome to Fermilab</a:t>
            </a:r>
            <a:endParaRPr lang="en-US" b="1" dirty="0"/>
          </a:p>
        </p:txBody>
      </p:sp>
      <p:sp>
        <p:nvSpPr>
          <p:cNvPr id="5" name="Slide Number Placeholder 4"/>
          <p:cNvSpPr>
            <a:spLocks noGrp="1"/>
          </p:cNvSpPr>
          <p:nvPr>
            <p:ph type="sldNum" sz="quarter" idx="12"/>
          </p:nvPr>
        </p:nvSpPr>
        <p:spPr/>
        <p:txBody>
          <a:bodyPr/>
          <a:lstStyle/>
          <a:p>
            <a:fld id="{BBFB9D8C-2882-41F9-92E5-94261C5AF937}" type="slidenum">
              <a:rPr lang="en-US" altLang="en-US" smtClean="0"/>
              <a:pPr/>
              <a:t>17</a:t>
            </a:fld>
            <a:endParaRPr lang="en-US" altLang="en-US"/>
          </a:p>
        </p:txBody>
      </p:sp>
      <p:pic>
        <p:nvPicPr>
          <p:cNvPr id="6" name="Picture 5"/>
          <p:cNvPicPr>
            <a:picLocks noChangeAspect="1"/>
          </p:cNvPicPr>
          <p:nvPr/>
        </p:nvPicPr>
        <p:blipFill>
          <a:blip r:embed="rId4"/>
          <a:stretch>
            <a:fillRect/>
          </a:stretch>
        </p:blipFill>
        <p:spPr>
          <a:xfrm>
            <a:off x="4011015" y="2403620"/>
            <a:ext cx="393244" cy="279640"/>
          </a:xfrm>
          <a:prstGeom prst="rect">
            <a:avLst/>
          </a:prstGeom>
        </p:spPr>
      </p:pic>
      <p:sp>
        <p:nvSpPr>
          <p:cNvPr id="12" name="Content Placeholder 2"/>
          <p:cNvSpPr txBox="1">
            <a:spLocks/>
          </p:cNvSpPr>
          <p:nvPr/>
        </p:nvSpPr>
        <p:spPr>
          <a:xfrm>
            <a:off x="163939" y="3009028"/>
            <a:ext cx="8355197" cy="3233286"/>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sz="2000" dirty="0">
                <a:solidFill>
                  <a:srgbClr val="7030A0"/>
                </a:solidFill>
              </a:rPr>
              <a:t>Electrons and protons</a:t>
            </a:r>
          </a:p>
          <a:p>
            <a:pPr marL="457200" lvl="1" indent="0">
              <a:buNone/>
            </a:pPr>
            <a:r>
              <a:rPr lang="en-US" sz="2000" dirty="0">
                <a:solidFill>
                  <a:srgbClr val="7030A0"/>
                </a:solidFill>
              </a:rPr>
              <a:t>Ring and </a:t>
            </a:r>
            <a:r>
              <a:rPr lang="en-US" sz="2000" dirty="0" err="1">
                <a:solidFill>
                  <a:srgbClr val="7030A0"/>
                </a:solidFill>
              </a:rPr>
              <a:t>linacs</a:t>
            </a:r>
            <a:endParaRPr lang="en-US" sz="2000" dirty="0">
              <a:solidFill>
                <a:srgbClr val="7030A0"/>
              </a:solidFill>
            </a:endParaRPr>
          </a:p>
          <a:p>
            <a:pPr marL="457200" lvl="1" indent="0">
              <a:buNone/>
            </a:pPr>
            <a:r>
              <a:rPr lang="en-US" sz="2000" dirty="0">
                <a:solidFill>
                  <a:srgbClr val="7030A0"/>
                </a:solidFill>
              </a:rPr>
              <a:t>SRF and nonlinear magnets</a:t>
            </a:r>
          </a:p>
          <a:p>
            <a:pPr marL="457200" lvl="1" indent="0">
              <a:buNone/>
            </a:pPr>
            <a:r>
              <a:rPr lang="en-US" sz="2000" dirty="0">
                <a:solidFill>
                  <a:srgbClr val="000000"/>
                </a:solidFill>
                <a:effectLst>
                  <a:outerShdw blurRad="38100" dist="38100" dir="2700000" algn="tl">
                    <a:srgbClr val="000000">
                      <a:alpha val="43137"/>
                    </a:srgbClr>
                  </a:outerShdw>
                </a:effectLst>
              </a:rPr>
              <a:t>Accelerator Science topics:</a:t>
            </a:r>
          </a:p>
          <a:p>
            <a:pPr marL="857250" lvl="2" indent="0">
              <a:buNone/>
            </a:pPr>
            <a:r>
              <a:rPr lang="en-US" sz="1800" dirty="0">
                <a:solidFill>
                  <a:srgbClr val="C00000"/>
                </a:solidFill>
              </a:rPr>
              <a:t>Nonlinear beam dynamics</a:t>
            </a:r>
          </a:p>
          <a:p>
            <a:pPr marL="857250" lvl="2" indent="0">
              <a:buNone/>
            </a:pPr>
            <a:r>
              <a:rPr lang="en-US" sz="1800" dirty="0">
                <a:solidFill>
                  <a:srgbClr val="C00000"/>
                </a:solidFill>
              </a:rPr>
              <a:t>Space-charge compensation with electron lenses and electron columns</a:t>
            </a:r>
          </a:p>
          <a:p>
            <a:pPr marL="857250" lvl="2" indent="0">
              <a:buNone/>
            </a:pPr>
            <a:r>
              <a:rPr lang="en-US" sz="1800" dirty="0">
                <a:solidFill>
                  <a:srgbClr val="C00000"/>
                </a:solidFill>
              </a:rPr>
              <a:t>Optical stochastic cooling</a:t>
            </a:r>
          </a:p>
          <a:p>
            <a:pPr marL="857250" lvl="2" indent="0">
              <a:buNone/>
            </a:pPr>
            <a:r>
              <a:rPr lang="en-US" sz="1800" dirty="0">
                <a:solidFill>
                  <a:srgbClr val="C00000"/>
                </a:solidFill>
              </a:rPr>
              <a:t>Radiation and phase-space manipulation in dense electron bunches</a:t>
            </a:r>
          </a:p>
          <a:p>
            <a:pPr marL="857250" lvl="2" indent="0">
              <a:buNone/>
            </a:pPr>
            <a:r>
              <a:rPr lang="en-US" sz="1800" dirty="0">
                <a:solidFill>
                  <a:srgbClr val="C00000"/>
                </a:solidFill>
              </a:rPr>
              <a:t>Laser plasma </a:t>
            </a:r>
            <a:r>
              <a:rPr lang="en-US" sz="1800" dirty="0" err="1">
                <a:solidFill>
                  <a:srgbClr val="C00000"/>
                </a:solidFill>
              </a:rPr>
              <a:t>wakefield</a:t>
            </a:r>
            <a:r>
              <a:rPr lang="en-US" sz="1800" dirty="0">
                <a:solidFill>
                  <a:srgbClr val="C00000"/>
                </a:solidFill>
              </a:rPr>
              <a:t> injector for IOTA</a:t>
            </a:r>
          </a:p>
          <a:p>
            <a:pPr marL="857250" lvl="2" indent="0">
              <a:buNone/>
            </a:pPr>
            <a:endParaRPr lang="en-US" sz="1800" dirty="0">
              <a:solidFill>
                <a:srgbClr val="C00000"/>
              </a:solidFill>
            </a:endParaRPr>
          </a:p>
        </p:txBody>
      </p:sp>
      <p:sp>
        <p:nvSpPr>
          <p:cNvPr id="2" name="Date Placeholder 1"/>
          <p:cNvSpPr>
            <a:spLocks noGrp="1"/>
          </p:cNvSpPr>
          <p:nvPr>
            <p:ph type="dt" sz="half" idx="10"/>
          </p:nvPr>
        </p:nvSpPr>
        <p:spPr/>
        <p:txBody>
          <a:bodyPr/>
          <a:lstStyle/>
          <a:p>
            <a:r>
              <a:rPr lang="en-US" altLang="en-US"/>
              <a:t>6/17/2017</a:t>
            </a:r>
          </a:p>
        </p:txBody>
      </p:sp>
    </p:spTree>
    <p:extLst>
      <p:ext uri="{BB962C8B-B14F-4D97-AF65-F5344CB8AC3E}">
        <p14:creationId xmlns:p14="http://schemas.microsoft.com/office/powerpoint/2010/main" val="1697132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083" y="2819898"/>
            <a:ext cx="7176272" cy="641739"/>
          </a:xfrm>
        </p:spPr>
        <p:txBody>
          <a:bodyPr/>
          <a:lstStyle/>
          <a:p>
            <a:r>
              <a:rPr lang="en-US" dirty="0"/>
              <a:t>Welcome to </a:t>
            </a:r>
            <a:r>
              <a:rPr lang="en-US" dirty="0" err="1"/>
              <a:t>Fermilab</a:t>
            </a:r>
            <a:r>
              <a:rPr lang="en-US" dirty="0"/>
              <a:t>!</a:t>
            </a:r>
          </a:p>
        </p:txBody>
      </p:sp>
      <p:sp>
        <p:nvSpPr>
          <p:cNvPr id="4" name="Date Placeholder 3"/>
          <p:cNvSpPr>
            <a:spLocks noGrp="1"/>
          </p:cNvSpPr>
          <p:nvPr>
            <p:ph type="dt" sz="half" idx="10"/>
          </p:nvPr>
        </p:nvSpPr>
        <p:spPr/>
        <p:txBody>
          <a:bodyPr/>
          <a:lstStyle/>
          <a:p>
            <a:pPr>
              <a:defRPr/>
            </a:pPr>
            <a:r>
              <a:rPr lang="en-US"/>
              <a:t>6/17/2017</a:t>
            </a:r>
          </a:p>
        </p:txBody>
      </p:sp>
      <p:sp>
        <p:nvSpPr>
          <p:cNvPr id="5" name="Footer Placeholder 4"/>
          <p:cNvSpPr>
            <a:spLocks noGrp="1"/>
          </p:cNvSpPr>
          <p:nvPr>
            <p:ph type="ftr" sz="quarter" idx="11"/>
          </p:nvPr>
        </p:nvSpPr>
        <p:spPr/>
        <p:txBody>
          <a:bodyPr/>
          <a:lstStyle/>
          <a:p>
            <a:pPr>
              <a:defRPr/>
            </a:pPr>
            <a:r>
              <a:rPr lang="en-US"/>
              <a:t>Sergei Nagaitsev | Welcome to Fermilab</a:t>
            </a:r>
            <a:endParaRPr lang="en-US" b="1"/>
          </a:p>
        </p:txBody>
      </p:sp>
      <p:sp>
        <p:nvSpPr>
          <p:cNvPr id="6" name="Slide Number Placeholder 5"/>
          <p:cNvSpPr>
            <a:spLocks noGrp="1"/>
          </p:cNvSpPr>
          <p:nvPr>
            <p:ph type="sldNum" sz="quarter" idx="12"/>
          </p:nvPr>
        </p:nvSpPr>
        <p:spPr/>
        <p:txBody>
          <a:bodyPr/>
          <a:lstStyle/>
          <a:p>
            <a:pPr>
              <a:defRPr/>
            </a:pPr>
            <a:fld id="{A8BAA062-F72A-D54C-921F-996C411C5980}" type="slidenum">
              <a:rPr lang="en-US" smtClean="0"/>
              <a:pPr>
                <a:defRPr/>
              </a:pPr>
              <a:t>18</a:t>
            </a:fld>
            <a:endParaRPr lang="en-US" dirty="0"/>
          </a:p>
        </p:txBody>
      </p:sp>
    </p:spTree>
    <p:extLst>
      <p:ext uri="{BB962C8B-B14F-4D97-AF65-F5344CB8AC3E}">
        <p14:creationId xmlns:p14="http://schemas.microsoft.com/office/powerpoint/2010/main" val="2494758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r>
              <a:rPr lang="en-US"/>
              <a:t>6/17/2017</a:t>
            </a:r>
            <a:endParaRPr lang="en-US" dirty="0"/>
          </a:p>
        </p:txBody>
      </p:sp>
      <p:sp>
        <p:nvSpPr>
          <p:cNvPr id="5" name="Footer Placeholder 4"/>
          <p:cNvSpPr>
            <a:spLocks noGrp="1"/>
          </p:cNvSpPr>
          <p:nvPr>
            <p:ph type="ftr" sz="quarter" idx="3"/>
          </p:nvPr>
        </p:nvSpPr>
        <p:spPr/>
        <p:txBody>
          <a:bodyPr/>
          <a:lstStyle/>
          <a:p>
            <a:pPr>
              <a:defRPr/>
            </a:pPr>
            <a:r>
              <a:rPr lang="en-US"/>
              <a:t>Sergei Nagaitsev | Welcome to Fermilab</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10" name="Rectangle 9"/>
          <p:cNvSpPr/>
          <p:nvPr/>
        </p:nvSpPr>
        <p:spPr>
          <a:xfrm>
            <a:off x="490821" y="3213625"/>
            <a:ext cx="7966778" cy="3170099"/>
          </a:xfrm>
          <a:prstGeom prst="rect">
            <a:avLst/>
          </a:prstGeom>
        </p:spPr>
        <p:txBody>
          <a:bodyPr wrap="square">
            <a:spAutoFit/>
          </a:bodyPr>
          <a:lstStyle/>
          <a:p>
            <a:pPr marL="0" indent="0">
              <a:buNone/>
            </a:pPr>
            <a:r>
              <a:rPr lang="en-US" sz="2000" b="1" dirty="0">
                <a:solidFill>
                  <a:srgbClr val="505050"/>
                </a:solidFill>
              </a:rPr>
              <a:t>Fermilab celebrates 50 years at the forefront of discovery in 2017 (top &amp; bottom quarks, tau neutrino, …)</a:t>
            </a:r>
          </a:p>
          <a:p>
            <a:pPr marL="0" indent="0">
              <a:buNone/>
            </a:pPr>
            <a:endParaRPr lang="en-US" sz="2000" dirty="0">
              <a:solidFill>
                <a:srgbClr val="505050"/>
              </a:solidFill>
            </a:endParaRPr>
          </a:p>
          <a:p>
            <a:pPr marL="0" indent="0">
              <a:buNone/>
            </a:pPr>
            <a:r>
              <a:rPr lang="en-US" sz="2000" dirty="0">
                <a:solidFill>
                  <a:srgbClr val="505050"/>
                </a:solidFill>
              </a:rPr>
              <a:t>As we move into the next 50 years, our vision remains to solve the mysteries of matter, energy, space, and time for the benefit of all. We strive to:</a:t>
            </a:r>
          </a:p>
          <a:p>
            <a:pPr marL="342900" indent="-342900">
              <a:buFont typeface="Arial"/>
              <a:buChar char="•"/>
            </a:pPr>
            <a:r>
              <a:rPr lang="en-US" sz="2000" dirty="0">
                <a:solidFill>
                  <a:srgbClr val="505050"/>
                </a:solidFill>
              </a:rPr>
              <a:t>Lead the world in neutrino science with particle accelerators</a:t>
            </a:r>
          </a:p>
          <a:p>
            <a:pPr marL="342900" indent="-342900">
              <a:buFont typeface="Arial"/>
              <a:buChar char="•"/>
            </a:pPr>
            <a:r>
              <a:rPr lang="en-US" sz="2000" dirty="0">
                <a:solidFill>
                  <a:srgbClr val="505050"/>
                </a:solidFill>
              </a:rPr>
              <a:t>Lead the nation in the development of particle accelerators and colliders, and their use for scientific discovery </a:t>
            </a:r>
          </a:p>
          <a:p>
            <a:pPr marL="342900" indent="-342900">
              <a:buFont typeface="Arial"/>
              <a:buChar char="•"/>
            </a:pPr>
            <a:r>
              <a:rPr lang="en-US" sz="2000" dirty="0">
                <a:solidFill>
                  <a:srgbClr val="505050"/>
                </a:solidFill>
              </a:rPr>
              <a:t>Advance particle physics through measurements of the cosmos </a:t>
            </a:r>
          </a:p>
        </p:txBody>
      </p:sp>
      <p:sp>
        <p:nvSpPr>
          <p:cNvPr id="11" name="Title 1"/>
          <p:cNvSpPr>
            <a:spLocks noGrp="1"/>
          </p:cNvSpPr>
          <p:nvPr>
            <p:ph type="title"/>
          </p:nvPr>
        </p:nvSpPr>
        <p:spPr bwMode="auto">
          <a:xfrm>
            <a:off x="222250" y="25049"/>
            <a:ext cx="8686800" cy="642937"/>
          </a:xfrm>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sz="2400" dirty="0" err="1"/>
              <a:t>Fermilab</a:t>
            </a:r>
            <a:r>
              <a:rPr lang="en-US" sz="2400" dirty="0"/>
              <a:t>-at-a-Glance</a:t>
            </a:r>
            <a:endParaRPr lang="en-US" sz="2400" dirty="0">
              <a:latin typeface="Helvetica" charset="0"/>
            </a:endParaRPr>
          </a:p>
        </p:txBody>
      </p:sp>
      <p:sp>
        <p:nvSpPr>
          <p:cNvPr id="13" name="TextBox 12"/>
          <p:cNvSpPr txBox="1"/>
          <p:nvPr/>
        </p:nvSpPr>
        <p:spPr>
          <a:xfrm>
            <a:off x="152392" y="2509923"/>
            <a:ext cx="3369738" cy="584775"/>
          </a:xfrm>
          <a:prstGeom prst="rect">
            <a:avLst/>
          </a:prstGeom>
          <a:noFill/>
        </p:spPr>
        <p:txBody>
          <a:bodyPr wrap="square" rtlCol="0">
            <a:spAutoFit/>
          </a:bodyPr>
          <a:lstStyle/>
          <a:p>
            <a:r>
              <a:rPr lang="en-US" sz="1600" dirty="0">
                <a:solidFill>
                  <a:schemeClr val="accent6"/>
                </a:solidFill>
                <a:latin typeface="Helvetica"/>
                <a:cs typeface="Helvetica"/>
              </a:rPr>
              <a:t>6,800 acres = 27 sq. km</a:t>
            </a:r>
          </a:p>
          <a:p>
            <a:r>
              <a:rPr lang="en-US" sz="1600" dirty="0">
                <a:solidFill>
                  <a:schemeClr val="accent6"/>
                </a:solidFill>
                <a:latin typeface="Helvetica"/>
                <a:cs typeface="Helvetica"/>
              </a:rPr>
              <a:t>~$400M operating budget</a:t>
            </a:r>
          </a:p>
        </p:txBody>
      </p:sp>
      <p:sp>
        <p:nvSpPr>
          <p:cNvPr id="14" name="TextBox 13"/>
          <p:cNvSpPr txBox="1"/>
          <p:nvPr/>
        </p:nvSpPr>
        <p:spPr>
          <a:xfrm>
            <a:off x="3342573" y="2509917"/>
            <a:ext cx="2380861" cy="584776"/>
          </a:xfrm>
          <a:prstGeom prst="rect">
            <a:avLst/>
          </a:prstGeom>
          <a:noFill/>
        </p:spPr>
        <p:txBody>
          <a:bodyPr wrap="square" rtlCol="0">
            <a:spAutoFit/>
          </a:bodyPr>
          <a:lstStyle/>
          <a:p>
            <a:r>
              <a:rPr lang="en-US" sz="1600" dirty="0">
                <a:solidFill>
                  <a:schemeClr val="accent6"/>
                </a:solidFill>
                <a:latin typeface="Helvetica"/>
                <a:cs typeface="Helvetica"/>
              </a:rPr>
              <a:t>1,793 FTEs</a:t>
            </a:r>
          </a:p>
          <a:p>
            <a:r>
              <a:rPr lang="en-US" sz="1600" dirty="0">
                <a:solidFill>
                  <a:schemeClr val="accent6"/>
                </a:solidFill>
                <a:latin typeface="Helvetica"/>
                <a:cs typeface="Helvetica"/>
              </a:rPr>
              <a:t>3,245 facility users</a:t>
            </a:r>
          </a:p>
        </p:txBody>
      </p:sp>
      <p:pic>
        <p:nvPicPr>
          <p:cNvPr id="18" name="Picture 17"/>
          <p:cNvPicPr>
            <a:picLocks noChangeAspect="1"/>
          </p:cNvPicPr>
          <p:nvPr/>
        </p:nvPicPr>
        <p:blipFill rotWithShape="1">
          <a:blip r:embed="rId3"/>
          <a:srcRect l="5823" t="10143" r="12902" b="19381"/>
          <a:stretch/>
        </p:blipFill>
        <p:spPr>
          <a:xfrm>
            <a:off x="169326" y="667986"/>
            <a:ext cx="3105511" cy="1797514"/>
          </a:xfrm>
          <a:prstGeom prst="rect">
            <a:avLst/>
          </a:prstGeom>
        </p:spPr>
      </p:pic>
      <p:pic>
        <p:nvPicPr>
          <p:cNvPr id="19" name="Picture 18"/>
          <p:cNvPicPr>
            <a:picLocks noChangeAspect="1"/>
          </p:cNvPicPr>
          <p:nvPr/>
        </p:nvPicPr>
        <p:blipFill rotWithShape="1">
          <a:blip r:embed="rId4"/>
          <a:srcRect t="1951"/>
          <a:stretch/>
        </p:blipFill>
        <p:spPr>
          <a:xfrm>
            <a:off x="3347156" y="674640"/>
            <a:ext cx="2731932" cy="1787995"/>
          </a:xfrm>
          <a:prstGeom prst="rect">
            <a:avLst/>
          </a:prstGeom>
        </p:spPr>
      </p:pic>
      <p:pic>
        <p:nvPicPr>
          <p:cNvPr id="2" name="Picture 1"/>
          <p:cNvPicPr>
            <a:picLocks noChangeAspect="1"/>
          </p:cNvPicPr>
          <p:nvPr/>
        </p:nvPicPr>
        <p:blipFill>
          <a:blip r:embed="rId5"/>
          <a:stretch>
            <a:fillRect/>
          </a:stretch>
        </p:blipFill>
        <p:spPr>
          <a:xfrm>
            <a:off x="6242848" y="674640"/>
            <a:ext cx="2383993" cy="1787995"/>
          </a:xfrm>
          <a:prstGeom prst="rect">
            <a:avLst/>
          </a:prstGeom>
        </p:spPr>
      </p:pic>
      <p:sp>
        <p:nvSpPr>
          <p:cNvPr id="16" name="TextBox 15"/>
          <p:cNvSpPr txBox="1"/>
          <p:nvPr/>
        </p:nvSpPr>
        <p:spPr>
          <a:xfrm>
            <a:off x="6245980" y="2511474"/>
            <a:ext cx="2519197" cy="584775"/>
          </a:xfrm>
          <a:prstGeom prst="rect">
            <a:avLst/>
          </a:prstGeom>
          <a:noFill/>
        </p:spPr>
        <p:txBody>
          <a:bodyPr wrap="square" rtlCol="0">
            <a:spAutoFit/>
          </a:bodyPr>
          <a:lstStyle/>
          <a:p>
            <a:r>
              <a:rPr lang="en-US" sz="1600" dirty="0">
                <a:solidFill>
                  <a:schemeClr val="accent6"/>
                </a:solidFill>
                <a:latin typeface="Helvetica"/>
                <a:cs typeface="Helvetica"/>
              </a:rPr>
              <a:t>Unique natural area,</a:t>
            </a:r>
          </a:p>
          <a:p>
            <a:r>
              <a:rPr lang="en-US" sz="1600" dirty="0">
                <a:solidFill>
                  <a:schemeClr val="accent6"/>
                </a:solidFill>
                <a:latin typeface="Helvetica"/>
                <a:cs typeface="Helvetica"/>
              </a:rPr>
              <a:t>prairie, wetlands, wildlife</a:t>
            </a:r>
          </a:p>
        </p:txBody>
      </p:sp>
    </p:spTree>
    <p:extLst>
      <p:ext uri="{BB962C8B-B14F-4D97-AF65-F5344CB8AC3E}">
        <p14:creationId xmlns:p14="http://schemas.microsoft.com/office/powerpoint/2010/main" val="967721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r>
              <a:rPr lang="en-US"/>
              <a:t>6/17/2017</a:t>
            </a:r>
            <a:endParaRPr lang="en-US" dirty="0"/>
          </a:p>
        </p:txBody>
      </p:sp>
      <p:sp>
        <p:nvSpPr>
          <p:cNvPr id="5" name="Footer Placeholder 4"/>
          <p:cNvSpPr>
            <a:spLocks noGrp="1"/>
          </p:cNvSpPr>
          <p:nvPr>
            <p:ph type="ftr" sz="quarter" idx="3"/>
          </p:nvPr>
        </p:nvSpPr>
        <p:spPr/>
        <p:txBody>
          <a:bodyPr/>
          <a:lstStyle/>
          <a:p>
            <a:pPr>
              <a:defRPr/>
            </a:pPr>
            <a:r>
              <a:rPr lang="en-US"/>
              <a:t>Sergei Nagaitsev | Welcome to Fermilab</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7" name="Title 6"/>
          <p:cNvSpPr>
            <a:spLocks noGrp="1"/>
          </p:cNvSpPr>
          <p:nvPr>
            <p:ph type="title"/>
          </p:nvPr>
        </p:nvSpPr>
        <p:spPr>
          <a:xfrm>
            <a:off x="228600" y="165253"/>
            <a:ext cx="8686800" cy="427877"/>
          </a:xfrm>
        </p:spPr>
        <p:txBody>
          <a:bodyPr/>
          <a:lstStyle/>
          <a:p>
            <a:r>
              <a:rPr lang="en-US" sz="2400" dirty="0" err="1"/>
              <a:t>Fermilab’s</a:t>
            </a:r>
            <a:r>
              <a:rPr lang="en-US" sz="2400" dirty="0"/>
              <a:t> Core Capabilities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42" y="968014"/>
            <a:ext cx="7879080" cy="5161315"/>
          </a:xfrm>
          <a:prstGeom prst="rect">
            <a:avLst/>
          </a:prstGeom>
        </p:spPr>
      </p:pic>
    </p:spTree>
    <p:extLst>
      <p:ext uri="{BB962C8B-B14F-4D97-AF65-F5344CB8AC3E}">
        <p14:creationId xmlns:p14="http://schemas.microsoft.com/office/powerpoint/2010/main" val="1417621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t>Fermilab</a:t>
            </a:r>
            <a:r>
              <a:rPr lang="en-US" sz="4000" dirty="0"/>
              <a:t> accelerators</a:t>
            </a:r>
          </a:p>
        </p:txBody>
      </p:sp>
      <p:sp>
        <p:nvSpPr>
          <p:cNvPr id="4" name="Date Placeholder 3"/>
          <p:cNvSpPr>
            <a:spLocks noGrp="1"/>
          </p:cNvSpPr>
          <p:nvPr>
            <p:ph type="dt" sz="half" idx="10"/>
          </p:nvPr>
        </p:nvSpPr>
        <p:spPr/>
        <p:txBody>
          <a:bodyPr/>
          <a:lstStyle/>
          <a:p>
            <a:pPr>
              <a:defRPr/>
            </a:pPr>
            <a:r>
              <a:rPr lang="en-US"/>
              <a:t>6/17/2017</a:t>
            </a:r>
          </a:p>
        </p:txBody>
      </p:sp>
      <p:sp>
        <p:nvSpPr>
          <p:cNvPr id="5" name="Footer Placeholder 4"/>
          <p:cNvSpPr>
            <a:spLocks noGrp="1"/>
          </p:cNvSpPr>
          <p:nvPr>
            <p:ph type="ftr" sz="quarter" idx="11"/>
          </p:nvPr>
        </p:nvSpPr>
        <p:spPr/>
        <p:txBody>
          <a:bodyPr/>
          <a:lstStyle/>
          <a:p>
            <a:pPr>
              <a:defRPr/>
            </a:pPr>
            <a:r>
              <a:rPr lang="en-US"/>
              <a:t>Sergei Nagaitsev | Welcome to Fermilab</a:t>
            </a:r>
            <a:endParaRPr lang="en-US" b="1"/>
          </a:p>
        </p:txBody>
      </p:sp>
      <p:sp>
        <p:nvSpPr>
          <p:cNvPr id="6" name="Slide Number Placeholder 5"/>
          <p:cNvSpPr>
            <a:spLocks noGrp="1"/>
          </p:cNvSpPr>
          <p:nvPr>
            <p:ph type="sldNum" sz="quarter" idx="12"/>
          </p:nvPr>
        </p:nvSpPr>
        <p:spPr/>
        <p:txBody>
          <a:bodyPr/>
          <a:lstStyle/>
          <a:p>
            <a:pPr>
              <a:defRPr/>
            </a:pPr>
            <a:fld id="{A8BAA062-F72A-D54C-921F-996C411C5980}" type="slidenum">
              <a:rPr lang="en-US" smtClean="0"/>
              <a:pPr>
                <a:defRPr/>
              </a:pPr>
              <a:t>4</a:t>
            </a:fld>
            <a:endParaRPr lang="en-US" dirty="0"/>
          </a:p>
        </p:txBody>
      </p:sp>
      <p:pic>
        <p:nvPicPr>
          <p:cNvPr id="7" name="Picture 6"/>
          <p:cNvPicPr>
            <a:picLocks noChangeAspect="1"/>
          </p:cNvPicPr>
          <p:nvPr/>
        </p:nvPicPr>
        <p:blipFill>
          <a:blip r:embed="rId2"/>
          <a:stretch>
            <a:fillRect/>
          </a:stretch>
        </p:blipFill>
        <p:spPr>
          <a:xfrm>
            <a:off x="73331" y="841248"/>
            <a:ext cx="4763845" cy="3930172"/>
          </a:xfrm>
          <a:prstGeom prst="rect">
            <a:avLst/>
          </a:prstGeom>
        </p:spPr>
      </p:pic>
      <p:pic>
        <p:nvPicPr>
          <p:cNvPr id="8" name="Picture 7"/>
          <p:cNvPicPr>
            <a:picLocks noChangeAspect="1"/>
          </p:cNvPicPr>
          <p:nvPr/>
        </p:nvPicPr>
        <p:blipFill>
          <a:blip r:embed="rId3"/>
          <a:stretch>
            <a:fillRect/>
          </a:stretch>
        </p:blipFill>
        <p:spPr>
          <a:xfrm>
            <a:off x="4396935" y="3276228"/>
            <a:ext cx="4637337" cy="3334124"/>
          </a:xfrm>
          <a:prstGeom prst="rect">
            <a:avLst/>
          </a:prstGeom>
        </p:spPr>
      </p:pic>
      <p:sp>
        <p:nvSpPr>
          <p:cNvPr id="3" name="TextBox 2"/>
          <p:cNvSpPr txBox="1"/>
          <p:nvPr/>
        </p:nvSpPr>
        <p:spPr>
          <a:xfrm>
            <a:off x="7927848" y="4573958"/>
            <a:ext cx="665567" cy="369332"/>
          </a:xfrm>
          <a:prstGeom prst="rect">
            <a:avLst/>
          </a:prstGeom>
          <a:noFill/>
        </p:spPr>
        <p:txBody>
          <a:bodyPr wrap="none" rtlCol="0">
            <a:spAutoFit/>
          </a:bodyPr>
          <a:lstStyle/>
          <a:p>
            <a:r>
              <a:rPr lang="en-US" sz="1800" dirty="0">
                <a:solidFill>
                  <a:srgbClr val="FF0000"/>
                </a:solidFill>
              </a:rPr>
              <a:t>PIP-II</a:t>
            </a:r>
          </a:p>
        </p:txBody>
      </p:sp>
      <p:sp>
        <p:nvSpPr>
          <p:cNvPr id="9" name="TextBox 8"/>
          <p:cNvSpPr txBox="1"/>
          <p:nvPr/>
        </p:nvSpPr>
        <p:spPr>
          <a:xfrm>
            <a:off x="5847354" y="5273928"/>
            <a:ext cx="723275" cy="369332"/>
          </a:xfrm>
          <a:prstGeom prst="rect">
            <a:avLst/>
          </a:prstGeom>
          <a:noFill/>
        </p:spPr>
        <p:txBody>
          <a:bodyPr wrap="none" rtlCol="0">
            <a:spAutoFit/>
          </a:bodyPr>
          <a:lstStyle/>
          <a:p>
            <a:r>
              <a:rPr lang="en-US" sz="1800" dirty="0">
                <a:solidFill>
                  <a:srgbClr val="FF0000"/>
                </a:solidFill>
              </a:rPr>
              <a:t>PIP-III</a:t>
            </a:r>
          </a:p>
        </p:txBody>
      </p:sp>
      <p:sp>
        <p:nvSpPr>
          <p:cNvPr id="10" name="TextBox 9"/>
          <p:cNvSpPr txBox="1"/>
          <p:nvPr/>
        </p:nvSpPr>
        <p:spPr>
          <a:xfrm>
            <a:off x="4526389" y="810486"/>
            <a:ext cx="4617611" cy="1200329"/>
          </a:xfrm>
          <a:prstGeom prst="rect">
            <a:avLst/>
          </a:prstGeom>
          <a:noFill/>
        </p:spPr>
        <p:txBody>
          <a:bodyPr wrap="none" rtlCol="0">
            <a:spAutoFit/>
          </a:bodyPr>
          <a:lstStyle/>
          <a:p>
            <a:r>
              <a:rPr lang="en-US" dirty="0"/>
              <a:t>Delivering 8 GeV and 120 GeV </a:t>
            </a:r>
          </a:p>
          <a:p>
            <a:r>
              <a:rPr lang="en-US" dirty="0"/>
              <a:t>protons for neutrino experiments</a:t>
            </a:r>
          </a:p>
          <a:p>
            <a:r>
              <a:rPr lang="en-US" dirty="0"/>
              <a:t>Muon beams to the g-2 experiment</a:t>
            </a:r>
          </a:p>
        </p:txBody>
      </p:sp>
    </p:spTree>
    <p:extLst>
      <p:ext uri="{BB962C8B-B14F-4D97-AF65-F5344CB8AC3E}">
        <p14:creationId xmlns:p14="http://schemas.microsoft.com/office/powerpoint/2010/main" val="3190194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28157"/>
            <a:ext cx="8686800" cy="1299834"/>
          </a:xfrm>
        </p:spPr>
        <p:txBody>
          <a:bodyPr/>
          <a:lstStyle/>
          <a:p>
            <a:r>
              <a:rPr lang="en-US" dirty="0"/>
              <a:t>What is </a:t>
            </a:r>
            <a:r>
              <a:rPr lang="en-US" dirty="0" err="1"/>
              <a:t>Fermilab</a:t>
            </a:r>
            <a:r>
              <a:rPr lang="en-US" dirty="0"/>
              <a:t> known for?</a:t>
            </a:r>
            <a:br>
              <a:rPr lang="en-US" dirty="0"/>
            </a:br>
            <a:r>
              <a:rPr lang="en-US" sz="2800" dirty="0"/>
              <a:t>(if you were to ask an accelerator scientist or engineer…)</a:t>
            </a:r>
            <a:endParaRPr lang="en-US" dirty="0"/>
          </a:p>
        </p:txBody>
      </p:sp>
      <p:sp>
        <p:nvSpPr>
          <p:cNvPr id="4" name="Date Placeholder 3"/>
          <p:cNvSpPr>
            <a:spLocks noGrp="1"/>
          </p:cNvSpPr>
          <p:nvPr>
            <p:ph type="dt" sz="half" idx="10"/>
          </p:nvPr>
        </p:nvSpPr>
        <p:spPr/>
        <p:txBody>
          <a:bodyPr/>
          <a:lstStyle/>
          <a:p>
            <a:pPr>
              <a:defRPr/>
            </a:pPr>
            <a:r>
              <a:rPr lang="en-US"/>
              <a:t>6/17/2017</a:t>
            </a:r>
          </a:p>
        </p:txBody>
      </p:sp>
      <p:sp>
        <p:nvSpPr>
          <p:cNvPr id="5" name="Footer Placeholder 4"/>
          <p:cNvSpPr>
            <a:spLocks noGrp="1"/>
          </p:cNvSpPr>
          <p:nvPr>
            <p:ph type="ftr" sz="quarter" idx="11"/>
          </p:nvPr>
        </p:nvSpPr>
        <p:spPr/>
        <p:txBody>
          <a:bodyPr/>
          <a:lstStyle/>
          <a:p>
            <a:pPr>
              <a:defRPr/>
            </a:pPr>
            <a:r>
              <a:rPr lang="en-US"/>
              <a:t>Sergei Nagaitsev | Welcome to Fermilab</a:t>
            </a:r>
            <a:endParaRPr lang="en-US" b="1"/>
          </a:p>
        </p:txBody>
      </p:sp>
      <p:sp>
        <p:nvSpPr>
          <p:cNvPr id="6" name="Slide Number Placeholder 5"/>
          <p:cNvSpPr>
            <a:spLocks noGrp="1"/>
          </p:cNvSpPr>
          <p:nvPr>
            <p:ph type="sldNum" sz="quarter" idx="12"/>
          </p:nvPr>
        </p:nvSpPr>
        <p:spPr/>
        <p:txBody>
          <a:bodyPr/>
          <a:lstStyle/>
          <a:p>
            <a:pPr>
              <a:defRPr/>
            </a:pPr>
            <a:fld id="{A8BAA062-F72A-D54C-921F-996C411C5980}" type="slidenum">
              <a:rPr lang="en-US" smtClean="0"/>
              <a:pPr>
                <a:defRPr/>
              </a:pPr>
              <a:t>5</a:t>
            </a:fld>
            <a:endParaRPr lang="en-US" dirty="0"/>
          </a:p>
        </p:txBody>
      </p:sp>
    </p:spTree>
    <p:extLst>
      <p:ext uri="{BB962C8B-B14F-4D97-AF65-F5344CB8AC3E}">
        <p14:creationId xmlns:p14="http://schemas.microsoft.com/office/powerpoint/2010/main" val="3641950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Technology: 4.5T SC Magnets</a:t>
            </a:r>
            <a:endParaRPr lang="en-US" dirty="0"/>
          </a:p>
        </p:txBody>
      </p:sp>
      <p:sp>
        <p:nvSpPr>
          <p:cNvPr id="4" name="Date Placeholder 3"/>
          <p:cNvSpPr>
            <a:spLocks noGrp="1"/>
          </p:cNvSpPr>
          <p:nvPr>
            <p:ph type="dt" sz="half" idx="10"/>
          </p:nvPr>
        </p:nvSpPr>
        <p:spPr/>
        <p:txBody>
          <a:bodyPr/>
          <a:lstStyle/>
          <a:p>
            <a:pPr>
              <a:defRPr/>
            </a:pPr>
            <a:r>
              <a:rPr lang="en-US"/>
              <a:t>6/17/2017</a:t>
            </a:r>
          </a:p>
        </p:txBody>
      </p:sp>
      <p:sp>
        <p:nvSpPr>
          <p:cNvPr id="5" name="Footer Placeholder 4"/>
          <p:cNvSpPr>
            <a:spLocks noGrp="1"/>
          </p:cNvSpPr>
          <p:nvPr>
            <p:ph type="ftr" sz="quarter" idx="11"/>
          </p:nvPr>
        </p:nvSpPr>
        <p:spPr/>
        <p:txBody>
          <a:bodyPr/>
          <a:lstStyle/>
          <a:p>
            <a:pPr>
              <a:defRPr/>
            </a:pPr>
            <a:r>
              <a:rPr lang="en-US"/>
              <a:t>Sergei Nagaitsev | Welcome to Fermilab</a:t>
            </a:r>
            <a:endParaRPr lang="en-US" b="1"/>
          </a:p>
        </p:txBody>
      </p:sp>
      <p:sp>
        <p:nvSpPr>
          <p:cNvPr id="6" name="Slide Number Placeholder 5"/>
          <p:cNvSpPr>
            <a:spLocks noGrp="1"/>
          </p:cNvSpPr>
          <p:nvPr>
            <p:ph type="sldNum" sz="quarter" idx="12"/>
          </p:nvPr>
        </p:nvSpPr>
        <p:spPr/>
        <p:txBody>
          <a:bodyPr/>
          <a:lstStyle/>
          <a:p>
            <a:pPr>
              <a:defRPr/>
            </a:pPr>
            <a:fld id="{A8BAA062-F72A-D54C-921F-996C411C5980}" type="slidenum">
              <a:rPr lang="en-US" smtClean="0"/>
              <a:pPr>
                <a:defRPr/>
              </a:pPr>
              <a:t>6</a:t>
            </a:fld>
            <a:endParaRPr lang="en-US" dirty="0"/>
          </a:p>
        </p:txBody>
      </p:sp>
      <p:pic>
        <p:nvPicPr>
          <p:cNvPr id="7" name="Picture 3" descr="xsect_cropp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30250"/>
            <a:ext cx="8594725"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103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6/17/2017</a:t>
            </a:r>
          </a:p>
        </p:txBody>
      </p:sp>
      <p:sp>
        <p:nvSpPr>
          <p:cNvPr id="5" name="Footer Placeholder 4"/>
          <p:cNvSpPr>
            <a:spLocks noGrp="1"/>
          </p:cNvSpPr>
          <p:nvPr>
            <p:ph type="ftr" sz="quarter" idx="11"/>
          </p:nvPr>
        </p:nvSpPr>
        <p:spPr/>
        <p:txBody>
          <a:bodyPr/>
          <a:lstStyle/>
          <a:p>
            <a:pPr>
              <a:defRPr/>
            </a:pPr>
            <a:r>
              <a:rPr lang="en-US"/>
              <a:t>Sergei Nagaitsev | Welcome to Fermilab</a:t>
            </a:r>
            <a:endParaRPr lang="en-US" b="1"/>
          </a:p>
        </p:txBody>
      </p:sp>
      <p:sp>
        <p:nvSpPr>
          <p:cNvPr id="6" name="Slide Number Placeholder 5"/>
          <p:cNvSpPr>
            <a:spLocks noGrp="1"/>
          </p:cNvSpPr>
          <p:nvPr>
            <p:ph type="sldNum" sz="quarter" idx="12"/>
          </p:nvPr>
        </p:nvSpPr>
        <p:spPr/>
        <p:txBody>
          <a:bodyPr/>
          <a:lstStyle/>
          <a:p>
            <a:pPr>
              <a:defRPr/>
            </a:pPr>
            <a:fld id="{A8BAA062-F72A-D54C-921F-996C411C5980}" type="slidenum">
              <a:rPr lang="en-US" smtClean="0"/>
              <a:pPr>
                <a:defRPr/>
              </a:pPr>
              <a:t>7</a:t>
            </a:fld>
            <a:endParaRPr lang="en-US" dirty="0"/>
          </a:p>
        </p:txBody>
      </p:sp>
      <p:sp>
        <p:nvSpPr>
          <p:cNvPr id="8" name="Slide Number Placeholder 4"/>
          <p:cNvSpPr txBox="1">
            <a:spLocks/>
          </p:cNvSpPr>
          <p:nvPr/>
        </p:nvSpPr>
        <p:spPr>
          <a:xfrm>
            <a:off x="8610600" y="6324600"/>
            <a:ext cx="5334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defPPr>
              <a:defRPr lang="en-US"/>
            </a:defPPr>
            <a:lvl1pPr marL="0" algn="l" defTabSz="457200" rtl="0" fontAlgn="base">
              <a:spcBef>
                <a:spcPct val="20000"/>
              </a:spcBef>
              <a:spcAft>
                <a:spcPct val="0"/>
              </a:spcAft>
              <a:buClr>
                <a:schemeClr val="bg1"/>
              </a:buClr>
              <a:buSzPct val="80000"/>
              <a:buFont typeface="Wingdings" panose="05000000000000000000" pitchFamily="2" charset="2"/>
              <a:buChar char="§"/>
              <a:defRPr sz="3600" kern="1200">
                <a:solidFill>
                  <a:schemeClr val="bg2"/>
                </a:solidFill>
                <a:latin typeface="Arial" panose="020B0604020202020204" pitchFamily="34" charset="0"/>
                <a:ea typeface="ＭＳ Ｐゴシック" charset="0"/>
                <a:cs typeface="ＭＳ Ｐゴシック" charset="0"/>
              </a:defRPr>
            </a:lvl1pPr>
            <a:lvl2pPr marL="742950" indent="-285750" algn="l" defTabSz="457200" rtl="0" fontAlgn="base">
              <a:spcBef>
                <a:spcPct val="20000"/>
              </a:spcBef>
              <a:spcAft>
                <a:spcPct val="0"/>
              </a:spcAft>
              <a:buClr>
                <a:schemeClr val="bg1"/>
              </a:buClr>
              <a:buSzPct val="70000"/>
              <a:buFont typeface="Wingdings" panose="05000000000000000000" pitchFamily="2" charset="2"/>
              <a:buChar char="Ø"/>
              <a:defRPr sz="2800" kern="1200">
                <a:solidFill>
                  <a:schemeClr val="bg2"/>
                </a:solidFill>
                <a:latin typeface="Arial" panose="020B0604020202020204" pitchFamily="34" charset="0"/>
                <a:ea typeface="ＭＳ Ｐゴシック" charset="0"/>
                <a:cs typeface="ＭＳ Ｐゴシック" charset="0"/>
              </a:defRPr>
            </a:lvl2pPr>
            <a:lvl3pPr marL="1143000" indent="-228600" algn="l" defTabSz="457200" rtl="0" fontAlgn="base">
              <a:spcBef>
                <a:spcPct val="20000"/>
              </a:spcBef>
              <a:spcAft>
                <a:spcPct val="0"/>
              </a:spcAft>
              <a:buClr>
                <a:srgbClr val="009900"/>
              </a:buClr>
              <a:buSzPct val="60000"/>
              <a:buFont typeface="Wingdings" panose="05000000000000000000" pitchFamily="2" charset="2"/>
              <a:buChar char="®"/>
              <a:defRPr sz="2400" kern="1200">
                <a:solidFill>
                  <a:schemeClr val="tx1"/>
                </a:solidFill>
                <a:latin typeface="Arial" panose="020B0604020202020204" pitchFamily="34" charset="0"/>
                <a:ea typeface="ＭＳ Ｐゴシック" charset="0"/>
                <a:cs typeface="ＭＳ Ｐゴシック" charset="0"/>
              </a:defRPr>
            </a:lvl3pPr>
            <a:lvl4pPr marL="1600200" indent="-228600" algn="l" defTabSz="457200" rtl="0" fontAlgn="base">
              <a:spcBef>
                <a:spcPct val="20000"/>
              </a:spcBef>
              <a:spcAft>
                <a:spcPct val="0"/>
              </a:spcAft>
              <a:buClr>
                <a:schemeClr val="tx1"/>
              </a:buClr>
              <a:buSzPct val="25000"/>
              <a:buFont typeface="Wingdings" panose="05000000000000000000" pitchFamily="2" charset="2"/>
              <a:buChar char="§"/>
              <a:defRPr sz="2000" kern="1200">
                <a:solidFill>
                  <a:schemeClr val="bg2"/>
                </a:solidFill>
                <a:latin typeface="Arial" panose="020B0604020202020204" pitchFamily="34" charset="0"/>
                <a:ea typeface="ＭＳ Ｐゴシック" charset="0"/>
                <a:cs typeface="ＭＳ Ｐゴシック" charset="0"/>
              </a:defRPr>
            </a:lvl4pPr>
            <a:lvl5pPr marL="2057400" indent="-228600" algn="l" defTabSz="457200" rtl="0" fontAlgn="base">
              <a:spcBef>
                <a:spcPct val="20000"/>
              </a:spcBef>
              <a:spcAft>
                <a:spcPct val="0"/>
              </a:spcAft>
              <a:buClr>
                <a:schemeClr val="accent2"/>
              </a:buClr>
              <a:buSzPct val="55000"/>
              <a:buFont typeface="Wingdings" panose="05000000000000000000" pitchFamily="2" charset="2"/>
              <a:buChar char="§"/>
              <a:defRPr sz="2000" kern="1200">
                <a:solidFill>
                  <a:schemeClr val="bg2"/>
                </a:solidFill>
                <a:latin typeface="Arial" panose="020B0604020202020204" pitchFamily="34" charset="0"/>
                <a:ea typeface="ＭＳ Ｐゴシック" charset="0"/>
                <a:cs typeface="ＭＳ Ｐゴシック" charset="0"/>
              </a:defRPr>
            </a:lvl5pPr>
            <a:lvl6pPr marL="2514600" indent="-228600" algn="l" defTabSz="457200" rtl="0" eaLnBrk="0" fontAlgn="base" latinLnBrk="0" hangingPunct="0">
              <a:spcBef>
                <a:spcPct val="20000"/>
              </a:spcBef>
              <a:spcAft>
                <a:spcPct val="0"/>
              </a:spcAft>
              <a:buClr>
                <a:schemeClr val="accent2"/>
              </a:buClr>
              <a:buSzPct val="55000"/>
              <a:buFont typeface="Wingdings" panose="05000000000000000000" pitchFamily="2" charset="2"/>
              <a:buChar char="§"/>
              <a:defRPr sz="2000" kern="1200">
                <a:solidFill>
                  <a:schemeClr val="bg2"/>
                </a:solidFill>
                <a:latin typeface="Arial" panose="020B0604020202020204" pitchFamily="34" charset="0"/>
                <a:ea typeface="ＭＳ Ｐゴシック" charset="0"/>
                <a:cs typeface="ＭＳ Ｐゴシック" charset="0"/>
              </a:defRPr>
            </a:lvl6pPr>
            <a:lvl7pPr marL="2971800" indent="-228600" algn="l" defTabSz="457200" rtl="0" eaLnBrk="0" fontAlgn="base" latinLnBrk="0" hangingPunct="0">
              <a:spcBef>
                <a:spcPct val="20000"/>
              </a:spcBef>
              <a:spcAft>
                <a:spcPct val="0"/>
              </a:spcAft>
              <a:buClr>
                <a:schemeClr val="accent2"/>
              </a:buClr>
              <a:buSzPct val="55000"/>
              <a:buFont typeface="Wingdings" panose="05000000000000000000" pitchFamily="2" charset="2"/>
              <a:buChar char="§"/>
              <a:defRPr sz="2000" kern="1200">
                <a:solidFill>
                  <a:schemeClr val="bg2"/>
                </a:solidFill>
                <a:latin typeface="Arial" panose="020B0604020202020204" pitchFamily="34" charset="0"/>
                <a:ea typeface="ＭＳ Ｐゴシック" charset="0"/>
                <a:cs typeface="ＭＳ Ｐゴシック" charset="0"/>
              </a:defRPr>
            </a:lvl7pPr>
            <a:lvl8pPr marL="3429000" indent="-228600" algn="l" defTabSz="457200" rtl="0" eaLnBrk="0" fontAlgn="base" latinLnBrk="0" hangingPunct="0">
              <a:spcBef>
                <a:spcPct val="20000"/>
              </a:spcBef>
              <a:spcAft>
                <a:spcPct val="0"/>
              </a:spcAft>
              <a:buClr>
                <a:schemeClr val="accent2"/>
              </a:buClr>
              <a:buSzPct val="55000"/>
              <a:buFont typeface="Wingdings" panose="05000000000000000000" pitchFamily="2" charset="2"/>
              <a:buChar char="§"/>
              <a:defRPr sz="2000" kern="1200">
                <a:solidFill>
                  <a:schemeClr val="bg2"/>
                </a:solidFill>
                <a:latin typeface="Arial" panose="020B0604020202020204" pitchFamily="34" charset="0"/>
                <a:ea typeface="ＭＳ Ｐゴシック" charset="0"/>
                <a:cs typeface="ＭＳ Ｐゴシック" charset="0"/>
              </a:defRPr>
            </a:lvl8pPr>
            <a:lvl9pPr marL="3886200" indent="-228600" algn="l" defTabSz="457200" rtl="0" eaLnBrk="0" fontAlgn="base" latinLnBrk="0" hangingPunct="0">
              <a:spcBef>
                <a:spcPct val="20000"/>
              </a:spcBef>
              <a:spcAft>
                <a:spcPct val="0"/>
              </a:spcAft>
              <a:buClr>
                <a:schemeClr val="accent2"/>
              </a:buClr>
              <a:buSzPct val="55000"/>
              <a:buFont typeface="Wingdings" panose="05000000000000000000" pitchFamily="2" charset="2"/>
              <a:buChar char="§"/>
              <a:defRPr sz="2000" kern="1200">
                <a:solidFill>
                  <a:schemeClr val="bg2"/>
                </a:solidFill>
                <a:latin typeface="Arial" panose="020B0604020202020204" pitchFamily="34" charset="0"/>
                <a:ea typeface="ＭＳ Ｐゴシック" charset="0"/>
                <a:cs typeface="ＭＳ Ｐゴシック" charset="0"/>
              </a:defRPr>
            </a:lvl9pPr>
          </a:lstStyle>
          <a:p>
            <a:pPr>
              <a:spcBef>
                <a:spcPct val="0"/>
              </a:spcBef>
              <a:buClrTx/>
              <a:buSzTx/>
              <a:buFontTx/>
              <a:buNone/>
            </a:pPr>
            <a:fld id="{3C9E2839-207E-41E8-8BE7-FFF66BAAC452}" type="slidenum">
              <a:rPr lang="en-US" altLang="en-US" sz="1600" smtClean="0"/>
              <a:pPr>
                <a:spcBef>
                  <a:spcPct val="0"/>
                </a:spcBef>
                <a:buClrTx/>
                <a:buSzTx/>
                <a:buFontTx/>
                <a:buNone/>
              </a:pPr>
              <a:t>7</a:t>
            </a:fld>
            <a:endParaRPr lang="en-US" altLang="en-US" sz="1600"/>
          </a:p>
        </p:txBody>
      </p:sp>
      <p:pic>
        <p:nvPicPr>
          <p:cNvPr id="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22514" y="114300"/>
            <a:ext cx="8077200" cy="6057900"/>
          </a:xfrm>
          <a:noFill/>
        </p:spPr>
      </p:pic>
      <p:sp>
        <p:nvSpPr>
          <p:cNvPr id="10" name="Text Box 5"/>
          <p:cNvSpPr txBox="1">
            <a:spLocks noChangeArrowheads="1"/>
          </p:cNvSpPr>
          <p:nvPr/>
        </p:nvSpPr>
        <p:spPr bwMode="auto">
          <a:xfrm>
            <a:off x="4713514" y="317500"/>
            <a:ext cx="388620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spcBef>
                <a:spcPct val="20000"/>
              </a:spcBef>
              <a:buClr>
                <a:schemeClr val="bg1"/>
              </a:buClr>
              <a:buSzPct val="80000"/>
              <a:buFont typeface="Wingdings" panose="05000000000000000000" pitchFamily="2" charset="2"/>
              <a:buChar char="§"/>
              <a:defRPr sz="3600">
                <a:solidFill>
                  <a:schemeClr val="bg2"/>
                </a:solidFill>
                <a:latin typeface="Arial" panose="020B0604020202020204" pitchFamily="34" charset="0"/>
              </a:defRPr>
            </a:lvl1pPr>
            <a:lvl2pPr marL="742950" indent="-285750">
              <a:spcBef>
                <a:spcPct val="20000"/>
              </a:spcBef>
              <a:buClr>
                <a:schemeClr val="bg1"/>
              </a:buClr>
              <a:buSzPct val="70000"/>
              <a:buFont typeface="Wingdings" panose="05000000000000000000" pitchFamily="2" charset="2"/>
              <a:buChar char="Ø"/>
              <a:defRPr sz="2800">
                <a:solidFill>
                  <a:schemeClr val="bg2"/>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1"/>
              </a:buClr>
              <a:buSzPct val="25000"/>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
              <a:defRPr sz="2000">
                <a:solidFill>
                  <a:schemeClr val="bg2"/>
                </a:solidFill>
                <a:latin typeface="Arial" panose="020B0604020202020204" pitchFamily="34" charset="0"/>
              </a:defRPr>
            </a:lvl9pPr>
          </a:lstStyle>
          <a:p>
            <a:pPr algn="r" eaLnBrk="1" hangingPunct="1">
              <a:lnSpc>
                <a:spcPct val="80000"/>
              </a:lnSpc>
              <a:buClr>
                <a:srgbClr val="FFFF00"/>
              </a:buClr>
              <a:buFont typeface="Wingdings" panose="05000000000000000000" pitchFamily="2" charset="2"/>
              <a:buNone/>
            </a:pPr>
            <a:r>
              <a:rPr lang="en-US" altLang="en-US" sz="2400" dirty="0">
                <a:solidFill>
                  <a:srgbClr val="FFFFFF"/>
                </a:solidFill>
              </a:rPr>
              <a:t>This is not the </a:t>
            </a:r>
            <a:r>
              <a:rPr lang="en-US" altLang="en-US" sz="2400" dirty="0" err="1">
                <a:solidFill>
                  <a:srgbClr val="FFFFFF"/>
                </a:solidFill>
              </a:rPr>
              <a:t>Tevatron</a:t>
            </a:r>
            <a:r>
              <a:rPr lang="en-US" altLang="en-US" sz="2400" dirty="0">
                <a:solidFill>
                  <a:srgbClr val="FFFFFF"/>
                </a:solidFill>
              </a:rPr>
              <a:t>!</a:t>
            </a:r>
          </a:p>
          <a:p>
            <a:pPr algn="r" eaLnBrk="1" hangingPunct="1">
              <a:lnSpc>
                <a:spcPct val="80000"/>
              </a:lnSpc>
              <a:buClr>
                <a:srgbClr val="FFFF00"/>
              </a:buClr>
              <a:buFont typeface="Wingdings" panose="05000000000000000000" pitchFamily="2" charset="2"/>
              <a:buNone/>
            </a:pPr>
            <a:r>
              <a:rPr lang="en-US" altLang="en-US" sz="2400" dirty="0">
                <a:solidFill>
                  <a:srgbClr val="FFFFFF"/>
                </a:solidFill>
              </a:rPr>
              <a:t>-remnants of the Main Ring</a:t>
            </a:r>
          </a:p>
          <a:p>
            <a:pPr algn="r" eaLnBrk="1" hangingPunct="1">
              <a:lnSpc>
                <a:spcPct val="80000"/>
              </a:lnSpc>
              <a:buClr>
                <a:srgbClr val="FFFF00"/>
              </a:buClr>
              <a:buFont typeface="Wingdings" panose="05000000000000000000" pitchFamily="2" charset="2"/>
              <a:buNone/>
            </a:pPr>
            <a:r>
              <a:rPr lang="en-US" altLang="en-US" sz="2400" dirty="0">
                <a:solidFill>
                  <a:srgbClr val="FFFFFF"/>
                </a:solidFill>
              </a:rPr>
              <a:t>(first separated-function synchrotron ever built)</a:t>
            </a:r>
          </a:p>
        </p:txBody>
      </p:sp>
      <p:sp>
        <p:nvSpPr>
          <p:cNvPr id="11" name="Line 6"/>
          <p:cNvSpPr>
            <a:spLocks noChangeShapeType="1"/>
          </p:cNvSpPr>
          <p:nvPr/>
        </p:nvSpPr>
        <p:spPr bwMode="auto">
          <a:xfrm flipH="1">
            <a:off x="5094514" y="1739428"/>
            <a:ext cx="1085624" cy="1308572"/>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TextBox 7"/>
          <p:cNvSpPr txBox="1">
            <a:spLocks noChangeArrowheads="1"/>
          </p:cNvSpPr>
          <p:nvPr/>
        </p:nvSpPr>
        <p:spPr bwMode="auto">
          <a:xfrm>
            <a:off x="751114" y="5341938"/>
            <a:ext cx="7696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bg1"/>
              </a:buClr>
              <a:buSzPct val="80000"/>
              <a:buFont typeface="Wingdings" panose="05000000000000000000" pitchFamily="2" charset="2"/>
              <a:buChar char="§"/>
              <a:defRPr sz="3600">
                <a:solidFill>
                  <a:schemeClr val="bg2"/>
                </a:solidFill>
                <a:latin typeface="Arial" panose="020B0604020202020204" pitchFamily="34" charset="0"/>
              </a:defRPr>
            </a:lvl1pPr>
            <a:lvl2pPr marL="742950" indent="-285750">
              <a:spcBef>
                <a:spcPct val="20000"/>
              </a:spcBef>
              <a:buClr>
                <a:schemeClr val="bg1"/>
              </a:buClr>
              <a:buSzPct val="70000"/>
              <a:buFont typeface="Wingdings" panose="05000000000000000000" pitchFamily="2" charset="2"/>
              <a:buChar char="Ø"/>
              <a:defRPr sz="2800">
                <a:solidFill>
                  <a:schemeClr val="bg2"/>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1"/>
              </a:buClr>
              <a:buSzPct val="25000"/>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
              <a:defRPr sz="2000">
                <a:solidFill>
                  <a:schemeClr val="bg2"/>
                </a:solidFill>
                <a:latin typeface="Arial" panose="020B0604020202020204" pitchFamily="34" charset="0"/>
              </a:defRPr>
            </a:lvl9pPr>
          </a:lstStyle>
          <a:p>
            <a:pPr>
              <a:spcBef>
                <a:spcPct val="0"/>
              </a:spcBef>
              <a:buClr>
                <a:srgbClr val="FFFF00"/>
              </a:buClr>
              <a:buFont typeface="Wingdings" panose="05000000000000000000" pitchFamily="2" charset="2"/>
              <a:buNone/>
            </a:pPr>
            <a:r>
              <a:rPr lang="en-US" altLang="en-US" sz="2400" dirty="0">
                <a:solidFill>
                  <a:srgbClr val="FFFF00"/>
                </a:solidFill>
              </a:rPr>
              <a:t> C=6.28km, ~800 SC  magnets @ 4.2 K, </a:t>
            </a:r>
          </a:p>
        </p:txBody>
      </p:sp>
      <p:sp>
        <p:nvSpPr>
          <p:cNvPr id="13" name="Text Box 7"/>
          <p:cNvSpPr txBox="1">
            <a:spLocks noChangeArrowheads="1"/>
          </p:cNvSpPr>
          <p:nvPr/>
        </p:nvSpPr>
        <p:spPr bwMode="auto">
          <a:xfrm>
            <a:off x="4713514" y="4800600"/>
            <a:ext cx="3505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Clr>
                <a:schemeClr val="bg1"/>
              </a:buClr>
              <a:buSzPct val="80000"/>
              <a:buFont typeface="Wingdings" panose="05000000000000000000" pitchFamily="2" charset="2"/>
              <a:buChar char="§"/>
              <a:defRPr sz="3600">
                <a:solidFill>
                  <a:schemeClr val="bg2"/>
                </a:solidFill>
                <a:latin typeface="Arial" panose="020B0604020202020204" pitchFamily="34" charset="0"/>
              </a:defRPr>
            </a:lvl1pPr>
            <a:lvl2pPr marL="742950" indent="-285750">
              <a:spcBef>
                <a:spcPct val="20000"/>
              </a:spcBef>
              <a:buClr>
                <a:schemeClr val="bg1"/>
              </a:buClr>
              <a:buSzPct val="70000"/>
              <a:buFont typeface="Wingdings" panose="05000000000000000000" pitchFamily="2" charset="2"/>
              <a:buChar char="Ø"/>
              <a:defRPr sz="2800">
                <a:solidFill>
                  <a:schemeClr val="bg2"/>
                </a:solidFill>
                <a:latin typeface="Arial" panose="020B0604020202020204" pitchFamily="34" charset="0"/>
              </a:defRPr>
            </a:lvl2pPr>
            <a:lvl3pPr marL="1143000" indent="-228600">
              <a:spcBef>
                <a:spcPct val="20000"/>
              </a:spcBef>
              <a:buClr>
                <a:srgbClr val="009900"/>
              </a:buClr>
              <a:buSzPct val="60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tx1"/>
              </a:buClr>
              <a:buSzPct val="25000"/>
              <a:buFont typeface="Wingdings" panose="05000000000000000000" pitchFamily="2" charset="2"/>
              <a:buChar char="§"/>
              <a:defRPr sz="2000">
                <a:solidFill>
                  <a:schemeClr val="bg2"/>
                </a:solidFill>
                <a:latin typeface="Arial" panose="020B0604020202020204" pitchFamily="34" charset="0"/>
              </a:defRPr>
            </a:lvl4pPr>
            <a:lvl5pPr marL="2057400" indent="-228600">
              <a:spcBef>
                <a:spcPct val="20000"/>
              </a:spcBef>
              <a:buClr>
                <a:schemeClr val="accent2"/>
              </a:buClr>
              <a:buSzPct val="55000"/>
              <a:buFont typeface="Wingdings" panose="05000000000000000000" pitchFamily="2" charset="2"/>
              <a:buChar char="§"/>
              <a:defRPr sz="2000">
                <a:solidFill>
                  <a:schemeClr val="bg2"/>
                </a:solidFill>
                <a:latin typeface="Arial" panose="020B0604020202020204" pitchFamily="34" charset="0"/>
              </a:defRPr>
            </a:lvl5pPr>
            <a:lvl6pPr marL="2514600" indent="-228600" eaLnBrk="0" fontAlgn="base" hangingPunct="0">
              <a:spcBef>
                <a:spcPct val="20000"/>
              </a:spcBef>
              <a:spcAft>
                <a:spcPct val="0"/>
              </a:spcAft>
              <a:buClr>
                <a:schemeClr val="accent2"/>
              </a:buClr>
              <a:buSzPct val="55000"/>
              <a:buFont typeface="Wingdings" panose="05000000000000000000" pitchFamily="2" charset="2"/>
              <a:buChar char="§"/>
              <a:defRPr sz="2000">
                <a:solidFill>
                  <a:schemeClr val="bg2"/>
                </a:solidFill>
                <a:latin typeface="Arial" panose="020B0604020202020204" pitchFamily="34" charset="0"/>
              </a:defRPr>
            </a:lvl6pPr>
            <a:lvl7pPr marL="2971800" indent="-228600" eaLnBrk="0" fontAlgn="base" hangingPunct="0">
              <a:spcBef>
                <a:spcPct val="20000"/>
              </a:spcBef>
              <a:spcAft>
                <a:spcPct val="0"/>
              </a:spcAft>
              <a:buClr>
                <a:schemeClr val="accent2"/>
              </a:buClr>
              <a:buSzPct val="55000"/>
              <a:buFont typeface="Wingdings" panose="05000000000000000000" pitchFamily="2" charset="2"/>
              <a:buChar char="§"/>
              <a:defRPr sz="2000">
                <a:solidFill>
                  <a:schemeClr val="bg2"/>
                </a:solidFill>
                <a:latin typeface="Arial" panose="020B0604020202020204" pitchFamily="34" charset="0"/>
              </a:defRPr>
            </a:lvl7pPr>
            <a:lvl8pPr marL="3429000" indent="-228600" eaLnBrk="0" fontAlgn="base" hangingPunct="0">
              <a:spcBef>
                <a:spcPct val="20000"/>
              </a:spcBef>
              <a:spcAft>
                <a:spcPct val="0"/>
              </a:spcAft>
              <a:buClr>
                <a:schemeClr val="accent2"/>
              </a:buClr>
              <a:buSzPct val="55000"/>
              <a:buFont typeface="Wingdings" panose="05000000000000000000" pitchFamily="2" charset="2"/>
              <a:buChar char="§"/>
              <a:defRPr sz="2000">
                <a:solidFill>
                  <a:schemeClr val="bg2"/>
                </a:solidFill>
                <a:latin typeface="Arial" panose="020B0604020202020204" pitchFamily="34" charset="0"/>
              </a:defRPr>
            </a:lvl8pPr>
            <a:lvl9pPr marL="3886200" indent="-228600" eaLnBrk="0" fontAlgn="base" hangingPunct="0">
              <a:spcBef>
                <a:spcPct val="20000"/>
              </a:spcBef>
              <a:spcAft>
                <a:spcPct val="0"/>
              </a:spcAft>
              <a:buClr>
                <a:schemeClr val="accent2"/>
              </a:buClr>
              <a:buSzPct val="55000"/>
              <a:buFont typeface="Wingdings" panose="05000000000000000000" pitchFamily="2" charset="2"/>
              <a:buChar char="§"/>
              <a:defRPr sz="2000">
                <a:solidFill>
                  <a:schemeClr val="bg2"/>
                </a:solidFill>
                <a:latin typeface="Arial" panose="020B0604020202020204" pitchFamily="34" charset="0"/>
              </a:defRPr>
            </a:lvl9pPr>
          </a:lstStyle>
          <a:p>
            <a:pPr algn="r" eaLnBrk="1" hangingPunct="1">
              <a:lnSpc>
                <a:spcPct val="80000"/>
              </a:lnSpc>
              <a:buClr>
                <a:srgbClr val="FFFF00"/>
              </a:buClr>
              <a:buFont typeface="Wingdings" panose="05000000000000000000" pitchFamily="2" charset="2"/>
              <a:buNone/>
            </a:pPr>
            <a:r>
              <a:rPr lang="en-US" altLang="en-US" sz="2400">
                <a:solidFill>
                  <a:srgbClr val="FFFFFF"/>
                </a:solidFill>
              </a:rPr>
              <a:t>This is the Tevatron!</a:t>
            </a:r>
          </a:p>
        </p:txBody>
      </p:sp>
      <p:sp>
        <p:nvSpPr>
          <p:cNvPr id="14" name="Line 6"/>
          <p:cNvSpPr>
            <a:spLocks noChangeShapeType="1"/>
          </p:cNvSpPr>
          <p:nvPr/>
        </p:nvSpPr>
        <p:spPr bwMode="auto">
          <a:xfrm flipH="1" flipV="1">
            <a:off x="5323114" y="4267200"/>
            <a:ext cx="685800" cy="457200"/>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801671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187" y="-46035"/>
            <a:ext cx="8339137" cy="714375"/>
          </a:xfrm>
        </p:spPr>
        <p:txBody>
          <a:bodyPr/>
          <a:lstStyle/>
          <a:p>
            <a:r>
              <a:rPr lang="en-US" sz="2400" dirty="0"/>
              <a:t>1989 NATIONAL MEDAL OF TECHNOLOGY</a:t>
            </a:r>
          </a:p>
        </p:txBody>
      </p:sp>
      <p:sp>
        <p:nvSpPr>
          <p:cNvPr id="3" name="Content Placeholder 2"/>
          <p:cNvSpPr>
            <a:spLocks noGrp="1"/>
          </p:cNvSpPr>
          <p:nvPr>
            <p:ph idx="1"/>
          </p:nvPr>
        </p:nvSpPr>
        <p:spPr>
          <a:xfrm>
            <a:off x="2690648" y="4719146"/>
            <a:ext cx="6274676" cy="1529254"/>
          </a:xfrm>
        </p:spPr>
        <p:txBody>
          <a:bodyPr/>
          <a:lstStyle/>
          <a:p>
            <a:pPr marL="0" indent="0">
              <a:buNone/>
            </a:pPr>
            <a:r>
              <a:rPr lang="en-US" sz="1600" dirty="0">
                <a:solidFill>
                  <a:schemeClr val="tx1"/>
                </a:solidFill>
              </a:rPr>
              <a:t>For their contributions to the design, construction and initial operation of the TEVATRON particle accelerator. The scientific instrument was designed to explore the fundamental properties of matter. The innovative design and successful operation of the TEVATRON has been crucial to the design of the Superconducting Super Collider, the planned next generation particle accelerator.</a:t>
            </a:r>
          </a:p>
        </p:txBody>
      </p:sp>
      <p:sp>
        <p:nvSpPr>
          <p:cNvPr id="4" name="Footer Placeholder 3"/>
          <p:cNvSpPr>
            <a:spLocks noGrp="1"/>
          </p:cNvSpPr>
          <p:nvPr>
            <p:ph type="ftr" sz="quarter" idx="10"/>
          </p:nvPr>
        </p:nvSpPr>
        <p:spPr>
          <a:xfrm>
            <a:off x="228600" y="6497358"/>
            <a:ext cx="4717824" cy="241300"/>
          </a:xfrm>
        </p:spPr>
        <p:txBody>
          <a:bodyPr/>
          <a:lstStyle/>
          <a:p>
            <a:pPr>
              <a:defRPr/>
            </a:pPr>
            <a:r>
              <a:rPr lang="en-US" dirty="0"/>
              <a:t>Sergei Nagaitsev | Welcome to </a:t>
            </a:r>
            <a:r>
              <a:rPr lang="en-US" dirty="0" err="1"/>
              <a:t>Fermilab</a:t>
            </a:r>
            <a:endParaRPr lang="en-US" dirty="0"/>
          </a:p>
        </p:txBody>
      </p:sp>
      <p:sp>
        <p:nvSpPr>
          <p:cNvPr id="5" name="Slide Number Placeholder 4"/>
          <p:cNvSpPr>
            <a:spLocks noGrp="1"/>
          </p:cNvSpPr>
          <p:nvPr>
            <p:ph type="sldNum" sz="quarter" idx="11"/>
          </p:nvPr>
        </p:nvSpPr>
        <p:spPr/>
        <p:txBody>
          <a:bodyPr/>
          <a:lstStyle/>
          <a:p>
            <a:pPr>
              <a:defRPr/>
            </a:pPr>
            <a:fld id="{643FE0B4-9152-4ADD-B99D-44BE937B9B4D}" type="slidenum">
              <a:rPr lang="en-US" smtClean="0"/>
              <a:pPr>
                <a:defRPr/>
              </a:pPr>
              <a:t>8</a:t>
            </a:fld>
            <a:endParaRPr lang="en-US"/>
          </a:p>
        </p:txBody>
      </p:sp>
      <p:pic>
        <p:nvPicPr>
          <p:cNvPr id="6" name="Picture 5"/>
          <p:cNvPicPr>
            <a:picLocks noChangeAspect="1"/>
          </p:cNvPicPr>
          <p:nvPr/>
        </p:nvPicPr>
        <p:blipFill>
          <a:blip r:embed="rId2"/>
          <a:stretch>
            <a:fillRect/>
          </a:stretch>
        </p:blipFill>
        <p:spPr>
          <a:xfrm>
            <a:off x="228600" y="714375"/>
            <a:ext cx="4931979" cy="3912703"/>
          </a:xfrm>
          <a:prstGeom prst="rect">
            <a:avLst/>
          </a:prstGeom>
        </p:spPr>
      </p:pic>
      <p:pic>
        <p:nvPicPr>
          <p:cNvPr id="7" name="Picture 6"/>
          <p:cNvPicPr>
            <a:picLocks noChangeAspect="1"/>
          </p:cNvPicPr>
          <p:nvPr/>
        </p:nvPicPr>
        <p:blipFill>
          <a:blip r:embed="rId3"/>
          <a:stretch>
            <a:fillRect/>
          </a:stretch>
        </p:blipFill>
        <p:spPr>
          <a:xfrm>
            <a:off x="5337283" y="714374"/>
            <a:ext cx="3407323" cy="3916463"/>
          </a:xfrm>
          <a:prstGeom prst="rect">
            <a:avLst/>
          </a:prstGeom>
        </p:spPr>
      </p:pic>
      <p:sp>
        <p:nvSpPr>
          <p:cNvPr id="8" name="TextBox 7"/>
          <p:cNvSpPr txBox="1"/>
          <p:nvPr/>
        </p:nvSpPr>
        <p:spPr>
          <a:xfrm>
            <a:off x="357352" y="4822053"/>
            <a:ext cx="2169889" cy="1323439"/>
          </a:xfrm>
          <a:prstGeom prst="rect">
            <a:avLst/>
          </a:prstGeom>
          <a:noFill/>
        </p:spPr>
        <p:txBody>
          <a:bodyPr wrap="none" rtlCol="0">
            <a:spAutoFit/>
          </a:bodyPr>
          <a:lstStyle/>
          <a:p>
            <a:r>
              <a:rPr lang="en-US" sz="2000" dirty="0"/>
              <a:t>HELEN EDWARDS</a:t>
            </a:r>
            <a:br>
              <a:rPr lang="en-US" sz="2000" dirty="0"/>
            </a:br>
            <a:r>
              <a:rPr lang="en-US" sz="2000" dirty="0"/>
              <a:t>RICHARD A. LUNDY</a:t>
            </a:r>
            <a:br>
              <a:rPr lang="en-US" sz="2000" dirty="0"/>
            </a:br>
            <a:r>
              <a:rPr lang="en-US" sz="2000" dirty="0"/>
              <a:t>J. RICHIE ORR</a:t>
            </a:r>
            <a:br>
              <a:rPr lang="en-US" sz="2000" dirty="0"/>
            </a:br>
            <a:r>
              <a:rPr lang="en-US" sz="2000" dirty="0"/>
              <a:t>ALVIN TOLLESTRUP</a:t>
            </a:r>
          </a:p>
        </p:txBody>
      </p:sp>
      <p:sp>
        <p:nvSpPr>
          <p:cNvPr id="9" name="Date Placeholder 8"/>
          <p:cNvSpPr>
            <a:spLocks noGrp="1"/>
          </p:cNvSpPr>
          <p:nvPr>
            <p:ph type="dt" sz="half" idx="10"/>
          </p:nvPr>
        </p:nvSpPr>
        <p:spPr/>
        <p:txBody>
          <a:bodyPr/>
          <a:lstStyle/>
          <a:p>
            <a:pPr>
              <a:defRPr/>
            </a:pPr>
            <a:r>
              <a:rPr lang="en-US"/>
              <a:t>6/17/2017</a:t>
            </a:r>
          </a:p>
        </p:txBody>
      </p:sp>
    </p:spTree>
    <p:extLst>
      <p:ext uri="{BB962C8B-B14F-4D97-AF65-F5344CB8AC3E}">
        <p14:creationId xmlns:p14="http://schemas.microsoft.com/office/powerpoint/2010/main" val="799346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1746" name="Footer Placeholder 3"/>
          <p:cNvSpPr>
            <a:spLocks noGrp="1"/>
          </p:cNvSpPr>
          <p:nvPr>
            <p:ph type="ftr" sz="quarter" idx="10"/>
          </p:nvPr>
        </p:nvSpPr>
        <p:spPr>
          <a:xfrm>
            <a:off x="457200" y="6515100"/>
            <a:ext cx="5164138" cy="241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anose="05000000000000000000" pitchFamily="2" charset="2"/>
              <a:buChar char="§"/>
              <a:defRPr sz="2400">
                <a:solidFill>
                  <a:schemeClr val="tx1"/>
                </a:solidFill>
                <a:latin typeface="Comic Sans MS" panose="030F0702030302020204" pitchFamily="66" charset="0"/>
              </a:defRPr>
            </a:lvl1pPr>
            <a:lvl2pPr marL="742950" indent="-285750" eaLnBrk="0" hangingPunct="0">
              <a:spcBef>
                <a:spcPct val="20000"/>
              </a:spcBef>
              <a:buFont typeface="Wingdings" panose="05000000000000000000" pitchFamily="2" charset="2"/>
              <a:buChar char="Ø"/>
              <a:defRPr sz="2000">
                <a:solidFill>
                  <a:schemeClr val="accent2"/>
                </a:solidFill>
                <a:latin typeface="Comic Sans MS" panose="030F0702030302020204" pitchFamily="66" charset="0"/>
              </a:defRPr>
            </a:lvl2pPr>
            <a:lvl3pPr marL="1143000" indent="-228600" eaLnBrk="0" hangingPunct="0">
              <a:spcBef>
                <a:spcPct val="20000"/>
              </a:spcBef>
              <a:buChar char="•"/>
              <a:defRPr sz="2400">
                <a:solidFill>
                  <a:srgbClr val="CC0000"/>
                </a:solidFill>
                <a:latin typeface="Comic Sans MS" panose="030F0702030302020204" pitchFamily="66" charset="0"/>
              </a:defRPr>
            </a:lvl3pPr>
            <a:lvl4pPr marL="1600200" indent="-228600" eaLnBrk="0" hangingPunct="0">
              <a:spcBef>
                <a:spcPct val="20000"/>
              </a:spcBef>
              <a:buChar char="–"/>
              <a:defRPr sz="2000">
                <a:solidFill>
                  <a:srgbClr val="008000"/>
                </a:solidFill>
                <a:latin typeface="Comic Sans MS" panose="030F0702030302020204" pitchFamily="66" charset="0"/>
              </a:defRPr>
            </a:lvl4pPr>
            <a:lvl5pPr marL="2057400" indent="-228600" eaLnBrk="0" hangingPunct="0">
              <a:spcBef>
                <a:spcPct val="20000"/>
              </a:spcBef>
              <a:buChar char="»"/>
              <a:defRPr sz="1600">
                <a:solidFill>
                  <a:srgbClr val="CC0099"/>
                </a:solidFill>
                <a:latin typeface="Comic Sans MS" panose="030F0702030302020204" pitchFamily="66" charset="0"/>
              </a:defRPr>
            </a:lvl5pPr>
            <a:lvl6pPr marL="2514600" indent="-228600" eaLnBrk="0" fontAlgn="base" hangingPunct="0">
              <a:spcBef>
                <a:spcPct val="20000"/>
              </a:spcBef>
              <a:spcAft>
                <a:spcPct val="0"/>
              </a:spcAft>
              <a:buChar char="»"/>
              <a:defRPr sz="1600">
                <a:solidFill>
                  <a:srgbClr val="CC0099"/>
                </a:solidFill>
                <a:latin typeface="Comic Sans MS" panose="030F0702030302020204" pitchFamily="66" charset="0"/>
              </a:defRPr>
            </a:lvl6pPr>
            <a:lvl7pPr marL="2971800" indent="-228600" eaLnBrk="0" fontAlgn="base" hangingPunct="0">
              <a:spcBef>
                <a:spcPct val="20000"/>
              </a:spcBef>
              <a:spcAft>
                <a:spcPct val="0"/>
              </a:spcAft>
              <a:buChar char="»"/>
              <a:defRPr sz="1600">
                <a:solidFill>
                  <a:srgbClr val="CC0099"/>
                </a:solidFill>
                <a:latin typeface="Comic Sans MS" panose="030F0702030302020204" pitchFamily="66" charset="0"/>
              </a:defRPr>
            </a:lvl7pPr>
            <a:lvl8pPr marL="3429000" indent="-228600" eaLnBrk="0" fontAlgn="base" hangingPunct="0">
              <a:spcBef>
                <a:spcPct val="20000"/>
              </a:spcBef>
              <a:spcAft>
                <a:spcPct val="0"/>
              </a:spcAft>
              <a:buChar char="»"/>
              <a:defRPr sz="1600">
                <a:solidFill>
                  <a:srgbClr val="CC0099"/>
                </a:solidFill>
                <a:latin typeface="Comic Sans MS" panose="030F0702030302020204" pitchFamily="66" charset="0"/>
              </a:defRPr>
            </a:lvl8pPr>
            <a:lvl9pPr marL="3886200" indent="-228600" eaLnBrk="0" fontAlgn="base" hangingPunct="0">
              <a:spcBef>
                <a:spcPct val="20000"/>
              </a:spcBef>
              <a:spcAft>
                <a:spcPct val="0"/>
              </a:spcAft>
              <a:buChar char="»"/>
              <a:defRPr sz="1600">
                <a:solidFill>
                  <a:srgbClr val="CC0099"/>
                </a:solidFill>
                <a:latin typeface="Comic Sans MS" panose="030F0702030302020204" pitchFamily="66" charset="0"/>
              </a:defRPr>
            </a:lvl9pPr>
          </a:lstStyle>
          <a:p>
            <a:pPr eaLnBrk="1" hangingPunct="1">
              <a:spcBef>
                <a:spcPct val="0"/>
              </a:spcBef>
              <a:buFontTx/>
              <a:buNone/>
            </a:pPr>
            <a:r>
              <a:rPr lang="en-US" altLang="en-US" sz="1200" dirty="0">
                <a:solidFill>
                  <a:srgbClr val="808080"/>
                </a:solidFill>
                <a:latin typeface="Arial" panose="020B0604020202020204" pitchFamily="34" charset="0"/>
              </a:rPr>
              <a:t>Sergei Nagaitsev | Welcome to </a:t>
            </a:r>
            <a:r>
              <a:rPr lang="en-US" altLang="en-US" sz="1200" dirty="0" err="1">
                <a:solidFill>
                  <a:srgbClr val="808080"/>
                </a:solidFill>
                <a:latin typeface="Arial" panose="020B0604020202020204" pitchFamily="34" charset="0"/>
              </a:rPr>
              <a:t>Fermilab</a:t>
            </a:r>
            <a:endParaRPr lang="en-US" altLang="en-US" sz="1200" dirty="0">
              <a:solidFill>
                <a:srgbClr val="808080"/>
              </a:solidFill>
              <a:latin typeface="Arial" panose="020B0604020202020204" pitchFamily="34" charset="0"/>
            </a:endParaRPr>
          </a:p>
        </p:txBody>
      </p:sp>
      <p:sp>
        <p:nvSpPr>
          <p:cNvPr id="3174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Wingdings" panose="05000000000000000000" pitchFamily="2" charset="2"/>
              <a:buChar char="§"/>
              <a:defRPr sz="2400">
                <a:solidFill>
                  <a:schemeClr val="tx1"/>
                </a:solidFill>
                <a:latin typeface="Comic Sans MS" panose="030F0702030302020204" pitchFamily="66" charset="0"/>
              </a:defRPr>
            </a:lvl1pPr>
            <a:lvl2pPr marL="742950" indent="-285750" eaLnBrk="0" hangingPunct="0">
              <a:spcBef>
                <a:spcPct val="20000"/>
              </a:spcBef>
              <a:buFont typeface="Wingdings" panose="05000000000000000000" pitchFamily="2" charset="2"/>
              <a:buChar char="Ø"/>
              <a:defRPr sz="2000">
                <a:solidFill>
                  <a:schemeClr val="accent2"/>
                </a:solidFill>
                <a:latin typeface="Comic Sans MS" panose="030F0702030302020204" pitchFamily="66" charset="0"/>
              </a:defRPr>
            </a:lvl2pPr>
            <a:lvl3pPr marL="1143000" indent="-228600" eaLnBrk="0" hangingPunct="0">
              <a:spcBef>
                <a:spcPct val="20000"/>
              </a:spcBef>
              <a:buChar char="•"/>
              <a:defRPr sz="2400">
                <a:solidFill>
                  <a:srgbClr val="CC0000"/>
                </a:solidFill>
                <a:latin typeface="Comic Sans MS" panose="030F0702030302020204" pitchFamily="66" charset="0"/>
              </a:defRPr>
            </a:lvl3pPr>
            <a:lvl4pPr marL="1600200" indent="-228600" eaLnBrk="0" hangingPunct="0">
              <a:spcBef>
                <a:spcPct val="20000"/>
              </a:spcBef>
              <a:buChar char="–"/>
              <a:defRPr sz="2000">
                <a:solidFill>
                  <a:srgbClr val="008000"/>
                </a:solidFill>
                <a:latin typeface="Comic Sans MS" panose="030F0702030302020204" pitchFamily="66" charset="0"/>
              </a:defRPr>
            </a:lvl4pPr>
            <a:lvl5pPr marL="2057400" indent="-228600" eaLnBrk="0" hangingPunct="0">
              <a:spcBef>
                <a:spcPct val="20000"/>
              </a:spcBef>
              <a:buChar char="»"/>
              <a:defRPr sz="1600">
                <a:solidFill>
                  <a:srgbClr val="CC0099"/>
                </a:solidFill>
                <a:latin typeface="Comic Sans MS" panose="030F0702030302020204" pitchFamily="66" charset="0"/>
              </a:defRPr>
            </a:lvl5pPr>
            <a:lvl6pPr marL="2514600" indent="-228600" eaLnBrk="0" fontAlgn="base" hangingPunct="0">
              <a:spcBef>
                <a:spcPct val="20000"/>
              </a:spcBef>
              <a:spcAft>
                <a:spcPct val="0"/>
              </a:spcAft>
              <a:buChar char="»"/>
              <a:defRPr sz="1600">
                <a:solidFill>
                  <a:srgbClr val="CC0099"/>
                </a:solidFill>
                <a:latin typeface="Comic Sans MS" panose="030F0702030302020204" pitchFamily="66" charset="0"/>
              </a:defRPr>
            </a:lvl6pPr>
            <a:lvl7pPr marL="2971800" indent="-228600" eaLnBrk="0" fontAlgn="base" hangingPunct="0">
              <a:spcBef>
                <a:spcPct val="20000"/>
              </a:spcBef>
              <a:spcAft>
                <a:spcPct val="0"/>
              </a:spcAft>
              <a:buChar char="»"/>
              <a:defRPr sz="1600">
                <a:solidFill>
                  <a:srgbClr val="CC0099"/>
                </a:solidFill>
                <a:latin typeface="Comic Sans MS" panose="030F0702030302020204" pitchFamily="66" charset="0"/>
              </a:defRPr>
            </a:lvl7pPr>
            <a:lvl8pPr marL="3429000" indent="-228600" eaLnBrk="0" fontAlgn="base" hangingPunct="0">
              <a:spcBef>
                <a:spcPct val="20000"/>
              </a:spcBef>
              <a:spcAft>
                <a:spcPct val="0"/>
              </a:spcAft>
              <a:buChar char="»"/>
              <a:defRPr sz="1600">
                <a:solidFill>
                  <a:srgbClr val="CC0099"/>
                </a:solidFill>
                <a:latin typeface="Comic Sans MS" panose="030F0702030302020204" pitchFamily="66" charset="0"/>
              </a:defRPr>
            </a:lvl8pPr>
            <a:lvl9pPr marL="3886200" indent="-228600" eaLnBrk="0" fontAlgn="base" hangingPunct="0">
              <a:spcBef>
                <a:spcPct val="20000"/>
              </a:spcBef>
              <a:spcAft>
                <a:spcPct val="0"/>
              </a:spcAft>
              <a:buChar char="»"/>
              <a:defRPr sz="1600">
                <a:solidFill>
                  <a:srgbClr val="CC0099"/>
                </a:solidFill>
                <a:latin typeface="Comic Sans MS" panose="030F0702030302020204" pitchFamily="66" charset="0"/>
              </a:defRPr>
            </a:lvl9pPr>
          </a:lstStyle>
          <a:p>
            <a:pPr eaLnBrk="1" hangingPunct="1">
              <a:spcBef>
                <a:spcPct val="0"/>
              </a:spcBef>
              <a:buFontTx/>
              <a:buNone/>
            </a:pPr>
            <a:fld id="{5C90044A-43E6-4D99-BB22-5AA5752A3C01}" type="slidenum">
              <a:rPr lang="en-US" altLang="en-US" sz="1600">
                <a:solidFill>
                  <a:srgbClr val="808080"/>
                </a:solidFill>
                <a:latin typeface="Arial" panose="020B0604020202020204" pitchFamily="34" charset="0"/>
              </a:rPr>
              <a:pPr eaLnBrk="1" hangingPunct="1">
                <a:spcBef>
                  <a:spcPct val="0"/>
                </a:spcBef>
                <a:buFontTx/>
                <a:buNone/>
              </a:pPr>
              <a:t>9</a:t>
            </a:fld>
            <a:endParaRPr lang="en-US" altLang="en-US" sz="1600" dirty="0">
              <a:solidFill>
                <a:srgbClr val="808080"/>
              </a:solidFill>
              <a:latin typeface="Arial" panose="020B0604020202020204" pitchFamily="34" charset="0"/>
            </a:endParaRPr>
          </a:p>
        </p:txBody>
      </p:sp>
      <p:sp>
        <p:nvSpPr>
          <p:cNvPr id="11269" name="Title 1"/>
          <p:cNvSpPr>
            <a:spLocks noGrp="1"/>
          </p:cNvSpPr>
          <p:nvPr>
            <p:ph type="title"/>
          </p:nvPr>
        </p:nvSpPr>
        <p:spPr>
          <a:xfrm>
            <a:off x="152400" y="152400"/>
            <a:ext cx="8991599" cy="533400"/>
          </a:xfrm>
        </p:spPr>
        <p:txBody>
          <a:bodyPr/>
          <a:lstStyle/>
          <a:p>
            <a:pPr>
              <a:defRPr/>
            </a:pPr>
            <a:r>
              <a:rPr lang="en-US" sz="3600" dirty="0"/>
              <a:t>State of the Art SC Magnets: 3 Decades </a:t>
            </a:r>
          </a:p>
        </p:txBody>
      </p:sp>
      <p:pic>
        <p:nvPicPr>
          <p:cNvPr id="317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2098676"/>
            <a:ext cx="8888413" cy="3325812"/>
          </a:xfrm>
          <a:noFill/>
        </p:spPr>
      </p:pic>
      <p:pic>
        <p:nvPicPr>
          <p:cNvPr id="317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371600"/>
            <a:ext cx="10652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Box 7"/>
          <p:cNvSpPr txBox="1">
            <a:spLocks noChangeArrowheads="1"/>
          </p:cNvSpPr>
          <p:nvPr/>
        </p:nvSpPr>
        <p:spPr bwMode="auto">
          <a:xfrm>
            <a:off x="152400" y="5435600"/>
            <a:ext cx="152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
              <a:defRPr sz="2400">
                <a:solidFill>
                  <a:schemeClr val="tx1"/>
                </a:solidFill>
                <a:latin typeface="Comic Sans MS" panose="030F0702030302020204" pitchFamily="66" charset="0"/>
              </a:defRPr>
            </a:lvl1pPr>
            <a:lvl2pPr marL="742950" indent="-285750" eaLnBrk="0" hangingPunct="0">
              <a:spcBef>
                <a:spcPct val="20000"/>
              </a:spcBef>
              <a:buFont typeface="Wingdings" panose="05000000000000000000" pitchFamily="2" charset="2"/>
              <a:buChar char="Ø"/>
              <a:defRPr sz="2000">
                <a:solidFill>
                  <a:schemeClr val="accent2"/>
                </a:solidFill>
                <a:latin typeface="Comic Sans MS" panose="030F0702030302020204" pitchFamily="66" charset="0"/>
              </a:defRPr>
            </a:lvl2pPr>
            <a:lvl3pPr marL="1143000" indent="-228600" eaLnBrk="0" hangingPunct="0">
              <a:spcBef>
                <a:spcPct val="20000"/>
              </a:spcBef>
              <a:buChar char="•"/>
              <a:defRPr sz="2400">
                <a:solidFill>
                  <a:srgbClr val="CC0000"/>
                </a:solidFill>
                <a:latin typeface="Comic Sans MS" panose="030F0702030302020204" pitchFamily="66" charset="0"/>
              </a:defRPr>
            </a:lvl3pPr>
            <a:lvl4pPr marL="1600200" indent="-228600" eaLnBrk="0" hangingPunct="0">
              <a:spcBef>
                <a:spcPct val="20000"/>
              </a:spcBef>
              <a:buChar char="–"/>
              <a:defRPr sz="2000">
                <a:solidFill>
                  <a:srgbClr val="008000"/>
                </a:solidFill>
                <a:latin typeface="Comic Sans MS" panose="030F0702030302020204" pitchFamily="66" charset="0"/>
              </a:defRPr>
            </a:lvl4pPr>
            <a:lvl5pPr marL="2057400" indent="-228600" eaLnBrk="0" hangingPunct="0">
              <a:spcBef>
                <a:spcPct val="20000"/>
              </a:spcBef>
              <a:buChar char="»"/>
              <a:defRPr sz="1600">
                <a:solidFill>
                  <a:srgbClr val="CC0099"/>
                </a:solidFill>
                <a:latin typeface="Comic Sans MS" panose="030F0702030302020204" pitchFamily="66" charset="0"/>
              </a:defRPr>
            </a:lvl5pPr>
            <a:lvl6pPr marL="2514600" indent="-228600" eaLnBrk="0" fontAlgn="base" hangingPunct="0">
              <a:spcBef>
                <a:spcPct val="20000"/>
              </a:spcBef>
              <a:spcAft>
                <a:spcPct val="0"/>
              </a:spcAft>
              <a:buChar char="»"/>
              <a:defRPr sz="1600">
                <a:solidFill>
                  <a:srgbClr val="CC0099"/>
                </a:solidFill>
                <a:latin typeface="Comic Sans MS" panose="030F0702030302020204" pitchFamily="66" charset="0"/>
              </a:defRPr>
            </a:lvl6pPr>
            <a:lvl7pPr marL="2971800" indent="-228600" eaLnBrk="0" fontAlgn="base" hangingPunct="0">
              <a:spcBef>
                <a:spcPct val="20000"/>
              </a:spcBef>
              <a:spcAft>
                <a:spcPct val="0"/>
              </a:spcAft>
              <a:buChar char="»"/>
              <a:defRPr sz="1600">
                <a:solidFill>
                  <a:srgbClr val="CC0099"/>
                </a:solidFill>
                <a:latin typeface="Comic Sans MS" panose="030F0702030302020204" pitchFamily="66" charset="0"/>
              </a:defRPr>
            </a:lvl7pPr>
            <a:lvl8pPr marL="3429000" indent="-228600" eaLnBrk="0" fontAlgn="base" hangingPunct="0">
              <a:spcBef>
                <a:spcPct val="20000"/>
              </a:spcBef>
              <a:spcAft>
                <a:spcPct val="0"/>
              </a:spcAft>
              <a:buChar char="»"/>
              <a:defRPr sz="1600">
                <a:solidFill>
                  <a:srgbClr val="CC0099"/>
                </a:solidFill>
                <a:latin typeface="Comic Sans MS" panose="030F0702030302020204" pitchFamily="66" charset="0"/>
              </a:defRPr>
            </a:lvl8pPr>
            <a:lvl9pPr marL="3886200" indent="-228600" eaLnBrk="0" fontAlgn="base" hangingPunct="0">
              <a:spcBef>
                <a:spcPct val="20000"/>
              </a:spcBef>
              <a:spcAft>
                <a:spcPct val="0"/>
              </a:spcAft>
              <a:buChar char="»"/>
              <a:defRPr sz="1600">
                <a:solidFill>
                  <a:srgbClr val="CC0099"/>
                </a:solidFill>
                <a:latin typeface="Comic Sans MS" panose="030F0702030302020204" pitchFamily="66" charset="0"/>
              </a:defRPr>
            </a:lvl9pPr>
          </a:lstStyle>
          <a:p>
            <a:pPr eaLnBrk="1" hangingPunct="1">
              <a:spcBef>
                <a:spcPct val="0"/>
              </a:spcBef>
              <a:buFontTx/>
              <a:buNone/>
            </a:pPr>
            <a:r>
              <a:rPr lang="en-US" altLang="en-US" sz="1600">
                <a:solidFill>
                  <a:srgbClr val="000099"/>
                </a:solidFill>
                <a:latin typeface="Arial" panose="020B0604020202020204" pitchFamily="34" charset="0"/>
              </a:rPr>
              <a:t>4.5 K He, NbTi</a:t>
            </a:r>
          </a:p>
          <a:p>
            <a:pPr eaLnBrk="1" hangingPunct="1">
              <a:spcBef>
                <a:spcPct val="0"/>
              </a:spcBef>
              <a:buFontTx/>
              <a:buNone/>
            </a:pPr>
            <a:r>
              <a:rPr lang="en-US" altLang="en-US" sz="1600">
                <a:solidFill>
                  <a:srgbClr val="000099"/>
                </a:solidFill>
                <a:latin typeface="Arial" panose="020B0604020202020204" pitchFamily="34" charset="0"/>
              </a:rPr>
              <a:t>+ warm iron small He-plant</a:t>
            </a:r>
          </a:p>
        </p:txBody>
      </p:sp>
      <p:sp>
        <p:nvSpPr>
          <p:cNvPr id="31753" name="TextBox 7"/>
          <p:cNvSpPr txBox="1">
            <a:spLocks noChangeArrowheads="1"/>
          </p:cNvSpPr>
          <p:nvPr/>
        </p:nvSpPr>
        <p:spPr bwMode="auto">
          <a:xfrm>
            <a:off x="2362200" y="5486400"/>
            <a:ext cx="1397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
              <a:defRPr sz="2400">
                <a:solidFill>
                  <a:schemeClr val="tx1"/>
                </a:solidFill>
                <a:latin typeface="Comic Sans MS" panose="030F0702030302020204" pitchFamily="66" charset="0"/>
              </a:defRPr>
            </a:lvl1pPr>
            <a:lvl2pPr marL="742950" indent="-285750" eaLnBrk="0" hangingPunct="0">
              <a:spcBef>
                <a:spcPct val="20000"/>
              </a:spcBef>
              <a:buFont typeface="Wingdings" panose="05000000000000000000" pitchFamily="2" charset="2"/>
              <a:buChar char="Ø"/>
              <a:defRPr sz="2000">
                <a:solidFill>
                  <a:schemeClr val="accent2"/>
                </a:solidFill>
                <a:latin typeface="Comic Sans MS" panose="030F0702030302020204" pitchFamily="66" charset="0"/>
              </a:defRPr>
            </a:lvl2pPr>
            <a:lvl3pPr marL="1143000" indent="-228600" eaLnBrk="0" hangingPunct="0">
              <a:spcBef>
                <a:spcPct val="20000"/>
              </a:spcBef>
              <a:buChar char="•"/>
              <a:defRPr sz="2400">
                <a:solidFill>
                  <a:srgbClr val="CC0000"/>
                </a:solidFill>
                <a:latin typeface="Comic Sans MS" panose="030F0702030302020204" pitchFamily="66" charset="0"/>
              </a:defRPr>
            </a:lvl3pPr>
            <a:lvl4pPr marL="1600200" indent="-228600" eaLnBrk="0" hangingPunct="0">
              <a:spcBef>
                <a:spcPct val="20000"/>
              </a:spcBef>
              <a:buChar char="–"/>
              <a:defRPr sz="2000">
                <a:solidFill>
                  <a:srgbClr val="008000"/>
                </a:solidFill>
                <a:latin typeface="Comic Sans MS" panose="030F0702030302020204" pitchFamily="66" charset="0"/>
              </a:defRPr>
            </a:lvl4pPr>
            <a:lvl5pPr marL="2057400" indent="-228600" eaLnBrk="0" hangingPunct="0">
              <a:spcBef>
                <a:spcPct val="20000"/>
              </a:spcBef>
              <a:buChar char="»"/>
              <a:defRPr sz="1600">
                <a:solidFill>
                  <a:srgbClr val="CC0099"/>
                </a:solidFill>
                <a:latin typeface="Comic Sans MS" panose="030F0702030302020204" pitchFamily="66" charset="0"/>
              </a:defRPr>
            </a:lvl5pPr>
            <a:lvl6pPr marL="2514600" indent="-228600" eaLnBrk="0" fontAlgn="base" hangingPunct="0">
              <a:spcBef>
                <a:spcPct val="20000"/>
              </a:spcBef>
              <a:spcAft>
                <a:spcPct val="0"/>
              </a:spcAft>
              <a:buChar char="»"/>
              <a:defRPr sz="1600">
                <a:solidFill>
                  <a:srgbClr val="CC0099"/>
                </a:solidFill>
                <a:latin typeface="Comic Sans MS" panose="030F0702030302020204" pitchFamily="66" charset="0"/>
              </a:defRPr>
            </a:lvl6pPr>
            <a:lvl7pPr marL="2971800" indent="-228600" eaLnBrk="0" fontAlgn="base" hangingPunct="0">
              <a:spcBef>
                <a:spcPct val="20000"/>
              </a:spcBef>
              <a:spcAft>
                <a:spcPct val="0"/>
              </a:spcAft>
              <a:buChar char="»"/>
              <a:defRPr sz="1600">
                <a:solidFill>
                  <a:srgbClr val="CC0099"/>
                </a:solidFill>
                <a:latin typeface="Comic Sans MS" panose="030F0702030302020204" pitchFamily="66" charset="0"/>
              </a:defRPr>
            </a:lvl7pPr>
            <a:lvl8pPr marL="3429000" indent="-228600" eaLnBrk="0" fontAlgn="base" hangingPunct="0">
              <a:spcBef>
                <a:spcPct val="20000"/>
              </a:spcBef>
              <a:spcAft>
                <a:spcPct val="0"/>
              </a:spcAft>
              <a:buChar char="»"/>
              <a:defRPr sz="1600">
                <a:solidFill>
                  <a:srgbClr val="CC0099"/>
                </a:solidFill>
                <a:latin typeface="Comic Sans MS" panose="030F0702030302020204" pitchFamily="66" charset="0"/>
              </a:defRPr>
            </a:lvl8pPr>
            <a:lvl9pPr marL="3886200" indent="-228600" eaLnBrk="0" fontAlgn="base" hangingPunct="0">
              <a:spcBef>
                <a:spcPct val="20000"/>
              </a:spcBef>
              <a:spcAft>
                <a:spcPct val="0"/>
              </a:spcAft>
              <a:buChar char="»"/>
              <a:defRPr sz="1600">
                <a:solidFill>
                  <a:srgbClr val="CC0099"/>
                </a:solidFill>
                <a:latin typeface="Comic Sans MS" panose="030F0702030302020204" pitchFamily="66" charset="0"/>
              </a:defRPr>
            </a:lvl9pPr>
          </a:lstStyle>
          <a:p>
            <a:pPr eaLnBrk="1" hangingPunct="1">
              <a:spcBef>
                <a:spcPct val="0"/>
              </a:spcBef>
              <a:buFontTx/>
              <a:buNone/>
            </a:pPr>
            <a:r>
              <a:rPr lang="en-US" altLang="en-US" sz="1600">
                <a:solidFill>
                  <a:srgbClr val="000099"/>
                </a:solidFill>
                <a:latin typeface="Arial" panose="020B0604020202020204" pitchFamily="34" charset="0"/>
              </a:rPr>
              <a:t>NbTi cable</a:t>
            </a:r>
          </a:p>
          <a:p>
            <a:pPr eaLnBrk="1" hangingPunct="1">
              <a:spcBef>
                <a:spcPct val="0"/>
              </a:spcBef>
              <a:buFontTx/>
              <a:buNone/>
            </a:pPr>
            <a:r>
              <a:rPr lang="en-US" altLang="en-US" sz="1600">
                <a:solidFill>
                  <a:srgbClr val="000099"/>
                </a:solidFill>
                <a:latin typeface="Arial" panose="020B0604020202020204" pitchFamily="34" charset="0"/>
              </a:rPr>
              <a:t>cold iron  </a:t>
            </a:r>
          </a:p>
          <a:p>
            <a:pPr eaLnBrk="1" hangingPunct="1">
              <a:spcBef>
                <a:spcPct val="0"/>
              </a:spcBef>
              <a:buFontTx/>
              <a:buNone/>
            </a:pPr>
            <a:r>
              <a:rPr lang="en-US" altLang="en-US" sz="1600">
                <a:solidFill>
                  <a:srgbClr val="000099"/>
                </a:solidFill>
                <a:latin typeface="Arial" panose="020B0604020202020204" pitchFamily="34" charset="0"/>
              </a:rPr>
              <a:t>Al collar</a:t>
            </a:r>
          </a:p>
        </p:txBody>
      </p:sp>
      <p:sp>
        <p:nvSpPr>
          <p:cNvPr id="31754" name="TextBox 7"/>
          <p:cNvSpPr txBox="1">
            <a:spLocks noChangeArrowheads="1"/>
          </p:cNvSpPr>
          <p:nvPr/>
        </p:nvSpPr>
        <p:spPr bwMode="auto">
          <a:xfrm>
            <a:off x="4724400" y="5486400"/>
            <a:ext cx="15890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
              <a:defRPr sz="2400">
                <a:solidFill>
                  <a:schemeClr val="tx1"/>
                </a:solidFill>
                <a:latin typeface="Comic Sans MS" panose="030F0702030302020204" pitchFamily="66" charset="0"/>
              </a:defRPr>
            </a:lvl1pPr>
            <a:lvl2pPr marL="742950" indent="-285750" eaLnBrk="0" hangingPunct="0">
              <a:spcBef>
                <a:spcPct val="20000"/>
              </a:spcBef>
              <a:buFont typeface="Wingdings" panose="05000000000000000000" pitchFamily="2" charset="2"/>
              <a:buChar char="Ø"/>
              <a:defRPr sz="2000">
                <a:solidFill>
                  <a:schemeClr val="accent2"/>
                </a:solidFill>
                <a:latin typeface="Comic Sans MS" panose="030F0702030302020204" pitchFamily="66" charset="0"/>
              </a:defRPr>
            </a:lvl2pPr>
            <a:lvl3pPr marL="1143000" indent="-228600" eaLnBrk="0" hangingPunct="0">
              <a:spcBef>
                <a:spcPct val="20000"/>
              </a:spcBef>
              <a:buChar char="•"/>
              <a:defRPr sz="2400">
                <a:solidFill>
                  <a:srgbClr val="CC0000"/>
                </a:solidFill>
                <a:latin typeface="Comic Sans MS" panose="030F0702030302020204" pitchFamily="66" charset="0"/>
              </a:defRPr>
            </a:lvl3pPr>
            <a:lvl4pPr marL="1600200" indent="-228600" eaLnBrk="0" hangingPunct="0">
              <a:spcBef>
                <a:spcPct val="20000"/>
              </a:spcBef>
              <a:buChar char="–"/>
              <a:defRPr sz="2000">
                <a:solidFill>
                  <a:srgbClr val="008000"/>
                </a:solidFill>
                <a:latin typeface="Comic Sans MS" panose="030F0702030302020204" pitchFamily="66" charset="0"/>
              </a:defRPr>
            </a:lvl4pPr>
            <a:lvl5pPr marL="2057400" indent="-228600" eaLnBrk="0" hangingPunct="0">
              <a:spcBef>
                <a:spcPct val="20000"/>
              </a:spcBef>
              <a:buChar char="»"/>
              <a:defRPr sz="1600">
                <a:solidFill>
                  <a:srgbClr val="CC0099"/>
                </a:solidFill>
                <a:latin typeface="Comic Sans MS" panose="030F0702030302020204" pitchFamily="66" charset="0"/>
              </a:defRPr>
            </a:lvl5pPr>
            <a:lvl6pPr marL="2514600" indent="-228600" eaLnBrk="0" fontAlgn="base" hangingPunct="0">
              <a:spcBef>
                <a:spcPct val="20000"/>
              </a:spcBef>
              <a:spcAft>
                <a:spcPct val="0"/>
              </a:spcAft>
              <a:buChar char="»"/>
              <a:defRPr sz="1600">
                <a:solidFill>
                  <a:srgbClr val="CC0099"/>
                </a:solidFill>
                <a:latin typeface="Comic Sans MS" panose="030F0702030302020204" pitchFamily="66" charset="0"/>
              </a:defRPr>
            </a:lvl6pPr>
            <a:lvl7pPr marL="2971800" indent="-228600" eaLnBrk="0" fontAlgn="base" hangingPunct="0">
              <a:spcBef>
                <a:spcPct val="20000"/>
              </a:spcBef>
              <a:spcAft>
                <a:spcPct val="0"/>
              </a:spcAft>
              <a:buChar char="»"/>
              <a:defRPr sz="1600">
                <a:solidFill>
                  <a:srgbClr val="CC0099"/>
                </a:solidFill>
                <a:latin typeface="Comic Sans MS" panose="030F0702030302020204" pitchFamily="66" charset="0"/>
              </a:defRPr>
            </a:lvl7pPr>
            <a:lvl8pPr marL="3429000" indent="-228600" eaLnBrk="0" fontAlgn="base" hangingPunct="0">
              <a:spcBef>
                <a:spcPct val="20000"/>
              </a:spcBef>
              <a:spcAft>
                <a:spcPct val="0"/>
              </a:spcAft>
              <a:buChar char="»"/>
              <a:defRPr sz="1600">
                <a:solidFill>
                  <a:srgbClr val="CC0099"/>
                </a:solidFill>
                <a:latin typeface="Comic Sans MS" panose="030F0702030302020204" pitchFamily="66" charset="0"/>
              </a:defRPr>
            </a:lvl8pPr>
            <a:lvl9pPr marL="3886200" indent="-228600" eaLnBrk="0" fontAlgn="base" hangingPunct="0">
              <a:spcBef>
                <a:spcPct val="20000"/>
              </a:spcBef>
              <a:spcAft>
                <a:spcPct val="0"/>
              </a:spcAft>
              <a:buChar char="»"/>
              <a:defRPr sz="1600">
                <a:solidFill>
                  <a:srgbClr val="CC0099"/>
                </a:solidFill>
                <a:latin typeface="Comic Sans MS" panose="030F0702030302020204" pitchFamily="66" charset="0"/>
              </a:defRPr>
            </a:lvl9pPr>
          </a:lstStyle>
          <a:p>
            <a:pPr eaLnBrk="1" hangingPunct="1">
              <a:spcBef>
                <a:spcPct val="0"/>
              </a:spcBef>
              <a:buFontTx/>
              <a:buNone/>
            </a:pPr>
            <a:r>
              <a:rPr lang="en-US" altLang="en-US" sz="1600">
                <a:solidFill>
                  <a:srgbClr val="000099"/>
                </a:solidFill>
                <a:latin typeface="Arial" panose="020B0604020202020204" pitchFamily="34" charset="0"/>
              </a:rPr>
              <a:t>NbTi cable</a:t>
            </a:r>
          </a:p>
          <a:p>
            <a:pPr eaLnBrk="1" hangingPunct="1">
              <a:spcBef>
                <a:spcPct val="0"/>
              </a:spcBef>
              <a:buFontTx/>
              <a:buNone/>
            </a:pPr>
            <a:r>
              <a:rPr lang="en-US" altLang="en-US" sz="1600">
                <a:solidFill>
                  <a:srgbClr val="000099"/>
                </a:solidFill>
                <a:latin typeface="Arial" panose="020B0604020202020204" pitchFamily="34" charset="0"/>
              </a:rPr>
              <a:t>simple &amp; </a:t>
            </a:r>
          </a:p>
          <a:p>
            <a:pPr eaLnBrk="1" hangingPunct="1">
              <a:spcBef>
                <a:spcPct val="0"/>
              </a:spcBef>
              <a:buFontTx/>
              <a:buNone/>
            </a:pPr>
            <a:r>
              <a:rPr lang="en-US" altLang="en-US" sz="1600">
                <a:solidFill>
                  <a:srgbClr val="000099"/>
                </a:solidFill>
                <a:latin typeface="Arial" panose="020B0604020202020204" pitchFamily="34" charset="0"/>
              </a:rPr>
              <a:t>cheap</a:t>
            </a:r>
          </a:p>
        </p:txBody>
      </p:sp>
      <p:sp>
        <p:nvSpPr>
          <p:cNvPr id="31755" name="TextBox 7"/>
          <p:cNvSpPr txBox="1">
            <a:spLocks noChangeArrowheads="1"/>
          </p:cNvSpPr>
          <p:nvPr/>
        </p:nvSpPr>
        <p:spPr bwMode="auto">
          <a:xfrm>
            <a:off x="7239000" y="5486400"/>
            <a:ext cx="1295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Wingdings" panose="05000000000000000000" pitchFamily="2" charset="2"/>
              <a:buChar char="§"/>
              <a:defRPr sz="2400">
                <a:solidFill>
                  <a:schemeClr val="tx1"/>
                </a:solidFill>
                <a:latin typeface="Comic Sans MS" panose="030F0702030302020204" pitchFamily="66" charset="0"/>
              </a:defRPr>
            </a:lvl1pPr>
            <a:lvl2pPr marL="742950" indent="-285750" eaLnBrk="0" hangingPunct="0">
              <a:spcBef>
                <a:spcPct val="20000"/>
              </a:spcBef>
              <a:buFont typeface="Wingdings" panose="05000000000000000000" pitchFamily="2" charset="2"/>
              <a:buChar char="Ø"/>
              <a:defRPr sz="2000">
                <a:solidFill>
                  <a:schemeClr val="accent2"/>
                </a:solidFill>
                <a:latin typeface="Comic Sans MS" panose="030F0702030302020204" pitchFamily="66" charset="0"/>
              </a:defRPr>
            </a:lvl2pPr>
            <a:lvl3pPr marL="1143000" indent="-228600" eaLnBrk="0" hangingPunct="0">
              <a:spcBef>
                <a:spcPct val="20000"/>
              </a:spcBef>
              <a:buChar char="•"/>
              <a:defRPr sz="2400">
                <a:solidFill>
                  <a:srgbClr val="CC0000"/>
                </a:solidFill>
                <a:latin typeface="Comic Sans MS" panose="030F0702030302020204" pitchFamily="66" charset="0"/>
              </a:defRPr>
            </a:lvl3pPr>
            <a:lvl4pPr marL="1600200" indent="-228600" eaLnBrk="0" hangingPunct="0">
              <a:spcBef>
                <a:spcPct val="20000"/>
              </a:spcBef>
              <a:buChar char="–"/>
              <a:defRPr sz="2000">
                <a:solidFill>
                  <a:srgbClr val="008000"/>
                </a:solidFill>
                <a:latin typeface="Comic Sans MS" panose="030F0702030302020204" pitchFamily="66" charset="0"/>
              </a:defRPr>
            </a:lvl4pPr>
            <a:lvl5pPr marL="2057400" indent="-228600" eaLnBrk="0" hangingPunct="0">
              <a:spcBef>
                <a:spcPct val="20000"/>
              </a:spcBef>
              <a:buChar char="»"/>
              <a:defRPr sz="1600">
                <a:solidFill>
                  <a:srgbClr val="CC0099"/>
                </a:solidFill>
                <a:latin typeface="Comic Sans MS" panose="030F0702030302020204" pitchFamily="66" charset="0"/>
              </a:defRPr>
            </a:lvl5pPr>
            <a:lvl6pPr marL="2514600" indent="-228600" eaLnBrk="0" fontAlgn="base" hangingPunct="0">
              <a:spcBef>
                <a:spcPct val="20000"/>
              </a:spcBef>
              <a:spcAft>
                <a:spcPct val="0"/>
              </a:spcAft>
              <a:buChar char="»"/>
              <a:defRPr sz="1600">
                <a:solidFill>
                  <a:srgbClr val="CC0099"/>
                </a:solidFill>
                <a:latin typeface="Comic Sans MS" panose="030F0702030302020204" pitchFamily="66" charset="0"/>
              </a:defRPr>
            </a:lvl6pPr>
            <a:lvl7pPr marL="2971800" indent="-228600" eaLnBrk="0" fontAlgn="base" hangingPunct="0">
              <a:spcBef>
                <a:spcPct val="20000"/>
              </a:spcBef>
              <a:spcAft>
                <a:spcPct val="0"/>
              </a:spcAft>
              <a:buChar char="»"/>
              <a:defRPr sz="1600">
                <a:solidFill>
                  <a:srgbClr val="CC0099"/>
                </a:solidFill>
                <a:latin typeface="Comic Sans MS" panose="030F0702030302020204" pitchFamily="66" charset="0"/>
              </a:defRPr>
            </a:lvl7pPr>
            <a:lvl8pPr marL="3429000" indent="-228600" eaLnBrk="0" fontAlgn="base" hangingPunct="0">
              <a:spcBef>
                <a:spcPct val="20000"/>
              </a:spcBef>
              <a:spcAft>
                <a:spcPct val="0"/>
              </a:spcAft>
              <a:buChar char="»"/>
              <a:defRPr sz="1600">
                <a:solidFill>
                  <a:srgbClr val="CC0099"/>
                </a:solidFill>
                <a:latin typeface="Comic Sans MS" panose="030F0702030302020204" pitchFamily="66" charset="0"/>
              </a:defRPr>
            </a:lvl8pPr>
            <a:lvl9pPr marL="3886200" indent="-228600" eaLnBrk="0" fontAlgn="base" hangingPunct="0">
              <a:spcBef>
                <a:spcPct val="20000"/>
              </a:spcBef>
              <a:spcAft>
                <a:spcPct val="0"/>
              </a:spcAft>
              <a:buChar char="»"/>
              <a:defRPr sz="1600">
                <a:solidFill>
                  <a:srgbClr val="CC0099"/>
                </a:solidFill>
                <a:latin typeface="Comic Sans MS" panose="030F0702030302020204" pitchFamily="66" charset="0"/>
              </a:defRPr>
            </a:lvl9pPr>
          </a:lstStyle>
          <a:p>
            <a:pPr eaLnBrk="1" hangingPunct="1">
              <a:spcBef>
                <a:spcPct val="0"/>
              </a:spcBef>
              <a:buFontTx/>
              <a:buNone/>
            </a:pPr>
            <a:r>
              <a:rPr lang="en-US" altLang="en-US" sz="1600">
                <a:solidFill>
                  <a:srgbClr val="000099"/>
                </a:solidFill>
                <a:latin typeface="Arial" panose="020B0604020202020204" pitchFamily="34" charset="0"/>
              </a:rPr>
              <a:t>NbTi cable</a:t>
            </a:r>
          </a:p>
          <a:p>
            <a:pPr eaLnBrk="1" hangingPunct="1">
              <a:spcBef>
                <a:spcPct val="0"/>
              </a:spcBef>
              <a:buFontTx/>
              <a:buNone/>
            </a:pPr>
            <a:r>
              <a:rPr lang="en-US" altLang="en-US" sz="1600">
                <a:solidFill>
                  <a:srgbClr val="000099"/>
                </a:solidFill>
                <a:latin typeface="Arial" panose="020B0604020202020204" pitchFamily="34" charset="0"/>
              </a:rPr>
              <a:t>2K He </a:t>
            </a:r>
          </a:p>
          <a:p>
            <a:pPr eaLnBrk="1" hangingPunct="1">
              <a:spcBef>
                <a:spcPct val="0"/>
              </a:spcBef>
              <a:buFontTx/>
              <a:buNone/>
            </a:pPr>
            <a:r>
              <a:rPr lang="en-US" altLang="en-US" sz="1600">
                <a:solidFill>
                  <a:srgbClr val="000099"/>
                </a:solidFill>
                <a:latin typeface="Arial" panose="020B0604020202020204" pitchFamily="34" charset="0"/>
              </a:rPr>
              <a:t>two bores</a:t>
            </a:r>
          </a:p>
        </p:txBody>
      </p:sp>
      <p:sp>
        <p:nvSpPr>
          <p:cNvPr id="14" name="TextBox 7"/>
          <p:cNvSpPr txBox="1">
            <a:spLocks noChangeArrowheads="1"/>
          </p:cNvSpPr>
          <p:nvPr/>
        </p:nvSpPr>
        <p:spPr bwMode="auto">
          <a:xfrm>
            <a:off x="228600" y="1524000"/>
            <a:ext cx="990600" cy="461963"/>
          </a:xfrm>
          <a:prstGeom prst="rect">
            <a:avLst/>
          </a:prstGeom>
          <a:noFill/>
          <a:ln w="9525">
            <a:noFill/>
            <a:miter lim="800000"/>
            <a:headEnd/>
            <a:tailEnd/>
          </a:ln>
        </p:spPr>
        <p:txBody>
          <a:bodyPr>
            <a:spAutoFit/>
          </a:bodyPr>
          <a:lstStyle/>
          <a:p>
            <a:pPr>
              <a:defRPr/>
            </a:pPr>
            <a:r>
              <a:rPr lang="en-US" b="1" dirty="0">
                <a:solidFill>
                  <a:srgbClr val="C00000"/>
                </a:solidFill>
                <a:effectLst>
                  <a:outerShdw blurRad="38100" dist="38100" dir="2700000" algn="tl">
                    <a:srgbClr val="000000">
                      <a:alpha val="43137"/>
                    </a:srgbClr>
                  </a:outerShdw>
                </a:effectLst>
              </a:rPr>
              <a:t>4.5T</a:t>
            </a:r>
          </a:p>
        </p:txBody>
      </p:sp>
      <p:sp>
        <p:nvSpPr>
          <p:cNvPr id="15" name="TextBox 7"/>
          <p:cNvSpPr txBox="1">
            <a:spLocks noChangeArrowheads="1"/>
          </p:cNvSpPr>
          <p:nvPr/>
        </p:nvSpPr>
        <p:spPr bwMode="auto">
          <a:xfrm>
            <a:off x="7239000" y="838200"/>
            <a:ext cx="990600" cy="461963"/>
          </a:xfrm>
          <a:prstGeom prst="rect">
            <a:avLst/>
          </a:prstGeom>
          <a:noFill/>
          <a:ln w="9525">
            <a:noFill/>
            <a:miter lim="800000"/>
            <a:headEnd/>
            <a:tailEnd/>
          </a:ln>
        </p:spPr>
        <p:txBody>
          <a:bodyPr>
            <a:spAutoFit/>
          </a:bodyPr>
          <a:lstStyle/>
          <a:p>
            <a:pPr>
              <a:defRPr/>
            </a:pPr>
            <a:r>
              <a:rPr lang="en-US" b="1" dirty="0">
                <a:solidFill>
                  <a:srgbClr val="C00000"/>
                </a:solidFill>
                <a:effectLst>
                  <a:outerShdw blurRad="38100" dist="38100" dir="2700000" algn="tl">
                    <a:srgbClr val="000000">
                      <a:alpha val="43137"/>
                    </a:srgbClr>
                  </a:outerShdw>
                </a:effectLst>
              </a:rPr>
              <a:t>8.3T</a:t>
            </a:r>
          </a:p>
        </p:txBody>
      </p:sp>
      <p:sp>
        <p:nvSpPr>
          <p:cNvPr id="16" name="TextBox 7"/>
          <p:cNvSpPr txBox="1">
            <a:spLocks noChangeArrowheads="1"/>
          </p:cNvSpPr>
          <p:nvPr/>
        </p:nvSpPr>
        <p:spPr bwMode="auto">
          <a:xfrm>
            <a:off x="4800600" y="1524000"/>
            <a:ext cx="990600" cy="461963"/>
          </a:xfrm>
          <a:prstGeom prst="rect">
            <a:avLst/>
          </a:prstGeom>
          <a:noFill/>
          <a:ln w="9525">
            <a:noFill/>
            <a:miter lim="800000"/>
            <a:headEnd/>
            <a:tailEnd/>
          </a:ln>
        </p:spPr>
        <p:txBody>
          <a:bodyPr>
            <a:spAutoFit/>
          </a:bodyPr>
          <a:lstStyle/>
          <a:p>
            <a:pPr>
              <a:defRPr/>
            </a:pPr>
            <a:r>
              <a:rPr lang="en-US" b="1" dirty="0">
                <a:solidFill>
                  <a:srgbClr val="C00000"/>
                </a:solidFill>
                <a:effectLst>
                  <a:outerShdw blurRad="38100" dist="38100" dir="2700000" algn="tl">
                    <a:srgbClr val="000000">
                      <a:alpha val="43137"/>
                    </a:srgbClr>
                  </a:outerShdw>
                </a:effectLst>
              </a:rPr>
              <a:t>3.5T</a:t>
            </a:r>
          </a:p>
        </p:txBody>
      </p:sp>
      <p:sp>
        <p:nvSpPr>
          <p:cNvPr id="17" name="TextBox 7"/>
          <p:cNvSpPr txBox="1">
            <a:spLocks noChangeArrowheads="1"/>
          </p:cNvSpPr>
          <p:nvPr/>
        </p:nvSpPr>
        <p:spPr bwMode="auto">
          <a:xfrm>
            <a:off x="2362200" y="1524000"/>
            <a:ext cx="990600" cy="461963"/>
          </a:xfrm>
          <a:prstGeom prst="rect">
            <a:avLst/>
          </a:prstGeom>
          <a:noFill/>
          <a:ln w="9525">
            <a:noFill/>
            <a:miter lim="800000"/>
            <a:headEnd/>
            <a:tailEnd/>
          </a:ln>
        </p:spPr>
        <p:txBody>
          <a:bodyPr>
            <a:spAutoFit/>
          </a:bodyPr>
          <a:lstStyle/>
          <a:p>
            <a:pPr>
              <a:defRPr/>
            </a:pPr>
            <a:r>
              <a:rPr lang="en-US" b="1" dirty="0">
                <a:solidFill>
                  <a:srgbClr val="C00000"/>
                </a:solidFill>
                <a:effectLst>
                  <a:outerShdw blurRad="38100" dist="38100" dir="2700000" algn="tl">
                    <a:srgbClr val="000000">
                      <a:alpha val="43137"/>
                    </a:srgbClr>
                  </a:outerShdw>
                </a:effectLst>
              </a:rPr>
              <a:t>5.3T</a:t>
            </a:r>
          </a:p>
        </p:txBody>
      </p:sp>
      <p:sp>
        <p:nvSpPr>
          <p:cNvPr id="2" name="Date Placeholder 1"/>
          <p:cNvSpPr>
            <a:spLocks noGrp="1"/>
          </p:cNvSpPr>
          <p:nvPr>
            <p:ph type="dt" sz="half" idx="10"/>
          </p:nvPr>
        </p:nvSpPr>
        <p:spPr/>
        <p:txBody>
          <a:bodyPr/>
          <a:lstStyle/>
          <a:p>
            <a:pPr>
              <a:defRPr/>
            </a:pPr>
            <a:r>
              <a:rPr lang="en-US"/>
              <a:t>6/17/2017</a:t>
            </a:r>
          </a:p>
        </p:txBody>
      </p:sp>
    </p:spTree>
    <p:extLst>
      <p:ext uri="{BB962C8B-B14F-4D97-AF65-F5344CB8AC3E}">
        <p14:creationId xmlns:p14="http://schemas.microsoft.com/office/powerpoint/2010/main" val="530248303"/>
      </p:ext>
    </p:extLst>
  </p:cSld>
  <p:clrMapOvr>
    <a:masterClrMapping/>
  </p:clrMapOvr>
</p:sld>
</file>

<file path=ppt/theme/theme1.xml><?xml version="1.0" encoding="utf-8"?>
<a:theme xmlns:a="http://schemas.openxmlformats.org/drawingml/2006/main" name="FermilabTemplate">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A0B69FB53E0754DACADC395A9AF35F6" ma:contentTypeVersion="1" ma:contentTypeDescription="Create a new document." ma:contentTypeScope="" ma:versionID="87dee8cbfe469d71b1c78ebd99afa525">
  <xsd:schema xmlns:xsd="http://www.w3.org/2001/XMLSchema" xmlns:xs="http://www.w3.org/2001/XMLSchema" xmlns:p="http://schemas.microsoft.com/office/2006/metadata/properties" xmlns:ns1="http://schemas.microsoft.com/sharepoint/v3" xmlns:ns2="45260a83-08c0-4921-92a3-cd56dcdbef58" targetNamespace="http://schemas.microsoft.com/office/2006/metadata/properties" ma:root="true" ma:fieldsID="dc9a600711541399c9eb8d5cca6fec40" ns1:_="" ns2:_="">
    <xsd:import namespace="http://schemas.microsoft.com/sharepoint/v3"/>
    <xsd:import namespace="45260a83-08c0-4921-92a3-cd56dcdbef58"/>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5260a83-08c0-4921-92a3-cd56dcdbef5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7701B01-A787-4D2D-BD7B-D5E7EBD2DB76}">
  <ds:schemaRefs>
    <ds:schemaRef ds:uri="http://schemas.microsoft.com/sharepoint/v3/contenttype/forms"/>
  </ds:schemaRefs>
</ds:datastoreItem>
</file>

<file path=customXml/itemProps2.xml><?xml version="1.0" encoding="utf-8"?>
<ds:datastoreItem xmlns:ds="http://schemas.openxmlformats.org/officeDocument/2006/customXml" ds:itemID="{10F1B2EE-ACC9-454A-99A7-7F1AA1839A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5260a83-08c0-4921-92a3-cd56dcdbef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C4A8F9-8E39-4E47-BD2B-F371F4DB898A}">
  <ds:schemaRefs>
    <ds:schemaRef ds:uri="http://schemas.microsoft.com/office/infopath/2007/PartnerControls"/>
    <ds:schemaRef ds:uri="http://www.w3.org/XML/1998/namespace"/>
    <ds:schemaRef ds:uri="http://purl.org/dc/dcmitype/"/>
    <ds:schemaRef ds:uri="http://purl.org/dc/term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45260a83-08c0-4921-92a3-cd56dcdbef58"/>
    <ds:schemaRef ds:uri="http://schemas.microsoft.com/sharepoint/v3"/>
  </ds:schemaRefs>
</ds:datastoreItem>
</file>

<file path=customXml/itemProps4.xml><?xml version="1.0" encoding="utf-8"?>
<ds:datastoreItem xmlns:ds="http://schemas.openxmlformats.org/officeDocument/2006/customXml" ds:itemID="{1573BCB0-E34A-47EF-818B-5B37EAC0EFD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FermilabTemplate.potx</Template>
  <TotalTime>25889</TotalTime>
  <Words>882</Words>
  <Application>Microsoft Office PowerPoint</Application>
  <PresentationFormat>On-screen Show (4:3)</PresentationFormat>
  <Paragraphs>165</Paragraphs>
  <Slides>18</Slides>
  <Notes>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ＭＳ Ｐゴシック</vt:lpstr>
      <vt:lpstr>Arial</vt:lpstr>
      <vt:lpstr>Calibri</vt:lpstr>
      <vt:lpstr>Geneva</vt:lpstr>
      <vt:lpstr>Helvetica</vt:lpstr>
      <vt:lpstr>Symbol</vt:lpstr>
      <vt:lpstr>Times New Roman</vt:lpstr>
      <vt:lpstr>Wingdings</vt:lpstr>
      <vt:lpstr>FermilabTemplate</vt:lpstr>
      <vt:lpstr>PowerPoint Presentation</vt:lpstr>
      <vt:lpstr>Fermilab-at-a-Glance</vt:lpstr>
      <vt:lpstr>Fermilab’s Core Capabilities</vt:lpstr>
      <vt:lpstr>Fermilab accelerators</vt:lpstr>
      <vt:lpstr>What is Fermilab known for? (if you were to ask an accelerator scientist or engineer…)</vt:lpstr>
      <vt:lpstr>Technology: 4.5T SC Magnets</vt:lpstr>
      <vt:lpstr>PowerPoint Presentation</vt:lpstr>
      <vt:lpstr>1989 NATIONAL MEDAL OF TECHNOLOGY</vt:lpstr>
      <vt:lpstr>State of the Art SC Magnets: 3 Decades </vt:lpstr>
      <vt:lpstr>Accomplishment: IEEE Milestone Award</vt:lpstr>
      <vt:lpstr>Fermilab Invention: RF Barrier Bucket</vt:lpstr>
      <vt:lpstr>Technology: Pbar Momentum Mining  in the RR for Collider Runs</vt:lpstr>
      <vt:lpstr>The Fermilab Electron Cooling System</vt:lpstr>
      <vt:lpstr>PowerPoint Presentation</vt:lpstr>
      <vt:lpstr>Recycler Permanent Magnets 1.5 T: ~2 km long</vt:lpstr>
      <vt:lpstr>Fermilab SRF science and technology</vt:lpstr>
      <vt:lpstr>FAST/IOTA at Fermilab</vt:lpstr>
      <vt:lpstr>Welcome to Fermilab!</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Sergei Nagaitsev x4397 11291N</cp:lastModifiedBy>
  <cp:revision>1236</cp:revision>
  <cp:lastPrinted>2016-06-24T19:50:03Z</cp:lastPrinted>
  <dcterms:created xsi:type="dcterms:W3CDTF">2014-01-03T20:18:13Z</dcterms:created>
  <dcterms:modified xsi:type="dcterms:W3CDTF">2017-06-22T16:40:43Z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0x0101003A0B69FB53E0754DACADC395A9AF35F6</vt:lpwstr>
  </property>
</Properties>
</file>