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512" r:id="rId2"/>
    <p:sldId id="513" r:id="rId3"/>
  </p:sldIdLst>
  <p:sldSz cx="18722975" cy="11701463"/>
  <p:notesSz cx="7315200" cy="9601200"/>
  <p:defaultTextStyle>
    <a:defPPr>
      <a:defRPr lang="en-US"/>
    </a:defPPr>
    <a:lvl1pPr marL="0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29727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59453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489180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18906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148633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4978359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5808086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6637812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63" userDrawn="1">
          <p15:clr>
            <a:srgbClr val="A4A3A4"/>
          </p15:clr>
        </p15:guide>
        <p15:guide id="2" pos="58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2E683C"/>
    <a:srgbClr val="632523"/>
    <a:srgbClr val="EAEAEA"/>
    <a:srgbClr val="15FF7F"/>
    <a:srgbClr val="58291C"/>
    <a:srgbClr val="E9E1D7"/>
    <a:srgbClr val="DBCFBF"/>
    <a:srgbClr val="E6E3D2"/>
    <a:srgbClr val="EA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9" autoAdjust="0"/>
    <p:restoredTop sz="86352" autoAdjust="0"/>
  </p:normalViewPr>
  <p:slideViewPr>
    <p:cSldViewPr snapToGrid="0" snapToObjects="1">
      <p:cViewPr varScale="1">
        <p:scale>
          <a:sx n="70" d="100"/>
          <a:sy n="70" d="100"/>
        </p:scale>
        <p:origin x="546" y="36"/>
      </p:cViewPr>
      <p:guideLst>
        <p:guide orient="horz" pos="3663"/>
        <p:guide pos="58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1458" y="-90"/>
      </p:cViewPr>
      <p:guideLst>
        <p:guide orient="horz" pos="3024"/>
        <p:guide pos="2304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169920" cy="480060"/>
          </a:xfrm>
          <a:prstGeom prst="rect">
            <a:avLst/>
          </a:prstGeom>
        </p:spPr>
        <p:txBody>
          <a:bodyPr vert="horz" lIns="99006" tIns="49504" rIns="99006" bIns="4950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3"/>
            <a:ext cx="3169920" cy="480060"/>
          </a:xfrm>
          <a:prstGeom prst="rect">
            <a:avLst/>
          </a:prstGeom>
        </p:spPr>
        <p:txBody>
          <a:bodyPr vert="horz" lIns="99006" tIns="49504" rIns="99006" bIns="49504" rtlCol="0"/>
          <a:lstStyle>
            <a:lvl1pPr algn="r">
              <a:defRPr sz="1300"/>
            </a:lvl1pPr>
          </a:lstStyle>
          <a:p>
            <a:fld id="{30EA0F64-3D58-4E6E-A513-BFB230E37EE9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719138"/>
            <a:ext cx="576262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06" tIns="49504" rIns="99006" bIns="4950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3"/>
            <a:ext cx="5852160" cy="4320540"/>
          </a:xfrm>
          <a:prstGeom prst="rect">
            <a:avLst/>
          </a:prstGeom>
        </p:spPr>
        <p:txBody>
          <a:bodyPr vert="horz" lIns="99006" tIns="49504" rIns="99006" bIns="495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06" tIns="49504" rIns="99006" bIns="4950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06" tIns="49504" rIns="99006" bIns="49504" rtlCol="0" anchor="b"/>
          <a:lstStyle>
            <a:lvl1pPr algn="r">
              <a:defRPr sz="1300"/>
            </a:lvl1pPr>
          </a:lstStyle>
          <a:p>
            <a:fld id="{A78495E6-9E64-4A1C-98E7-701EE2F74C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47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29727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659453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489180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318906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148633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978359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808086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637812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719138"/>
            <a:ext cx="576262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DDBA6-47C7-4EC1-8E6D-8683A37228B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1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4223" y="3635041"/>
            <a:ext cx="15914529" cy="25082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8446" y="6630829"/>
            <a:ext cx="13106083" cy="29903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29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59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89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18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4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78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08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3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574157" y="468604"/>
            <a:ext cx="4212669" cy="99841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6149" y="468604"/>
            <a:ext cx="12325959" cy="99841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57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986" y="7519276"/>
            <a:ext cx="15914529" cy="2324041"/>
          </a:xfrm>
        </p:spPr>
        <p:txBody>
          <a:bodyPr anchor="t"/>
          <a:lstStyle>
            <a:lvl1pPr algn="l">
              <a:defRPr sz="7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986" y="4959580"/>
            <a:ext cx="15914529" cy="2559694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2972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65945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891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31890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14863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97835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80808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63781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6149" y="2730344"/>
            <a:ext cx="8269314" cy="7722425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6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512" y="2730344"/>
            <a:ext cx="8269314" cy="7722425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6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149" y="2619287"/>
            <a:ext cx="8272565" cy="1091594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29727" indent="0">
              <a:buNone/>
              <a:defRPr sz="3600" b="1"/>
            </a:lvl2pPr>
            <a:lvl3pPr marL="1659453" indent="0">
              <a:buNone/>
              <a:defRPr sz="3300" b="1"/>
            </a:lvl3pPr>
            <a:lvl4pPr marL="2489180" indent="0">
              <a:buNone/>
              <a:defRPr sz="2900" b="1"/>
            </a:lvl4pPr>
            <a:lvl5pPr marL="3318906" indent="0">
              <a:buNone/>
              <a:defRPr sz="2900" b="1"/>
            </a:lvl5pPr>
            <a:lvl6pPr marL="4148633" indent="0">
              <a:buNone/>
              <a:defRPr sz="2900" b="1"/>
            </a:lvl6pPr>
            <a:lvl7pPr marL="4978359" indent="0">
              <a:buNone/>
              <a:defRPr sz="2900" b="1"/>
            </a:lvl7pPr>
            <a:lvl8pPr marL="5808086" indent="0">
              <a:buNone/>
              <a:defRPr sz="2900" b="1"/>
            </a:lvl8pPr>
            <a:lvl9pPr marL="6637812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6149" y="3710881"/>
            <a:ext cx="8272565" cy="6741885"/>
          </a:xfrm>
        </p:spPr>
        <p:txBody>
          <a:bodyPr/>
          <a:lstStyle>
            <a:lvl1pPr>
              <a:defRPr sz="4400"/>
            </a:lvl1pPr>
            <a:lvl2pPr>
              <a:defRPr sz="36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11012" y="2619287"/>
            <a:ext cx="8275816" cy="1091594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29727" indent="0">
              <a:buNone/>
              <a:defRPr sz="3600" b="1"/>
            </a:lvl2pPr>
            <a:lvl3pPr marL="1659453" indent="0">
              <a:buNone/>
              <a:defRPr sz="3300" b="1"/>
            </a:lvl3pPr>
            <a:lvl4pPr marL="2489180" indent="0">
              <a:buNone/>
              <a:defRPr sz="2900" b="1"/>
            </a:lvl4pPr>
            <a:lvl5pPr marL="3318906" indent="0">
              <a:buNone/>
              <a:defRPr sz="2900" b="1"/>
            </a:lvl5pPr>
            <a:lvl6pPr marL="4148633" indent="0">
              <a:buNone/>
              <a:defRPr sz="2900" b="1"/>
            </a:lvl6pPr>
            <a:lvl7pPr marL="4978359" indent="0">
              <a:buNone/>
              <a:defRPr sz="2900" b="1"/>
            </a:lvl7pPr>
            <a:lvl8pPr marL="5808086" indent="0">
              <a:buNone/>
              <a:defRPr sz="2900" b="1"/>
            </a:lvl8pPr>
            <a:lvl9pPr marL="6637812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11012" y="3710881"/>
            <a:ext cx="8275816" cy="6741885"/>
          </a:xfrm>
        </p:spPr>
        <p:txBody>
          <a:bodyPr/>
          <a:lstStyle>
            <a:lvl1pPr>
              <a:defRPr sz="4400"/>
            </a:lvl1pPr>
            <a:lvl2pPr>
              <a:defRPr sz="36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49" y="465892"/>
            <a:ext cx="6159730" cy="198274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0164" y="465894"/>
            <a:ext cx="10466663" cy="9986874"/>
          </a:xfrm>
        </p:spPr>
        <p:txBody>
          <a:bodyPr/>
          <a:lstStyle>
            <a:lvl1pPr>
              <a:defRPr sz="5800"/>
            </a:lvl1pPr>
            <a:lvl2pPr>
              <a:defRPr sz="5100"/>
            </a:lvl2pPr>
            <a:lvl3pPr>
              <a:defRPr sz="44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6149" y="2448642"/>
            <a:ext cx="6159730" cy="8004127"/>
          </a:xfrm>
        </p:spPr>
        <p:txBody>
          <a:bodyPr/>
          <a:lstStyle>
            <a:lvl1pPr marL="0" indent="0">
              <a:buNone/>
              <a:defRPr sz="2500"/>
            </a:lvl1pPr>
            <a:lvl2pPr marL="829727" indent="0">
              <a:buNone/>
              <a:defRPr sz="2200"/>
            </a:lvl2pPr>
            <a:lvl3pPr marL="1659453" indent="0">
              <a:buNone/>
              <a:defRPr sz="1800"/>
            </a:lvl3pPr>
            <a:lvl4pPr marL="2489180" indent="0">
              <a:buNone/>
              <a:defRPr sz="1600"/>
            </a:lvl4pPr>
            <a:lvl5pPr marL="3318906" indent="0">
              <a:buNone/>
              <a:defRPr sz="1600"/>
            </a:lvl5pPr>
            <a:lvl6pPr marL="4148633" indent="0">
              <a:buNone/>
              <a:defRPr sz="1600"/>
            </a:lvl6pPr>
            <a:lvl7pPr marL="4978359" indent="0">
              <a:buNone/>
              <a:defRPr sz="1600"/>
            </a:lvl7pPr>
            <a:lvl8pPr marL="5808086" indent="0">
              <a:buNone/>
              <a:defRPr sz="1600"/>
            </a:lvl8pPr>
            <a:lvl9pPr marL="663781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834" y="8191024"/>
            <a:ext cx="11233785" cy="96699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9834" y="1045547"/>
            <a:ext cx="11233785" cy="7020878"/>
          </a:xfrm>
        </p:spPr>
        <p:txBody>
          <a:bodyPr/>
          <a:lstStyle>
            <a:lvl1pPr marL="0" indent="0">
              <a:buNone/>
              <a:defRPr sz="5800"/>
            </a:lvl1pPr>
            <a:lvl2pPr marL="829727" indent="0">
              <a:buNone/>
              <a:defRPr sz="5100"/>
            </a:lvl2pPr>
            <a:lvl3pPr marL="1659453" indent="0">
              <a:buNone/>
              <a:defRPr sz="4400"/>
            </a:lvl3pPr>
            <a:lvl4pPr marL="2489180" indent="0">
              <a:buNone/>
              <a:defRPr sz="3600"/>
            </a:lvl4pPr>
            <a:lvl5pPr marL="3318906" indent="0">
              <a:buNone/>
              <a:defRPr sz="3600"/>
            </a:lvl5pPr>
            <a:lvl6pPr marL="4148633" indent="0">
              <a:buNone/>
              <a:defRPr sz="3600"/>
            </a:lvl6pPr>
            <a:lvl7pPr marL="4978359" indent="0">
              <a:buNone/>
              <a:defRPr sz="3600"/>
            </a:lvl7pPr>
            <a:lvl8pPr marL="5808086" indent="0">
              <a:buNone/>
              <a:defRPr sz="3600"/>
            </a:lvl8pPr>
            <a:lvl9pPr marL="6637812" indent="0">
              <a:buNone/>
              <a:defRPr sz="3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834" y="9158021"/>
            <a:ext cx="11233785" cy="1373296"/>
          </a:xfrm>
        </p:spPr>
        <p:txBody>
          <a:bodyPr/>
          <a:lstStyle>
            <a:lvl1pPr marL="0" indent="0">
              <a:buNone/>
              <a:defRPr sz="2500"/>
            </a:lvl1pPr>
            <a:lvl2pPr marL="829727" indent="0">
              <a:buNone/>
              <a:defRPr sz="2200"/>
            </a:lvl2pPr>
            <a:lvl3pPr marL="1659453" indent="0">
              <a:buNone/>
              <a:defRPr sz="1800"/>
            </a:lvl3pPr>
            <a:lvl4pPr marL="2489180" indent="0">
              <a:buNone/>
              <a:defRPr sz="1600"/>
            </a:lvl4pPr>
            <a:lvl5pPr marL="3318906" indent="0">
              <a:buNone/>
              <a:defRPr sz="1600"/>
            </a:lvl5pPr>
            <a:lvl6pPr marL="4148633" indent="0">
              <a:buNone/>
              <a:defRPr sz="1600"/>
            </a:lvl6pPr>
            <a:lvl7pPr marL="4978359" indent="0">
              <a:buNone/>
              <a:defRPr sz="1600"/>
            </a:lvl7pPr>
            <a:lvl8pPr marL="5808086" indent="0">
              <a:buNone/>
              <a:defRPr sz="1600"/>
            </a:lvl8pPr>
            <a:lvl9pPr marL="663781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149" y="468601"/>
            <a:ext cx="16850678" cy="1950244"/>
          </a:xfrm>
          <a:prstGeom prst="rect">
            <a:avLst/>
          </a:prstGeom>
        </p:spPr>
        <p:txBody>
          <a:bodyPr vert="horz" lIns="165945" tIns="82973" rIns="165945" bIns="8297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149" y="2730344"/>
            <a:ext cx="16850678" cy="7722425"/>
          </a:xfrm>
          <a:prstGeom prst="rect">
            <a:avLst/>
          </a:prstGeom>
        </p:spPr>
        <p:txBody>
          <a:bodyPr vert="horz" lIns="165945" tIns="82973" rIns="165945" bIns="829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6149" y="10845525"/>
            <a:ext cx="4368694" cy="622995"/>
          </a:xfrm>
          <a:prstGeom prst="rect">
            <a:avLst/>
          </a:prstGeom>
        </p:spPr>
        <p:txBody>
          <a:bodyPr vert="horz" lIns="165945" tIns="82973" rIns="165945" bIns="82973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8BF89-9E91-45CC-A214-5E86EEBB88EE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97017" y="10845525"/>
            <a:ext cx="5928942" cy="622995"/>
          </a:xfrm>
          <a:prstGeom prst="rect">
            <a:avLst/>
          </a:prstGeom>
        </p:spPr>
        <p:txBody>
          <a:bodyPr vert="horz" lIns="165945" tIns="82973" rIns="165945" bIns="82973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18132" y="10845525"/>
            <a:ext cx="4368694" cy="622995"/>
          </a:xfrm>
          <a:prstGeom prst="rect">
            <a:avLst/>
          </a:prstGeom>
        </p:spPr>
        <p:txBody>
          <a:bodyPr vert="horz" lIns="165945" tIns="82973" rIns="165945" bIns="82973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659453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2295" indent="-622295" algn="l" defTabSz="1659453" rtl="0" eaLnBrk="1" latinLnBrk="0" hangingPunct="1">
        <a:spcBef>
          <a:spcPct val="20000"/>
        </a:spcBef>
        <a:buFont typeface="Arial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348306" indent="-518579" algn="l" defTabSz="1659453" rtl="0" eaLnBrk="1" latinLnBrk="0" hangingPunct="1">
        <a:spcBef>
          <a:spcPct val="20000"/>
        </a:spcBef>
        <a:buFont typeface="Arial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74316" indent="-414863" algn="l" defTabSz="1659453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2904043" indent="-414863" algn="l" defTabSz="1659453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733770" indent="-414863" algn="l" defTabSz="1659453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63496" indent="-414863" algn="l" defTabSz="165945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93223" indent="-414863" algn="l" defTabSz="165945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222949" indent="-414863" algn="l" defTabSz="165945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052676" indent="-414863" algn="l" defTabSz="165945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29727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59453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489180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906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48633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978359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808086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637812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60" t="16558" r="51913" b="13478"/>
          <a:stretch/>
        </p:blipFill>
        <p:spPr>
          <a:xfrm>
            <a:off x="13189459" y="8586589"/>
            <a:ext cx="5261179" cy="25433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6518" y="5943"/>
            <a:ext cx="17893554" cy="721564"/>
          </a:xfrm>
          <a:prstGeom prst="rect">
            <a:avLst/>
          </a:prstGeom>
          <a:noFill/>
          <a:ln w="25400">
            <a:noFill/>
          </a:ln>
        </p:spPr>
        <p:txBody>
          <a:bodyPr wrap="square" lIns="165945" tIns="82973" rIns="165945" bIns="82973" rtlCol="0">
            <a:spAutoFit/>
          </a:bodyPr>
          <a:lstStyle/>
          <a:p>
            <a:pPr algn="ctr">
              <a:spcBef>
                <a:spcPts val="1089"/>
              </a:spcBef>
              <a:spcAft>
                <a:spcPts val="3267"/>
              </a:spcAft>
            </a:pPr>
            <a:r>
              <a:rPr lang="en-US" sz="3600" dirty="0" smtClean="0">
                <a:latin typeface="Swis721 BT" panose="020B0504020202020204" pitchFamily="34" charset="0"/>
              </a:rPr>
              <a:t>Dielectric strengths for Cables </a:t>
            </a:r>
            <a:r>
              <a:rPr lang="en-US" sz="3600" dirty="0">
                <a:latin typeface="Swis721 BT" panose="020B0504020202020204" pitchFamily="34" charset="0"/>
              </a:rPr>
              <a:t>and </a:t>
            </a:r>
            <a:r>
              <a:rPr lang="en-US" sz="3600" dirty="0" smtClean="0">
                <a:latin typeface="Swis721 BT" panose="020B0504020202020204" pitchFamily="34" charset="0"/>
              </a:rPr>
              <a:t>HVFT UHMW PE</a:t>
            </a:r>
            <a:endParaRPr lang="en-US" sz="3600" baseline="30000" dirty="0">
              <a:latin typeface="Swis721 BT" panose="020B05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710" y="1012853"/>
            <a:ext cx="17893555" cy="4702424"/>
          </a:xfrm>
          <a:prstGeom prst="rect">
            <a:avLst/>
          </a:prstGeom>
          <a:noFill/>
          <a:ln w="12700">
            <a:noFill/>
          </a:ln>
        </p:spPr>
        <p:txBody>
          <a:bodyPr wrap="square" lIns="65333" tIns="65333" rIns="65333" bIns="65333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latin typeface="Swis721 BT" panose="020B0504020202020204" pitchFamily="34" charset="0"/>
              </a:rPr>
              <a:t>HV cable (Type 1): rated for 300kV, D(in conductor) = 2.25mm, D</a:t>
            </a:r>
            <a:r>
              <a:rPr lang="en-US" sz="2400" baseline="-25000" dirty="0" smtClean="0">
                <a:latin typeface="Swis721 BT" panose="020B0504020202020204" pitchFamily="34" charset="0"/>
              </a:rPr>
              <a:t>out</a:t>
            </a:r>
            <a:r>
              <a:rPr lang="en-US" sz="2400" dirty="0" smtClean="0">
                <a:latin typeface="Swis721 BT" panose="020B0504020202020204" pitchFamily="34" charset="0"/>
              </a:rPr>
              <a:t>(dielectric material) = 19.3mm</a:t>
            </a:r>
          </a:p>
          <a:p>
            <a:pPr marL="722313">
              <a:spcAft>
                <a:spcPts val="1800"/>
              </a:spcAft>
            </a:pPr>
            <a:r>
              <a:rPr lang="en-US" sz="2400" dirty="0" smtClean="0">
                <a:latin typeface="Swis721 BT" panose="020B0504020202020204" pitchFamily="34" charset="0"/>
              </a:rPr>
              <a:t>Maximum E-field @ 300kV =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wis721 BT" panose="020B0504020202020204" pitchFamily="34" charset="0"/>
              </a:rPr>
              <a:t>1241 kV/cm</a:t>
            </a:r>
          </a:p>
          <a:p>
            <a:pPr marL="722313">
              <a:spcAft>
                <a:spcPts val="1800"/>
              </a:spcAft>
            </a:pPr>
            <a:endParaRPr lang="en-US" sz="2400" dirty="0">
              <a:latin typeface="Swis721 BT" panose="020B0504020202020204" pitchFamily="34" charset="0"/>
            </a:endParaRPr>
          </a:p>
          <a:p>
            <a:pPr marL="722313">
              <a:spcAft>
                <a:spcPts val="1800"/>
              </a:spcAft>
            </a:pPr>
            <a:endParaRPr lang="en-US" sz="2400" dirty="0" smtClean="0">
              <a:latin typeface="Swis721 BT" panose="020B0504020202020204" pitchFamily="34" charset="0"/>
            </a:endParaRPr>
          </a:p>
          <a:p>
            <a:pPr marL="722313">
              <a:spcAft>
                <a:spcPts val="1800"/>
              </a:spcAft>
            </a:pPr>
            <a:endParaRPr lang="en-US" sz="2400" dirty="0">
              <a:latin typeface="Swis721 BT" panose="020B0504020202020204" pitchFamily="34" charset="0"/>
            </a:endParaRPr>
          </a:p>
          <a:p>
            <a:pPr marL="722313">
              <a:spcAft>
                <a:spcPts val="1800"/>
              </a:spcAft>
            </a:pPr>
            <a:endParaRPr lang="en-US" sz="2400" dirty="0" smtClean="0">
              <a:latin typeface="Swis721 BT" panose="020B05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400" dirty="0" smtClean="0">
                <a:latin typeface="Swis721 BT" panose="020B0504020202020204" pitchFamily="34" charset="0"/>
              </a:rPr>
              <a:t>HV cable (Type 2): rated for 320kV, D(in conductor) = 6.6mm, D</a:t>
            </a:r>
            <a:r>
              <a:rPr lang="en-US" sz="2400" baseline="-25000" dirty="0" smtClean="0">
                <a:latin typeface="Swis721 BT" panose="020B0504020202020204" pitchFamily="34" charset="0"/>
              </a:rPr>
              <a:t>out</a:t>
            </a:r>
            <a:r>
              <a:rPr lang="en-US" sz="2400" dirty="0" smtClean="0">
                <a:latin typeface="Swis721 BT" panose="020B0504020202020204" pitchFamily="34" charset="0"/>
              </a:rPr>
              <a:t> (dielectric material) = 32.5mm</a:t>
            </a:r>
          </a:p>
          <a:p>
            <a:pPr marL="722313">
              <a:spcAft>
                <a:spcPts val="1800"/>
              </a:spcAft>
            </a:pPr>
            <a:r>
              <a:rPr lang="en-US" sz="2400" dirty="0" smtClean="0">
                <a:latin typeface="Swis721 BT" panose="020B0504020202020204" pitchFamily="34" charset="0"/>
              </a:rPr>
              <a:t>Maximum E-field @ 300kV =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wis721 BT" panose="020B0504020202020204" pitchFamily="34" charset="0"/>
              </a:rPr>
              <a:t>570 kV/cm</a:t>
            </a:r>
          </a:p>
        </p:txBody>
      </p:sp>
      <p:sp>
        <p:nvSpPr>
          <p:cNvPr id="4" name="Rectangle 3"/>
          <p:cNvSpPr/>
          <p:nvPr/>
        </p:nvSpPr>
        <p:spPr>
          <a:xfrm>
            <a:off x="6893342" y="4112118"/>
            <a:ext cx="93599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CH" sz="3600" dirty="0">
              <a:latin typeface="Times New Roman" panose="02020603050405020304" pitchFamily="18" charset="0"/>
            </a:endParaRPr>
          </a:p>
          <a:p>
            <a:endParaRPr lang="fr-CH" sz="800" dirty="0">
              <a:latin typeface="Times New Roman" panose="02020603050405020304" pitchFamily="18" charset="0"/>
            </a:endParaRPr>
          </a:p>
          <a:p>
            <a:endParaRPr lang="fr-CH" sz="3600" dirty="0">
              <a:latin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898" t="6284" r="69586" b="66303"/>
          <a:stretch/>
        </p:blipFill>
        <p:spPr>
          <a:xfrm>
            <a:off x="13897462" y="1712579"/>
            <a:ext cx="4372610" cy="28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7937" t="27234" r="7931" b="28317"/>
          <a:stretch/>
        </p:blipFill>
        <p:spPr>
          <a:xfrm>
            <a:off x="9559209" y="5435557"/>
            <a:ext cx="8891429" cy="2880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0218821" y="2932623"/>
            <a:ext cx="3635546" cy="747495"/>
          </a:xfrm>
          <a:prstGeom prst="rect">
            <a:avLst/>
          </a:prstGeom>
          <a:noFill/>
          <a:ln w="12700">
            <a:noFill/>
          </a:ln>
        </p:spPr>
        <p:txBody>
          <a:bodyPr wrap="square" lIns="65333" tIns="65333" rIns="65333" bIns="65333" rtlCol="0">
            <a:spAutoFit/>
          </a:bodyPr>
          <a:lstStyle/>
          <a:p>
            <a:pPr algn="ctr">
              <a:tabLst>
                <a:tab pos="3048000" algn="l"/>
              </a:tabLst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Swis721 BT" panose="020B0504020202020204" pitchFamily="34" charset="0"/>
              </a:rPr>
              <a:t>Cable 1</a:t>
            </a:r>
          </a:p>
          <a:p>
            <a:pPr algn="ctr">
              <a:tabLst>
                <a:tab pos="3048000" algn="l"/>
              </a:tabLst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Swis721 BT" panose="020B0504020202020204" pitchFamily="34" charset="0"/>
              </a:rPr>
              <a:t>(in use at present for the 311)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60387" y="6671086"/>
            <a:ext cx="2598822" cy="747495"/>
          </a:xfrm>
          <a:prstGeom prst="rect">
            <a:avLst/>
          </a:prstGeom>
          <a:noFill/>
          <a:ln w="12700">
            <a:noFill/>
          </a:ln>
        </p:spPr>
        <p:txBody>
          <a:bodyPr wrap="square" lIns="65333" tIns="65333" rIns="65333" bIns="65333" rtlCol="0">
            <a:spAutoFit/>
          </a:bodyPr>
          <a:lstStyle/>
          <a:p>
            <a:pPr algn="ctr">
              <a:tabLst>
                <a:tab pos="3048000" algn="l"/>
              </a:tabLst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Swis721 BT" panose="020B0504020202020204" pitchFamily="34" charset="0"/>
              </a:rPr>
              <a:t>Cable 2 (X-Ray 2236)</a:t>
            </a:r>
          </a:p>
          <a:p>
            <a:pPr algn="ctr">
              <a:tabLst>
                <a:tab pos="3048000" algn="l"/>
              </a:tabLst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Swis721 BT" panose="020B0504020202020204" pitchFamily="34" charset="0"/>
              </a:rPr>
              <a:t>(foreseen for the 666)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4711" y="8987097"/>
            <a:ext cx="14729036" cy="2301767"/>
          </a:xfrm>
          <a:prstGeom prst="rect">
            <a:avLst/>
          </a:prstGeom>
          <a:noFill/>
          <a:ln w="12700">
            <a:noFill/>
          </a:ln>
        </p:spPr>
        <p:txBody>
          <a:bodyPr wrap="square" lIns="65333" tIns="65333" rIns="65333" bIns="65333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latin typeface="Swis721 BT" panose="020B0504020202020204" pitchFamily="34" charset="0"/>
              </a:rPr>
              <a:t>HVFT. Material : UHMW - PE 1000. Dielectric constant = 2.3, Dielectric strength =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wis721 BT" panose="020B0504020202020204" pitchFamily="34" charset="0"/>
              </a:rPr>
              <a:t>450 kV/cm 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wis721 BT" panose="020B0504020202020204" pitchFamily="34" charset="0"/>
              </a:rPr>
              <a:t>D</a:t>
            </a:r>
            <a:r>
              <a:rPr lang="en-US" sz="2400" baseline="-25000" dirty="0" smtClean="0">
                <a:solidFill>
                  <a:schemeClr val="accent2">
                    <a:lumMod val="75000"/>
                  </a:schemeClr>
                </a:solidFill>
                <a:latin typeface="Swis721 BT" panose="020B0504020202020204" pitchFamily="34" charset="0"/>
              </a:rPr>
              <a:t>in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wis721 BT" panose="020B0504020202020204" pitchFamily="34" charset="0"/>
              </a:rPr>
              <a:t> =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wis721 BT" panose="020B0504020202020204" pitchFamily="34" charset="0"/>
              </a:rPr>
              <a:t>32mm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wis721 BT" panose="020B0504020202020204" pitchFamily="34" charset="0"/>
              </a:rPr>
              <a:t>–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wis721 BT" panose="020B0504020202020204" pitchFamily="34" charset="0"/>
              </a:rPr>
              <a:t>56mm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wis721 BT" panose="020B0504020202020204" pitchFamily="34" charset="0"/>
              </a:rPr>
              <a:t>, D</a:t>
            </a:r>
            <a:r>
              <a:rPr lang="en-US" sz="2400" baseline="-25000" dirty="0" smtClean="0">
                <a:solidFill>
                  <a:schemeClr val="accent2">
                    <a:lumMod val="75000"/>
                  </a:schemeClr>
                </a:solidFill>
                <a:latin typeface="Swis721 BT" panose="020B0504020202020204" pitchFamily="34" charset="0"/>
              </a:rPr>
              <a:t>out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wis721 BT" panose="020B0504020202020204" pitchFamily="34" charset="0"/>
              </a:rPr>
              <a:t> = 104mm</a:t>
            </a:r>
          </a:p>
          <a:p>
            <a:pPr marL="722313">
              <a:spcAft>
                <a:spcPts val="1800"/>
              </a:spcAft>
              <a:tabLst>
                <a:tab pos="8518525" algn="r"/>
              </a:tabLst>
            </a:pPr>
            <a:r>
              <a:rPr lang="en-US" sz="2400" dirty="0" smtClean="0">
                <a:latin typeface="Swis721 BT" panose="020B0504020202020204" pitchFamily="34" charset="0"/>
              </a:rPr>
              <a:t>Maximum E-field @ 300kV =	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wis721 BT" panose="020B0504020202020204" pitchFamily="34" charset="0"/>
              </a:rPr>
              <a:t>173.1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wis721 BT" panose="020B0504020202020204" pitchFamily="34" charset="0"/>
              </a:rPr>
              <a:t>kV/cm - 159.1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wis721 BT" panose="020B0504020202020204" pitchFamily="34" charset="0"/>
              </a:rPr>
              <a:t>kV/cm 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Swis721 BT" panose="020B0504020202020204" pitchFamily="34" charset="0"/>
            </a:endParaRPr>
          </a:p>
          <a:p>
            <a:pPr marL="722313">
              <a:spcAft>
                <a:spcPts val="1800"/>
              </a:spcAft>
              <a:tabLst>
                <a:tab pos="8518525" algn="r"/>
              </a:tabLst>
            </a:pPr>
            <a:r>
              <a:rPr lang="en-US" sz="2400" dirty="0">
                <a:latin typeface="Swis721 BT" panose="020B0504020202020204" pitchFamily="34" charset="0"/>
              </a:rPr>
              <a:t>Maximum E-field @ </a:t>
            </a:r>
            <a:r>
              <a:rPr lang="en-US" sz="2400" dirty="0" smtClean="0">
                <a:latin typeface="Swis721 BT" panose="020B0504020202020204" pitchFamily="34" charset="0"/>
              </a:rPr>
              <a:t>600kV </a:t>
            </a:r>
            <a:r>
              <a:rPr lang="en-US" sz="2400" dirty="0" smtClean="0">
                <a:latin typeface="Swis721 BT" panose="020B0504020202020204" pitchFamily="34" charset="0"/>
              </a:rPr>
              <a:t>=   </a:t>
            </a:r>
            <a:r>
              <a:rPr lang="en-US" sz="2400" dirty="0" smtClean="0">
                <a:latin typeface="Swis721 BT" panose="020B0504020202020204" pitchFamily="34" charset="0"/>
              </a:rPr>
              <a:t>	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wis721 BT" panose="020B0504020202020204" pitchFamily="34" charset="0"/>
              </a:rPr>
              <a:t>346.2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wis721 BT" panose="020B0504020202020204" pitchFamily="34" charset="0"/>
              </a:rPr>
              <a:t>kV/cm - 318.2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wis721 BT" panose="020B0504020202020204" pitchFamily="34" charset="0"/>
              </a:rPr>
              <a:t>kV/cm 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Swis721 BT" panose="020B05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68926" y="11301353"/>
            <a:ext cx="4654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2000" dirty="0" smtClean="0">
                <a:latin typeface="Swis721 BT" panose="020B0504020202020204" pitchFamily="34" charset="0"/>
              </a:rPr>
              <a:t>Laura MB &amp; Franco</a:t>
            </a:r>
            <a:endParaRPr lang="fr-CH" sz="2000" dirty="0">
              <a:latin typeface="Swis721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77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x [mm]"/>
          <p:cNvSpPr txBox="1"/>
          <p:nvPr/>
        </p:nvSpPr>
        <p:spPr>
          <a:xfrm>
            <a:off x="11668146" y="5752323"/>
            <a:ext cx="1616951" cy="4922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45" tIns="60945" rIns="60945" bIns="60945" anchor="ctr">
            <a:spAutoFit/>
          </a:bodyPr>
          <a:lstStyle>
            <a:lvl1pPr>
              <a:defRPr sz="2000"/>
            </a:lvl1pPr>
          </a:lstStyle>
          <a:p>
            <a:r>
              <a:rPr sz="2399"/>
              <a:t>x [mm]</a:t>
            </a:r>
          </a:p>
        </p:txBody>
      </p:sp>
      <p:pic>
        <p:nvPicPr>
          <p:cNvPr id="120" name="ElectricFieldCutLineHorizontal.png" descr="ElectricFieldCutLineHorizont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83417" y="-106500"/>
            <a:ext cx="9797392" cy="6181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eth_logo_kurz_pos.pdf" descr="eth_logo_kurz_pos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5099" y="10851210"/>
            <a:ext cx="2849185" cy="1051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logo.jpg" descr="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41210" y="11114349"/>
            <a:ext cx="2853402" cy="525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geometryHVFT.png" descr="geometryHVFT.png"/>
          <p:cNvPicPr>
            <a:picLocks noChangeAspect="1"/>
          </p:cNvPicPr>
          <p:nvPr/>
        </p:nvPicPr>
        <p:blipFill>
          <a:blip r:embed="rId5">
            <a:extLst/>
          </a:blip>
          <a:srcRect t="6240" r="13493"/>
          <a:stretch>
            <a:fillRect/>
          </a:stretch>
        </p:blipFill>
        <p:spPr>
          <a:xfrm>
            <a:off x="2366987" y="1911151"/>
            <a:ext cx="4819401" cy="7925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CutLineHorizontal.png" descr="CutLineHorizontal.png"/>
          <p:cNvPicPr>
            <a:picLocks noChangeAspect="1"/>
          </p:cNvPicPr>
          <p:nvPr/>
        </p:nvPicPr>
        <p:blipFill>
          <a:blip r:embed="rId6">
            <a:extLst/>
          </a:blip>
          <a:srcRect l="20309" t="17841" r="38613"/>
          <a:stretch>
            <a:fillRect/>
          </a:stretch>
        </p:blipFill>
        <p:spPr>
          <a:xfrm>
            <a:off x="14139281" y="2281480"/>
            <a:ext cx="2236633" cy="2822673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Field cage + HVFT"/>
          <p:cNvSpPr txBox="1">
            <a:spLocks noGrp="1"/>
          </p:cNvSpPr>
          <p:nvPr>
            <p:ph type="title"/>
          </p:nvPr>
        </p:nvSpPr>
        <p:spPr>
          <a:xfrm>
            <a:off x="1031433" y="294753"/>
            <a:ext cx="6454469" cy="838799"/>
          </a:xfrm>
          <a:prstGeom prst="rect">
            <a:avLst/>
          </a:prstGeom>
        </p:spPr>
        <p:txBody>
          <a:bodyPr anchor="b"/>
          <a:lstStyle>
            <a:lvl1pPr defTabSz="286258">
              <a:defRPr sz="3920"/>
            </a:lvl1pPr>
          </a:lstStyle>
          <a:p>
            <a:r>
              <a:t>Field cage + HVFT</a:t>
            </a:r>
          </a:p>
        </p:txBody>
      </p:sp>
      <p:pic>
        <p:nvPicPr>
          <p:cNvPr id="126" name="ElectricFieldCutLineVertical.png" descr="ElectricFieldCutLineVertical.png"/>
          <p:cNvPicPr>
            <a:picLocks noChangeAspect="1"/>
          </p:cNvPicPr>
          <p:nvPr/>
        </p:nvPicPr>
        <p:blipFill>
          <a:blip r:embed="rId7">
            <a:extLst/>
          </a:blip>
          <a:srcRect t="5343"/>
          <a:stretch>
            <a:fillRect/>
          </a:stretch>
        </p:blipFill>
        <p:spPr>
          <a:xfrm>
            <a:off x="7469611" y="6030928"/>
            <a:ext cx="9487835" cy="5666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CutLineVertical.png" descr="CutLineVertical.png"/>
          <p:cNvPicPr>
            <a:picLocks noChangeAspect="1"/>
          </p:cNvPicPr>
          <p:nvPr/>
        </p:nvPicPr>
        <p:blipFill>
          <a:blip r:embed="rId8">
            <a:extLst/>
          </a:blip>
          <a:srcRect l="20149" t="4770" r="49978"/>
          <a:stretch>
            <a:fillRect/>
          </a:stretch>
        </p:blipFill>
        <p:spPr>
          <a:xfrm>
            <a:off x="14175615" y="7757463"/>
            <a:ext cx="1617085" cy="325286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Line"/>
          <p:cNvSpPr/>
          <p:nvPr/>
        </p:nvSpPr>
        <p:spPr>
          <a:xfrm flipV="1">
            <a:off x="2419815" y="1615292"/>
            <a:ext cx="1" cy="823039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60945" tIns="60945" rIns="60945" bIns="6094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639"/>
          </a:p>
        </p:txBody>
      </p:sp>
      <p:sp>
        <p:nvSpPr>
          <p:cNvPr id="129" name="Line"/>
          <p:cNvSpPr/>
          <p:nvPr/>
        </p:nvSpPr>
        <p:spPr>
          <a:xfrm>
            <a:off x="2572177" y="9998046"/>
            <a:ext cx="481942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60945" tIns="60945" rIns="60945" bIns="6094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639"/>
          </a:p>
        </p:txBody>
      </p:sp>
      <p:sp>
        <p:nvSpPr>
          <p:cNvPr id="130" name="x [mm]"/>
          <p:cNvSpPr txBox="1"/>
          <p:nvPr/>
        </p:nvSpPr>
        <p:spPr>
          <a:xfrm>
            <a:off x="4106060" y="9989865"/>
            <a:ext cx="1580211" cy="732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0945" tIns="60945" rIns="60945" bIns="60945" anchor="ctr">
            <a:spAutoFit/>
          </a:bodyPr>
          <a:lstStyle/>
          <a:p>
            <a:r>
              <a:rPr sz="3959"/>
              <a:t>x [mm]</a:t>
            </a:r>
          </a:p>
        </p:txBody>
      </p:sp>
      <p:sp>
        <p:nvSpPr>
          <p:cNvPr id="131" name="Y [mm]"/>
          <p:cNvSpPr txBox="1"/>
          <p:nvPr/>
        </p:nvSpPr>
        <p:spPr>
          <a:xfrm rot="16200000">
            <a:off x="1169496" y="5508076"/>
            <a:ext cx="1607461" cy="732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0945" tIns="60945" rIns="60945" bIns="60945" anchor="ctr">
            <a:spAutoFit/>
          </a:bodyPr>
          <a:lstStyle/>
          <a:p>
            <a:r>
              <a:rPr sz="3959"/>
              <a:t>Y [mm]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52511" y="3844306"/>
            <a:ext cx="4509939" cy="1009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45" tIns="60945" rIns="60945" bIns="60945" numCol="1" spcCol="38100" rtlCol="0" anchor="ctr">
            <a:spAutoFit/>
          </a:bodyPr>
          <a:lstStyle/>
          <a:p>
            <a:pPr algn="ctr" defTabSz="700865" hangingPunct="0"/>
            <a:r>
              <a:rPr lang="en-US" sz="2879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Simulations performed at 300 kV!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68926" y="11301353"/>
            <a:ext cx="4654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2000" dirty="0" smtClean="0">
                <a:latin typeface="Swis721 BT" panose="020B0504020202020204" pitchFamily="34" charset="0"/>
              </a:rPr>
              <a:t>Laura MB &amp; Franco</a:t>
            </a:r>
            <a:endParaRPr lang="fr-CH" sz="2000" dirty="0">
              <a:latin typeface="Swis721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358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67867</TotalTime>
  <Words>153</Words>
  <Application>Microsoft Office PowerPoint</Application>
  <PresentationFormat>Custom</PresentationFormat>
  <Paragraphs>26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Helvetica Neue</vt:lpstr>
      <vt:lpstr>Helvetica Neue Medium</vt:lpstr>
      <vt:lpstr>Swis721 BT</vt:lpstr>
      <vt:lpstr>Times New Roman</vt:lpstr>
      <vt:lpstr>Office Theme</vt:lpstr>
      <vt:lpstr>PowerPoint Presentation</vt:lpstr>
      <vt:lpstr>Field cage + HVFT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Franco Sergiampietri</dc:creator>
  <cp:lastModifiedBy>Franco Sergiampietri</cp:lastModifiedBy>
  <cp:revision>1342</cp:revision>
  <cp:lastPrinted>2016-05-03T06:52:46Z</cp:lastPrinted>
  <dcterms:created xsi:type="dcterms:W3CDTF">2010-04-22T16:29:04Z</dcterms:created>
  <dcterms:modified xsi:type="dcterms:W3CDTF">2017-07-05T11:54:19Z</dcterms:modified>
</cp:coreProperties>
</file>