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0"/>
  </p:notesMasterIdLst>
  <p:handoutMasterIdLst>
    <p:handoutMasterId r:id="rId11"/>
  </p:handoutMasterIdLst>
  <p:sldIdLst>
    <p:sldId id="294" r:id="rId2"/>
    <p:sldId id="326" r:id="rId3"/>
    <p:sldId id="298" r:id="rId4"/>
    <p:sldId id="355" r:id="rId5"/>
    <p:sldId id="354" r:id="rId6"/>
    <p:sldId id="356" r:id="rId7"/>
    <p:sldId id="353" r:id="rId8"/>
    <p:sldId id="357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50"/>
    <a:srgbClr val="006600"/>
    <a:srgbClr val="000000"/>
    <a:srgbClr val="404040"/>
    <a:srgbClr val="004C97"/>
    <a:srgbClr val="50504E"/>
    <a:srgbClr val="4E4E4E"/>
    <a:srgbClr val="63666A"/>
    <a:srgbClr val="99D6EA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94660"/>
  </p:normalViewPr>
  <p:slideViewPr>
    <p:cSldViewPr snapToGrid="0" snapToObjects="1" showGuides="1">
      <p:cViewPr varScale="1">
        <p:scale>
          <a:sx n="122" d="100"/>
          <a:sy n="122" d="100"/>
        </p:scale>
        <p:origin x="-1216" y="-11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7/25/17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7/25/17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000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000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000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000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000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000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000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41864" y="6505786"/>
            <a:ext cx="795344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266960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/>
              <a:t>Your Name | DOE IPR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598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/>
              <a:t>Your Name | DOE IPR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fi-FI"/>
              <a:t>Your Name | DOE IPR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/>
              <a:t>Your Name | DOE IPR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fi-FI"/>
              <a:t>Your Name | DOE IPR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fi-FI"/>
              <a:t>Your Name | DOE IPR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11/15/2016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Your Name | DOE IPR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141587" y="6515100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90FB1247-EF23-4B88-8BDA-71F359827C1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Content Placeholder 2"/>
          <p:cNvSpPr>
            <a:spLocks noGrp="1"/>
          </p:cNvSpPr>
          <p:nvPr>
            <p:ph idx="22"/>
          </p:nvPr>
        </p:nvSpPr>
        <p:spPr>
          <a:xfrm>
            <a:off x="3355146" y="1037743"/>
            <a:ext cx="5607636" cy="50002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1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/>
              <a:t>Your Name | DOE IPR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4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Luisella Lari</a:t>
            </a:r>
          </a:p>
          <a:p>
            <a:r>
              <a:rPr lang="en-US" dirty="0"/>
              <a:t>PIP-II PMG meeting</a:t>
            </a:r>
          </a:p>
          <a:p>
            <a:r>
              <a:rPr lang="en-US" dirty="0"/>
              <a:t>26 July 2017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Resource Loaded Schedule Status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2582" y="5078812"/>
            <a:ext cx="5285292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200" i="1" dirty="0"/>
              <a:t>Thanks </a:t>
            </a:r>
          </a:p>
          <a:p>
            <a:pPr marL="0" indent="0" algn="ctr">
              <a:buNone/>
            </a:pPr>
            <a:r>
              <a:rPr lang="en-US" sz="2200" i="1" dirty="0"/>
              <a:t>To L3/L2 Managers, </a:t>
            </a:r>
          </a:p>
          <a:p>
            <a:pPr marL="0" indent="0" algn="ctr">
              <a:buNone/>
            </a:pPr>
            <a:r>
              <a:rPr lang="en-US" sz="2200" i="1" dirty="0"/>
              <a:t>To PIP-II Project </a:t>
            </a:r>
            <a:r>
              <a:rPr lang="en-US" sz="2200" i="1"/>
              <a:t>Management </a:t>
            </a:r>
            <a:r>
              <a:rPr lang="en-US" sz="2200" i="1" smtClean="0"/>
              <a:t>Team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69" y="971550"/>
            <a:ext cx="8250952" cy="5059363"/>
          </a:xfrm>
        </p:spPr>
        <p:txBody>
          <a:bodyPr/>
          <a:lstStyle/>
          <a:p>
            <a:pPr algn="just"/>
            <a:r>
              <a:rPr lang="en-US" sz="2200" dirty="0"/>
              <a:t>PIP-II RLS Status </a:t>
            </a:r>
          </a:p>
          <a:p>
            <a:pPr algn="just"/>
            <a:r>
              <a:rPr lang="en-US" sz="2200" dirty="0"/>
              <a:t>PIP-II RLS News</a:t>
            </a:r>
          </a:p>
          <a:p>
            <a:pPr algn="just"/>
            <a:r>
              <a:rPr lang="en-US" sz="2200" dirty="0"/>
              <a:t>PIP-II RLS Completion Strategy </a:t>
            </a:r>
            <a:endParaRPr lang="en-US" sz="2000" dirty="0"/>
          </a:p>
          <a:p>
            <a:pPr marL="0" indent="0" algn="just">
              <a:buNone/>
            </a:pPr>
            <a:endParaRPr lang="en-US" sz="2200" dirty="0"/>
          </a:p>
          <a:p>
            <a:pPr marL="0" indent="0" algn="just">
              <a:buNone/>
            </a:pP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dirty="0"/>
              <a:t>7</a:t>
            </a:r>
          </a:p>
          <a:p>
            <a:r>
              <a:rPr lang="en-US" altLang="en-US" dirty="0"/>
              <a:t>/26/2017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Luisella Lari | PIP-II PMG </a:t>
            </a:r>
            <a:r>
              <a:rPr lang="fi-FI" dirty="0" err="1"/>
              <a:t>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5149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RLS Status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Luisella Lari | PIP-II PMG </a:t>
            </a:r>
            <a:r>
              <a:rPr lang="fi-FI" dirty="0" err="1"/>
              <a:t>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841864" y="6505786"/>
            <a:ext cx="795344" cy="241300"/>
          </a:xfrm>
        </p:spPr>
        <p:txBody>
          <a:bodyPr/>
          <a:lstStyle/>
          <a:p>
            <a:r>
              <a:rPr lang="en-US" altLang="en-US" dirty="0"/>
              <a:t>6/28/2017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949" y="933115"/>
            <a:ext cx="7868841" cy="59248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81" y="1086018"/>
            <a:ext cx="2452860" cy="17096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56541" y="830015"/>
            <a:ext cx="1029260" cy="7636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V="1">
            <a:off x="1269949" y="6514682"/>
            <a:ext cx="448554" cy="232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7520" y="679629"/>
            <a:ext cx="2166257" cy="43088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/>
              <a:t>PMG June 2017</a:t>
            </a:r>
          </a:p>
        </p:txBody>
      </p:sp>
    </p:spTree>
    <p:extLst>
      <p:ext uri="{BB962C8B-B14F-4D97-AF65-F5344CB8AC3E}">
        <p14:creationId xmlns:p14="http://schemas.microsoft.com/office/powerpoint/2010/main" val="346068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69" y="971551"/>
            <a:ext cx="8250952" cy="1244590"/>
          </a:xfrm>
        </p:spPr>
        <p:txBody>
          <a:bodyPr/>
          <a:lstStyle/>
          <a:p>
            <a:pPr algn="just"/>
            <a:r>
              <a:rPr lang="en-US" sz="2000" dirty="0">
                <a:solidFill>
                  <a:schemeClr val="tx1"/>
                </a:solidFill>
              </a:rPr>
              <a:t>Booster &amp; Recycler and Main injector collapse to one L2 sub-project followed the PIP-II Organization Chart (i.e. </a:t>
            </a:r>
            <a:r>
              <a:rPr lang="en-US" sz="2000" dirty="0" smtClean="0">
                <a:solidFill>
                  <a:schemeClr val="tx1"/>
                </a:solidFill>
              </a:rPr>
              <a:t>one </a:t>
            </a:r>
            <a:r>
              <a:rPr lang="en-US" sz="2000" dirty="0">
                <a:solidFill>
                  <a:schemeClr val="tx1"/>
                </a:solidFill>
              </a:rPr>
              <a:t>L2 </a:t>
            </a:r>
            <a:r>
              <a:rPr lang="en-US" sz="2000" dirty="0" smtClean="0">
                <a:solidFill>
                  <a:schemeClr val="tx1"/>
                </a:solidFill>
              </a:rPr>
              <a:t>Manager for both)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WBS implementation in P6 for all the sub-projects is in progress.</a:t>
            </a:r>
          </a:p>
          <a:p>
            <a:pPr algn="just"/>
            <a:endParaRPr lang="en-US" sz="2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RLS News (1/3)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2669608" cy="242873"/>
          </a:xfrm>
        </p:spPr>
        <p:txBody>
          <a:bodyPr/>
          <a:lstStyle/>
          <a:p>
            <a:r>
              <a:rPr lang="fi-FI" dirty="0"/>
              <a:t>Luisella Lari | PIP-II PMG </a:t>
            </a:r>
            <a:r>
              <a:rPr lang="fi-FI" dirty="0" err="1"/>
              <a:t>meeting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841864" y="6505786"/>
            <a:ext cx="795344" cy="241300"/>
          </a:xfrm>
        </p:spPr>
        <p:txBody>
          <a:bodyPr/>
          <a:lstStyle/>
          <a:p>
            <a:r>
              <a:rPr lang="en-US" altLang="en-US" dirty="0"/>
              <a:t>7/26/2017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6140"/>
            <a:ext cx="4454360" cy="32183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20267304">
            <a:off x="1448329" y="3760702"/>
            <a:ext cx="2166257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/>
              <a:t>About 150 docs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0458" y="3207088"/>
            <a:ext cx="3742651" cy="2823825"/>
          </a:xfrm>
          <a:prstGeom prst="rect">
            <a:avLst/>
          </a:prstGeom>
        </p:spPr>
      </p:pic>
      <p:sp>
        <p:nvSpPr>
          <p:cNvPr id="14" name="Left-Right Arrow 13"/>
          <p:cNvSpPr/>
          <p:nvPr/>
        </p:nvSpPr>
        <p:spPr>
          <a:xfrm>
            <a:off x="3096074" y="3892771"/>
            <a:ext cx="3745790" cy="1361225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Checked and Aligned to standard In P6</a:t>
            </a:r>
          </a:p>
        </p:txBody>
      </p:sp>
    </p:spTree>
    <p:extLst>
      <p:ext uri="{BB962C8B-B14F-4D97-AF65-F5344CB8AC3E}">
        <p14:creationId xmlns:p14="http://schemas.microsoft.com/office/powerpoint/2010/main" val="4063874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69" y="971550"/>
            <a:ext cx="8250952" cy="1083845"/>
          </a:xfrm>
        </p:spPr>
        <p:txBody>
          <a:bodyPr/>
          <a:lstStyle/>
          <a:p>
            <a:pPr algn="just"/>
            <a:r>
              <a:rPr lang="en-US" sz="2000" dirty="0">
                <a:solidFill>
                  <a:schemeClr val="tx1"/>
                </a:solidFill>
              </a:rPr>
              <a:t>RF Power SWF integrated in P6.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Strategy Defined for the Critical path depending by PIP2IT </a:t>
            </a:r>
            <a:r>
              <a:rPr lang="en-US" sz="2000" dirty="0">
                <a:solidFill>
                  <a:schemeClr val="tx1"/>
                </a:solidFill>
                <a:sym typeface="Wingdings"/>
              </a:rPr>
              <a:t> CMs RLS alignment in progress</a:t>
            </a:r>
            <a:endParaRPr lang="en-US" sz="2000" dirty="0">
              <a:solidFill>
                <a:schemeClr val="tx1"/>
              </a:solidFill>
            </a:endParaRPr>
          </a:p>
          <a:p>
            <a:pPr algn="just"/>
            <a:endParaRPr lang="en-US" sz="2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886" y="2055395"/>
            <a:ext cx="7013882" cy="4178725"/>
          </a:xfrm>
          <a:prstGeom prst="rect">
            <a:avLst/>
          </a:prstGeom>
          <a:ln>
            <a:solidFill>
              <a:srgbClr val="001843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RLS News (2/3)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2669608" cy="242873"/>
          </a:xfrm>
        </p:spPr>
        <p:txBody>
          <a:bodyPr/>
          <a:lstStyle/>
          <a:p>
            <a:r>
              <a:rPr lang="fi-FI" dirty="0"/>
              <a:t>Luisella Lari | PIP-II PMG </a:t>
            </a:r>
            <a:r>
              <a:rPr lang="fi-FI" dirty="0" err="1"/>
              <a:t>meeting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841864" y="6505786"/>
            <a:ext cx="795344" cy="241300"/>
          </a:xfrm>
        </p:spPr>
        <p:txBody>
          <a:bodyPr/>
          <a:lstStyle/>
          <a:p>
            <a:r>
              <a:rPr lang="en-US" altLang="en-US" dirty="0"/>
              <a:t>7/26/2017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2250" y="5760724"/>
            <a:ext cx="3729841" cy="7694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/>
              <a:t>thanks to L. Prost, P. </a:t>
            </a:r>
            <a:r>
              <a:rPr lang="en-US" sz="2200" i="1" dirty="0" err="1"/>
              <a:t>Derwent</a:t>
            </a:r>
            <a:r>
              <a:rPr lang="en-US" sz="2200" i="1" dirty="0"/>
              <a:t>, A. Rowe, J. </a:t>
            </a:r>
            <a:r>
              <a:rPr lang="en-US" sz="2200" i="1" dirty="0" err="1"/>
              <a:t>Steimel</a:t>
            </a:r>
            <a:r>
              <a:rPr lang="en-US" sz="2200" i="1" dirty="0"/>
              <a:t> et al.</a:t>
            </a:r>
          </a:p>
        </p:txBody>
      </p:sp>
    </p:spTree>
    <p:extLst>
      <p:ext uri="{BB962C8B-B14F-4D97-AF65-F5344CB8AC3E}">
        <p14:creationId xmlns:p14="http://schemas.microsoft.com/office/powerpoint/2010/main" val="331001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69" y="971550"/>
            <a:ext cx="8250952" cy="5059363"/>
          </a:xfrm>
        </p:spPr>
        <p:txBody>
          <a:bodyPr/>
          <a:lstStyle/>
          <a:p>
            <a:pPr algn="just"/>
            <a:r>
              <a:rPr lang="en-US" sz="2000" dirty="0">
                <a:solidFill>
                  <a:schemeClr val="tx1"/>
                </a:solidFill>
              </a:rPr>
              <a:t>Revised the numbers of Major (&gt; 5 M$), Significant (&gt; 0.5 M$) and Critical contracts.</a:t>
            </a:r>
          </a:p>
          <a:p>
            <a:pPr marL="0" indent="0" algn="just">
              <a:buNone/>
            </a:pPr>
            <a:r>
              <a:rPr lang="en-US" sz="2200" dirty="0">
                <a:solidFill>
                  <a:schemeClr val="tx1"/>
                </a:solidFill>
              </a:rPr>
              <a:t>	</a:t>
            </a:r>
            <a:r>
              <a:rPr lang="en-US" sz="1800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Reminder</a:t>
            </a:r>
            <a:r>
              <a:rPr lang="en-US" sz="1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For PIP-II a Critical procurement is defined as a procurement that 	satisfies one or more of the following criteria: </a:t>
            </a:r>
          </a:p>
          <a:p>
            <a:pPr lvl="2" algn="just"/>
            <a:r>
              <a:rPr lang="en-US" sz="1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Procurement actions that require complex evaluation systems;</a:t>
            </a:r>
          </a:p>
          <a:p>
            <a:pPr lvl="2" algn="just"/>
            <a:r>
              <a:rPr lang="en-US" sz="1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Procurements that have high technical, cost, or schedule risk;</a:t>
            </a:r>
          </a:p>
          <a:p>
            <a:pPr algn="just"/>
            <a:endParaRPr lang="en-US" sz="22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RLS News (3/3)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2669608" cy="242873"/>
          </a:xfrm>
        </p:spPr>
        <p:txBody>
          <a:bodyPr/>
          <a:lstStyle/>
          <a:p>
            <a:r>
              <a:rPr lang="fi-FI" dirty="0"/>
              <a:t>Luisella Lari | PIP-II PMG </a:t>
            </a:r>
            <a:r>
              <a:rPr lang="fi-FI" dirty="0" err="1"/>
              <a:t>meeting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841864" y="6505786"/>
            <a:ext cx="795344" cy="241300"/>
          </a:xfrm>
        </p:spPr>
        <p:txBody>
          <a:bodyPr/>
          <a:lstStyle/>
          <a:p>
            <a:r>
              <a:rPr lang="en-US" altLang="en-US" dirty="0"/>
              <a:t>7/26/2017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335773"/>
              </p:ext>
            </p:extLst>
          </p:nvPr>
        </p:nvGraphicFramePr>
        <p:xfrm>
          <a:off x="3133267" y="3697952"/>
          <a:ext cx="2071125" cy="1855060"/>
        </p:xfrm>
        <a:graphic>
          <a:graphicData uri="http://schemas.openxmlformats.org/drawingml/2006/table">
            <a:tbl>
              <a:tblPr/>
              <a:tblGrid>
                <a:gridCol w="14900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10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87120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Major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9404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Significant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7120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Critical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7120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5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839460"/>
              </p:ext>
            </p:extLst>
          </p:nvPr>
        </p:nvGraphicFramePr>
        <p:xfrm>
          <a:off x="111899" y="3662559"/>
          <a:ext cx="2096026" cy="1855060"/>
        </p:xfrm>
        <a:graphic>
          <a:graphicData uri="http://schemas.openxmlformats.org/drawingml/2006/table">
            <a:tbl>
              <a:tblPr/>
              <a:tblGrid>
                <a:gridCol w="14429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31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87120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Major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9404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Significant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7120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Critical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7120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5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276" y="3367371"/>
            <a:ext cx="3440408" cy="2663542"/>
          </a:xfrm>
          <a:prstGeom prst="rect">
            <a:avLst/>
          </a:prstGeom>
          <a:ln>
            <a:solidFill>
              <a:srgbClr val="001843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11899" y="3267065"/>
            <a:ext cx="2166257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/>
              <a:t>PMG May 2017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278156" y="4399080"/>
            <a:ext cx="788544" cy="5063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352320" y="4399080"/>
            <a:ext cx="788544" cy="5063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15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RLS completion strategy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Luisella Lari | PIP-II PMG </a:t>
            </a:r>
            <a:r>
              <a:rPr lang="fi-FI" dirty="0" err="1"/>
              <a:t>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841864" y="6505786"/>
            <a:ext cx="795344" cy="241300"/>
          </a:xfrm>
        </p:spPr>
        <p:txBody>
          <a:bodyPr/>
          <a:lstStyle/>
          <a:p>
            <a:r>
              <a:rPr lang="en-US" altLang="en-US"/>
              <a:t>7/</a:t>
            </a:r>
            <a:r>
              <a:rPr lang="en-US" altLang="en-US" dirty="0"/>
              <a:t>26/2017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171396" y="1782957"/>
            <a:ext cx="7313010" cy="4151246"/>
          </a:xfrm>
        </p:spPr>
        <p:txBody>
          <a:bodyPr/>
          <a:lstStyle/>
          <a:p>
            <a:pPr algn="just"/>
            <a:r>
              <a:rPr lang="en-US" sz="2000" dirty="0">
                <a:solidFill>
                  <a:srgbClr val="003087"/>
                </a:solidFill>
              </a:rPr>
              <a:t>Definition of your WBS to level 5. Due July 14.</a:t>
            </a:r>
          </a:p>
          <a:p>
            <a:pPr algn="just"/>
            <a:r>
              <a:rPr lang="en-US" sz="2000" dirty="0">
                <a:solidFill>
                  <a:srgbClr val="003087"/>
                </a:solidFill>
              </a:rPr>
              <a:t>Definition of schedule durations at WBS level 5. Due </a:t>
            </a:r>
            <a:r>
              <a:rPr lang="en-US" sz="2000" dirty="0" smtClean="0">
                <a:solidFill>
                  <a:srgbClr val="003087"/>
                </a:solidFill>
              </a:rPr>
              <a:t>July </a:t>
            </a:r>
            <a:r>
              <a:rPr lang="en-US" sz="2000" dirty="0">
                <a:solidFill>
                  <a:srgbClr val="003087"/>
                </a:solidFill>
              </a:rPr>
              <a:t>31.</a:t>
            </a:r>
          </a:p>
          <a:p>
            <a:pPr algn="just"/>
            <a:r>
              <a:rPr lang="en-US" sz="2000" dirty="0">
                <a:solidFill>
                  <a:srgbClr val="003087"/>
                </a:solidFill>
              </a:rPr>
              <a:t>Completion of </a:t>
            </a:r>
            <a:r>
              <a:rPr lang="en-US" sz="2000" dirty="0" smtClean="0">
                <a:solidFill>
                  <a:srgbClr val="003087"/>
                </a:solidFill>
              </a:rPr>
              <a:t>draft </a:t>
            </a:r>
            <a:r>
              <a:rPr lang="en-US" sz="2000" dirty="0">
                <a:solidFill>
                  <a:srgbClr val="003087"/>
                </a:solidFill>
              </a:rPr>
              <a:t>BOEs with supporting documentation, </a:t>
            </a:r>
            <a:r>
              <a:rPr lang="en-US" sz="2000" dirty="0" smtClean="0">
                <a:solidFill>
                  <a:srgbClr val="003087"/>
                </a:solidFill>
              </a:rPr>
              <a:t>in </a:t>
            </a:r>
            <a:r>
              <a:rPr lang="en-US" sz="2000" dirty="0" err="1">
                <a:solidFill>
                  <a:srgbClr val="003087"/>
                </a:solidFill>
              </a:rPr>
              <a:t>docdb</a:t>
            </a:r>
            <a:r>
              <a:rPr lang="en-US" sz="2000" dirty="0">
                <a:solidFill>
                  <a:srgbClr val="003087"/>
                </a:solidFill>
              </a:rPr>
              <a:t>.  Due July 31.</a:t>
            </a:r>
          </a:p>
          <a:p>
            <a:pPr algn="just"/>
            <a:r>
              <a:rPr lang="en-US" sz="2000" dirty="0">
                <a:solidFill>
                  <a:srgbClr val="003087"/>
                </a:solidFill>
              </a:rPr>
              <a:t>7-10 day iterative process with management after this, to get to approval by August 14.</a:t>
            </a:r>
          </a:p>
          <a:p>
            <a:pPr algn="just"/>
            <a:r>
              <a:rPr lang="en-US" sz="2000" dirty="0">
                <a:solidFill>
                  <a:srgbClr val="003087"/>
                </a:solidFill>
              </a:rPr>
              <a:t>Technically limited RLS complete </a:t>
            </a:r>
            <a:r>
              <a:rPr lang="en-US" sz="2000" dirty="0" smtClean="0">
                <a:solidFill>
                  <a:srgbClr val="003087"/>
                </a:solidFill>
              </a:rPr>
              <a:t>by August 14.</a:t>
            </a:r>
            <a:endParaRPr lang="en-US" sz="2000" dirty="0">
              <a:solidFill>
                <a:srgbClr val="003087"/>
              </a:solidFill>
            </a:endParaRPr>
          </a:p>
          <a:p>
            <a:pPr algn="just"/>
            <a:r>
              <a:rPr lang="en-US" sz="2000" dirty="0">
                <a:solidFill>
                  <a:srgbClr val="003087"/>
                </a:solidFill>
              </a:rPr>
              <a:t>After August 14 we align RLS with the funding profile.</a:t>
            </a:r>
          </a:p>
          <a:p>
            <a:pPr marL="0" indent="0" algn="just">
              <a:buNone/>
            </a:pPr>
            <a:endParaRPr lang="en-US" sz="2200" dirty="0">
              <a:solidFill>
                <a:srgbClr val="003087"/>
              </a:solidFill>
            </a:endParaRPr>
          </a:p>
          <a:p>
            <a:pPr marL="0" indent="0" algn="just">
              <a:buNone/>
            </a:pPr>
            <a:endParaRPr lang="en-US" sz="2200" dirty="0">
              <a:solidFill>
                <a:srgbClr val="00308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567" y="1640233"/>
            <a:ext cx="99200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sz="35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4305300"/>
            <a:ext cx="28956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99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981" y="31845"/>
            <a:ext cx="2927052" cy="16388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RLS Funding Profile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Luisella Lari | PIP-II PMG </a:t>
            </a:r>
            <a:r>
              <a:rPr lang="fi-FI" dirty="0" err="1"/>
              <a:t>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841864" y="6505786"/>
            <a:ext cx="795344" cy="241300"/>
          </a:xfrm>
        </p:spPr>
        <p:txBody>
          <a:bodyPr/>
          <a:lstStyle/>
          <a:p>
            <a:r>
              <a:rPr lang="en-US" altLang="en-US" dirty="0"/>
              <a:t>7/26/2017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52900" y="781697"/>
            <a:ext cx="2166257" cy="7694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/>
              <a:t>Cost Profile </a:t>
            </a:r>
          </a:p>
          <a:p>
            <a:pPr algn="ctr"/>
            <a:r>
              <a:rPr lang="en-US" sz="2200" i="1" dirty="0" smtClean="0"/>
              <a:t>PMG </a:t>
            </a:r>
            <a:r>
              <a:rPr lang="en-US" sz="2200" i="1" dirty="0"/>
              <a:t>June 2017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900" y="3327400"/>
            <a:ext cx="838200" cy="190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52367"/>
            <a:ext cx="9144000" cy="530563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22250" y="5254531"/>
            <a:ext cx="1029260" cy="7636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94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11897</TotalTime>
  <Words>365</Words>
  <Application>Microsoft Macintosh PowerPoint</Application>
  <PresentationFormat>On-screen Show (4:3)</PresentationFormat>
  <Paragraphs>86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Fermilab_PPT_090815</vt:lpstr>
      <vt:lpstr>PowerPoint Presentation</vt:lpstr>
      <vt:lpstr>Outline</vt:lpstr>
      <vt:lpstr>PIP-II RLS Status </vt:lpstr>
      <vt:lpstr>PIP-II RLS News (1/3)</vt:lpstr>
      <vt:lpstr>PIP-II RLS News (2/3)</vt:lpstr>
      <vt:lpstr>PIP-II RLS News (3/3)</vt:lpstr>
      <vt:lpstr>PIP-II RLS completion strategy </vt:lpstr>
      <vt:lpstr>PIP-II RLS Funding Profile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D. Holmes x3988,3211 05964N</dc:creator>
  <cp:lastModifiedBy>Luisella Lari</cp:lastModifiedBy>
  <cp:revision>274</cp:revision>
  <cp:lastPrinted>2014-01-20T19:40:21Z</cp:lastPrinted>
  <dcterms:created xsi:type="dcterms:W3CDTF">2016-07-25T19:56:26Z</dcterms:created>
  <dcterms:modified xsi:type="dcterms:W3CDTF">2017-07-25T21:02:53Z</dcterms:modified>
</cp:coreProperties>
</file>