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4"/>
  </p:notesMasterIdLst>
  <p:handoutMasterIdLst>
    <p:handoutMasterId r:id="rId15"/>
  </p:handoutMasterIdLst>
  <p:sldIdLst>
    <p:sldId id="294" r:id="rId2"/>
    <p:sldId id="328" r:id="rId3"/>
    <p:sldId id="308" r:id="rId4"/>
    <p:sldId id="330" r:id="rId5"/>
    <p:sldId id="311" r:id="rId6"/>
    <p:sldId id="337" r:id="rId7"/>
    <p:sldId id="335" r:id="rId8"/>
    <p:sldId id="314" r:id="rId9"/>
    <p:sldId id="320" r:id="rId10"/>
    <p:sldId id="331" r:id="rId11"/>
    <p:sldId id="315" r:id="rId12"/>
    <p:sldId id="319" r:id="rId13"/>
  </p:sldIdLst>
  <p:sldSz cx="9144000" cy="6858000" type="screen4x3"/>
  <p:notesSz cx="6946900" cy="9220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FB8B18"/>
    <a:srgbClr val="A25E20"/>
    <a:srgbClr val="C7C7C7"/>
    <a:srgbClr val="A7A8AA"/>
    <a:srgbClr val="5050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2" autoAdjust="0"/>
    <p:restoredTop sz="94660"/>
  </p:normalViewPr>
  <p:slideViewPr>
    <p:cSldViewPr snapToGrid="0" snapToObjects="1" showGuides="1">
      <p:cViewPr>
        <p:scale>
          <a:sx n="71" d="100"/>
          <a:sy n="71" d="100"/>
        </p:scale>
        <p:origin x="714" y="5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wrap="square" lIns="92382" tIns="46191" rIns="92382" bIns="46191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A6C9E-00B2-4A6E-B94A-7B5912EE469A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978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11/4/14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C. Gattuso| AD Shutdown Manager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FCC33-88AD-4F5E-9761-6204A2A9FD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3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27B4-78CB-44E5-8F16-FD1934EEA4A6}" type="datetimeFigureOut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7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467781"/>
            <a:ext cx="8499231" cy="1390219"/>
          </a:xfrm>
        </p:spPr>
        <p:txBody>
          <a:bodyPr/>
          <a:lstStyle/>
          <a:p>
            <a:r>
              <a:rPr lang="en-US" dirty="0"/>
              <a:t>Cons Gattuso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4152257"/>
            <a:ext cx="8499232" cy="1315524"/>
          </a:xfrm>
        </p:spPr>
        <p:txBody>
          <a:bodyPr>
            <a:noAutofit/>
          </a:bodyPr>
          <a:lstStyle/>
          <a:p>
            <a:r>
              <a:rPr lang="en-US" dirty="0"/>
              <a:t>All Experimenter Meeting </a:t>
            </a:r>
          </a:p>
          <a:p>
            <a:r>
              <a:rPr lang="en-US" dirty="0"/>
              <a:t>7/17/17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0866"/>
            <a:ext cx="4206875" cy="3155156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94" y="971550"/>
            <a:ext cx="2422525" cy="3633788"/>
          </a:xfrm>
        </p:spPr>
      </p:pic>
      <p:sp>
        <p:nvSpPr>
          <p:cNvPr id="12" name="Text Placeholder 11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Open Wall to Target Hall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Top:  Cracked nipple on LCW supply manifold near Q115.</a:t>
            </a:r>
          </a:p>
          <a:p>
            <a:r>
              <a:rPr lang="en-US" dirty="0"/>
              <a:t>Bottom:  Newly installed copper pipe in Decay Pipe RAW skid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7736"/>
            <a:ext cx="7886700" cy="654782"/>
          </a:xfrm>
        </p:spPr>
        <p:txBody>
          <a:bodyPr/>
          <a:lstStyle/>
          <a:p>
            <a:r>
              <a:rPr lang="en-US" sz="2400" b="0" dirty="0"/>
              <a:t>Muon Campus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250" y="692517"/>
            <a:ext cx="8921750" cy="5565407"/>
          </a:xfrm>
        </p:spPr>
        <p:txBody>
          <a:bodyPr/>
          <a:lstStyle/>
          <a:p>
            <a:pPr lvl="1"/>
            <a:r>
              <a:rPr lang="en-US" sz="2000" dirty="0">
                <a:solidFill>
                  <a:srgbClr val="4E4E4E"/>
                </a:solidFill>
              </a:rPr>
              <a:t>Mu2e work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M4 line installation ( first half to absorber)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~5% Done</a:t>
            </a:r>
            <a:endParaRPr lang="en-US" sz="1800" dirty="0"/>
          </a:p>
          <a:p>
            <a:pPr lvl="3"/>
            <a:r>
              <a:rPr lang="en-US" sz="1800" dirty="0">
                <a:solidFill>
                  <a:srgbClr val="4E4E4E"/>
                </a:solidFill>
              </a:rPr>
              <a:t>Stand and magnet  and cable pulls installation (7-9 weeks)</a:t>
            </a:r>
          </a:p>
          <a:p>
            <a:pPr lvl="1"/>
            <a:r>
              <a:rPr lang="en-US" sz="2000" dirty="0">
                <a:solidFill>
                  <a:srgbClr val="4E4E4E"/>
                </a:solidFill>
              </a:rPr>
              <a:t>In support of g-2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Delivery ring straight section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Injection septa (1-2 weeks)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Removal and reinstallation of ring for the M4 line installation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~ Done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Rotate Q207 and Q210 BPMs  ~ 2-3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Relocation of ELAM ~2-3 days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Abort line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Extraction septa (1-2 weeks)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Magnet replacement Internal water leaks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H212 ~ 1 week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Q211  ~2 days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V742  ~ 1 week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~ Done</a:t>
            </a:r>
          </a:p>
          <a:p>
            <a:pPr lvl="2"/>
            <a:r>
              <a:rPr lang="en-US" sz="1800" dirty="0">
                <a:solidFill>
                  <a:srgbClr val="4E4E4E"/>
                </a:solidFill>
              </a:rPr>
              <a:t>Instrumentation Repair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</a:rPr>
              <a:t>PWC and IC’s  ~ 1-2 weeks</a:t>
            </a:r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pPr lvl="2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B956-27D0-443E-88E9-6220E135ADDA}" type="datetime1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20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Shutdown Duration Drivers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2131"/>
            <a:ext cx="8915400" cy="551624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 Marx Modulator installation 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2 upgrade is underway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3 will follow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 TSP to IP conversion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Progressing </a:t>
            </a:r>
          </a:p>
          <a:p>
            <a:r>
              <a:rPr lang="en-US" sz="2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Campus Overlap with Switchyard crews</a:t>
            </a:r>
          </a:p>
          <a:p>
            <a:pPr lvl="1"/>
            <a:r>
              <a:rPr lang="en-US" sz="2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Crew is responsible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Gattuso| AD Shutdown Manager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FCC33-88AD-4F5E-9761-6204A2A9FDB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3CD76-8A70-43AC-887E-EB7BB9A9D370}" type="datetime1">
              <a:rPr lang="en-US" altLang="en-US" smtClean="0"/>
              <a:pPr/>
              <a:t>7/17/2017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53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1105" y="631406"/>
            <a:ext cx="8901113" cy="5680494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Date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7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Friday 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12:00 beam was turned off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10 Monday</a:t>
            </a:r>
          </a:p>
          <a:p>
            <a:pPr lvl="2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the tunnel commenced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~16 weeks duration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Turning on Week of October 23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3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Week of Start up/ Commissioning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Shutdown Planning Guidance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7/17/2017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030" y="137235"/>
            <a:ext cx="7886700" cy="572449"/>
          </a:xfrm>
        </p:spPr>
        <p:txBody>
          <a:bodyPr/>
          <a:lstStyle/>
          <a:p>
            <a:r>
              <a:rPr lang="en-US" sz="2400" dirty="0"/>
              <a:t>Proton Source Shutdown Work list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431219"/>
            <a:ext cx="5145206" cy="58261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Einzel Lens maintenance </a:t>
            </a:r>
            <a:endParaRPr lang="en-US" sz="64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RFQ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</a:t>
            </a:r>
          </a:p>
          <a:p>
            <a:pPr marL="0" indent="0">
              <a:buNone/>
            </a:pPr>
            <a:r>
              <a:rPr lang="en-US" sz="72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Marx modulator project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-~8% Done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Fabrication and Testing underway</a:t>
            </a:r>
          </a:p>
          <a:p>
            <a:pPr lvl="2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Planning to installed 2 modulator in 2017</a:t>
            </a:r>
          </a:p>
          <a:p>
            <a:pPr lvl="3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Duration ~6-7 Weeks for the removal of old and installation of new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tasks (performed by Linac techs)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~40% Done</a:t>
            </a: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Modulator/driver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Inductrol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0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tasks (performed by Linac techs)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~40% Done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&amp; PFN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PFN cap bank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QPS PM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skid maintenance</a:t>
            </a:r>
          </a:p>
          <a:p>
            <a:pPr lvl="1"/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 exchanger maintenance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04236" y="746393"/>
            <a:ext cx="3275463" cy="487227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BRF21 and BR22 installation ~6-8 weeks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 Installation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Controls Rack installation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component installation</a:t>
            </a:r>
          </a:p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Maintenance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supplies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Systems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 </a:t>
            </a:r>
          </a:p>
          <a:p>
            <a:endParaRPr lang="en-US" sz="2000" dirty="0">
              <a:solidFill>
                <a:srgbClr val="00B0F0"/>
              </a:solidFill>
            </a:endParaRPr>
          </a:p>
          <a:p>
            <a:pPr lvl="1"/>
            <a:endParaRPr lang="en-US" sz="18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48F4762-7BD3-4FE0-BB29-1BD9781183E8}"/>
              </a:ext>
            </a:extLst>
          </p:cNvPr>
          <p:cNvSpPr/>
          <p:nvPr/>
        </p:nvSpPr>
        <p:spPr>
          <a:xfrm>
            <a:off x="2757487" y="709684"/>
            <a:ext cx="585788" cy="914400"/>
          </a:xfrm>
          <a:prstGeom prst="rightBrac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DC8FB-525D-438B-A961-7B359B69A19B}"/>
              </a:ext>
            </a:extLst>
          </p:cNvPr>
          <p:cNvSpPr txBox="1"/>
          <p:nvPr/>
        </p:nvSpPr>
        <p:spPr>
          <a:xfrm>
            <a:off x="3188118" y="116688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Done</a:t>
            </a:r>
            <a:endParaRPr lang="en-US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4E2A300-7706-4671-9FBF-E3E8BF28D7E8}"/>
              </a:ext>
            </a:extLst>
          </p:cNvPr>
          <p:cNvSpPr/>
          <p:nvPr/>
        </p:nvSpPr>
        <p:spPr>
          <a:xfrm>
            <a:off x="7491412" y="3490852"/>
            <a:ext cx="585788" cy="914400"/>
          </a:xfrm>
          <a:prstGeom prst="rightBrac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349A5-410E-4175-942F-A4E530516B83}"/>
              </a:ext>
            </a:extLst>
          </p:cNvPr>
          <p:cNvSpPr txBox="1"/>
          <p:nvPr/>
        </p:nvSpPr>
        <p:spPr>
          <a:xfrm>
            <a:off x="7876529" y="384911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LRF2 Disassembly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D87C-608A-49B4-979E-2C9EC8FFFA3E}" type="datetime1">
              <a:rPr lang="en-US" altLang="en-US" smtClean="0"/>
              <a:pPr/>
              <a:t>7/17/2017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36" name="Content Placeholder 3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1109663"/>
            <a:ext cx="1801415" cy="2401887"/>
          </a:xfr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814" y="1108507"/>
            <a:ext cx="3249612" cy="24372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818" y="1109663"/>
            <a:ext cx="1827040" cy="2436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25" y="3714787"/>
            <a:ext cx="3220555" cy="2415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8387" y="3709662"/>
            <a:ext cx="3227387" cy="24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1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2831"/>
            <a:ext cx="7886700" cy="504966"/>
          </a:xfrm>
        </p:spPr>
        <p:txBody>
          <a:bodyPr/>
          <a:lstStyle/>
          <a:p>
            <a:r>
              <a:rPr lang="en-US" sz="2400"/>
              <a:t>Main Injector/Recycler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94593" y="499515"/>
            <a:ext cx="4666593" cy="5818014"/>
          </a:xfrm>
        </p:spPr>
        <p:txBody>
          <a:bodyPr/>
          <a:lstStyle/>
          <a:p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MI RF station 6 or 4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~5%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~1.5-2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 pump maintience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~1-2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Gev line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pump Maintenance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check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~1-2 Weeks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wire replacement (2)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Week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maintience for MI/RR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~2-3 weeks </a:t>
            </a:r>
          </a:p>
          <a:p>
            <a:pPr lvl="3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Tunnel and service building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 the beam pipe in Q504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leak on BPM feed through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Switching Flourinert in the MI-10 and 60 kicker systems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Replacing FC-77 to FC-40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4138" y="499515"/>
            <a:ext cx="4939862" cy="5398420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TSP upgrade from 106-229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-~12% done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10-11 weeks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Aperture improvement at the RR 402 and 520 locations 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</a:t>
            </a:r>
          </a:p>
          <a:p>
            <a:pPr lvl="2"/>
            <a:r>
              <a:rPr lang="en-US" sz="1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~1.5 weeks at the 520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~3% Done</a:t>
            </a:r>
            <a:endParaRPr lang="en-US" sz="16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Abort lamberstons replacement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at the 402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Recycler Sextupole stand change out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~2% Done</a:t>
            </a:r>
          </a:p>
          <a:p>
            <a:pPr lvl="2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~3 weeks 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Pinger installation in the 10 region</a:t>
            </a:r>
          </a:p>
          <a:p>
            <a:pPr lvl="1"/>
            <a:r>
              <a:rPr lang="en-US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Rebuilding and putting back into operations RRRF Anode power supply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~10% Done</a:t>
            </a:r>
          </a:p>
          <a:p>
            <a:pPr lvl="1"/>
            <a:endParaRPr lang="en-US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>
              <a:solidFill>
                <a:srgbClr val="4E4E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46598"/>
            <a:ext cx="8915399" cy="3515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8666"/>
            <a:ext cx="9144000" cy="35982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81927"/>
            <a:ext cx="9144000" cy="3587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181927"/>
            <a:ext cx="9144000" cy="3612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181627"/>
            <a:ext cx="9144000" cy="3610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03664"/>
            <a:ext cx="8915399" cy="641739"/>
          </a:xfrm>
        </p:spPr>
        <p:txBody>
          <a:bodyPr/>
          <a:lstStyle/>
          <a:p>
            <a:pPr algn="ctr"/>
            <a:r>
              <a:rPr lang="en-US" sz="3200" dirty="0"/>
              <a:t>Tunnel Survey (comparing 8/1/16 and 7/10/17)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z="1000" dirty="0"/>
              <a:t>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0CA9A2-3A15-4B77-9C65-5F7AE64465D1}"/>
              </a:ext>
            </a:extLst>
          </p:cNvPr>
          <p:cNvSpPr txBox="1"/>
          <p:nvPr/>
        </p:nvSpPr>
        <p:spPr>
          <a:xfrm>
            <a:off x="2981324" y="5205540"/>
            <a:ext cx="5754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~30-40% Reduction</a:t>
            </a:r>
          </a:p>
          <a:p>
            <a:r>
              <a:rPr lang="en-US" dirty="0">
                <a:solidFill>
                  <a:srgbClr val="FF0000"/>
                </a:solidFill>
              </a:rPr>
              <a:t>Tsp 2 IP dose reduce by ~1800 person-mrem </a:t>
            </a:r>
          </a:p>
        </p:txBody>
      </p:sp>
    </p:spTree>
    <p:extLst>
      <p:ext uri="{BB962C8B-B14F-4D97-AF65-F5344CB8AC3E}">
        <p14:creationId xmlns:p14="http://schemas.microsoft.com/office/powerpoint/2010/main" val="17456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Tunnel Work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274320" y="914401"/>
            <a:ext cx="8672513" cy="5317066"/>
          </a:xfrm>
        </p:spPr>
        <p:txBody>
          <a:bodyPr>
            <a:normAutofit/>
          </a:bodyPr>
          <a:lstStyle/>
          <a:p>
            <a:r>
              <a:rPr lang="en-US" dirty="0"/>
              <a:t>Installing first of 19 vertical </a:t>
            </a:r>
            <a:r>
              <a:rPr lang="en-US" dirty="0" err="1"/>
              <a:t>sextupole</a:t>
            </a:r>
            <a:r>
              <a:rPr lang="en-US" dirty="0"/>
              <a:t> stands in Recycler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2017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8A0D1-53B1-4305-BAD7-7641163DAB8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12" y="1751559"/>
            <a:ext cx="3448050" cy="4140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79" y="1751559"/>
            <a:ext cx="4182754" cy="418835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715226" y="3821774"/>
            <a:ext cx="89535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521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743"/>
            <a:ext cx="7886700" cy="411991"/>
          </a:xfrm>
        </p:spPr>
        <p:txBody>
          <a:bodyPr/>
          <a:lstStyle/>
          <a:p>
            <a:r>
              <a:rPr lang="en-US" sz="2400" dirty="0"/>
              <a:t>External Beam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612114"/>
            <a:ext cx="4293705" cy="5716505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 rough vacuum </a:t>
            </a: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~5% Done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 House IP to Turbo Station upgrade (~2 weeks)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4" vacuum pipe from service buildings down stairwells to tunnel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Install Roots blower stations in service buildings, one per house.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 controls over to Tevatron CIA crates, rename parameters</a:t>
            </a:r>
          </a:p>
          <a:p>
            <a:pPr lvl="2"/>
            <a:r>
              <a:rPr lang="en-US" sz="56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 and cap ion pumps.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Cable mitigation in the Meson and Neutrino Muon areas: (~6-7 weeks)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US" sz="72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Separating the Booster 95 LCW system from Switchyard (~3-4 weeks) 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Switchyard would be its own separate stand alone system.  Feed from the F-Sector old MR system</a:t>
            </a:r>
            <a:r>
              <a:rPr lang="en-US" sz="6400" dirty="0">
                <a:solidFill>
                  <a:srgbClr val="4E4E4E"/>
                </a:solidFill>
              </a:rPr>
              <a:t>.</a:t>
            </a:r>
          </a:p>
          <a:p>
            <a:pPr lvl="1"/>
            <a:r>
              <a:rPr lang="en-US" sz="6400" dirty="0">
                <a:solidFill>
                  <a:srgbClr val="4E4E4E"/>
                </a:solidFill>
              </a:rPr>
              <a:t>On hold until Mid August</a:t>
            </a:r>
          </a:p>
          <a:p>
            <a:pPr lvl="2"/>
            <a:r>
              <a:rPr lang="en-US" sz="6200" dirty="0">
                <a:solidFill>
                  <a:srgbClr val="4E4E4E"/>
                </a:solidFill>
              </a:rPr>
              <a:t>Osprey Fly the coop</a:t>
            </a:r>
          </a:p>
          <a:p>
            <a:pPr lvl="1"/>
            <a:endParaRPr lang="en-US" sz="6400" dirty="0">
              <a:solidFill>
                <a:srgbClr val="4E4E4E"/>
              </a:solidFill>
            </a:endParaRPr>
          </a:p>
          <a:p>
            <a:pPr lvl="1"/>
            <a:endParaRPr lang="en-US" sz="6400" dirty="0">
              <a:solidFill>
                <a:srgbClr val="4E4E4E"/>
              </a:solidFill>
            </a:endParaRPr>
          </a:p>
          <a:p>
            <a:pPr lvl="1"/>
            <a:endParaRPr lang="en-US" sz="3200" dirty="0"/>
          </a:p>
          <a:p>
            <a:pPr lvl="1"/>
            <a:endParaRPr lang="en-US" sz="2200" dirty="0"/>
          </a:p>
          <a:p>
            <a:pPr lvl="1"/>
            <a:endParaRPr lang="en-US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209525" y="576255"/>
            <a:ext cx="3172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BNB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Relocation of the of the</a:t>
            </a:r>
          </a:p>
          <a:p>
            <a:pPr lvl="1"/>
            <a:r>
              <a:rPr lang="en-US" sz="1800" dirty="0">
                <a:solidFill>
                  <a:srgbClr val="4E4E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bottles  (~2 weeks)</a:t>
            </a:r>
          </a:p>
          <a:p>
            <a:pPr lvl="1"/>
            <a:endParaRPr lang="en-US" sz="1800" dirty="0">
              <a:solidFill>
                <a:srgbClr val="4E4E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704" y="3519158"/>
            <a:ext cx="4850296" cy="2809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E0327C-8654-43D6-97AC-0410C57F2AC9}"/>
              </a:ext>
            </a:extLst>
          </p:cNvPr>
          <p:cNvSpPr txBox="1"/>
          <p:nvPr/>
        </p:nvSpPr>
        <p:spPr>
          <a:xfrm>
            <a:off x="3645221" y="2628901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~5% Done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35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52" y="159383"/>
            <a:ext cx="7886700" cy="411488"/>
          </a:xfrm>
        </p:spPr>
        <p:txBody>
          <a:bodyPr/>
          <a:lstStyle/>
          <a:p>
            <a:r>
              <a:rPr lang="en-US" sz="1800" dirty="0"/>
              <a:t>External Beam line (continued)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9688-F762-427E-983A-6DCFC2361AAA}" type="datetime1">
              <a:rPr lang="en-US" smtClean="0"/>
              <a:t>7/17/2017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AD2D-987B-4AF1-9241-033BBCD9F311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29419" y="660126"/>
            <a:ext cx="7613145" cy="52730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NuMI (~10-12 weeks)</a:t>
            </a:r>
          </a:p>
          <a:p>
            <a:pPr lvl="1"/>
            <a:r>
              <a:rPr lang="en-US" sz="2000" dirty="0"/>
              <a:t>Target removal for beam scan of the horns</a:t>
            </a:r>
          </a:p>
          <a:p>
            <a:pPr lvl="1"/>
            <a:r>
              <a:rPr lang="en-US" sz="2000" dirty="0"/>
              <a:t>General maintience </a:t>
            </a:r>
          </a:p>
          <a:p>
            <a:pPr lvl="2"/>
            <a:r>
              <a:rPr lang="en-US" sz="2000" dirty="0"/>
              <a:t>Dehumidifiers</a:t>
            </a:r>
          </a:p>
          <a:p>
            <a:pPr lvl="2"/>
            <a:r>
              <a:rPr lang="en-US" sz="2000" dirty="0"/>
              <a:t>Replace Filter and water in the Absorber and Decay pipe cooling system </a:t>
            </a:r>
          </a:p>
          <a:p>
            <a:pPr lvl="2"/>
            <a:r>
              <a:rPr lang="en-US" sz="2000" dirty="0"/>
              <a:t>Drain tile cleaning</a:t>
            </a:r>
          </a:p>
          <a:p>
            <a:pPr lvl="2"/>
            <a:r>
              <a:rPr lang="en-US" sz="2000" dirty="0"/>
              <a:t>Ext.</a:t>
            </a:r>
          </a:p>
          <a:p>
            <a:pPr lvl="1"/>
            <a:r>
              <a:rPr lang="en-US" sz="2000" dirty="0"/>
              <a:t>Water system repair</a:t>
            </a:r>
          </a:p>
          <a:p>
            <a:pPr lvl="2"/>
            <a:r>
              <a:rPr lang="en-US" sz="2000" dirty="0"/>
              <a:t>Repaired cracked nipple on LCW supply manifold in Pre-Target enclosure near Q115. </a:t>
            </a:r>
          </a:p>
          <a:p>
            <a:pPr lvl="2"/>
            <a:r>
              <a:rPr lang="en-US" sz="1800" dirty="0"/>
              <a:t>Repaired cracked weld on Decay Pipe RAW system in Absorber Hall</a:t>
            </a:r>
            <a:r>
              <a:rPr lang="en-US" sz="2200" dirty="0"/>
              <a:t>.</a:t>
            </a:r>
          </a:p>
          <a:p>
            <a:pPr lvl="1"/>
            <a:endParaRPr lang="en-US" sz="2200" dirty="0"/>
          </a:p>
          <a:p>
            <a:pPr lvl="2"/>
            <a:endParaRPr lang="en-US" sz="2000" dirty="0"/>
          </a:p>
          <a:p>
            <a:pPr lvl="1"/>
            <a:endParaRPr lang="en-US" sz="9600" dirty="0"/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2D14F-C1FB-4198-AEFB-DE4ADA974B86}"/>
              </a:ext>
            </a:extLst>
          </p:cNvPr>
          <p:cNvSpPr txBox="1"/>
          <p:nvPr/>
        </p:nvSpPr>
        <p:spPr>
          <a:xfrm>
            <a:off x="3573790" y="1351550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~10% Done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86F61-6C80-49D0-9EB8-6FF45E28BB70}"/>
              </a:ext>
            </a:extLst>
          </p:cNvPr>
          <p:cNvSpPr txBox="1"/>
          <p:nvPr/>
        </p:nvSpPr>
        <p:spPr>
          <a:xfrm>
            <a:off x="3573790" y="3528052"/>
            <a:ext cx="1465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~90% Done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561211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3703</TotalTime>
  <Words>792</Words>
  <Application>Microsoft Office PowerPoint</Application>
  <PresentationFormat>On-screen Show (4:3)</PresentationFormat>
  <Paragraphs>173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Geneva</vt:lpstr>
      <vt:lpstr>Helvetica</vt:lpstr>
      <vt:lpstr>Times New Roman</vt:lpstr>
      <vt:lpstr>Fermilab_PPT_090815</vt:lpstr>
      <vt:lpstr>PowerPoint Presentation</vt:lpstr>
      <vt:lpstr>Shutdown Planning Guidance </vt:lpstr>
      <vt:lpstr>Proton Source Shutdown Work list</vt:lpstr>
      <vt:lpstr>LRF2 Disassembly</vt:lpstr>
      <vt:lpstr>Main Injector/Recycler</vt:lpstr>
      <vt:lpstr>Tunnel Survey (comparing 8/1/16 and 7/10/17)</vt:lpstr>
      <vt:lpstr>Tunnel Work</vt:lpstr>
      <vt:lpstr>External Beam line</vt:lpstr>
      <vt:lpstr>External Beam line (continued)</vt:lpstr>
      <vt:lpstr>Pictures</vt:lpstr>
      <vt:lpstr>Muon Campus Work</vt:lpstr>
      <vt:lpstr>Shutdown Duration Drivers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Consolato Gattuso x6331 08022N</dc:creator>
  <cp:lastModifiedBy>Consolato Gattuso</cp:lastModifiedBy>
  <cp:revision>84</cp:revision>
  <cp:lastPrinted>2016-04-05T12:58:00Z</cp:lastPrinted>
  <dcterms:created xsi:type="dcterms:W3CDTF">2016-03-03T19:44:14Z</dcterms:created>
  <dcterms:modified xsi:type="dcterms:W3CDTF">2017-07-17T17:49:32Z</dcterms:modified>
</cp:coreProperties>
</file>