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  <p:sldId id="263" r:id="rId9"/>
    <p:sldId id="264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7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FB16-474C-4FE1-960B-DBA694FF95B9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2DF3C-B5A2-4801-8AE7-1EF78D8DED7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751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FB16-474C-4FE1-960B-DBA694FF95B9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2DF3C-B5A2-4801-8AE7-1EF78D8DED7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2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FB16-474C-4FE1-960B-DBA694FF95B9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2DF3C-B5A2-4801-8AE7-1EF78D8DED7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64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FB16-474C-4FE1-960B-DBA694FF95B9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2DF3C-B5A2-4801-8AE7-1EF78D8DED7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31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FB16-474C-4FE1-960B-DBA694FF95B9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2DF3C-B5A2-4801-8AE7-1EF78D8DED7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85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FB16-474C-4FE1-960B-DBA694FF95B9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2DF3C-B5A2-4801-8AE7-1EF78D8DED7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24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FB16-474C-4FE1-960B-DBA694FF95B9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2DF3C-B5A2-4801-8AE7-1EF78D8DED7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34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FB16-474C-4FE1-960B-DBA694FF95B9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2DF3C-B5A2-4801-8AE7-1EF78D8DED7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738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FB16-474C-4FE1-960B-DBA694FF95B9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2DF3C-B5A2-4801-8AE7-1EF78D8DED7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728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FB16-474C-4FE1-960B-DBA694FF95B9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2DF3C-B5A2-4801-8AE7-1EF78D8DED7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810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FB16-474C-4FE1-960B-DBA694FF95B9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2DF3C-B5A2-4801-8AE7-1EF78D8DED7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9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FFB16-474C-4FE1-960B-DBA694FF95B9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2DF3C-B5A2-4801-8AE7-1EF78D8DED7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932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ivm@fnal.gov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H2VLE Beam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status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Y.Karyotakis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July 19</a:t>
            </a:r>
            <a:r>
              <a:rPr lang="en-US" baseline="30000" dirty="0" smtClean="0">
                <a:solidFill>
                  <a:srgbClr val="0070C0"/>
                </a:solidFill>
              </a:rPr>
              <a:t>th</a:t>
            </a:r>
            <a:r>
              <a:rPr lang="en-US" dirty="0" smtClean="0">
                <a:solidFill>
                  <a:srgbClr val="0070C0"/>
                </a:solidFill>
              </a:rPr>
              <a:t> 2017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50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8504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Beam simulation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1515" y="1273629"/>
            <a:ext cx="11887200" cy="4903334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Simulation is improved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add all known shielding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Exoskeleton plates and insulation and </a:t>
            </a:r>
            <a:r>
              <a:rPr lang="en-US" dirty="0" err="1" smtClean="0">
                <a:solidFill>
                  <a:srgbClr val="0070C0"/>
                </a:solidFill>
              </a:rPr>
              <a:t>LAr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Each track crossing the </a:t>
            </a:r>
            <a:r>
              <a:rPr lang="en-US" dirty="0" err="1" smtClean="0">
                <a:solidFill>
                  <a:srgbClr val="0070C0"/>
                </a:solidFill>
              </a:rPr>
              <a:t>LAr</a:t>
            </a:r>
            <a:r>
              <a:rPr lang="en-US" dirty="0" smtClean="0">
                <a:solidFill>
                  <a:srgbClr val="0070C0"/>
                </a:solidFill>
              </a:rPr>
              <a:t> volume recorded for background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All tracks crossing a virtual plane of 10x10 m in front of the </a:t>
            </a:r>
            <a:r>
              <a:rPr lang="en-US" dirty="0" err="1" smtClean="0">
                <a:solidFill>
                  <a:srgbClr val="0070C0"/>
                </a:solidFill>
              </a:rPr>
              <a:t>cryo</a:t>
            </a:r>
            <a:r>
              <a:rPr lang="en-US" dirty="0" smtClean="0">
                <a:solidFill>
                  <a:srgbClr val="0070C0"/>
                </a:solidFill>
              </a:rPr>
              <a:t> recorded to be used as input to </a:t>
            </a:r>
            <a:r>
              <a:rPr lang="en-US" dirty="0" err="1" smtClean="0">
                <a:solidFill>
                  <a:srgbClr val="0070C0"/>
                </a:solidFill>
              </a:rPr>
              <a:t>reco</a:t>
            </a:r>
            <a:r>
              <a:rPr lang="en-US" dirty="0" smtClean="0">
                <a:solidFill>
                  <a:srgbClr val="0070C0"/>
                </a:solidFill>
              </a:rPr>
              <a:t> program. Mixing a beam and background track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26M events </a:t>
            </a:r>
            <a:r>
              <a:rPr lang="en-US" dirty="0">
                <a:solidFill>
                  <a:srgbClr val="0070C0"/>
                </a:solidFill>
              </a:rPr>
              <a:t>per energy  </a:t>
            </a:r>
            <a:r>
              <a:rPr lang="en-US" dirty="0" smtClean="0">
                <a:solidFill>
                  <a:srgbClr val="0070C0"/>
                </a:solidFill>
              </a:rPr>
              <a:t>available here @ CERN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/</a:t>
            </a:r>
            <a:r>
              <a:rPr lang="en-US" dirty="0" err="1" smtClean="0">
                <a:solidFill>
                  <a:srgbClr val="0070C0"/>
                </a:solidFill>
              </a:rPr>
              <a:t>eos</a:t>
            </a:r>
            <a:r>
              <a:rPr lang="en-US" dirty="0" smtClean="0">
                <a:solidFill>
                  <a:srgbClr val="0070C0"/>
                </a:solidFill>
              </a:rPr>
              <a:t>/experiment/</a:t>
            </a:r>
            <a:r>
              <a:rPr lang="en-US" dirty="0" err="1" smtClean="0">
                <a:solidFill>
                  <a:srgbClr val="0070C0"/>
                </a:solidFill>
              </a:rPr>
              <a:t>neutplatform</a:t>
            </a:r>
            <a:r>
              <a:rPr lang="en-US" dirty="0" smtClean="0">
                <a:solidFill>
                  <a:srgbClr val="0070C0"/>
                </a:solidFill>
              </a:rPr>
              <a:t>/</a:t>
            </a:r>
            <a:r>
              <a:rPr lang="en-US" dirty="0" err="1" smtClean="0">
                <a:solidFill>
                  <a:srgbClr val="0070C0"/>
                </a:solidFill>
              </a:rPr>
              <a:t>protodune</a:t>
            </a:r>
            <a:r>
              <a:rPr lang="en-US" dirty="0" smtClean="0">
                <a:solidFill>
                  <a:srgbClr val="0070C0"/>
                </a:solidFill>
              </a:rPr>
              <a:t>/</a:t>
            </a:r>
            <a:r>
              <a:rPr lang="en-US" dirty="0" err="1" smtClean="0">
                <a:solidFill>
                  <a:srgbClr val="0070C0"/>
                </a:solidFill>
              </a:rPr>
              <a:t>npmcproddisk</a:t>
            </a:r>
            <a:r>
              <a:rPr lang="en-US" dirty="0" smtClean="0">
                <a:solidFill>
                  <a:srgbClr val="0070C0"/>
                </a:solidFill>
              </a:rPr>
              <a:t>/</a:t>
            </a:r>
            <a:r>
              <a:rPr lang="en-US" dirty="0" err="1" smtClean="0">
                <a:solidFill>
                  <a:srgbClr val="0070C0"/>
                </a:solidFill>
              </a:rPr>
              <a:t>beamgroupdisk</a:t>
            </a:r>
            <a:r>
              <a:rPr lang="en-US" dirty="0" smtClean="0">
                <a:solidFill>
                  <a:srgbClr val="0070C0"/>
                </a:solidFill>
              </a:rPr>
              <a:t>/DP/v25c</a:t>
            </a:r>
            <a:r>
              <a:rPr lang="en-US" dirty="0">
                <a:solidFill>
                  <a:srgbClr val="0070C0"/>
                </a:solidFill>
              </a:rPr>
              <a:t>/*26M</a:t>
            </a:r>
            <a:r>
              <a:rPr lang="en-US" dirty="0" smtClean="0">
                <a:solidFill>
                  <a:srgbClr val="0070C0"/>
                </a:solidFill>
              </a:rPr>
              <a:t>*.root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39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199" y="167823"/>
            <a:ext cx="9437915" cy="6957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37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1931" y="539285"/>
            <a:ext cx="8266892" cy="3054361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123" y="3822246"/>
            <a:ext cx="8267700" cy="305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2732567" y="170121"/>
            <a:ext cx="7612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0070C0"/>
                </a:solidFill>
              </a:rPr>
              <a:t>Beam Composition </a:t>
            </a:r>
            <a:endParaRPr lang="en-US" sz="2400" b="1" u="sng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0" y="1317171"/>
            <a:ext cx="598714" cy="230777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72364" y="4550228"/>
            <a:ext cx="598714" cy="230777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66079" y="4571999"/>
            <a:ext cx="598714" cy="230777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014645" y="1285873"/>
            <a:ext cx="598714" cy="230777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5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Difference between published note and v25c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6" name="Imag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603" y="1519237"/>
            <a:ext cx="10793134" cy="4277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1179629" y="2601686"/>
            <a:ext cx="687108" cy="3194830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203684" y="2601686"/>
            <a:ext cx="687108" cy="3194830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11520" y="2601686"/>
            <a:ext cx="687108" cy="3194830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28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650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Rates</a:t>
            </a:r>
            <a:endParaRPr lang="en-US" dirty="0"/>
          </a:p>
        </p:txBody>
      </p:sp>
      <p:pic>
        <p:nvPicPr>
          <p:cNvPr id="4" name="Imag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48" y="833105"/>
            <a:ext cx="4000500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263" y="3803021"/>
            <a:ext cx="3724275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4167" y="828665"/>
            <a:ext cx="3913971" cy="287146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955795" y="4000627"/>
            <a:ext cx="500743" cy="2857373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rates</a:t>
            </a:r>
            <a:endParaRPr lang="en-US" dirty="0"/>
          </a:p>
        </p:txBody>
      </p:sp>
      <p:pic>
        <p:nvPicPr>
          <p:cNvPr id="4" name="Imag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735" y="1516580"/>
            <a:ext cx="5566464" cy="3002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0801" y="1516580"/>
            <a:ext cx="5566464" cy="3002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524000" y="1690687"/>
            <a:ext cx="838200" cy="2924435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96999" y="1642546"/>
            <a:ext cx="838200" cy="2924435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427967" y="1690687"/>
            <a:ext cx="838200" cy="2924435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764033" y="1594403"/>
            <a:ext cx="838200" cy="2924435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82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Hardware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82486"/>
            <a:ext cx="10515600" cy="4794477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Beam position monitors and trigger counters under R&amp;D, 1</a:t>
            </a:r>
            <a:r>
              <a:rPr lang="en-US" baseline="30000" dirty="0" smtClean="0">
                <a:solidFill>
                  <a:srgbClr val="0070C0"/>
                </a:solidFill>
              </a:rPr>
              <a:t>st</a:t>
            </a:r>
            <a:r>
              <a:rPr lang="en-US" dirty="0" smtClean="0">
                <a:solidFill>
                  <a:srgbClr val="0070C0"/>
                </a:solidFill>
              </a:rPr>
              <a:t> prototypes in October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Cherenkov counters and infrastructure ready by December 2017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TOF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Exploring the ‘poo man’ solution, resolution 1-2 ns, using the trigger counters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Have set up a test bench to measure time resolution in the lab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WR master signals will be available in our counting room, from MCC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Beam Data Handling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SP people (</a:t>
            </a:r>
            <a:r>
              <a:rPr lang="fr-FR" dirty="0">
                <a:solidFill>
                  <a:srgbClr val="0070C0"/>
                </a:solidFill>
              </a:rPr>
              <a:t>Igor </a:t>
            </a:r>
            <a:r>
              <a:rPr lang="fr-FR" dirty="0" err="1">
                <a:solidFill>
                  <a:srgbClr val="0070C0"/>
                </a:solidFill>
              </a:rPr>
              <a:t>Vasilyevich</a:t>
            </a:r>
            <a:r>
              <a:rPr lang="fr-FR" dirty="0">
                <a:solidFill>
                  <a:srgbClr val="0070C0"/>
                </a:solidFill>
              </a:rPr>
              <a:t> </a:t>
            </a:r>
            <a:r>
              <a:rPr lang="fr-FR" dirty="0" err="1">
                <a:solidFill>
                  <a:srgbClr val="0070C0"/>
                </a:solidFill>
              </a:rPr>
              <a:t>Mandrichenko</a:t>
            </a:r>
            <a:r>
              <a:rPr lang="fr-FR" dirty="0">
                <a:solidFill>
                  <a:srgbClr val="0070C0"/>
                </a:solidFill>
              </a:rPr>
              <a:t> </a:t>
            </a:r>
            <a:r>
              <a:rPr lang="fr-FR" u="sng" dirty="0">
                <a:hlinkClick r:id="rId2"/>
              </a:rPr>
              <a:t>&lt;ivm@fnal.gov</a:t>
            </a:r>
            <a:r>
              <a:rPr lang="fr-FR" u="sng" dirty="0" smtClean="0">
                <a:hlinkClick r:id="rId2"/>
              </a:rPr>
              <a:t>&gt;</a:t>
            </a:r>
            <a:r>
              <a:rPr lang="fr-FR" u="sng" dirty="0" smtClean="0"/>
              <a:t>) </a:t>
            </a:r>
            <a:r>
              <a:rPr lang="en-US" dirty="0" smtClean="0">
                <a:solidFill>
                  <a:srgbClr val="0070C0"/>
                </a:solidFill>
              </a:rPr>
              <a:t> have a reliable scheme to get the data and log them in a database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We (Inaki + Giulia+ BI guys) were able to read the TDC WR module, candidate for our TOF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21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Conclusion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Simulation effort slows down, have to wait for real data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Follow up of beam instrumentation construction and commissioning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Aim to test prototypes in October November at </a:t>
            </a:r>
            <a:r>
              <a:rPr lang="en-US" dirty="0" smtClean="0">
                <a:solidFill>
                  <a:srgbClr val="0070C0"/>
                </a:solidFill>
              </a:rPr>
              <a:t>PS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Data handling</a:t>
            </a:r>
          </a:p>
        </p:txBody>
      </p:sp>
    </p:spTree>
    <p:extLst>
      <p:ext uri="{BB962C8B-B14F-4D97-AF65-F5344CB8AC3E}">
        <p14:creationId xmlns:p14="http://schemas.microsoft.com/office/powerpoint/2010/main" val="205850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229</Words>
  <Application>Microsoft Office PowerPoint</Application>
  <PresentationFormat>Grand écran</PresentationFormat>
  <Paragraphs>30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H2VLE Beam status</vt:lpstr>
      <vt:lpstr>Beam simulation</vt:lpstr>
      <vt:lpstr>Présentation PowerPoint</vt:lpstr>
      <vt:lpstr>Présentation PowerPoint</vt:lpstr>
      <vt:lpstr>Difference between published note and v25c</vt:lpstr>
      <vt:lpstr>Rates</vt:lpstr>
      <vt:lpstr>Background rates</vt:lpstr>
      <vt:lpstr>Hardware</vt:lpstr>
      <vt:lpstr>Conclusion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Results with v25c</dc:title>
  <dc:creator>Yannis KARYOTAKIS</dc:creator>
  <cp:lastModifiedBy>Yannis KARYOTAKIS</cp:lastModifiedBy>
  <cp:revision>15</cp:revision>
  <dcterms:created xsi:type="dcterms:W3CDTF">2017-06-27T11:37:42Z</dcterms:created>
  <dcterms:modified xsi:type="dcterms:W3CDTF">2017-07-19T08:20:06Z</dcterms:modified>
</cp:coreProperties>
</file>